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2" r:id="rId7"/>
    <p:sldId id="277" r:id="rId8"/>
    <p:sldId id="263" r:id="rId9"/>
    <p:sldId id="264" r:id="rId10"/>
    <p:sldId id="278" r:id="rId11"/>
    <p:sldId id="265" r:id="rId12"/>
    <p:sldId id="279" r:id="rId13"/>
    <p:sldId id="266" r:id="rId14"/>
    <p:sldId id="267" r:id="rId15"/>
    <p:sldId id="280" r:id="rId16"/>
    <p:sldId id="268" r:id="rId17"/>
    <p:sldId id="269" r:id="rId18"/>
    <p:sldId id="270" r:id="rId19"/>
    <p:sldId id="271" r:id="rId20"/>
    <p:sldId id="272"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74" autoAdjust="0"/>
    <p:restoredTop sz="94660"/>
  </p:normalViewPr>
  <p:slideViewPr>
    <p:cSldViewPr snapToGrid="0">
      <p:cViewPr>
        <p:scale>
          <a:sx n="75" d="100"/>
          <a:sy n="75" d="100"/>
        </p:scale>
        <p:origin x="-498" y="-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61346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55086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13645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1311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428482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415850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06485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97339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62478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36080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12730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49704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4624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4844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3887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1225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42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1/30/2018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9671653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omofuncionaque.com/wp-content/uploads/2015/09/fruta-contiene-vitaminas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omofuncionaque.com/wp-content/uploads/2015/09/platano-rico-potasio1.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comofuncionaque.com/wp-content/uploads/2015/09/chica-bebe-agua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omofuncionaque.com/wp-content/uploads/2015/09/saludparahoy-punto-files-punto-wordpress-punto-com1.jp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ipertextual.com/tag/embarazo" TargetMode="External"/><Relationship Id="rId2" Type="http://schemas.openxmlformats.org/officeDocument/2006/relationships/hyperlink" Target="https://hipertextual.com/tag/deport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ipertextual.com/tag/ejercic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ucacion-alimentaria.wikispaces.com/LIPIDOS" TargetMode="External"/><Relationship Id="rId7" Type="http://schemas.openxmlformats.org/officeDocument/2006/relationships/image" Target="../media/image8.jpeg"/><Relationship Id="rId2" Type="http://schemas.openxmlformats.org/officeDocument/2006/relationships/hyperlink" Target="https://educacion-alimentaria.wikispaces.com/PROTEINAS" TargetMode="External"/><Relationship Id="rId1" Type="http://schemas.openxmlformats.org/officeDocument/2006/relationships/slideLayout" Target="../slideLayouts/slideLayout8.xml"/><Relationship Id="rId6" Type="http://schemas.openxmlformats.org/officeDocument/2006/relationships/hyperlink" Target="https://educacion-alimentaria.wikispaces.com/minerales" TargetMode="External"/><Relationship Id="rId5" Type="http://schemas.openxmlformats.org/officeDocument/2006/relationships/hyperlink" Target="https://educacion-alimentaria.wikispaces.com/vitaminas" TargetMode="External"/><Relationship Id="rId4" Type="http://schemas.openxmlformats.org/officeDocument/2006/relationships/hyperlink" Target="https://educacion-alimentaria.wikispaces.com/carbohidrato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mofuncionaque.com/wp-content/uploads/2015/09/hidratos-de-carbono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omofuncionaque.com/wp-content/uploads/2015/09/alimentos-con-proteina1.jp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nutricionsinmas.com/los-beneficios-de-una-dieta-protei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omofuncionaque.com/wp-content/uploads/2015/09/grasas-saludables1.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orientación nutricional </a:t>
            </a:r>
            <a:endParaRPr lang="es-ES" dirty="0"/>
          </a:p>
        </p:txBody>
      </p:sp>
      <p:sp>
        <p:nvSpPr>
          <p:cNvPr id="3" name="Subtítulo 2"/>
          <p:cNvSpPr>
            <a:spLocks noGrp="1"/>
          </p:cNvSpPr>
          <p:nvPr>
            <p:ph type="subTitle" idx="1"/>
          </p:nvPr>
        </p:nvSpPr>
        <p:spPr/>
        <p:txBody>
          <a:bodyPr/>
          <a:lstStyle/>
          <a:p>
            <a:pPr algn="r"/>
            <a:r>
              <a:rPr lang="en-US" dirty="0" smtClean="0"/>
              <a:t>Responsable: </a:t>
            </a:r>
            <a:r>
              <a:rPr lang="en-US" smtClean="0"/>
              <a:t>Prof. e</a:t>
            </a:r>
            <a:r>
              <a:rPr lang="en-US" dirty="0" smtClean="0"/>
              <a:t>. Lorena cassias acho </a:t>
            </a:r>
          </a:p>
          <a:p>
            <a:endParaRPr lang="es-ES" dirty="0"/>
          </a:p>
        </p:txBody>
      </p:sp>
      <p:pic>
        <p:nvPicPr>
          <p:cNvPr id="4" name="3 Imagen" descr="Descripción: D:\CIELITO\FABITO\R.B.C\2010\LOGO EIFODEC.jpg"/>
          <p:cNvPicPr/>
          <p:nvPr/>
        </p:nvPicPr>
        <p:blipFill>
          <a:blip r:embed="rId2"/>
          <a:srcRect/>
          <a:stretch>
            <a:fillRect/>
          </a:stretch>
        </p:blipFill>
        <p:spPr bwMode="auto">
          <a:xfrm>
            <a:off x="542904" y="598466"/>
            <a:ext cx="1930729" cy="1785948"/>
          </a:xfrm>
          <a:prstGeom prst="rect">
            <a:avLst/>
          </a:prstGeom>
          <a:noFill/>
          <a:ln w="9525">
            <a:noFill/>
            <a:miter lim="800000"/>
            <a:headEnd/>
            <a:tailEnd/>
          </a:ln>
        </p:spPr>
      </p:pic>
      <p:pic>
        <p:nvPicPr>
          <p:cNvPr id="5" name="4 Imagen" descr="Descripción: D:\CIELITO\FABITO\R.B.C\2010\LOGO LUZ PARA EL MUNDO.JPG"/>
          <p:cNvPicPr/>
          <p:nvPr/>
        </p:nvPicPr>
        <p:blipFill>
          <a:blip r:embed="rId3"/>
          <a:srcRect/>
          <a:stretch>
            <a:fillRect/>
          </a:stretch>
        </p:blipFill>
        <p:spPr bwMode="auto">
          <a:xfrm>
            <a:off x="8845556" y="660380"/>
            <a:ext cx="2786082" cy="1000132"/>
          </a:xfrm>
          <a:prstGeom prst="rect">
            <a:avLst/>
          </a:prstGeom>
          <a:noFill/>
          <a:ln w="9525">
            <a:noFill/>
            <a:miter lim="800000"/>
            <a:headEnd/>
            <a:tailEnd/>
          </a:ln>
        </p:spPr>
      </p:pic>
      <p:pic>
        <p:nvPicPr>
          <p:cNvPr id="1026" name="Picture 2" descr="C:\Users\WW\Videos\Piramide_dos_alimentos.gif"/>
          <p:cNvPicPr>
            <a:picLocks noChangeAspect="1" noChangeArrowheads="1"/>
          </p:cNvPicPr>
          <p:nvPr/>
        </p:nvPicPr>
        <p:blipFill>
          <a:blip r:embed="rId4"/>
          <a:srcRect/>
          <a:stretch>
            <a:fillRect/>
          </a:stretch>
        </p:blipFill>
        <p:spPr bwMode="auto">
          <a:xfrm>
            <a:off x="342900" y="3644581"/>
            <a:ext cx="3619500" cy="2949893"/>
          </a:xfrm>
          <a:prstGeom prst="rect">
            <a:avLst/>
          </a:prstGeom>
          <a:ln>
            <a:noFill/>
          </a:ln>
          <a:effectLst>
            <a:softEdge rad="112500"/>
          </a:effectLst>
        </p:spPr>
      </p:pic>
    </p:spTree>
    <p:extLst>
      <p:ext uri="{BB962C8B-B14F-4D97-AF65-F5344CB8AC3E}">
        <p14:creationId xmlns="" xmlns:p14="http://schemas.microsoft.com/office/powerpoint/2010/main" val="348292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pic>
        <p:nvPicPr>
          <p:cNvPr id="4" name="3 Imagen"/>
          <p:cNvPicPr/>
          <p:nvPr/>
        </p:nvPicPr>
        <p:blipFill>
          <a:blip r:embed="rId2"/>
          <a:srcRect l="17545" t="16535" r="16369" b="35359"/>
          <a:stretch>
            <a:fillRect/>
          </a:stretch>
        </p:blipFill>
        <p:spPr bwMode="auto">
          <a:xfrm>
            <a:off x="1727200" y="838200"/>
            <a:ext cx="8699500" cy="492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618517"/>
            <a:ext cx="10364451" cy="1007083"/>
          </a:xfrm>
        </p:spPr>
        <p:txBody>
          <a:bodyPr>
            <a:normAutofit fontScale="90000"/>
          </a:bodyPr>
          <a:lstStyle/>
          <a:p>
            <a:pPr algn="l"/>
            <a:r>
              <a:rPr lang="es-ES" b="1" u="sng" dirty="0" smtClean="0"/>
              <a:t>Vitaminas</a:t>
            </a:r>
            <a:r>
              <a:rPr lang="es-ES" b="1" dirty="0" smtClean="0"/>
              <a:t/>
            </a:r>
            <a:br>
              <a:rPr lang="es-ES" b="1" dirty="0" smtClean="0"/>
            </a:br>
            <a:endParaRPr lang="es-ES" dirty="0"/>
          </a:p>
        </p:txBody>
      </p:sp>
      <p:sp>
        <p:nvSpPr>
          <p:cNvPr id="3" name="2 Marcador de contenido"/>
          <p:cNvSpPr>
            <a:spLocks noGrp="1"/>
          </p:cNvSpPr>
          <p:nvPr>
            <p:ph sz="quarter" idx="13"/>
          </p:nvPr>
        </p:nvSpPr>
        <p:spPr>
          <a:xfrm>
            <a:off x="913774" y="3784600"/>
            <a:ext cx="10363826" cy="2590800"/>
          </a:xfrm>
        </p:spPr>
        <p:txBody>
          <a:bodyPr>
            <a:normAutofit fontScale="85000" lnSpcReduction="10000"/>
          </a:bodyPr>
          <a:lstStyle/>
          <a:p>
            <a:pPr algn="just"/>
            <a:r>
              <a:rPr lang="es-ES" b="1" cap="none" dirty="0" smtClean="0">
                <a:solidFill>
                  <a:schemeClr val="accent6">
                    <a:lumMod val="50000"/>
                  </a:schemeClr>
                </a:solidFill>
                <a:latin typeface="Aharoni" pitchFamily="2" charset="-79"/>
                <a:cs typeface="Aharoni" pitchFamily="2" charset="-79"/>
              </a:rPr>
              <a:t>Las vitaminas son micronutrientes, por lo que tu cuerpo solamente necesita pequeñas cantidades.</a:t>
            </a:r>
            <a:r>
              <a:rPr lang="es-ES" cap="none" dirty="0" smtClean="0">
                <a:solidFill>
                  <a:schemeClr val="accent6">
                    <a:lumMod val="50000"/>
                  </a:schemeClr>
                </a:solidFill>
                <a:latin typeface="Aharoni" pitchFamily="2" charset="-79"/>
                <a:cs typeface="Aharoni" pitchFamily="2" charset="-79"/>
              </a:rPr>
              <a:t> La </a:t>
            </a:r>
            <a:r>
              <a:rPr lang="es-ES" b="1" cap="none" dirty="0" smtClean="0">
                <a:solidFill>
                  <a:schemeClr val="accent6">
                    <a:lumMod val="50000"/>
                  </a:schemeClr>
                </a:solidFill>
                <a:latin typeface="Aharoni" pitchFamily="2" charset="-79"/>
                <a:cs typeface="Aharoni" pitchFamily="2" charset="-79"/>
              </a:rPr>
              <a:t>vitamina C</a:t>
            </a:r>
            <a:r>
              <a:rPr lang="es-ES" cap="none" dirty="0" smtClean="0">
                <a:solidFill>
                  <a:schemeClr val="accent6">
                    <a:lumMod val="50000"/>
                  </a:schemeClr>
                </a:solidFill>
                <a:latin typeface="Aharoni" pitchFamily="2" charset="-79"/>
                <a:cs typeface="Aharoni" pitchFamily="2" charset="-79"/>
              </a:rPr>
              <a:t> es necesaria para la síntesis de colágeno, proporcionando su estructura a los vasos sanguíneos, a los huesos y a los ligamentos. </a:t>
            </a:r>
            <a:r>
              <a:rPr lang="es-ES" b="1" cap="none" dirty="0" smtClean="0">
                <a:solidFill>
                  <a:schemeClr val="accent6">
                    <a:lumMod val="50000"/>
                  </a:schemeClr>
                </a:solidFill>
                <a:latin typeface="Aharoni" pitchFamily="2" charset="-79"/>
                <a:cs typeface="Aharoni" pitchFamily="2" charset="-79"/>
              </a:rPr>
              <a:t>Se encuentra en alimentos como las frutas cítricas, las frambuesas y en los pimientos</a:t>
            </a:r>
            <a:r>
              <a:rPr lang="es-ES" cap="none" dirty="0" smtClean="0">
                <a:solidFill>
                  <a:schemeClr val="accent6">
                    <a:lumMod val="50000"/>
                  </a:schemeClr>
                </a:solidFill>
                <a:latin typeface="Aharoni" pitchFamily="2" charset="-79"/>
                <a:cs typeface="Aharoni" pitchFamily="2" charset="-79"/>
              </a:rPr>
              <a:t>. El </a:t>
            </a:r>
            <a:r>
              <a:rPr lang="es-ES" b="1" cap="none" dirty="0" smtClean="0">
                <a:solidFill>
                  <a:schemeClr val="accent6">
                    <a:lumMod val="50000"/>
                  </a:schemeClr>
                </a:solidFill>
                <a:latin typeface="Aharoni" pitchFamily="2" charset="-79"/>
                <a:cs typeface="Aharoni" pitchFamily="2" charset="-79"/>
              </a:rPr>
              <a:t>ácido fólico</a:t>
            </a:r>
            <a:r>
              <a:rPr lang="es-ES" cap="none" dirty="0" smtClean="0">
                <a:solidFill>
                  <a:schemeClr val="accent6">
                    <a:lumMod val="50000"/>
                  </a:schemeClr>
                </a:solidFill>
                <a:latin typeface="Aharoni" pitchFamily="2" charset="-79"/>
                <a:cs typeface="Aharoni" pitchFamily="2" charset="-79"/>
              </a:rPr>
              <a:t>, también conocido como vitamina B9, debe ser consumido para prevenir defectos en el nacimiento de los niños. Las mujeres que están embarazadas o que prevén quedarse en estado, suelen hablar con su médico para tomar un suplemento de ácido fólico, añadido a su dieta. La </a:t>
            </a:r>
            <a:r>
              <a:rPr lang="es-ES" b="1" cap="none" dirty="0" smtClean="0">
                <a:solidFill>
                  <a:schemeClr val="accent6">
                    <a:lumMod val="50000"/>
                  </a:schemeClr>
                </a:solidFill>
                <a:latin typeface="Aharoni" pitchFamily="2" charset="-79"/>
                <a:cs typeface="Aharoni" pitchFamily="2" charset="-79"/>
              </a:rPr>
              <a:t>vitamina D</a:t>
            </a:r>
            <a:r>
              <a:rPr lang="es-ES" cap="none" dirty="0" smtClean="0">
                <a:solidFill>
                  <a:schemeClr val="accent6">
                    <a:lumMod val="50000"/>
                  </a:schemeClr>
                </a:solidFill>
                <a:latin typeface="Aharoni" pitchFamily="2" charset="-79"/>
                <a:cs typeface="Aharoni" pitchFamily="2" charset="-79"/>
              </a:rPr>
              <a:t> ayuda a </a:t>
            </a:r>
            <a:r>
              <a:rPr lang="es-ES" b="1" cap="none" dirty="0" smtClean="0">
                <a:solidFill>
                  <a:schemeClr val="accent6">
                    <a:lumMod val="50000"/>
                  </a:schemeClr>
                </a:solidFill>
                <a:latin typeface="Aharoni" pitchFamily="2" charset="-79"/>
                <a:cs typeface="Aharoni" pitchFamily="2" charset="-79"/>
              </a:rPr>
              <a:t>mantener la homeostasis de calcio</a:t>
            </a:r>
            <a:r>
              <a:rPr lang="es-ES" cap="none" dirty="0" smtClean="0">
                <a:solidFill>
                  <a:schemeClr val="accent6">
                    <a:lumMod val="50000"/>
                  </a:schemeClr>
                </a:solidFill>
                <a:latin typeface="Aharoni" pitchFamily="2" charset="-79"/>
                <a:cs typeface="Aharoni" pitchFamily="2" charset="-79"/>
              </a:rPr>
              <a:t>. Puede ser encontrado en los alimentos o ser sintetizada a través del sol.</a:t>
            </a:r>
          </a:p>
          <a:p>
            <a:endParaRPr lang="es-ES" dirty="0"/>
          </a:p>
        </p:txBody>
      </p:sp>
      <p:pic>
        <p:nvPicPr>
          <p:cNvPr id="4" name="3 Imagen" descr="La fruta y los vegetales son una gran fuente de energia">
            <a:hlinkClick r:id="rId2"/>
          </p:cNvPr>
          <p:cNvPicPr/>
          <p:nvPr/>
        </p:nvPicPr>
        <p:blipFill>
          <a:blip r:embed="rId3"/>
          <a:srcRect/>
          <a:stretch>
            <a:fillRect/>
          </a:stretch>
        </p:blipFill>
        <p:spPr bwMode="auto">
          <a:xfrm>
            <a:off x="3486150" y="647700"/>
            <a:ext cx="6667500" cy="2870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22484" t="14025" r="24365" b="9842"/>
          <a:stretch>
            <a:fillRect/>
          </a:stretch>
        </p:blipFill>
        <p:spPr bwMode="auto">
          <a:xfrm>
            <a:off x="1638300" y="774700"/>
            <a:ext cx="8991600" cy="5346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618517"/>
            <a:ext cx="10364451" cy="905483"/>
          </a:xfrm>
        </p:spPr>
        <p:txBody>
          <a:bodyPr>
            <a:normAutofit fontScale="90000"/>
          </a:bodyPr>
          <a:lstStyle/>
          <a:p>
            <a:pPr algn="r"/>
            <a:r>
              <a:rPr lang="es-ES" b="1" u="sng" dirty="0" smtClean="0"/>
              <a:t>Minerales</a:t>
            </a:r>
            <a:r>
              <a:rPr lang="es-ES" b="1" dirty="0" smtClean="0"/>
              <a:t/>
            </a:r>
            <a:br>
              <a:rPr lang="es-ES" b="1" dirty="0" smtClean="0"/>
            </a:br>
            <a:endParaRPr lang="es-ES" dirty="0"/>
          </a:p>
        </p:txBody>
      </p:sp>
      <p:sp>
        <p:nvSpPr>
          <p:cNvPr id="3" name="2 Marcador de contenido"/>
          <p:cNvSpPr>
            <a:spLocks noGrp="1"/>
          </p:cNvSpPr>
          <p:nvPr>
            <p:ph sz="quarter" idx="13"/>
          </p:nvPr>
        </p:nvSpPr>
        <p:spPr>
          <a:xfrm>
            <a:off x="913774" y="3225800"/>
            <a:ext cx="10363826" cy="3200400"/>
          </a:xfrm>
        </p:spPr>
        <p:txBody>
          <a:bodyPr>
            <a:normAutofit/>
          </a:bodyPr>
          <a:lstStyle/>
          <a:p>
            <a:pPr algn="just"/>
            <a:r>
              <a:rPr lang="es-ES" b="1" cap="none" dirty="0" smtClean="0">
                <a:solidFill>
                  <a:schemeClr val="bg1">
                    <a:lumMod val="50000"/>
                  </a:schemeClr>
                </a:solidFill>
                <a:latin typeface="Aharoni" pitchFamily="2" charset="-79"/>
                <a:cs typeface="Aharoni" pitchFamily="2" charset="-79"/>
              </a:rPr>
              <a:t>El sodio ayuda a mantener el volumen de líquido fuera de las células, y a que funcionen de forma </a:t>
            </a:r>
            <a:r>
              <a:rPr lang="es-ES" b="1" cap="none" dirty="0" err="1" smtClean="0">
                <a:solidFill>
                  <a:schemeClr val="bg1">
                    <a:lumMod val="50000"/>
                  </a:schemeClr>
                </a:solidFill>
                <a:latin typeface="Aharoni" pitchFamily="2" charset="-79"/>
                <a:cs typeface="Aharoni" pitchFamily="2" charset="-79"/>
              </a:rPr>
              <a:t>adecuada.</a:t>
            </a:r>
            <a:r>
              <a:rPr lang="es-ES" cap="none" dirty="0" err="1" smtClean="0">
                <a:solidFill>
                  <a:schemeClr val="bg1">
                    <a:lumMod val="50000"/>
                  </a:schemeClr>
                </a:solidFill>
                <a:latin typeface="Aharoni" pitchFamily="2" charset="-79"/>
                <a:cs typeface="Aharoni" pitchFamily="2" charset="-79"/>
              </a:rPr>
              <a:t>Debe</a:t>
            </a:r>
            <a:r>
              <a:rPr lang="es-ES" cap="none" dirty="0" smtClean="0">
                <a:solidFill>
                  <a:schemeClr val="bg1">
                    <a:lumMod val="50000"/>
                  </a:schemeClr>
                </a:solidFill>
                <a:latin typeface="Aharoni" pitchFamily="2" charset="-79"/>
                <a:cs typeface="Aharoni" pitchFamily="2" charset="-79"/>
              </a:rPr>
              <a:t> ingerirse menos de 2,400 miligramos por día, de este mineral. </a:t>
            </a:r>
            <a:r>
              <a:rPr lang="es-ES" b="1" cap="none" dirty="0" smtClean="0">
                <a:solidFill>
                  <a:schemeClr val="bg1">
                    <a:lumMod val="50000"/>
                  </a:schemeClr>
                </a:solidFill>
                <a:latin typeface="Aharoni" pitchFamily="2" charset="-79"/>
                <a:cs typeface="Aharoni" pitchFamily="2" charset="-79"/>
              </a:rPr>
              <a:t>El potasio se encarga de mantener el volumen de líquido dentro y fuera de las células, así como de prevenir el aumento de la presión arterial cuando se aumenta la ingesta de sodio.</a:t>
            </a:r>
            <a:r>
              <a:rPr lang="es-ES" cap="none" dirty="0" smtClean="0">
                <a:solidFill>
                  <a:schemeClr val="bg1">
                    <a:lumMod val="50000"/>
                  </a:schemeClr>
                </a:solidFill>
                <a:latin typeface="Aharoni" pitchFamily="2" charset="-79"/>
                <a:cs typeface="Aharoni" pitchFamily="2" charset="-79"/>
              </a:rPr>
              <a:t> Fuentes ricas en este mineral incluyen los plátanos, las patatas y los tomates. </a:t>
            </a:r>
            <a:r>
              <a:rPr lang="es-ES" b="1" cap="none" dirty="0" smtClean="0">
                <a:solidFill>
                  <a:schemeClr val="bg1">
                    <a:lumMod val="50000"/>
                  </a:schemeClr>
                </a:solidFill>
                <a:latin typeface="Aharoni" pitchFamily="2" charset="-79"/>
                <a:cs typeface="Aharoni" pitchFamily="2" charset="-79"/>
              </a:rPr>
              <a:t>El calcio ayuda a mantener los huesos y los dientes fuertes.</a:t>
            </a:r>
            <a:r>
              <a:rPr lang="es-ES" cap="none" dirty="0" smtClean="0">
                <a:solidFill>
                  <a:schemeClr val="bg1">
                    <a:lumMod val="50000"/>
                  </a:schemeClr>
                </a:solidFill>
                <a:latin typeface="Aharoni" pitchFamily="2" charset="-79"/>
                <a:cs typeface="Aharoni" pitchFamily="2" charset="-79"/>
              </a:rPr>
              <a:t> Cada día deben incluirse tres fuentes ricas en calcio como son la leche, el queso bajo en grasa y el yogurt.</a:t>
            </a:r>
          </a:p>
          <a:p>
            <a:endParaRPr lang="es-ES" dirty="0"/>
          </a:p>
        </p:txBody>
      </p:sp>
      <p:pic>
        <p:nvPicPr>
          <p:cNvPr id="4" name="3 Imagen" descr="Los platanos son un alimento rico en minerales como el potasio">
            <a:hlinkClick r:id="rId2"/>
          </p:cNvPr>
          <p:cNvPicPr/>
          <p:nvPr/>
        </p:nvPicPr>
        <p:blipFill>
          <a:blip r:embed="rId3"/>
          <a:srcRect/>
          <a:stretch>
            <a:fillRect/>
          </a:stretch>
        </p:blipFill>
        <p:spPr bwMode="auto">
          <a:xfrm>
            <a:off x="2889250" y="442913"/>
            <a:ext cx="4984750" cy="26812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618517"/>
            <a:ext cx="8585825" cy="1596177"/>
          </a:xfrm>
        </p:spPr>
        <p:txBody>
          <a:bodyPr/>
          <a:lstStyle/>
          <a:p>
            <a:pPr algn="r"/>
            <a:r>
              <a:rPr lang="es-ES" b="1" dirty="0" smtClean="0">
                <a:latin typeface="Aharoni" pitchFamily="2" charset="-79"/>
                <a:cs typeface="Aharoni" pitchFamily="2" charset="-79"/>
              </a:rPr>
              <a:t>Agua</a:t>
            </a:r>
            <a:r>
              <a:rPr lang="es-ES" b="1" dirty="0" smtClean="0"/>
              <a:t/>
            </a:r>
            <a:br>
              <a:rPr lang="es-ES" b="1" dirty="0" smtClean="0"/>
            </a:br>
            <a:endParaRPr lang="es-ES" dirty="0"/>
          </a:p>
        </p:txBody>
      </p:sp>
      <p:sp>
        <p:nvSpPr>
          <p:cNvPr id="3" name="2 Marcador de contenido"/>
          <p:cNvSpPr>
            <a:spLocks noGrp="1"/>
          </p:cNvSpPr>
          <p:nvPr>
            <p:ph sz="quarter" idx="13"/>
          </p:nvPr>
        </p:nvSpPr>
        <p:spPr>
          <a:xfrm>
            <a:off x="913774" y="3429000"/>
            <a:ext cx="10363826" cy="2832100"/>
          </a:xfrm>
        </p:spPr>
        <p:txBody>
          <a:bodyPr>
            <a:normAutofit lnSpcReduction="10000"/>
          </a:bodyPr>
          <a:lstStyle/>
          <a:p>
            <a:r>
              <a:rPr lang="es-ES" cap="none" dirty="0" smtClean="0">
                <a:solidFill>
                  <a:schemeClr val="accent1">
                    <a:lumMod val="60000"/>
                    <a:lumOff val="40000"/>
                  </a:schemeClr>
                </a:solidFill>
                <a:latin typeface="Aharoni" pitchFamily="2" charset="-79"/>
                <a:cs typeface="Aharoni" pitchFamily="2" charset="-79"/>
              </a:rPr>
              <a:t>Por definición, el cuerpo necesita </a:t>
            </a:r>
            <a:r>
              <a:rPr lang="es-ES" cap="none" dirty="0" err="1" smtClean="0">
                <a:solidFill>
                  <a:schemeClr val="accent1">
                    <a:lumMod val="60000"/>
                    <a:lumOff val="40000"/>
                  </a:schemeClr>
                </a:solidFill>
                <a:latin typeface="Aharoni" pitchFamily="2" charset="-79"/>
                <a:cs typeface="Aharoni" pitchFamily="2" charset="-79"/>
              </a:rPr>
              <a:t>macronutrientes</a:t>
            </a:r>
            <a:r>
              <a:rPr lang="es-ES" cap="none" dirty="0" smtClean="0">
                <a:solidFill>
                  <a:schemeClr val="accent1">
                    <a:lumMod val="60000"/>
                    <a:lumOff val="40000"/>
                  </a:schemeClr>
                </a:solidFill>
                <a:latin typeface="Aharoni" pitchFamily="2" charset="-79"/>
                <a:cs typeface="Aharoni" pitchFamily="2" charset="-79"/>
              </a:rPr>
              <a:t> en grandes cantidades. </a:t>
            </a:r>
            <a:r>
              <a:rPr lang="es-ES" b="1" cap="none" dirty="0" smtClean="0">
                <a:solidFill>
                  <a:schemeClr val="accent1">
                    <a:lumMod val="60000"/>
                    <a:lumOff val="40000"/>
                  </a:schemeClr>
                </a:solidFill>
                <a:latin typeface="Aharoni" pitchFamily="2" charset="-79"/>
                <a:cs typeface="Aharoni" pitchFamily="2" charset="-79"/>
              </a:rPr>
              <a:t>El agua conforma más del 60% del cuerpo humano, de acuerdo a los expertos en medicina y nutrición.</a:t>
            </a:r>
            <a:r>
              <a:rPr lang="es-ES" cap="none" dirty="0" smtClean="0">
                <a:solidFill>
                  <a:schemeClr val="accent1">
                    <a:lumMod val="60000"/>
                    <a:lumOff val="40000"/>
                  </a:schemeClr>
                </a:solidFill>
                <a:latin typeface="Aharoni" pitchFamily="2" charset="-79"/>
                <a:cs typeface="Aharoni" pitchFamily="2" charset="-79"/>
              </a:rPr>
              <a:t> Todos los nutrientes transitan a través de la sangre, compuesta en su mayor parte por agua. De la misma forma, la orina también está compuesta por este nutriente, ayudando a eliminar los residuos del cuerpo. Además, </a:t>
            </a:r>
            <a:r>
              <a:rPr lang="es-ES" b="1" cap="none" dirty="0" smtClean="0">
                <a:solidFill>
                  <a:schemeClr val="accent1">
                    <a:lumMod val="60000"/>
                    <a:lumOff val="40000"/>
                  </a:schemeClr>
                </a:solidFill>
                <a:latin typeface="Aharoni" pitchFamily="2" charset="-79"/>
                <a:cs typeface="Aharoni" pitchFamily="2" charset="-79"/>
              </a:rPr>
              <a:t>se ve implicada en procesos como la regulación de la temperatura o la digestión, en mantener la homeostasis del cuerpo y en el transporte de nutrientes a través de las células.</a:t>
            </a:r>
            <a:endParaRPr lang="es-ES" cap="none" dirty="0" smtClean="0">
              <a:solidFill>
                <a:schemeClr val="accent1">
                  <a:lumMod val="60000"/>
                  <a:lumOff val="40000"/>
                </a:schemeClr>
              </a:solidFill>
              <a:latin typeface="Aharoni" pitchFamily="2" charset="-79"/>
              <a:cs typeface="Aharoni" pitchFamily="2" charset="-79"/>
            </a:endParaRPr>
          </a:p>
          <a:p>
            <a:endParaRPr lang="es-ES" dirty="0"/>
          </a:p>
        </p:txBody>
      </p:sp>
      <p:pic>
        <p:nvPicPr>
          <p:cNvPr id="4" name="3 Imagen" descr="Chica bebiendo agua, el nutriente mas basico del cuerpo">
            <a:hlinkClick r:id="rId2"/>
          </p:cNvPr>
          <p:cNvPicPr/>
          <p:nvPr/>
        </p:nvPicPr>
        <p:blipFill>
          <a:blip r:embed="rId3"/>
          <a:srcRect/>
          <a:stretch>
            <a:fillRect/>
          </a:stretch>
        </p:blipFill>
        <p:spPr bwMode="auto">
          <a:xfrm>
            <a:off x="3081337" y="202279"/>
            <a:ext cx="4733925" cy="315144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W\Videos\piramide-alimenticia.p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WW\Videos\piramide-SENC.jpg"/>
          <p:cNvPicPr>
            <a:picLocks noChangeAspect="1" noChangeArrowheads="1"/>
          </p:cNvPicPr>
          <p:nvPr/>
        </p:nvPicPr>
        <p:blipFill>
          <a:blip r:embed="rId2"/>
          <a:srcRect/>
          <a:stretch>
            <a:fillRect/>
          </a:stretch>
        </p:blipFill>
        <p:spPr bwMode="auto">
          <a:xfrm>
            <a:off x="184150" y="2119313"/>
            <a:ext cx="3117850" cy="2783795"/>
          </a:xfrm>
          <a:prstGeom prst="rect">
            <a:avLst/>
          </a:prstGeom>
          <a:ln>
            <a:noFill/>
          </a:ln>
          <a:effectLst>
            <a:softEdge rad="112500"/>
          </a:effectLst>
        </p:spPr>
      </p:pic>
      <p:sp>
        <p:nvSpPr>
          <p:cNvPr id="2" name="1 Título"/>
          <p:cNvSpPr>
            <a:spLocks noGrp="1"/>
          </p:cNvSpPr>
          <p:nvPr>
            <p:ph type="title"/>
          </p:nvPr>
        </p:nvSpPr>
        <p:spPr/>
        <p:txBody>
          <a:bodyPr/>
          <a:lstStyle/>
          <a:p>
            <a:r>
              <a:rPr lang="es-ES" dirty="0" smtClean="0">
                <a:latin typeface="Aharoni" pitchFamily="2" charset="-79"/>
                <a:cs typeface="Aharoni" pitchFamily="2" charset="-79"/>
              </a:rPr>
              <a:t>¿Cuántas calorías necesitan una persona al día? </a:t>
            </a:r>
            <a:endParaRPr lang="es-ES" dirty="0">
              <a:latin typeface="Aharoni" pitchFamily="2" charset="-79"/>
              <a:cs typeface="Aharoni" pitchFamily="2" charset="-79"/>
            </a:endParaRPr>
          </a:p>
        </p:txBody>
      </p:sp>
      <p:sp>
        <p:nvSpPr>
          <p:cNvPr id="3" name="2 Marcador de texto"/>
          <p:cNvSpPr>
            <a:spLocks noGrp="1"/>
          </p:cNvSpPr>
          <p:nvPr>
            <p:ph type="body" sz="half" idx="13"/>
          </p:nvPr>
        </p:nvSpPr>
        <p:spPr/>
        <p:txBody>
          <a:bodyPr/>
          <a:lstStyle/>
          <a:p>
            <a:r>
              <a:rPr lang="es-ES" dirty="0" smtClean="0">
                <a:latin typeface="Aharoni" pitchFamily="2" charset="-79"/>
                <a:cs typeface="Aharoni" pitchFamily="2" charset="-79"/>
              </a:rPr>
              <a:t>El ser humano solo necesita 2500 calorías para vivir y funcionar adecuadamente. </a:t>
            </a:r>
            <a:endParaRPr lang="es-ES" dirty="0">
              <a:latin typeface="Aharoni" pitchFamily="2" charset="-79"/>
              <a:cs typeface="Aharoni" pitchFamily="2" charset="-79"/>
            </a:endParaRPr>
          </a:p>
        </p:txBody>
      </p:sp>
      <p:sp>
        <p:nvSpPr>
          <p:cNvPr id="4" name="3 Marcador de texto"/>
          <p:cNvSpPr>
            <a:spLocks noGrp="1"/>
          </p:cNvSpPr>
          <p:nvPr>
            <p:ph type="body" sz="half" idx="2"/>
          </p:nvPr>
        </p:nvSpPr>
        <p:spPr/>
        <p:txBody>
          <a:bodyPr/>
          <a:lstStyle/>
          <a:p>
            <a:r>
              <a:rPr lang="es-ES" dirty="0" smtClean="0"/>
              <a:t/>
            </a:r>
            <a:br>
              <a:rPr lang="es-ES" dirty="0" smtClean="0"/>
            </a:br>
            <a:r>
              <a:rPr lang="es-ES" dirty="0" smtClean="0"/>
              <a:t>• </a:t>
            </a:r>
            <a:r>
              <a:rPr lang="es-ES" dirty="0" smtClean="0">
                <a:latin typeface="Aharoni" pitchFamily="2" charset="-79"/>
                <a:cs typeface="Aharoni" pitchFamily="2" charset="-79"/>
              </a:rPr>
              <a:t>No obstante usted no engorda por exceso de calorías, sino por acumulación de grasas que produce su cuerpo, aparte de los azúcares y las harinas en exceso refinadas. </a:t>
            </a:r>
            <a:endParaRPr lang="es-E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haroni" pitchFamily="2" charset="-79"/>
                <a:cs typeface="Aharoni" pitchFamily="2" charset="-79"/>
              </a:rPr>
              <a:t>¿Qué es una caloría? </a:t>
            </a:r>
            <a:br>
              <a:rPr lang="es-ES" dirty="0" smtClean="0">
                <a:latin typeface="Aharoni" pitchFamily="2" charset="-79"/>
                <a:cs typeface="Aharoni" pitchFamily="2" charset="-79"/>
              </a:rPr>
            </a:b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a:xfrm>
            <a:off x="913794" y="2632852"/>
            <a:ext cx="5934949" cy="3869548"/>
          </a:xfrm>
        </p:spPr>
        <p:txBody>
          <a:bodyPr>
            <a:normAutofit/>
          </a:bodyPr>
          <a:lstStyle/>
          <a:p>
            <a:r>
              <a:rPr lang="es-ES" dirty="0" smtClean="0">
                <a:latin typeface="Aharoni" pitchFamily="2" charset="-79"/>
                <a:cs typeface="Aharoni" pitchFamily="2" charset="-79"/>
              </a:rPr>
              <a:t/>
            </a:r>
            <a:br>
              <a:rPr lang="es-ES" dirty="0" smtClean="0">
                <a:latin typeface="Aharoni" pitchFamily="2" charset="-79"/>
                <a:cs typeface="Aharoni" pitchFamily="2" charset="-79"/>
              </a:rPr>
            </a:br>
            <a:r>
              <a:rPr lang="es-ES" sz="2000" cap="none" dirty="0" smtClean="0">
                <a:latin typeface="Aharoni" pitchFamily="2" charset="-79"/>
                <a:cs typeface="Aharoni" pitchFamily="2" charset="-79"/>
              </a:rPr>
              <a:t>• Se nos dice que una caloría es la cantidad de energía necesaria para que un gramo de agua eleve su temperatura un grado (de 14 a 15 grados centígrados). </a:t>
            </a:r>
            <a:br>
              <a:rPr lang="es-ES" sz="2000" cap="none" dirty="0" smtClean="0">
                <a:latin typeface="Aharoni" pitchFamily="2" charset="-79"/>
                <a:cs typeface="Aharoni" pitchFamily="2" charset="-79"/>
              </a:rPr>
            </a:br>
            <a:r>
              <a:rPr lang="es-ES" sz="2000" cap="none" dirty="0" smtClean="0">
                <a:latin typeface="Aharoni" pitchFamily="2" charset="-79"/>
                <a:cs typeface="Aharoni" pitchFamily="2" charset="-79"/>
              </a:rPr>
              <a:t>• El ser humano necesita para mantener su calor corporal normal de 37 grados C, cierta cantidad de calorías, como antes dijimos un promedio de 2500. </a:t>
            </a:r>
            <a:r>
              <a:rPr lang="es-ES" dirty="0" smtClean="0"/>
              <a:t/>
            </a:r>
            <a:br>
              <a:rPr lang="es-ES" dirty="0" smtClean="0"/>
            </a:br>
            <a:endParaRPr lang="es-ES" dirty="0"/>
          </a:p>
        </p:txBody>
      </p:sp>
      <p:pic>
        <p:nvPicPr>
          <p:cNvPr id="5" name="4 Imagen" descr="ARCHIVOPARA_WIKI.JPG"/>
          <p:cNvPicPr/>
          <p:nvPr/>
        </p:nvPicPr>
        <p:blipFill>
          <a:blip r:embed="rId2"/>
          <a:srcRect/>
          <a:stretch>
            <a:fillRect/>
          </a:stretch>
        </p:blipFill>
        <p:spPr bwMode="auto">
          <a:xfrm>
            <a:off x="6893395" y="571500"/>
            <a:ext cx="455201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haroni" pitchFamily="2" charset="-79"/>
                <a:cs typeface="Aharoni" pitchFamily="2" charset="-79"/>
              </a:rPr>
              <a:t>¿Sabes cuántas calorías necesitas consumir al día?</a:t>
            </a:r>
            <a:r>
              <a:rPr lang="es-ES" b="1" dirty="0" smtClean="0">
                <a:latin typeface="Aharoni" pitchFamily="2" charset="-79"/>
                <a:cs typeface="Aharoni" pitchFamily="2" charset="-79"/>
              </a:rPr>
              <a:t/>
            </a:r>
            <a:br>
              <a:rPr lang="es-ES" b="1" dirty="0" smtClean="0">
                <a:latin typeface="Aharoni" pitchFamily="2" charset="-79"/>
                <a:cs typeface="Aharoni" pitchFamily="2" charset="-79"/>
              </a:rPr>
            </a:br>
            <a:endParaRPr lang="es-ES" dirty="0"/>
          </a:p>
        </p:txBody>
      </p:sp>
      <p:sp>
        <p:nvSpPr>
          <p:cNvPr id="4" name="3 Marcador de texto"/>
          <p:cNvSpPr>
            <a:spLocks noGrp="1"/>
          </p:cNvSpPr>
          <p:nvPr>
            <p:ph type="body" sz="half" idx="2"/>
          </p:nvPr>
        </p:nvSpPr>
        <p:spPr>
          <a:xfrm>
            <a:off x="913774" y="2171700"/>
            <a:ext cx="3935689" cy="4127500"/>
          </a:xfrm>
        </p:spPr>
        <p:txBody>
          <a:bodyPr>
            <a:normAutofit/>
          </a:bodyPr>
          <a:lstStyle/>
          <a:p>
            <a:r>
              <a:rPr lang="es-ES" dirty="0" smtClean="0">
                <a:latin typeface="Aharoni" pitchFamily="2" charset="-79"/>
                <a:cs typeface="Aharoni" pitchFamily="2" charset="-79"/>
              </a:rPr>
              <a:t> </a:t>
            </a:r>
          </a:p>
          <a:p>
            <a:r>
              <a:rPr lang="es-ES" sz="2000" cap="none" dirty="0" smtClean="0">
                <a:latin typeface="Aharoni" pitchFamily="2" charset="-79"/>
                <a:cs typeface="Aharoni" pitchFamily="2" charset="-79"/>
              </a:rPr>
              <a:t>Conocer el número de calorías que debemos consumir al día es vital para controlar nuestro peso. Si descuidamos en exceso este aspecto nos encontraremos con sorpresas la próxima vez que subamos a la báscula.</a:t>
            </a:r>
          </a:p>
          <a:p>
            <a:endParaRPr lang="es-ES" dirty="0"/>
          </a:p>
        </p:txBody>
      </p:sp>
      <p:pic>
        <p:nvPicPr>
          <p:cNvPr id="5" name="4 Marcador de contenido" descr="¿Sabes cuántas calorías necesitas consumir al día?"/>
          <p:cNvPicPr>
            <a:picLocks noGrp="1"/>
          </p:cNvPicPr>
          <p:nvPr>
            <p:ph sz="quarter" idx="13"/>
          </p:nvPr>
        </p:nvPicPr>
        <p:blipFill>
          <a:blip r:embed="rId2"/>
          <a:srcRect/>
          <a:stretch>
            <a:fillRect/>
          </a:stretch>
        </p:blipFill>
        <p:spPr bwMode="auto">
          <a:xfrm>
            <a:off x="5588000" y="977900"/>
            <a:ext cx="5283200" cy="4610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haroni" pitchFamily="2" charset="-79"/>
                <a:cs typeface="Aharoni" pitchFamily="2" charset="-79"/>
              </a:rPr>
              <a:t>Cómo calcular las necesidades energéticas de nuestro cuerpo</a:t>
            </a:r>
            <a:r>
              <a:rPr lang="es-ES" dirty="0" smtClean="0"/>
              <a:t/>
            </a:r>
            <a:br>
              <a:rPr lang="es-ES" dirty="0" smtClean="0"/>
            </a:br>
            <a:endParaRPr lang="es-ES" dirty="0"/>
          </a:p>
        </p:txBody>
      </p:sp>
      <p:sp>
        <p:nvSpPr>
          <p:cNvPr id="3" name="2 Marcador de contenido"/>
          <p:cNvSpPr>
            <a:spLocks noGrp="1"/>
          </p:cNvSpPr>
          <p:nvPr>
            <p:ph sz="quarter" idx="13"/>
          </p:nvPr>
        </p:nvSpPr>
        <p:spPr/>
        <p:txBody>
          <a:bodyPr/>
          <a:lstStyle/>
          <a:p>
            <a:endParaRPr lang="es-ES"/>
          </a:p>
        </p:txBody>
      </p:sp>
      <p:sp>
        <p:nvSpPr>
          <p:cNvPr id="4" name="3 Marcador de texto"/>
          <p:cNvSpPr>
            <a:spLocks noGrp="1"/>
          </p:cNvSpPr>
          <p:nvPr>
            <p:ph type="body" sz="half" idx="2"/>
          </p:nvPr>
        </p:nvSpPr>
        <p:spPr>
          <a:xfrm>
            <a:off x="913774" y="2286000"/>
            <a:ext cx="3935689" cy="4279900"/>
          </a:xfrm>
        </p:spPr>
        <p:txBody>
          <a:bodyPr>
            <a:normAutofit fontScale="92500" lnSpcReduction="10000"/>
          </a:bodyPr>
          <a:lstStyle/>
          <a:p>
            <a:r>
              <a:rPr lang="es-ES" cap="none" dirty="0" smtClean="0">
                <a:latin typeface="Aharoni" pitchFamily="2" charset="-79"/>
                <a:cs typeface="Aharoni" pitchFamily="2" charset="-79"/>
              </a:rPr>
              <a:t>El cálculo de las calorías que necesitamos se hace basándonos en el </a:t>
            </a:r>
            <a:r>
              <a:rPr lang="es-ES" b="1" cap="none" dirty="0" smtClean="0">
                <a:latin typeface="Aharoni" pitchFamily="2" charset="-79"/>
                <a:cs typeface="Aharoni" pitchFamily="2" charset="-79"/>
              </a:rPr>
              <a:t>gasto metabólico</a:t>
            </a:r>
            <a:r>
              <a:rPr lang="es-ES" cap="none" dirty="0" smtClean="0">
                <a:latin typeface="Aharoni" pitchFamily="2" charset="-79"/>
                <a:cs typeface="Aharoni" pitchFamily="2" charset="-79"/>
              </a:rPr>
              <a:t>. Aquí deberíamos hacer una distinción entre el metabolismo basal y el requerimiento energético total. El metabolismo basal son las necesidades energéticas que requerimos para realizar las funciones del cuerpo básicas en reposo y en ayunas. Como haremos al día más cosas que estar tumbados sin movernos, a este número hay que hacerle una serie de modificaciones dependiendo de distintas variables como la </a:t>
            </a:r>
            <a:r>
              <a:rPr lang="es-ES" b="1" cap="none" dirty="0" smtClean="0">
                <a:latin typeface="Aharoni" pitchFamily="2" charset="-79"/>
                <a:cs typeface="Aharoni" pitchFamily="2" charset="-79"/>
              </a:rPr>
              <a:t>actividad física</a:t>
            </a:r>
            <a:r>
              <a:rPr lang="es-ES" cap="none" dirty="0" smtClean="0">
                <a:latin typeface="Aharoni" pitchFamily="2" charset="-79"/>
                <a:cs typeface="Aharoni" pitchFamily="2" charset="-79"/>
              </a:rPr>
              <a:t>, con lo que obtendremos el requerimiento calórico total.</a:t>
            </a:r>
          </a:p>
          <a:p>
            <a:endParaRPr lang="es-ES" dirty="0"/>
          </a:p>
        </p:txBody>
      </p:sp>
      <p:pic>
        <p:nvPicPr>
          <p:cNvPr id="5" name="4 Imagen" descr="http://comofuncionaque.com/wp-content/uploads/2015/09/saludparahoy-punto-files-punto-wordpress-punto-com1-700x456.jpg">
            <a:hlinkClick r:id="rId2"/>
          </p:cNvPr>
          <p:cNvPicPr/>
          <p:nvPr/>
        </p:nvPicPr>
        <p:blipFill>
          <a:blip r:embed="rId3"/>
          <a:srcRect/>
          <a:stretch>
            <a:fillRect/>
          </a:stretch>
        </p:blipFill>
        <p:spPr bwMode="auto">
          <a:xfrm>
            <a:off x="4972050" y="596900"/>
            <a:ext cx="6667500" cy="5308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b="1" dirty="0" smtClean="0"/>
              <a:t>¿QUÉ ES NUTRICIÓN?</a:t>
            </a:r>
            <a:r>
              <a:rPr lang="es-ES" dirty="0" smtClean="0"/>
              <a:t/>
            </a:r>
            <a:br>
              <a:rPr lang="es-ES" dirty="0" smtClean="0"/>
            </a:br>
            <a:endParaRPr lang="es-ES" dirty="0"/>
          </a:p>
        </p:txBody>
      </p:sp>
      <p:sp>
        <p:nvSpPr>
          <p:cNvPr id="3" name="2 Marcador de texto"/>
          <p:cNvSpPr>
            <a:spLocks noGrp="1"/>
          </p:cNvSpPr>
          <p:nvPr>
            <p:ph type="body" idx="1"/>
          </p:nvPr>
        </p:nvSpPr>
        <p:spPr>
          <a:xfrm>
            <a:off x="913774" y="3657457"/>
            <a:ext cx="10351752" cy="2489343"/>
          </a:xfrm>
        </p:spPr>
        <p:txBody>
          <a:bodyPr>
            <a:normAutofit fontScale="85000" lnSpcReduction="20000"/>
          </a:bodyPr>
          <a:lstStyle/>
          <a:p>
            <a:pPr fontAlgn="base"/>
            <a:r>
              <a:rPr lang="es-ES" dirty="0" smtClean="0"/>
              <a:t> </a:t>
            </a:r>
          </a:p>
          <a:p>
            <a:pPr fontAlgn="base"/>
            <a:r>
              <a:rPr lang="es-ES" sz="2600" dirty="0" smtClean="0">
                <a:solidFill>
                  <a:schemeClr val="tx1">
                    <a:lumMod val="95000"/>
                    <a:lumOff val="5000"/>
                  </a:schemeClr>
                </a:solidFill>
              </a:rPr>
              <a:t>Se define lo que es </a:t>
            </a:r>
            <a:r>
              <a:rPr lang="es-ES" sz="2600" b="1" dirty="0" smtClean="0">
                <a:solidFill>
                  <a:schemeClr val="tx1">
                    <a:lumMod val="95000"/>
                    <a:lumOff val="5000"/>
                  </a:schemeClr>
                </a:solidFill>
              </a:rPr>
              <a:t>nutrición</a:t>
            </a:r>
            <a:r>
              <a:rPr lang="es-ES" sz="2600" dirty="0" smtClean="0">
                <a:solidFill>
                  <a:schemeClr val="tx1">
                    <a:lumMod val="95000"/>
                    <a:lumOff val="5000"/>
                  </a:schemeClr>
                </a:solidFill>
              </a:rPr>
              <a:t> como el </a:t>
            </a:r>
            <a:r>
              <a:rPr lang="es-ES" sz="2600" b="1" i="1" dirty="0" smtClean="0">
                <a:solidFill>
                  <a:schemeClr val="tx1">
                    <a:lumMod val="95000"/>
                    <a:lumOff val="5000"/>
                  </a:schemeClr>
                </a:solidFill>
              </a:rPr>
              <a:t>proceso biológico</a:t>
            </a:r>
            <a:r>
              <a:rPr lang="es-ES" sz="2600" b="1" dirty="0" smtClean="0">
                <a:solidFill>
                  <a:schemeClr val="tx1">
                    <a:lumMod val="95000"/>
                    <a:lumOff val="5000"/>
                  </a:schemeClr>
                </a:solidFill>
              </a:rPr>
              <a:t> a partir del cual el organismo </a:t>
            </a:r>
            <a:r>
              <a:rPr lang="es-ES" sz="2600" b="1" i="1" dirty="0" smtClean="0">
                <a:solidFill>
                  <a:schemeClr val="tx1">
                    <a:lumMod val="95000"/>
                    <a:lumOff val="5000"/>
                  </a:schemeClr>
                </a:solidFill>
              </a:rPr>
              <a:t>asimila</a:t>
            </a:r>
            <a:r>
              <a:rPr lang="es-ES" sz="2600" b="1" dirty="0" smtClean="0">
                <a:solidFill>
                  <a:schemeClr val="tx1">
                    <a:lumMod val="95000"/>
                    <a:lumOff val="5000"/>
                  </a:schemeClr>
                </a:solidFill>
              </a:rPr>
              <a:t> los alimentos y los líquidos necesarios</a:t>
            </a:r>
            <a:r>
              <a:rPr lang="es-ES" sz="2600" dirty="0" smtClean="0">
                <a:solidFill>
                  <a:schemeClr val="tx1">
                    <a:lumMod val="95000"/>
                    <a:lumOff val="5000"/>
                  </a:schemeClr>
                </a:solidFill>
              </a:rPr>
              <a:t> para el crecimiento, funcionamiento y mantenimiento de las funciones vitales, pero nutrición también es la parte de la medicina que se ocupa del estudio de la mejor relación entre los alimentos y los líquidos con la salud y la enfermedad, especialmente en la determinación de una dieta óptima.</a:t>
            </a:r>
          </a:p>
          <a:p>
            <a:endParaRPr lang="es-ES" dirty="0"/>
          </a:p>
        </p:txBody>
      </p:sp>
      <p:pic>
        <p:nvPicPr>
          <p:cNvPr id="1026" name="Picture 2" descr="Que es nutrición"/>
          <p:cNvPicPr>
            <a:picLocks noChangeAspect="1" noChangeArrowheads="1"/>
          </p:cNvPicPr>
          <p:nvPr/>
        </p:nvPicPr>
        <p:blipFill>
          <a:blip r:embed="rId2"/>
          <a:srcRect/>
          <a:stretch>
            <a:fillRect/>
          </a:stretch>
        </p:blipFill>
        <p:spPr bwMode="auto">
          <a:xfrm>
            <a:off x="1701800" y="825500"/>
            <a:ext cx="3517899" cy="2857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94" y="4289374"/>
            <a:ext cx="10364432" cy="1120826"/>
          </a:xfrm>
        </p:spPr>
        <p:txBody>
          <a:bodyPr>
            <a:normAutofit fontScale="90000"/>
          </a:bodyPr>
          <a:lstStyle/>
          <a:p>
            <a:r>
              <a:rPr lang="es-ES" b="1" dirty="0" smtClean="0"/>
              <a:t>Existen diferentes variables que afectan al metabolismo basal</a:t>
            </a:r>
            <a:r>
              <a:rPr lang="es-ES" dirty="0" smtClean="0"/>
              <a:t/>
            </a:r>
            <a:br>
              <a:rPr lang="es-ES" dirty="0" smtClean="0"/>
            </a:b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p:txBody>
          <a:bodyPr>
            <a:normAutofit fontScale="92500" lnSpcReduction="20000"/>
          </a:bodyPr>
          <a:lstStyle/>
          <a:p>
            <a:r>
              <a:rPr lang="es-ES" b="1" dirty="0" smtClean="0"/>
              <a:t>Talla y peso</a:t>
            </a:r>
          </a:p>
          <a:p>
            <a:r>
              <a:rPr lang="es-ES" b="1" dirty="0" smtClean="0"/>
              <a:t>Sexo y edad </a:t>
            </a:r>
          </a:p>
          <a:p>
            <a:endParaRPr lang="es-ES" dirty="0"/>
          </a:p>
        </p:txBody>
      </p:sp>
      <p:pic>
        <p:nvPicPr>
          <p:cNvPr id="5" name="4 Imagen" descr="cuantas-calorias-consumir"/>
          <p:cNvPicPr/>
          <p:nvPr/>
        </p:nvPicPr>
        <p:blipFill>
          <a:blip r:embed="rId2"/>
          <a:srcRect/>
          <a:stretch>
            <a:fillRect/>
          </a:stretch>
        </p:blipFill>
        <p:spPr bwMode="auto">
          <a:xfrm>
            <a:off x="1117600" y="520701"/>
            <a:ext cx="9905999" cy="34416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Fórmula de Harris </a:t>
            </a:r>
            <a:r>
              <a:rPr lang="es-ES" b="1" dirty="0" err="1" smtClean="0"/>
              <a:t>Benedict</a:t>
            </a:r>
            <a:endParaRPr lang="es-ES" dirty="0"/>
          </a:p>
        </p:txBody>
      </p:sp>
      <p:sp>
        <p:nvSpPr>
          <p:cNvPr id="3" name="2 Marcador de contenido"/>
          <p:cNvSpPr>
            <a:spLocks noGrp="1"/>
          </p:cNvSpPr>
          <p:nvPr>
            <p:ph sz="quarter" idx="13"/>
          </p:nvPr>
        </p:nvSpPr>
        <p:spPr/>
        <p:txBody>
          <a:bodyPr/>
          <a:lstStyle/>
          <a:p>
            <a:pPr lvl="0"/>
            <a:r>
              <a:rPr lang="es-ES" cap="none" dirty="0" smtClean="0">
                <a:latin typeface="Aharoni" pitchFamily="2" charset="-79"/>
                <a:cs typeface="Aharoni" pitchFamily="2" charset="-79"/>
              </a:rPr>
              <a:t>Es una de las más utilizadas, pero no toma en cuenta el porcentaje de grasa del individuo, por lo que cuanto mayor sobrepeso tenga la persona mayor será el margen de error.</a:t>
            </a:r>
          </a:p>
          <a:p>
            <a:r>
              <a:rPr lang="es-ES" cap="none" dirty="0" smtClean="0">
                <a:latin typeface="Aharoni" pitchFamily="2" charset="-79"/>
                <a:cs typeface="Aharoni" pitchFamily="2" charset="-79"/>
              </a:rPr>
              <a:t>Hombre: 66,473 + (13,751 x peso en kg) + (5,0033 x estatura en cm) – (6,7550 x edad en años)</a:t>
            </a:r>
            <a:br>
              <a:rPr lang="es-ES" cap="none" dirty="0" smtClean="0">
                <a:latin typeface="Aharoni" pitchFamily="2" charset="-79"/>
                <a:cs typeface="Aharoni" pitchFamily="2" charset="-79"/>
              </a:rPr>
            </a:br>
            <a:r>
              <a:rPr lang="es-ES" cap="none" dirty="0" smtClean="0">
                <a:latin typeface="Aharoni" pitchFamily="2" charset="-79"/>
                <a:cs typeface="Aharoni" pitchFamily="2" charset="-79"/>
              </a:rPr>
              <a:t>Mujer: 655,1 + (9,463 x peso en kg) + (1,8 x estatura en cm) – (4,6756 x edad en años)</a:t>
            </a:r>
          </a:p>
          <a:p>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Fórmula de </a:t>
            </a:r>
            <a:r>
              <a:rPr lang="es-ES" b="1" dirty="0" err="1" smtClean="0"/>
              <a:t>Katch-McArdle</a:t>
            </a:r>
            <a:endParaRPr lang="es-ES" dirty="0"/>
          </a:p>
        </p:txBody>
      </p:sp>
      <p:sp>
        <p:nvSpPr>
          <p:cNvPr id="3" name="2 Marcador de contenido"/>
          <p:cNvSpPr>
            <a:spLocks noGrp="1"/>
          </p:cNvSpPr>
          <p:nvPr>
            <p:ph sz="quarter" idx="13"/>
          </p:nvPr>
        </p:nvSpPr>
        <p:spPr>
          <a:xfrm>
            <a:off x="913774" y="1765300"/>
            <a:ext cx="10363826" cy="4699000"/>
          </a:xfrm>
        </p:spPr>
        <p:txBody>
          <a:bodyPr>
            <a:normAutofit fontScale="70000" lnSpcReduction="20000"/>
          </a:bodyPr>
          <a:lstStyle/>
          <a:p>
            <a:pPr lvl="0"/>
            <a:r>
              <a:rPr lang="es-ES" cap="none" dirty="0" smtClean="0">
                <a:latin typeface="Aharoni" pitchFamily="2" charset="-79"/>
                <a:cs typeface="Aharoni" pitchFamily="2" charset="-79"/>
              </a:rPr>
              <a:t>Si tenemos un </a:t>
            </a:r>
            <a:r>
              <a:rPr lang="es-ES" cap="none" dirty="0" err="1" smtClean="0">
                <a:latin typeface="Aharoni" pitchFamily="2" charset="-79"/>
                <a:cs typeface="Aharoni" pitchFamily="2" charset="-79"/>
              </a:rPr>
              <a:t>lipocalibre</a:t>
            </a:r>
            <a:r>
              <a:rPr lang="es-ES" cap="none" dirty="0" smtClean="0">
                <a:latin typeface="Aharoni" pitchFamily="2" charset="-79"/>
                <a:cs typeface="Aharoni" pitchFamily="2" charset="-79"/>
              </a:rPr>
              <a:t> o una báscula de </a:t>
            </a:r>
            <a:r>
              <a:rPr lang="es-ES" cap="none" dirty="0" err="1" smtClean="0">
                <a:latin typeface="Aharoni" pitchFamily="2" charset="-79"/>
                <a:cs typeface="Aharoni" pitchFamily="2" charset="-79"/>
              </a:rPr>
              <a:t>bioimpedancia</a:t>
            </a:r>
            <a:r>
              <a:rPr lang="es-ES" cap="none" dirty="0" smtClean="0">
                <a:latin typeface="Aharoni" pitchFamily="2" charset="-79"/>
                <a:cs typeface="Aharoni" pitchFamily="2" charset="-79"/>
              </a:rPr>
              <a:t> es la que deberíamos utilizar, ya que esta fórmula sí que toma en cuenta la masa corporal magra y el porcentaje graso. Pongamos </a:t>
            </a:r>
            <a:r>
              <a:rPr lang="es-ES" b="1" cap="none" dirty="0" smtClean="0">
                <a:latin typeface="Aharoni" pitchFamily="2" charset="-79"/>
                <a:cs typeface="Aharoni" pitchFamily="2" charset="-79"/>
              </a:rPr>
              <a:t>un ejemplo de esta última</a:t>
            </a:r>
            <a:r>
              <a:rPr lang="es-ES" cap="none" dirty="0" smtClean="0">
                <a:latin typeface="Aharoni" pitchFamily="2" charset="-79"/>
                <a:cs typeface="Aharoni" pitchFamily="2" charset="-79"/>
              </a:rPr>
              <a:t>. Si una persona pesa 69kg y tiene un porcentaje de grasa del 22%, tendrá una masa magra del 78%, es decir, 53'82kg (0'78*69).</a:t>
            </a:r>
          </a:p>
          <a:p>
            <a:r>
              <a:rPr lang="es-ES" cap="none" dirty="0" smtClean="0">
                <a:latin typeface="Aharoni" pitchFamily="2" charset="-79"/>
                <a:cs typeface="Aharoni" pitchFamily="2" charset="-79"/>
              </a:rPr>
              <a:t>370 + (21,6 x masa corporal magra en kg)</a:t>
            </a:r>
            <a:br>
              <a:rPr lang="es-ES" cap="none" dirty="0" smtClean="0">
                <a:latin typeface="Aharoni" pitchFamily="2" charset="-79"/>
                <a:cs typeface="Aharoni" pitchFamily="2" charset="-79"/>
              </a:rPr>
            </a:br>
            <a:r>
              <a:rPr lang="es-ES" cap="none" dirty="0" smtClean="0">
                <a:latin typeface="Aharoni" pitchFamily="2" charset="-79"/>
                <a:cs typeface="Aharoni" pitchFamily="2" charset="-79"/>
              </a:rPr>
              <a:t>gasto basal = 370 + (21,6 x 53,82)</a:t>
            </a:r>
          </a:p>
          <a:p>
            <a:r>
              <a:rPr lang="es-ES" b="1" cap="none" dirty="0" smtClean="0">
                <a:latin typeface="Aharoni" pitchFamily="2" charset="-79"/>
                <a:cs typeface="Aharoni" pitchFamily="2" charset="-79"/>
              </a:rPr>
              <a:t>Ahora hay que tomar en cuenta la actividad de la persona</a:t>
            </a:r>
            <a:endParaRPr lang="es-ES" cap="none" dirty="0" smtClean="0">
              <a:latin typeface="Aharoni" pitchFamily="2" charset="-79"/>
              <a:cs typeface="Aharoni" pitchFamily="2" charset="-79"/>
            </a:endParaRPr>
          </a:p>
          <a:p>
            <a:r>
              <a:rPr lang="es-ES" cap="none" dirty="0" smtClean="0">
                <a:latin typeface="Aharoni" pitchFamily="2" charset="-79"/>
                <a:cs typeface="Aharoni" pitchFamily="2" charset="-79"/>
              </a:rPr>
              <a:t>Dependiendo de la </a:t>
            </a:r>
            <a:r>
              <a:rPr lang="es-ES" cap="none" dirty="0" smtClean="0">
                <a:latin typeface="Aharoni" pitchFamily="2" charset="-79"/>
                <a:cs typeface="Aharoni" pitchFamily="2" charset="-79"/>
                <a:hlinkClick r:id="rId2"/>
              </a:rPr>
              <a:t>actividad</a:t>
            </a:r>
            <a:r>
              <a:rPr lang="es-ES" cap="none" dirty="0" smtClean="0">
                <a:latin typeface="Aharoni" pitchFamily="2" charset="-79"/>
                <a:cs typeface="Aharoni" pitchFamily="2" charset="-79"/>
              </a:rPr>
              <a:t> de la persona </a:t>
            </a:r>
            <a:r>
              <a:rPr lang="es-ES" b="1" cap="none" dirty="0" smtClean="0">
                <a:latin typeface="Aharoni" pitchFamily="2" charset="-79"/>
                <a:cs typeface="Aharoni" pitchFamily="2" charset="-79"/>
              </a:rPr>
              <a:t>multiplicaremos el valor conseguido anteriormente</a:t>
            </a:r>
            <a:r>
              <a:rPr lang="es-ES" cap="none" dirty="0" smtClean="0">
                <a:latin typeface="Aharoni" pitchFamily="2" charset="-79"/>
                <a:cs typeface="Aharoni" pitchFamily="2" charset="-79"/>
              </a:rPr>
              <a:t> por uno de los siguientes. Recordemos que es una simple aproximación:</a:t>
            </a:r>
          </a:p>
          <a:p>
            <a:pPr lvl="0"/>
            <a:r>
              <a:rPr lang="es-ES" cap="none" dirty="0" smtClean="0">
                <a:latin typeface="Aharoni" pitchFamily="2" charset="-79"/>
                <a:cs typeface="Aharoni" pitchFamily="2" charset="-79"/>
              </a:rPr>
              <a:t>Sedentaria: una persona que hace muy poco o nada de ejercicio. GB x 1,2</a:t>
            </a:r>
          </a:p>
          <a:p>
            <a:pPr lvl="0"/>
            <a:r>
              <a:rPr lang="es-ES" cap="none" dirty="0" smtClean="0">
                <a:latin typeface="Aharoni" pitchFamily="2" charset="-79"/>
                <a:cs typeface="Aharoni" pitchFamily="2" charset="-79"/>
              </a:rPr>
              <a:t>Leve: deporte de 1-3 veces por semana. GB x 1.375</a:t>
            </a:r>
          </a:p>
          <a:p>
            <a:pPr lvl="0"/>
            <a:r>
              <a:rPr lang="es-ES" cap="none" dirty="0" smtClean="0">
                <a:latin typeface="Aharoni" pitchFamily="2" charset="-79"/>
                <a:cs typeface="Aharoni" pitchFamily="2" charset="-79"/>
              </a:rPr>
              <a:t>Moderada: deporte 3-5 veces por semana. GB x 1,55</a:t>
            </a:r>
          </a:p>
          <a:p>
            <a:pPr lvl="0"/>
            <a:r>
              <a:rPr lang="es-ES" cap="none" dirty="0" smtClean="0">
                <a:latin typeface="Aharoni" pitchFamily="2" charset="-79"/>
                <a:cs typeface="Aharoni" pitchFamily="2" charset="-79"/>
              </a:rPr>
              <a:t>Fuerte: deporte 6-7 días por semana. GB x 1,725</a:t>
            </a:r>
          </a:p>
          <a:p>
            <a:pPr lvl="0"/>
            <a:r>
              <a:rPr lang="es-ES" cap="none" dirty="0" smtClean="0">
                <a:latin typeface="Aharoni" pitchFamily="2" charset="-79"/>
                <a:cs typeface="Aharoni" pitchFamily="2" charset="-79"/>
              </a:rPr>
              <a:t>Muy fuerte: 2 entrenamientos al día actividad física intensa: GB x 1,9</a:t>
            </a:r>
          </a:p>
          <a:p>
            <a:r>
              <a:rPr lang="es-ES" cap="none" dirty="0" smtClean="0">
                <a:latin typeface="Aharoni" pitchFamily="2" charset="-79"/>
                <a:cs typeface="Aharoni" pitchFamily="2" charset="-79"/>
              </a:rPr>
              <a:t>Hay otros factores que también influyen como el </a:t>
            </a:r>
            <a:r>
              <a:rPr lang="es-ES" b="1" cap="none" dirty="0" smtClean="0">
                <a:latin typeface="Aharoni" pitchFamily="2" charset="-79"/>
                <a:cs typeface="Aharoni" pitchFamily="2" charset="-79"/>
                <a:hlinkClick r:id="rId3"/>
              </a:rPr>
              <a:t>embarazo</a:t>
            </a:r>
            <a:r>
              <a:rPr lang="es-ES" cap="none" dirty="0" smtClean="0">
                <a:latin typeface="Aharoni" pitchFamily="2" charset="-79"/>
                <a:cs typeface="Aharoni" pitchFamily="2" charset="-79"/>
              </a:rPr>
              <a:t> (+150-300kcal/día) o estado de </a:t>
            </a:r>
            <a:r>
              <a:rPr lang="es-ES" b="1" cap="none" dirty="0" smtClean="0">
                <a:latin typeface="Aharoni" pitchFamily="2" charset="-79"/>
                <a:cs typeface="Aharoni" pitchFamily="2" charset="-79"/>
              </a:rPr>
              <a:t>lactancia</a:t>
            </a:r>
            <a:r>
              <a:rPr lang="es-ES" cap="none" dirty="0" smtClean="0">
                <a:latin typeface="Aharoni" pitchFamily="2" charset="-79"/>
                <a:cs typeface="Aharoni" pitchFamily="2" charset="-79"/>
              </a:rPr>
              <a:t> (+750kcal/día), la </a:t>
            </a:r>
            <a:r>
              <a:rPr lang="es-ES" b="1" cap="none" dirty="0" smtClean="0">
                <a:latin typeface="Aharoni" pitchFamily="2" charset="-79"/>
                <a:cs typeface="Aharoni" pitchFamily="2" charset="-79"/>
              </a:rPr>
              <a:t>edad</a:t>
            </a:r>
            <a:r>
              <a:rPr lang="es-ES" cap="none" dirty="0" smtClean="0">
                <a:latin typeface="Aharoni" pitchFamily="2" charset="-79"/>
                <a:cs typeface="Aharoni" pitchFamily="2" charset="-79"/>
              </a:rPr>
              <a:t> (&gt;50 años -200kcal/día, &gt;75 -500kcal hombres y -400kcal/día si son mujeres) o si se está padeciendo una </a:t>
            </a:r>
            <a:r>
              <a:rPr lang="es-ES" b="1" cap="none" dirty="0" smtClean="0">
                <a:latin typeface="Aharoni" pitchFamily="2" charset="-79"/>
                <a:cs typeface="Aharoni" pitchFamily="2" charset="-79"/>
              </a:rPr>
              <a:t>enfermedad</a:t>
            </a:r>
            <a:r>
              <a:rPr lang="es-ES" cap="none" dirty="0" smtClean="0">
                <a:latin typeface="Aharoni" pitchFamily="2" charset="-79"/>
                <a:cs typeface="Aharoni" pitchFamily="2" charset="-79"/>
              </a:rPr>
              <a:t>(subirán las calorías depende del tipo). </a:t>
            </a:r>
            <a:r>
              <a:rPr lang="es-ES" b="1" cap="none" dirty="0" smtClean="0">
                <a:latin typeface="Aharoni" pitchFamily="2" charset="-79"/>
                <a:cs typeface="Aharoni" pitchFamily="2" charset="-79"/>
              </a:rPr>
              <a:t>Metabolizar los alimentos</a:t>
            </a:r>
            <a:r>
              <a:rPr lang="es-ES" cap="none" dirty="0" smtClean="0">
                <a:latin typeface="Aharoni" pitchFamily="2" charset="-79"/>
                <a:cs typeface="Aharoni" pitchFamily="2" charset="-79"/>
              </a:rPr>
              <a:t> también consume energía</a:t>
            </a:r>
            <a:endParaRPr lang="es-ES" cap="none" dirty="0">
              <a:latin typeface="Aharoni" pitchFamily="2" charset="-79"/>
              <a:cs typeface="Aharoni"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conclusión</a:t>
            </a:r>
            <a:endParaRPr lang="es-ES" dirty="0"/>
          </a:p>
        </p:txBody>
      </p:sp>
      <p:sp>
        <p:nvSpPr>
          <p:cNvPr id="3" name="2 Marcador de contenido"/>
          <p:cNvSpPr>
            <a:spLocks noGrp="1"/>
          </p:cNvSpPr>
          <p:nvPr>
            <p:ph sz="quarter" idx="13"/>
          </p:nvPr>
        </p:nvSpPr>
        <p:spPr/>
        <p:txBody>
          <a:bodyPr/>
          <a:lstStyle/>
          <a:p>
            <a:pPr lvl="0"/>
            <a:r>
              <a:rPr lang="es-ES" dirty="0" smtClean="0"/>
              <a:t>Un hombre de 24 años, 80 kg y 180 cm según la fórmula de Harris </a:t>
            </a:r>
            <a:r>
              <a:rPr lang="es-ES" dirty="0" err="1" smtClean="0"/>
              <a:t>Benedict</a:t>
            </a:r>
            <a:r>
              <a:rPr lang="es-ES" dirty="0" smtClean="0"/>
              <a:t> tendrá un gasto basal de 1898kcal. Si tiene una actividad moderada, la cifra asciende a 2942kcal. Puede parecer mucho, pero </a:t>
            </a:r>
            <a:r>
              <a:rPr lang="es-ES" b="1" dirty="0" smtClean="0"/>
              <a:t>si esta persona mantiene su actividad esa es la cantidad que necesitará</a:t>
            </a:r>
            <a:r>
              <a:rPr lang="es-ES" dirty="0" smtClean="0"/>
              <a:t> para no cambiar de peso. Si no hiciera ningún </a:t>
            </a:r>
            <a:r>
              <a:rPr lang="es-ES" dirty="0" smtClean="0">
                <a:hlinkClick r:id="rId2"/>
              </a:rPr>
              <a:t>ejercicio</a:t>
            </a:r>
            <a:r>
              <a:rPr lang="es-ES" dirty="0" smtClean="0"/>
              <a:t> necesitaría 2277kcal. Recordemos sumarle a esas cifras un 5-10% más si queremos tener en cuenta la acción dinámica específica de los alimentos.</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609600"/>
            <a:ext cx="3935688" cy="838200"/>
          </a:xfrm>
        </p:spPr>
        <p:txBody>
          <a:bodyPr>
            <a:normAutofit fontScale="90000"/>
          </a:bodyPr>
          <a:lstStyle/>
          <a:p>
            <a:r>
              <a:rPr lang="es-ES" dirty="0" smtClean="0"/>
              <a:t>Educación alimentaria  </a:t>
            </a:r>
            <a:endParaRPr lang="es-ES" dirty="0"/>
          </a:p>
        </p:txBody>
      </p:sp>
      <p:sp>
        <p:nvSpPr>
          <p:cNvPr id="3" name="2 Marcador de contenido"/>
          <p:cNvSpPr>
            <a:spLocks noGrp="1"/>
          </p:cNvSpPr>
          <p:nvPr>
            <p:ph sz="quarter" idx="13"/>
          </p:nvPr>
        </p:nvSpPr>
        <p:spPr/>
        <p:txBody>
          <a:bodyPr/>
          <a:lstStyle/>
          <a:p>
            <a:endParaRPr lang="es-ES"/>
          </a:p>
        </p:txBody>
      </p:sp>
      <p:sp>
        <p:nvSpPr>
          <p:cNvPr id="4" name="3 Marcador de texto"/>
          <p:cNvSpPr>
            <a:spLocks noGrp="1"/>
          </p:cNvSpPr>
          <p:nvPr>
            <p:ph type="body" sz="half" idx="2"/>
          </p:nvPr>
        </p:nvSpPr>
        <p:spPr>
          <a:xfrm>
            <a:off x="913774" y="1638300"/>
            <a:ext cx="3935689" cy="4749800"/>
          </a:xfrm>
        </p:spPr>
        <p:txBody>
          <a:bodyPr>
            <a:normAutofit fontScale="92500" lnSpcReduction="20000"/>
          </a:bodyPr>
          <a:lstStyle/>
          <a:p>
            <a:r>
              <a:rPr lang="es-ES" sz="1500" dirty="0" smtClean="0">
                <a:solidFill>
                  <a:srgbClr val="002060"/>
                </a:solidFill>
                <a:latin typeface="Aharoni" pitchFamily="2" charset="-79"/>
                <a:cs typeface="Aharoni" pitchFamily="2" charset="-79"/>
              </a:rPr>
              <a:t>Los nutrientes de la nutrición biológica, incluye a los </a:t>
            </a:r>
            <a:r>
              <a:rPr lang="es-ES" sz="1500" dirty="0" err="1" smtClean="0">
                <a:solidFill>
                  <a:srgbClr val="002060"/>
                </a:solidFill>
                <a:latin typeface="Aharoni" pitchFamily="2" charset="-79"/>
                <a:cs typeface="Aharoni" pitchFamily="2" charset="-79"/>
              </a:rPr>
              <a:t>macronutrientes</a:t>
            </a:r>
            <a:r>
              <a:rPr lang="es-ES" sz="1500" dirty="0" smtClean="0">
                <a:solidFill>
                  <a:srgbClr val="002060"/>
                </a:solidFill>
                <a:latin typeface="Aharoni" pitchFamily="2" charset="-79"/>
                <a:cs typeface="Aharoni" pitchFamily="2" charset="-79"/>
              </a:rPr>
              <a:t> (</a:t>
            </a:r>
            <a:r>
              <a:rPr lang="es-ES" sz="1500" u="sng" dirty="0" smtClean="0">
                <a:solidFill>
                  <a:srgbClr val="002060"/>
                </a:solidFill>
                <a:latin typeface="Aharoni" pitchFamily="2" charset="-79"/>
                <a:cs typeface="Aharoni" pitchFamily="2" charset="-79"/>
                <a:hlinkClick r:id="rId2"/>
              </a:rPr>
              <a:t>proteínas</a:t>
            </a:r>
            <a:r>
              <a:rPr lang="es-ES" sz="1500" dirty="0" smtClean="0">
                <a:solidFill>
                  <a:srgbClr val="002060"/>
                </a:solidFill>
                <a:latin typeface="Aharoni" pitchFamily="2" charset="-79"/>
                <a:cs typeface="Aharoni" pitchFamily="2" charset="-79"/>
              </a:rPr>
              <a:t>, </a:t>
            </a:r>
            <a:r>
              <a:rPr lang="es-ES" sz="1500" u="sng" dirty="0" smtClean="0">
                <a:solidFill>
                  <a:srgbClr val="002060"/>
                </a:solidFill>
                <a:latin typeface="Aharoni" pitchFamily="2" charset="-79"/>
                <a:cs typeface="Aharoni" pitchFamily="2" charset="-79"/>
                <a:hlinkClick r:id="rId3"/>
              </a:rPr>
              <a:t>lípidos</a:t>
            </a:r>
            <a:r>
              <a:rPr lang="es-ES" sz="1500" dirty="0" smtClean="0">
                <a:solidFill>
                  <a:srgbClr val="002060"/>
                </a:solidFill>
                <a:latin typeface="Aharoni" pitchFamily="2" charset="-79"/>
                <a:cs typeface="Aharoni" pitchFamily="2" charset="-79"/>
              </a:rPr>
              <a:t> y </a:t>
            </a:r>
            <a:r>
              <a:rPr lang="es-ES" sz="1500" u="sng" dirty="0" smtClean="0">
                <a:solidFill>
                  <a:srgbClr val="002060"/>
                </a:solidFill>
                <a:latin typeface="Aharoni" pitchFamily="2" charset="-79"/>
                <a:cs typeface="Aharoni" pitchFamily="2" charset="-79"/>
                <a:hlinkClick r:id="rId4"/>
              </a:rPr>
              <a:t>carbohidratos</a:t>
            </a:r>
            <a:r>
              <a:rPr lang="es-ES" sz="1500" dirty="0" smtClean="0">
                <a:solidFill>
                  <a:srgbClr val="002060"/>
                </a:solidFill>
                <a:latin typeface="Aharoni" pitchFamily="2" charset="-79"/>
                <a:cs typeface="Aharoni" pitchFamily="2" charset="-79"/>
              </a:rPr>
              <a:t>) y a los micronutrientes (</a:t>
            </a:r>
            <a:r>
              <a:rPr lang="es-ES" sz="1500" u="sng" dirty="0" smtClean="0">
                <a:solidFill>
                  <a:srgbClr val="002060"/>
                </a:solidFill>
                <a:latin typeface="Aharoni" pitchFamily="2" charset="-79"/>
                <a:cs typeface="Aharoni" pitchFamily="2" charset="-79"/>
                <a:hlinkClick r:id="rId5"/>
              </a:rPr>
              <a:t>vitaminas</a:t>
            </a:r>
            <a:r>
              <a:rPr lang="es-ES" sz="1500" dirty="0" smtClean="0">
                <a:solidFill>
                  <a:srgbClr val="002060"/>
                </a:solidFill>
                <a:latin typeface="Aharoni" pitchFamily="2" charset="-79"/>
                <a:cs typeface="Aharoni" pitchFamily="2" charset="-79"/>
              </a:rPr>
              <a:t> y </a:t>
            </a:r>
            <a:r>
              <a:rPr lang="es-ES" sz="1500" u="sng" dirty="0" smtClean="0">
                <a:solidFill>
                  <a:srgbClr val="002060"/>
                </a:solidFill>
                <a:latin typeface="Aharoni" pitchFamily="2" charset="-79"/>
                <a:cs typeface="Aharoni" pitchFamily="2" charset="-79"/>
                <a:hlinkClick r:id="rId6"/>
              </a:rPr>
              <a:t>minerales</a:t>
            </a:r>
            <a:r>
              <a:rPr lang="es-ES" sz="1500" dirty="0" smtClean="0">
                <a:solidFill>
                  <a:srgbClr val="002060"/>
                </a:solidFill>
                <a:latin typeface="Aharoni" pitchFamily="2" charset="-79"/>
                <a:cs typeface="Aharoni" pitchFamily="2" charset="-79"/>
              </a:rPr>
              <a:t>); las principales funciones de las </a:t>
            </a:r>
            <a:r>
              <a:rPr lang="es-ES" sz="1500" u="sng" dirty="0" smtClean="0">
                <a:solidFill>
                  <a:srgbClr val="002060"/>
                </a:solidFill>
                <a:latin typeface="Aharoni" pitchFamily="2" charset="-79"/>
                <a:cs typeface="Aharoni" pitchFamily="2" charset="-79"/>
                <a:hlinkClick r:id="rId2"/>
              </a:rPr>
              <a:t>proteínas</a:t>
            </a:r>
            <a:r>
              <a:rPr lang="es-ES" sz="1500" dirty="0" smtClean="0">
                <a:solidFill>
                  <a:srgbClr val="002060"/>
                </a:solidFill>
                <a:latin typeface="Aharoni" pitchFamily="2" charset="-79"/>
                <a:cs typeface="Aharoni" pitchFamily="2" charset="-79"/>
              </a:rPr>
              <a:t> es como constructores y regeneradores de tejidos, principalmente; los </a:t>
            </a:r>
            <a:r>
              <a:rPr lang="es-ES" sz="1500" u="sng" dirty="0" smtClean="0">
                <a:solidFill>
                  <a:srgbClr val="002060"/>
                </a:solidFill>
                <a:latin typeface="Aharoni" pitchFamily="2" charset="-79"/>
                <a:cs typeface="Aharoni" pitchFamily="2" charset="-79"/>
                <a:hlinkClick r:id="rId4"/>
              </a:rPr>
              <a:t>carbohidratos</a:t>
            </a:r>
            <a:r>
              <a:rPr lang="es-ES" sz="1500" dirty="0" smtClean="0">
                <a:solidFill>
                  <a:srgbClr val="002060"/>
                </a:solidFill>
                <a:latin typeface="Aharoni" pitchFamily="2" charset="-79"/>
                <a:cs typeface="Aharoni" pitchFamily="2" charset="-79"/>
              </a:rPr>
              <a:t> y </a:t>
            </a:r>
            <a:r>
              <a:rPr lang="es-ES" sz="1500" u="sng" dirty="0" smtClean="0">
                <a:solidFill>
                  <a:srgbClr val="002060"/>
                </a:solidFill>
                <a:latin typeface="Aharoni" pitchFamily="2" charset="-79"/>
                <a:cs typeface="Aharoni" pitchFamily="2" charset="-79"/>
                <a:hlinkClick r:id="rId3"/>
              </a:rPr>
              <a:t>grasas</a:t>
            </a:r>
            <a:r>
              <a:rPr lang="es-ES" sz="1500" dirty="0" smtClean="0">
                <a:solidFill>
                  <a:srgbClr val="002060"/>
                </a:solidFill>
                <a:latin typeface="Aharoni" pitchFamily="2" charset="-79"/>
                <a:cs typeface="Aharoni" pitchFamily="2" charset="-79"/>
              </a:rPr>
              <a:t>, como fuente y reserva de energía, necesarios para realizar todas las funciones del organismo, para movernos y para mantener la temperatura corporal, y por último las </a:t>
            </a:r>
            <a:r>
              <a:rPr lang="es-ES" sz="1500" u="sng" dirty="0" smtClean="0">
                <a:solidFill>
                  <a:srgbClr val="002060"/>
                </a:solidFill>
                <a:latin typeface="Aharoni" pitchFamily="2" charset="-79"/>
                <a:cs typeface="Aharoni" pitchFamily="2" charset="-79"/>
                <a:hlinkClick r:id="rId5"/>
              </a:rPr>
              <a:t>vitaminas</a:t>
            </a:r>
            <a:r>
              <a:rPr lang="es-ES" sz="1500" dirty="0" smtClean="0">
                <a:solidFill>
                  <a:srgbClr val="002060"/>
                </a:solidFill>
                <a:latin typeface="Aharoni" pitchFamily="2" charset="-79"/>
                <a:cs typeface="Aharoni" pitchFamily="2" charset="-79"/>
              </a:rPr>
              <a:t> y </a:t>
            </a:r>
            <a:r>
              <a:rPr lang="es-ES" sz="1500" u="sng" dirty="0" smtClean="0">
                <a:solidFill>
                  <a:srgbClr val="002060"/>
                </a:solidFill>
                <a:latin typeface="Aharoni" pitchFamily="2" charset="-79"/>
                <a:cs typeface="Aharoni" pitchFamily="2" charset="-79"/>
                <a:hlinkClick r:id="rId6"/>
              </a:rPr>
              <a:t>minerales</a:t>
            </a:r>
            <a:r>
              <a:rPr lang="es-ES" sz="1500" dirty="0" smtClean="0">
                <a:solidFill>
                  <a:srgbClr val="002060"/>
                </a:solidFill>
                <a:latin typeface="Aharoni" pitchFamily="2" charset="-79"/>
                <a:cs typeface="Aharoni" pitchFamily="2" charset="-79"/>
              </a:rPr>
              <a:t> como sustancias protectoras del organismo</a:t>
            </a:r>
            <a:r>
              <a:rPr lang="es-ES" dirty="0" smtClean="0"/>
              <a:t>.</a:t>
            </a:r>
            <a:br>
              <a:rPr lang="es-ES" dirty="0" smtClean="0"/>
            </a:br>
            <a:endParaRPr lang="es-ES" dirty="0"/>
          </a:p>
        </p:txBody>
      </p:sp>
      <p:pic>
        <p:nvPicPr>
          <p:cNvPr id="21506" name="Picture 2" descr="C:\Users\WW\Videos\714fa80b51642d7516a089b84cdb56a4--ely-teaching-science.jpg"/>
          <p:cNvPicPr>
            <a:picLocks noChangeAspect="1" noChangeArrowheads="1"/>
          </p:cNvPicPr>
          <p:nvPr/>
        </p:nvPicPr>
        <p:blipFill>
          <a:blip r:embed="rId7"/>
          <a:srcRect/>
          <a:stretch>
            <a:fillRect/>
          </a:stretch>
        </p:blipFill>
        <p:spPr bwMode="auto">
          <a:xfrm>
            <a:off x="4927600" y="571500"/>
            <a:ext cx="70104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p:sp>
      <p:sp>
        <p:nvSpPr>
          <p:cNvPr id="4" name="3 Marcador de texto"/>
          <p:cNvSpPr>
            <a:spLocks noGrp="1"/>
          </p:cNvSpPr>
          <p:nvPr>
            <p:ph type="body" sz="half" idx="2"/>
          </p:nvPr>
        </p:nvSpPr>
        <p:spPr>
          <a:xfrm>
            <a:off x="913794" y="1143000"/>
            <a:ext cx="5934949" cy="5207000"/>
          </a:xfrm>
        </p:spPr>
        <p:txBody>
          <a:bodyPr>
            <a:normAutofit lnSpcReduction="10000"/>
          </a:bodyPr>
          <a:lstStyle/>
          <a:p>
            <a:r>
              <a:rPr lang="es-ES" sz="1700" dirty="0" smtClean="0">
                <a:solidFill>
                  <a:schemeClr val="accent6">
                    <a:lumMod val="50000"/>
                  </a:schemeClr>
                </a:solidFill>
                <a:latin typeface="Aharoni" pitchFamily="2" charset="-79"/>
                <a:cs typeface="Aharoni" pitchFamily="2" charset="-79"/>
              </a:rPr>
              <a:t>La educación alimentaria nutricional contribuye a mejorar los conocimientos, actitudes y prácticas alimentarias de las personas para lograr una vida sana y productiva. Ayuda a las personas a decidir o actuar mejor en lo que respecta a su alimentación, nutrición y salud.</a:t>
            </a:r>
            <a:br>
              <a:rPr lang="es-ES" sz="1700" dirty="0" smtClean="0">
                <a:solidFill>
                  <a:schemeClr val="accent6">
                    <a:lumMod val="50000"/>
                  </a:schemeClr>
                </a:solidFill>
                <a:latin typeface="Aharoni" pitchFamily="2" charset="-79"/>
                <a:cs typeface="Aharoni" pitchFamily="2" charset="-79"/>
              </a:rPr>
            </a:br>
            <a:r>
              <a:rPr lang="es-ES" sz="1700" dirty="0" smtClean="0">
                <a:solidFill>
                  <a:schemeClr val="accent6">
                    <a:lumMod val="50000"/>
                  </a:schemeClr>
                </a:solidFill>
                <a:latin typeface="Aharoni" pitchFamily="2" charset="-79"/>
                <a:cs typeface="Aharoni" pitchFamily="2" charset="-79"/>
              </a:rPr>
              <a:t>Este tipo de educación se recibe a través de :</a:t>
            </a:r>
            <a:r>
              <a:rPr lang="es-ES" sz="1700" dirty="0" smtClean="0">
                <a:solidFill>
                  <a:schemeClr val="accent6">
                    <a:lumMod val="50000"/>
                  </a:schemeClr>
                </a:solidFill>
              </a:rPr>
              <a:t/>
            </a:r>
            <a:br>
              <a:rPr lang="es-ES" sz="1700" dirty="0" smtClean="0">
                <a:solidFill>
                  <a:schemeClr val="accent6">
                    <a:lumMod val="50000"/>
                  </a:schemeClr>
                </a:solidFill>
              </a:rPr>
            </a:br>
            <a:r>
              <a:rPr lang="es-ES" sz="1700" dirty="0" smtClean="0">
                <a:solidFill>
                  <a:schemeClr val="accent6">
                    <a:lumMod val="50000"/>
                  </a:schemeClr>
                </a:solidFill>
              </a:rPr>
              <a:t/>
            </a:r>
            <a:br>
              <a:rPr lang="es-ES" sz="1700" dirty="0" smtClean="0">
                <a:solidFill>
                  <a:schemeClr val="accent6">
                    <a:lumMod val="50000"/>
                  </a:schemeClr>
                </a:solidFill>
              </a:rPr>
            </a:br>
            <a:r>
              <a:rPr lang="es-ES" sz="1700" dirty="0" smtClean="0">
                <a:solidFill>
                  <a:schemeClr val="accent6">
                    <a:lumMod val="50000"/>
                  </a:schemeClr>
                </a:solidFill>
              </a:rPr>
              <a:t/>
            </a:r>
            <a:br>
              <a:rPr lang="es-ES" sz="1700" dirty="0" smtClean="0">
                <a:solidFill>
                  <a:schemeClr val="accent6">
                    <a:lumMod val="50000"/>
                  </a:schemeClr>
                </a:solidFill>
              </a:rPr>
            </a:br>
            <a:r>
              <a:rPr lang="es-ES" sz="1700" dirty="0" smtClean="0">
                <a:solidFill>
                  <a:schemeClr val="accent6">
                    <a:lumMod val="50000"/>
                  </a:schemeClr>
                </a:solidFill>
              </a:rPr>
              <a:t>·</a:t>
            </a:r>
            <a:r>
              <a:rPr lang="es-ES" sz="1700" dirty="0" smtClean="0">
                <a:solidFill>
                  <a:schemeClr val="accent6">
                    <a:lumMod val="50000"/>
                  </a:schemeClr>
                </a:solidFill>
                <a:latin typeface="Aharoni" pitchFamily="2" charset="-79"/>
                <a:cs typeface="Aharoni" pitchFamily="2" charset="-79"/>
              </a:rPr>
              <a:t>Experiencias propias o de otras personas </a:t>
            </a:r>
            <a:br>
              <a:rPr lang="es-ES" sz="1700" dirty="0" smtClean="0">
                <a:solidFill>
                  <a:schemeClr val="accent6">
                    <a:lumMod val="50000"/>
                  </a:schemeClr>
                </a:solidFill>
                <a:latin typeface="Aharoni" pitchFamily="2" charset="-79"/>
                <a:cs typeface="Aharoni" pitchFamily="2" charset="-79"/>
              </a:rPr>
            </a:br>
            <a:r>
              <a:rPr lang="es-ES" sz="1700" dirty="0" smtClean="0">
                <a:solidFill>
                  <a:schemeClr val="accent6">
                    <a:lumMod val="50000"/>
                  </a:schemeClr>
                </a:solidFill>
                <a:latin typeface="Aharoni" pitchFamily="2" charset="-79"/>
                <a:cs typeface="Aharoni" pitchFamily="2" charset="-79"/>
              </a:rPr>
              <a:t>·Lecturas </a:t>
            </a:r>
            <a:br>
              <a:rPr lang="es-ES" sz="1700" dirty="0" smtClean="0">
                <a:solidFill>
                  <a:schemeClr val="accent6">
                    <a:lumMod val="50000"/>
                  </a:schemeClr>
                </a:solidFill>
                <a:latin typeface="Aharoni" pitchFamily="2" charset="-79"/>
                <a:cs typeface="Aharoni" pitchFamily="2" charset="-79"/>
              </a:rPr>
            </a:br>
            <a:r>
              <a:rPr lang="es-ES" sz="1700" dirty="0" smtClean="0">
                <a:solidFill>
                  <a:schemeClr val="accent6">
                    <a:lumMod val="50000"/>
                  </a:schemeClr>
                </a:solidFill>
                <a:latin typeface="Aharoni" pitchFamily="2" charset="-79"/>
                <a:cs typeface="Aharoni" pitchFamily="2" charset="-79"/>
              </a:rPr>
              <a:t>·Consejos / recomendaciones </a:t>
            </a:r>
            <a:br>
              <a:rPr lang="es-ES" sz="1700" dirty="0" smtClean="0">
                <a:solidFill>
                  <a:schemeClr val="accent6">
                    <a:lumMod val="50000"/>
                  </a:schemeClr>
                </a:solidFill>
                <a:latin typeface="Aharoni" pitchFamily="2" charset="-79"/>
                <a:cs typeface="Aharoni" pitchFamily="2" charset="-79"/>
              </a:rPr>
            </a:br>
            <a:r>
              <a:rPr lang="es-ES" sz="1700" dirty="0" smtClean="0">
                <a:solidFill>
                  <a:schemeClr val="accent6">
                    <a:lumMod val="50000"/>
                  </a:schemeClr>
                </a:solidFill>
                <a:latin typeface="Aharoni" pitchFamily="2" charset="-79"/>
                <a:cs typeface="Aharoni" pitchFamily="2" charset="-79"/>
              </a:rPr>
              <a:t>·Demostraciones </a:t>
            </a:r>
            <a:br>
              <a:rPr lang="es-ES" sz="1700" dirty="0" smtClean="0">
                <a:solidFill>
                  <a:schemeClr val="accent6">
                    <a:lumMod val="50000"/>
                  </a:schemeClr>
                </a:solidFill>
                <a:latin typeface="Aharoni" pitchFamily="2" charset="-79"/>
                <a:cs typeface="Aharoni" pitchFamily="2" charset="-79"/>
              </a:rPr>
            </a:br>
            <a:r>
              <a:rPr lang="es-ES" sz="1700" dirty="0" smtClean="0">
                <a:solidFill>
                  <a:schemeClr val="accent6">
                    <a:lumMod val="50000"/>
                  </a:schemeClr>
                </a:solidFill>
                <a:latin typeface="Aharoni" pitchFamily="2" charset="-79"/>
                <a:cs typeface="Aharoni" pitchFamily="2" charset="-79"/>
              </a:rPr>
              <a:t>·Reuniones de grupo </a:t>
            </a:r>
            <a:br>
              <a:rPr lang="es-ES" sz="1700" dirty="0" smtClean="0">
                <a:solidFill>
                  <a:schemeClr val="accent6">
                    <a:lumMod val="50000"/>
                  </a:schemeClr>
                </a:solidFill>
                <a:latin typeface="Aharoni" pitchFamily="2" charset="-79"/>
                <a:cs typeface="Aharoni" pitchFamily="2" charset="-79"/>
              </a:rPr>
            </a:br>
            <a:r>
              <a:rPr lang="es-ES" sz="1700" dirty="0" smtClean="0">
                <a:solidFill>
                  <a:schemeClr val="accent6">
                    <a:lumMod val="50000"/>
                  </a:schemeClr>
                </a:solidFill>
                <a:latin typeface="Aharoni" pitchFamily="2" charset="-79"/>
                <a:cs typeface="Aharoni" pitchFamily="2" charset="-79"/>
              </a:rPr>
              <a:t>·Charlas y exposiciones</a:t>
            </a:r>
            <a:r>
              <a:rPr lang="es-ES" dirty="0" smtClean="0">
                <a:solidFill>
                  <a:schemeClr val="accent1">
                    <a:lumMod val="60000"/>
                    <a:lumOff val="40000"/>
                  </a:schemeClr>
                </a:solidFill>
              </a:rPr>
              <a:t/>
            </a:r>
            <a:br>
              <a:rPr lang="es-ES" dirty="0" smtClean="0">
                <a:solidFill>
                  <a:schemeClr val="accent1">
                    <a:lumMod val="60000"/>
                    <a:lumOff val="40000"/>
                  </a:schemeClr>
                </a:solidFill>
              </a:rPr>
            </a:br>
            <a:endParaRPr lang="es-ES" dirty="0">
              <a:solidFill>
                <a:schemeClr val="accent1">
                  <a:lumMod val="60000"/>
                  <a:lumOff val="40000"/>
                </a:schemeClr>
              </a:solidFill>
            </a:endParaRPr>
          </a:p>
        </p:txBody>
      </p:sp>
      <p:pic>
        <p:nvPicPr>
          <p:cNvPr id="22530" name="Picture 2" descr="C:\Users\WW\Videos\Pirámide-Nutricional1-300x225.jpg"/>
          <p:cNvPicPr>
            <a:picLocks noChangeAspect="1" noChangeArrowheads="1"/>
          </p:cNvPicPr>
          <p:nvPr/>
        </p:nvPicPr>
        <p:blipFill>
          <a:blip r:embed="rId2"/>
          <a:srcRect/>
          <a:stretch>
            <a:fillRect/>
          </a:stretch>
        </p:blipFill>
        <p:spPr bwMode="auto">
          <a:xfrm>
            <a:off x="7385050" y="520700"/>
            <a:ext cx="3498850" cy="527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smtClean="0"/>
              <a:t>Funciones de los 6 nutrientes esenciales</a:t>
            </a:r>
            <a:r>
              <a:rPr lang="es-ES" b="1" dirty="0" smtClean="0"/>
              <a:t/>
            </a:r>
            <a:br>
              <a:rPr lang="es-ES" b="1" dirty="0" smtClean="0"/>
            </a:br>
            <a:endParaRPr lang="es-ES" dirty="0"/>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a:xfrm>
            <a:off x="913774" y="4762500"/>
            <a:ext cx="10364452" cy="1828800"/>
          </a:xfrm>
        </p:spPr>
        <p:txBody>
          <a:bodyPr>
            <a:noAutofit/>
          </a:bodyPr>
          <a:lstStyle/>
          <a:p>
            <a:r>
              <a:rPr lang="es-ES" b="1" cap="none" dirty="0" smtClean="0">
                <a:latin typeface="Aharoni" pitchFamily="2" charset="-79"/>
                <a:cs typeface="Aharoni" pitchFamily="2" charset="-79"/>
              </a:rPr>
              <a:t>Un nutriente esencial es un tipo de nutriente que el cuerpo no puede sintetizar por sí mismo – o no cuenta con la cantidad adecuada – por lo que debe ser incluido en la dieta</a:t>
            </a:r>
            <a:r>
              <a:rPr lang="es-ES" cap="none" dirty="0" smtClean="0">
                <a:latin typeface="Aharoni" pitchFamily="2" charset="-79"/>
                <a:cs typeface="Aharoni" pitchFamily="2" charset="-79"/>
              </a:rPr>
              <a:t>. Estos nutrientes son necesarios para que el cuerpo funcione de forma adecuada. Los seis nutrientes esenciales incluyen los carbohidratos, las proteínas, las grasas, las vitaminas, los minerales y el agua</a:t>
            </a:r>
            <a:endParaRPr lang="es-ES" cap="none" dirty="0">
              <a:latin typeface="Aharoni" pitchFamily="2" charset="-79"/>
              <a:cs typeface="Aharoni" pitchFamily="2" charset="-79"/>
            </a:endParaRPr>
          </a:p>
        </p:txBody>
      </p:sp>
      <p:pic>
        <p:nvPicPr>
          <p:cNvPr id="23554" name="Picture 2"/>
          <p:cNvPicPr>
            <a:picLocks noChangeAspect="1" noChangeArrowheads="1"/>
          </p:cNvPicPr>
          <p:nvPr/>
        </p:nvPicPr>
        <p:blipFill>
          <a:blip r:embed="rId2"/>
          <a:srcRect l="27525" t="35243" r="51489" b="39063"/>
          <a:stretch>
            <a:fillRect/>
          </a:stretch>
        </p:blipFill>
        <p:spPr bwMode="auto">
          <a:xfrm>
            <a:off x="1143000" y="609600"/>
            <a:ext cx="9817100" cy="33909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618517"/>
            <a:ext cx="10364451" cy="791183"/>
          </a:xfrm>
        </p:spPr>
        <p:txBody>
          <a:bodyPr>
            <a:noAutofit/>
          </a:bodyPr>
          <a:lstStyle/>
          <a:p>
            <a:r>
              <a:rPr lang="es-ES" b="1" u="sng" dirty="0" smtClean="0">
                <a:latin typeface="Aharoni" pitchFamily="2" charset="-79"/>
                <a:cs typeface="Aharoni" pitchFamily="2" charset="-79"/>
              </a:rPr>
              <a:t>Carbohidratos</a:t>
            </a:r>
            <a:r>
              <a:rPr lang="es-ES" b="1" dirty="0" smtClean="0">
                <a:latin typeface="Aharoni" pitchFamily="2" charset="-79"/>
                <a:cs typeface="Aharoni" pitchFamily="2" charset="-79"/>
              </a:rPr>
              <a:t/>
            </a:r>
            <a:br>
              <a:rPr lang="es-ES" b="1" dirty="0" smtClean="0">
                <a:latin typeface="Aharoni" pitchFamily="2" charset="-79"/>
                <a:cs typeface="Aharoni" pitchFamily="2" charset="-79"/>
              </a:rPr>
            </a:br>
            <a:endParaRPr lang="es-ES" b="1" dirty="0">
              <a:latin typeface="Aharoni" pitchFamily="2" charset="-79"/>
              <a:cs typeface="Aharoni" pitchFamily="2" charset="-79"/>
            </a:endParaRPr>
          </a:p>
        </p:txBody>
      </p:sp>
      <p:sp>
        <p:nvSpPr>
          <p:cNvPr id="3" name="2 Marcador de contenido"/>
          <p:cNvSpPr>
            <a:spLocks noGrp="1"/>
          </p:cNvSpPr>
          <p:nvPr>
            <p:ph sz="quarter" idx="13"/>
          </p:nvPr>
        </p:nvSpPr>
        <p:spPr>
          <a:xfrm>
            <a:off x="913774" y="1409701"/>
            <a:ext cx="10363826" cy="1828800"/>
          </a:xfrm>
        </p:spPr>
        <p:txBody>
          <a:bodyPr/>
          <a:lstStyle/>
          <a:p>
            <a:pPr algn="just"/>
            <a:r>
              <a:rPr lang="es-ES" b="1" cap="none" dirty="0" smtClean="0">
                <a:solidFill>
                  <a:srgbClr val="0070C0"/>
                </a:solidFill>
                <a:latin typeface="Aharoni" pitchFamily="2" charset="-79"/>
                <a:cs typeface="Aharoni" pitchFamily="2" charset="-79"/>
              </a:rPr>
              <a:t>Los carbohidratos son la principal fuente de energía para el cerebro, los riñones y los músculos. Sin este nutriente el cuerpo no funcionaría de forma adecuada. Los músculos y el hígado pueden almacenar el exceso de glucosa ingerido para ser utilizado durante actividades deportivas.</a:t>
            </a:r>
          </a:p>
          <a:p>
            <a:endParaRPr lang="es-ES" dirty="0"/>
          </a:p>
        </p:txBody>
      </p:sp>
      <p:pic>
        <p:nvPicPr>
          <p:cNvPr id="4" name="3 Imagen" descr="Grupo de alimentos ricos en hidratos de carbono">
            <a:hlinkClick r:id="rId2"/>
          </p:cNvPr>
          <p:cNvPicPr/>
          <p:nvPr/>
        </p:nvPicPr>
        <p:blipFill>
          <a:blip r:embed="rId3"/>
          <a:srcRect/>
          <a:stretch>
            <a:fillRect/>
          </a:stretch>
        </p:blipFill>
        <p:spPr bwMode="auto">
          <a:xfrm>
            <a:off x="1308100" y="3113087"/>
            <a:ext cx="5689600" cy="32496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texto"/>
          <p:cNvSpPr>
            <a:spLocks noGrp="1"/>
          </p:cNvSpPr>
          <p:nvPr>
            <p:ph type="body" idx="1"/>
          </p:nvPr>
        </p:nvSpPr>
        <p:spPr/>
        <p:txBody>
          <a:bodyPr/>
          <a:lstStyle/>
          <a:p>
            <a:endParaRPr lang="es-ES" dirty="0"/>
          </a:p>
        </p:txBody>
      </p:sp>
      <p:pic>
        <p:nvPicPr>
          <p:cNvPr id="4" name="3 Imagen"/>
          <p:cNvPicPr/>
          <p:nvPr/>
        </p:nvPicPr>
        <p:blipFill>
          <a:blip r:embed="rId2"/>
          <a:srcRect l="21076" t="14559" r="22487" b="22328"/>
          <a:stretch>
            <a:fillRect/>
          </a:stretch>
        </p:blipFill>
        <p:spPr bwMode="auto">
          <a:xfrm>
            <a:off x="1397000" y="1219200"/>
            <a:ext cx="9258300" cy="4864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limentos ricos en proteina">
            <a:hlinkClick r:id="rId2"/>
          </p:cNvPr>
          <p:cNvPicPr/>
          <p:nvPr/>
        </p:nvPicPr>
        <p:blipFill>
          <a:blip r:embed="rId3"/>
          <a:srcRect/>
          <a:stretch>
            <a:fillRect/>
          </a:stretch>
        </p:blipFill>
        <p:spPr bwMode="auto">
          <a:xfrm>
            <a:off x="5797550" y="3505200"/>
            <a:ext cx="5441950" cy="2871787"/>
          </a:xfrm>
          <a:prstGeom prst="rect">
            <a:avLst/>
          </a:prstGeom>
          <a:ln>
            <a:noFill/>
          </a:ln>
          <a:effectLst>
            <a:softEdge rad="112500"/>
          </a:effectLst>
        </p:spPr>
      </p:pic>
      <p:sp>
        <p:nvSpPr>
          <p:cNvPr id="2" name="1 Título"/>
          <p:cNvSpPr>
            <a:spLocks noGrp="1"/>
          </p:cNvSpPr>
          <p:nvPr>
            <p:ph type="title"/>
          </p:nvPr>
        </p:nvSpPr>
        <p:spPr/>
        <p:txBody>
          <a:bodyPr/>
          <a:lstStyle/>
          <a:p>
            <a:r>
              <a:rPr lang="es-ES" b="1" u="sng" dirty="0" smtClean="0"/>
              <a:t>Proteínas</a:t>
            </a:r>
            <a:r>
              <a:rPr lang="es-ES" b="1" dirty="0" smtClean="0"/>
              <a:t/>
            </a:r>
            <a:br>
              <a:rPr lang="es-ES" b="1" dirty="0" smtClean="0"/>
            </a:br>
            <a:endParaRPr lang="es-ES" dirty="0"/>
          </a:p>
        </p:txBody>
      </p:sp>
      <p:sp>
        <p:nvSpPr>
          <p:cNvPr id="3" name="2 Marcador de contenido"/>
          <p:cNvSpPr>
            <a:spLocks noGrp="1"/>
          </p:cNvSpPr>
          <p:nvPr>
            <p:ph sz="quarter" idx="13"/>
          </p:nvPr>
        </p:nvSpPr>
        <p:spPr>
          <a:xfrm>
            <a:off x="913774" y="1460501"/>
            <a:ext cx="10363826" cy="2438400"/>
          </a:xfrm>
        </p:spPr>
        <p:txBody>
          <a:bodyPr>
            <a:normAutofit/>
          </a:bodyPr>
          <a:lstStyle/>
          <a:p>
            <a:pPr algn="just"/>
            <a:r>
              <a:rPr lang="es-ES" b="1" cap="none" dirty="0" smtClean="0">
                <a:latin typeface="Aharoni" pitchFamily="2" charset="-79"/>
                <a:cs typeface="Aharoni" pitchFamily="2" charset="-79"/>
              </a:rPr>
              <a:t>La proteína es el </a:t>
            </a:r>
            <a:r>
              <a:rPr lang="es-ES" cap="none" dirty="0" smtClean="0">
                <a:latin typeface="Aharoni" pitchFamily="2" charset="-79"/>
                <a:cs typeface="Aharoni" pitchFamily="2" charset="-79"/>
                <a:hlinkClick r:id="rId4"/>
              </a:rPr>
              <a:t>principal componente</a:t>
            </a:r>
            <a:r>
              <a:rPr lang="es-ES" b="1" cap="none" dirty="0" smtClean="0">
                <a:latin typeface="Aharoni" pitchFamily="2" charset="-79"/>
                <a:cs typeface="Aharoni" pitchFamily="2" charset="-79"/>
              </a:rPr>
              <a:t> estructural de las células y el responsable de construir y reparar los tejidos del cuerpo.</a:t>
            </a:r>
            <a:r>
              <a:rPr lang="es-ES" cap="none" dirty="0" smtClean="0">
                <a:latin typeface="Aharoni" pitchFamily="2" charset="-79"/>
                <a:cs typeface="Aharoni" pitchFamily="2" charset="-79"/>
              </a:rPr>
              <a:t> También se encarga de luchar contra las enfermedades y mantener la masa muscular del cuerpo. Se descompone en aminoácidos, que construyen bloques de proteína. Nueve de los 20 aminoácidos conocidos como esenciales, deben ser administrados en la dieta debido a que no pueden ser sintetizados en el cuerpo.</a:t>
            </a:r>
          </a:p>
          <a:p>
            <a:pPr algn="just"/>
            <a:endParaRPr lang="es-ES" dirty="0"/>
          </a:p>
        </p:txBody>
      </p:sp>
      <p:pic>
        <p:nvPicPr>
          <p:cNvPr id="5" name="4 Imagen"/>
          <p:cNvPicPr/>
          <p:nvPr/>
        </p:nvPicPr>
        <p:blipFill>
          <a:blip r:embed="rId5"/>
          <a:srcRect l="20370" t="64905" r="19482" b="14488"/>
          <a:stretch>
            <a:fillRect/>
          </a:stretch>
        </p:blipFill>
        <p:spPr bwMode="auto">
          <a:xfrm>
            <a:off x="228600" y="4216400"/>
            <a:ext cx="5435600" cy="1816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618517"/>
            <a:ext cx="10364451" cy="1108683"/>
          </a:xfrm>
        </p:spPr>
        <p:txBody>
          <a:bodyPr/>
          <a:lstStyle/>
          <a:p>
            <a:pPr algn="l"/>
            <a:r>
              <a:rPr lang="es-ES" b="1" u="sng" dirty="0" smtClean="0"/>
              <a:t>Grasas</a:t>
            </a:r>
            <a:r>
              <a:rPr lang="es-ES" b="1" dirty="0" smtClean="0"/>
              <a:t/>
            </a:r>
            <a:br>
              <a:rPr lang="es-ES" b="1" dirty="0" smtClean="0"/>
            </a:br>
            <a:endParaRPr lang="es-ES" dirty="0"/>
          </a:p>
        </p:txBody>
      </p:sp>
      <p:sp>
        <p:nvSpPr>
          <p:cNvPr id="3" name="2 Marcador de contenido"/>
          <p:cNvSpPr>
            <a:spLocks noGrp="1"/>
          </p:cNvSpPr>
          <p:nvPr>
            <p:ph sz="quarter" idx="13"/>
          </p:nvPr>
        </p:nvSpPr>
        <p:spPr>
          <a:xfrm>
            <a:off x="913774" y="1054100"/>
            <a:ext cx="10363826" cy="3289301"/>
          </a:xfrm>
        </p:spPr>
        <p:txBody>
          <a:bodyPr>
            <a:normAutofit/>
          </a:bodyPr>
          <a:lstStyle/>
          <a:p>
            <a:pPr algn="just"/>
            <a:r>
              <a:rPr lang="es-ES" b="1" cap="none" dirty="0" smtClean="0">
                <a:solidFill>
                  <a:srgbClr val="00B050"/>
                </a:solidFill>
                <a:latin typeface="Aharoni" pitchFamily="2" charset="-79"/>
                <a:cs typeface="Aharoni" pitchFamily="2" charset="-79"/>
              </a:rPr>
              <a:t>La grasa es una fuente de energía que cuando es consumida, incrementa la absorción de vitaminas solubles en grasa incluyendo la A, D, E y la K.</a:t>
            </a:r>
            <a:r>
              <a:rPr lang="es-ES" cap="none" dirty="0" smtClean="0">
                <a:solidFill>
                  <a:srgbClr val="00B050"/>
                </a:solidFill>
                <a:latin typeface="Aharoni" pitchFamily="2" charset="-79"/>
                <a:cs typeface="Aharoni" pitchFamily="2" charset="-79"/>
              </a:rPr>
              <a:t> También ayuda al </a:t>
            </a:r>
            <a:r>
              <a:rPr lang="es-ES" b="1" cap="none" dirty="0" smtClean="0">
                <a:solidFill>
                  <a:srgbClr val="00B050"/>
                </a:solidFill>
                <a:latin typeface="Aharoni" pitchFamily="2" charset="-79"/>
                <a:cs typeface="Aharoni" pitchFamily="2" charset="-79"/>
              </a:rPr>
              <a:t>crecimiento del tejido y a la producción de las hormonas.</a:t>
            </a:r>
            <a:r>
              <a:rPr lang="es-ES" cap="none" dirty="0" smtClean="0">
                <a:solidFill>
                  <a:srgbClr val="00B050"/>
                </a:solidFill>
                <a:latin typeface="Aharoni" pitchFamily="2" charset="-79"/>
                <a:cs typeface="Aharoni" pitchFamily="2" charset="-79"/>
              </a:rPr>
              <a:t> Aproximadamente entre un 20 y un 35% de los alimentos ingeridos cada día deben contener este nutriente. </a:t>
            </a:r>
            <a:r>
              <a:rPr lang="es-ES" b="1" cap="none" dirty="0" smtClean="0">
                <a:solidFill>
                  <a:srgbClr val="00B050"/>
                </a:solidFill>
                <a:latin typeface="Aharoni" pitchFamily="2" charset="-79"/>
                <a:cs typeface="Aharoni" pitchFamily="2" charset="-79"/>
              </a:rPr>
              <a:t>Elegir opciones saludables como los productos ricos en omega 3 y omega 6 como el pescado, las nueces o los aceites vegetales pueden ser una gran alternativa.</a:t>
            </a:r>
            <a:r>
              <a:rPr lang="es-ES" cap="none" dirty="0" smtClean="0">
                <a:solidFill>
                  <a:srgbClr val="00B050"/>
                </a:solidFill>
                <a:latin typeface="Aharoni" pitchFamily="2" charset="-79"/>
                <a:cs typeface="Aharoni" pitchFamily="2" charset="-79"/>
              </a:rPr>
              <a:t> El omega 3 ayuda al desarrollo y crecimiento.</a:t>
            </a:r>
          </a:p>
          <a:p>
            <a:pPr algn="just"/>
            <a:endParaRPr lang="es-ES" dirty="0"/>
          </a:p>
        </p:txBody>
      </p:sp>
      <p:pic>
        <p:nvPicPr>
          <p:cNvPr id="4" name="3 Imagen" descr="Alimentos con aceites y grasas saludables">
            <a:hlinkClick r:id="rId2"/>
          </p:cNvPr>
          <p:cNvPicPr/>
          <p:nvPr/>
        </p:nvPicPr>
        <p:blipFill>
          <a:blip r:embed="rId3"/>
          <a:srcRect/>
          <a:stretch>
            <a:fillRect/>
          </a:stretch>
        </p:blipFill>
        <p:spPr bwMode="auto">
          <a:xfrm>
            <a:off x="1301750" y="3695699"/>
            <a:ext cx="4870450" cy="289242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TC104033925[[fn=Gota]]</Template>
  <TotalTime>708</TotalTime>
  <Words>489</Words>
  <Application>Microsoft Office PowerPoint</Application>
  <PresentationFormat>Personalizado</PresentationFormat>
  <Paragraphs>51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Gota</vt:lpstr>
      <vt:lpstr>orientación nutricional </vt:lpstr>
      <vt:lpstr>¿QUÉ ES NUTRICIÓN? </vt:lpstr>
      <vt:lpstr>Educación alimentaria  </vt:lpstr>
      <vt:lpstr>Diapositiva 4</vt:lpstr>
      <vt:lpstr>Funciones de los 6 nutrientes esenciales </vt:lpstr>
      <vt:lpstr>Carbohidratos </vt:lpstr>
      <vt:lpstr>Diapositiva 7</vt:lpstr>
      <vt:lpstr>Proteínas </vt:lpstr>
      <vt:lpstr>Grasas </vt:lpstr>
      <vt:lpstr>Diapositiva 10</vt:lpstr>
      <vt:lpstr>Vitaminas </vt:lpstr>
      <vt:lpstr>Diapositiva 12</vt:lpstr>
      <vt:lpstr>Minerales </vt:lpstr>
      <vt:lpstr>Agua </vt:lpstr>
      <vt:lpstr>Diapositiva 15</vt:lpstr>
      <vt:lpstr>¿Cuántas calorías necesitan una persona al día? </vt:lpstr>
      <vt:lpstr>¿Qué es una caloría?  </vt:lpstr>
      <vt:lpstr>¿Sabes cuántas calorías necesitas consumir al día? </vt:lpstr>
      <vt:lpstr>Cómo calcular las necesidades energéticas de nuestro cuerpo </vt:lpstr>
      <vt:lpstr>Existen diferentes variables que afectan al metabolismo basal </vt:lpstr>
      <vt:lpstr>Fórmula de Harris Benedict</vt:lpstr>
      <vt:lpstr>Fórmula de Katch-McArdle</vt:lpstr>
      <vt:lpstr>conclusión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WW</cp:lastModifiedBy>
  <cp:revision>63</cp:revision>
  <dcterms:created xsi:type="dcterms:W3CDTF">2013-07-30T10:57:00Z</dcterms:created>
  <dcterms:modified xsi:type="dcterms:W3CDTF">2018-01-30T15:23:35Z</dcterms:modified>
</cp:coreProperties>
</file>