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</p:sldMasterIdLst>
  <p:sldIdLst>
    <p:sldId id="256" r:id="rId2"/>
    <p:sldId id="257" r:id="rId3"/>
    <p:sldId id="282" r:id="rId4"/>
    <p:sldId id="258" r:id="rId5"/>
    <p:sldId id="269" r:id="rId6"/>
    <p:sldId id="270" r:id="rId7"/>
    <p:sldId id="271" r:id="rId8"/>
    <p:sldId id="272" r:id="rId9"/>
    <p:sldId id="259" r:id="rId10"/>
    <p:sldId id="273" r:id="rId11"/>
    <p:sldId id="274" r:id="rId12"/>
    <p:sldId id="260" r:id="rId13"/>
    <p:sldId id="275" r:id="rId14"/>
    <p:sldId id="261" r:id="rId15"/>
    <p:sldId id="276" r:id="rId16"/>
    <p:sldId id="262" r:id="rId17"/>
    <p:sldId id="277" r:id="rId18"/>
    <p:sldId id="278" r:id="rId19"/>
    <p:sldId id="263" r:id="rId20"/>
    <p:sldId id="264" r:id="rId21"/>
    <p:sldId id="279" r:id="rId22"/>
    <p:sldId id="266" r:id="rId23"/>
    <p:sldId id="280" r:id="rId24"/>
    <p:sldId id="267" r:id="rId25"/>
    <p:sldId id="26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2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631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16493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7657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64727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722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21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0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8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3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1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5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0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0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3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7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8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9292" y="1218784"/>
            <a:ext cx="11112708" cy="2971051"/>
          </a:xfrm>
        </p:spPr>
        <p:txBody>
          <a:bodyPr/>
          <a:lstStyle/>
          <a:p>
            <a:pPr algn="ctr"/>
            <a:r>
              <a:rPr lang="es-BO" sz="4800" dirty="0" smtClean="0">
                <a:solidFill>
                  <a:schemeClr val="accent3">
                    <a:lumMod val="75000"/>
                  </a:schemeClr>
                </a:solidFill>
              </a:rPr>
              <a:t>Programa para el Manejo del Enojo </a:t>
            </a:r>
            <a:r>
              <a:rPr lang="es-BO" sz="3600" dirty="0" smtClean="0">
                <a:solidFill>
                  <a:schemeClr val="accent3">
                    <a:lumMod val="75000"/>
                  </a:schemeClr>
                </a:solidFill>
              </a:rPr>
              <a:t>Adaptación para PCD</a:t>
            </a:r>
            <a:endParaRPr lang="es-BO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39115" y="5032212"/>
            <a:ext cx="8915399" cy="1126283"/>
          </a:xfrm>
        </p:spPr>
        <p:txBody>
          <a:bodyPr>
            <a:normAutofit/>
          </a:bodyPr>
          <a:lstStyle/>
          <a:p>
            <a:pPr algn="r"/>
            <a:r>
              <a:rPr lang="es-BO" sz="2000" dirty="0" smtClean="0"/>
              <a:t>Elaborado por: Laura Esthefany Amador Ledezma</a:t>
            </a:r>
            <a:endParaRPr lang="es-BO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12984"/>
            <a:ext cx="1401086" cy="13628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88" y="570026"/>
            <a:ext cx="2201524" cy="64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0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/>
          </a:bodyPr>
          <a:lstStyle/>
          <a:p>
            <a:r>
              <a:rPr lang="es-BO" dirty="0">
                <a:solidFill>
                  <a:schemeClr val="accent3">
                    <a:lumMod val="75000"/>
                  </a:schemeClr>
                </a:solidFill>
              </a:rPr>
              <a:t>Eventos y </a:t>
            </a:r>
            <a: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  <a:t>señales</a:t>
            </a:r>
            <a:r>
              <a:rPr lang="es-BO" dirty="0">
                <a:solidFill>
                  <a:schemeClr val="accent3">
                    <a:lumMod val="75000"/>
                  </a:schemeClr>
                </a:solidFill>
              </a:rPr>
              <a:t>: Marco conceptual para entender el enojo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6614" y="1701800"/>
            <a:ext cx="8071286" cy="3738797"/>
          </a:xfrm>
        </p:spPr>
        <p:txBody>
          <a:bodyPr>
            <a:normAutofit/>
          </a:bodyPr>
          <a:lstStyle/>
          <a:p>
            <a:r>
              <a:rPr lang="es-BO" sz="2400" b="1" dirty="0" smtClean="0"/>
              <a:t>Sesión 2</a:t>
            </a:r>
            <a:endParaRPr lang="es-BO" dirty="0"/>
          </a:p>
          <a:p>
            <a:pPr lvl="1"/>
            <a:r>
              <a:rPr lang="es-BO" dirty="0" smtClean="0"/>
              <a:t>Señales de enojo</a:t>
            </a:r>
          </a:p>
          <a:p>
            <a:pPr lvl="2"/>
            <a:r>
              <a:rPr lang="es-BO" dirty="0"/>
              <a:t>Fisiológicas: Cómo los cuerpos reaccionan. Ej.- Ritmo cardíaco</a:t>
            </a:r>
          </a:p>
          <a:p>
            <a:pPr lvl="2"/>
            <a:r>
              <a:rPr lang="es-BO" dirty="0"/>
              <a:t>Conductuales: Conductas que se exhiben. Ej.- Caminar con nerviosismo</a:t>
            </a:r>
          </a:p>
          <a:p>
            <a:pPr lvl="2"/>
            <a:r>
              <a:rPr lang="es-BO" dirty="0"/>
              <a:t>Emocionales. Otros sentimientos simultáneos con el enojo. Ej.-  Celos</a:t>
            </a:r>
          </a:p>
          <a:p>
            <a:pPr lvl="2"/>
            <a:r>
              <a:rPr lang="es-BO" dirty="0"/>
              <a:t>Cognitivas. Pensamientos que surgen como respuesta a situaciones que provocan enojo. Ej.- Interpretar un comentario  como </a:t>
            </a:r>
            <a:r>
              <a:rPr lang="es-BO" dirty="0" smtClean="0"/>
              <a:t>crítica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9495">
            <a:off x="8463749" y="4671072"/>
            <a:ext cx="2748306" cy="1539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67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/>
          </a:bodyPr>
          <a:lstStyle/>
          <a:p>
            <a:r>
              <a:rPr lang="es-BO" dirty="0">
                <a:solidFill>
                  <a:schemeClr val="accent3">
                    <a:lumMod val="75000"/>
                  </a:schemeClr>
                </a:solidFill>
              </a:rPr>
              <a:t>Eventos y </a:t>
            </a:r>
            <a: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  <a:t>señales</a:t>
            </a:r>
            <a:r>
              <a:rPr lang="es-BO" dirty="0">
                <a:solidFill>
                  <a:schemeClr val="accent3">
                    <a:lumMod val="75000"/>
                  </a:schemeClr>
                </a:solidFill>
              </a:rPr>
              <a:t>: Marco conceptual para entender el enojo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08682" y="1480890"/>
            <a:ext cx="8694189" cy="5377109"/>
          </a:xfrm>
        </p:spPr>
        <p:txBody>
          <a:bodyPr>
            <a:normAutofit/>
          </a:bodyPr>
          <a:lstStyle/>
          <a:p>
            <a:r>
              <a:rPr lang="es-BO" sz="2400" b="1" dirty="0" smtClean="0"/>
              <a:t>Sesión 2</a:t>
            </a:r>
            <a:endParaRPr lang="es-BO" dirty="0"/>
          </a:p>
          <a:p>
            <a:pPr lvl="1"/>
            <a:r>
              <a:rPr lang="es-BO" dirty="0" smtClean="0"/>
              <a:t>Explicación del procedimiento de verificación</a:t>
            </a:r>
          </a:p>
          <a:p>
            <a:pPr marL="1085850" lvl="2"/>
            <a:r>
              <a:rPr lang="es-BO" dirty="0"/>
              <a:t>P</a:t>
            </a:r>
            <a:r>
              <a:rPr lang="es-BO" dirty="0" smtClean="0"/>
              <a:t>rocedimiento </a:t>
            </a:r>
            <a:r>
              <a:rPr lang="es-BO" dirty="0"/>
              <a:t>de verificación </a:t>
            </a:r>
            <a:r>
              <a:rPr lang="es-BO" dirty="0" smtClean="0"/>
              <a:t>= </a:t>
            </a:r>
            <a:r>
              <a:rPr lang="es-BO" dirty="0"/>
              <a:t>S</a:t>
            </a:r>
            <a:r>
              <a:rPr lang="es-BO" dirty="0" smtClean="0"/>
              <a:t>eguimiento </a:t>
            </a:r>
            <a:r>
              <a:rPr lang="es-BO" dirty="0"/>
              <a:t>a las tareas para la casa </a:t>
            </a:r>
            <a:r>
              <a:rPr lang="es-BO" dirty="0" smtClean="0"/>
              <a:t>para indicar el </a:t>
            </a:r>
            <a:r>
              <a:rPr lang="es-BO" dirty="0"/>
              <a:t>nivel más alto de enojo que alcanzaron en la escala </a:t>
            </a:r>
            <a:r>
              <a:rPr lang="es-BO" dirty="0" smtClean="0"/>
              <a:t>durante </a:t>
            </a:r>
            <a:r>
              <a:rPr lang="es-BO" dirty="0"/>
              <a:t>esa semana. </a:t>
            </a:r>
            <a:endParaRPr lang="es-BO" dirty="0" smtClean="0"/>
          </a:p>
          <a:p>
            <a:pPr marL="1085850" lvl="2"/>
            <a:r>
              <a:rPr lang="es-BO" dirty="0" smtClean="0"/>
              <a:t>Deben </a:t>
            </a:r>
            <a:r>
              <a:rPr lang="es-BO" dirty="0"/>
              <a:t>responder:</a:t>
            </a:r>
          </a:p>
          <a:p>
            <a:pPr lvl="3" indent="-342900">
              <a:buAutoNum type="arabicPeriod"/>
            </a:pPr>
            <a:r>
              <a:rPr lang="es-BO" sz="1400" dirty="0" smtClean="0"/>
              <a:t>¿</a:t>
            </a:r>
            <a:r>
              <a:rPr lang="es-BO" sz="1400" dirty="0"/>
              <a:t>Cuál fue el número más alto que </a:t>
            </a:r>
            <a:r>
              <a:rPr lang="es-BO" sz="1400" dirty="0" smtClean="0"/>
              <a:t>alcanzaron en </a:t>
            </a:r>
            <a:r>
              <a:rPr lang="es-BO" sz="1400" dirty="0"/>
              <a:t>la </a:t>
            </a:r>
            <a:r>
              <a:rPr lang="es-BO" sz="1400" dirty="0" smtClean="0"/>
              <a:t>escala?</a:t>
            </a:r>
            <a:endParaRPr lang="es-BO" sz="1400" dirty="0"/>
          </a:p>
          <a:p>
            <a:pPr marL="1257300" lvl="3" indent="0">
              <a:buNone/>
            </a:pPr>
            <a:r>
              <a:rPr lang="es-BO" sz="1400" dirty="0"/>
              <a:t>2. ¿Cuál fue la situación que activó su enojo?</a:t>
            </a:r>
          </a:p>
          <a:p>
            <a:pPr marL="1257300" lvl="3" indent="0">
              <a:buNone/>
            </a:pPr>
            <a:r>
              <a:rPr lang="es-BO" sz="1400" dirty="0"/>
              <a:t>3. ¿Qué señales estuvieron asociadas con la </a:t>
            </a:r>
            <a:r>
              <a:rPr lang="es-BO" sz="1400" dirty="0" smtClean="0"/>
              <a:t>situación?</a:t>
            </a:r>
          </a:p>
          <a:p>
            <a:pPr marL="1257300" lvl="3" indent="0">
              <a:buNone/>
            </a:pPr>
            <a:r>
              <a:rPr lang="es-BO" sz="1400" dirty="0" smtClean="0"/>
              <a:t>4</a:t>
            </a:r>
            <a:r>
              <a:rPr lang="es-BO" sz="1400" dirty="0"/>
              <a:t>. ¿Qué estrategias emplearon para evitar alcanzar </a:t>
            </a:r>
            <a:endParaRPr lang="es-BO" sz="1400" dirty="0" smtClean="0"/>
          </a:p>
          <a:p>
            <a:pPr marL="1257300" lvl="3" indent="0">
              <a:buNone/>
            </a:pPr>
            <a:r>
              <a:rPr lang="es-BO" sz="1400" dirty="0" smtClean="0"/>
              <a:t>    un nivel de 10</a:t>
            </a:r>
            <a:r>
              <a:rPr lang="es-BO" dirty="0" smtClean="0"/>
              <a:t>?</a:t>
            </a:r>
          </a:p>
          <a:p>
            <a:pPr lvl="1"/>
            <a:r>
              <a:rPr lang="es-BO" dirty="0"/>
              <a:t>Asignación de tareas para la casa</a:t>
            </a:r>
          </a:p>
          <a:p>
            <a:pPr lvl="2"/>
            <a:r>
              <a:rPr lang="es-BO" dirty="0"/>
              <a:t>Observar y anotar el número más alto que alcancen </a:t>
            </a:r>
            <a:r>
              <a:rPr lang="es-BO" dirty="0" smtClean="0"/>
              <a:t>                                                    en la </a:t>
            </a:r>
            <a:r>
              <a:rPr lang="es-BO" dirty="0"/>
              <a:t>escala del enojo durante cada día de la próxima </a:t>
            </a:r>
            <a:r>
              <a:rPr lang="es-BO" dirty="0" smtClean="0"/>
              <a:t>                                  semana</a:t>
            </a:r>
            <a:r>
              <a:rPr lang="es-BO" dirty="0"/>
              <a:t>. </a:t>
            </a:r>
          </a:p>
          <a:p>
            <a:pPr lvl="2"/>
            <a:r>
              <a:rPr lang="es-BO" dirty="0"/>
              <a:t>Identificar la situación que provocó enojo </a:t>
            </a:r>
          </a:p>
          <a:p>
            <a:pPr lvl="2"/>
            <a:r>
              <a:rPr lang="es-BO" dirty="0"/>
              <a:t>Hacer una lista de las señales asociadas con la </a:t>
            </a:r>
            <a:r>
              <a:rPr lang="es-BO" dirty="0" smtClean="0"/>
              <a:t>                                                    situación </a:t>
            </a:r>
            <a:r>
              <a:rPr lang="es-BO" dirty="0"/>
              <a:t>que les provocó enojo. </a:t>
            </a:r>
          </a:p>
          <a:p>
            <a:pPr marL="1257300" lvl="3" indent="0">
              <a:buNone/>
            </a:pPr>
            <a:endParaRPr lang="es-BO" dirty="0" smtClean="0"/>
          </a:p>
          <a:p>
            <a:pPr marL="457200" lvl="1" indent="0">
              <a:buNone/>
            </a:pPr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9495">
            <a:off x="8463750" y="4746023"/>
            <a:ext cx="2748306" cy="1539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87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725742"/>
          </a:xfrm>
        </p:spPr>
        <p:txBody>
          <a:bodyPr>
            <a:normAutofit/>
          </a:bodyPr>
          <a:lstStyle/>
          <a:p>
            <a:r>
              <a:rPr lang="es-BO" dirty="0">
                <a:solidFill>
                  <a:schemeClr val="accent3">
                    <a:lumMod val="75000"/>
                  </a:schemeClr>
                </a:solidFill>
              </a:rPr>
              <a:t>Planes para el control del enojo </a:t>
            </a:r>
            <a: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BO" sz="2800" dirty="0" smtClean="0">
                <a:solidFill>
                  <a:schemeClr val="accent3">
                    <a:lumMod val="75000"/>
                  </a:schemeClr>
                </a:solidFill>
              </a:rPr>
              <a:t>Cómo </a:t>
            </a:r>
            <a:r>
              <a:rPr lang="es-BO" sz="2800" dirty="0">
                <a:solidFill>
                  <a:schemeClr val="accent3">
                    <a:lumMod val="75000"/>
                  </a:schemeClr>
                </a:solidFill>
              </a:rPr>
              <a:t>ayudar a los miembros del grupo a desarrollar  un plan para controlar el enojo </a:t>
            </a:r>
            <a:endParaRPr lang="es-BO" sz="2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3711" y="1895005"/>
            <a:ext cx="8167932" cy="4775618"/>
          </a:xfrm>
        </p:spPr>
        <p:txBody>
          <a:bodyPr>
            <a:normAutofit/>
          </a:bodyPr>
          <a:lstStyle/>
          <a:p>
            <a:r>
              <a:rPr lang="es-BO" sz="2400" b="1" dirty="0" smtClean="0"/>
              <a:t>Sesión 3</a:t>
            </a:r>
          </a:p>
          <a:p>
            <a:pPr lvl="1"/>
            <a:r>
              <a:rPr lang="es-BO" dirty="0" smtClean="0"/>
              <a:t>Procedimiento </a:t>
            </a:r>
            <a:r>
              <a:rPr lang="es-BO" dirty="0"/>
              <a:t>de </a:t>
            </a:r>
            <a:r>
              <a:rPr lang="es-BO" dirty="0" smtClean="0"/>
              <a:t>verificación</a:t>
            </a:r>
          </a:p>
          <a:p>
            <a:pPr lvl="2"/>
            <a:r>
              <a:rPr lang="es-BO" dirty="0"/>
              <a:t>Indicar nivel más alto que alcanzaron en la escala del enojo durante la semana anterior. </a:t>
            </a:r>
          </a:p>
          <a:p>
            <a:pPr lvl="2"/>
            <a:r>
              <a:rPr lang="es-BO" dirty="0"/>
              <a:t>Describir la situación que llevó a alcanzar el nivel más alto de enojo. </a:t>
            </a:r>
          </a:p>
          <a:p>
            <a:pPr lvl="2"/>
            <a:r>
              <a:rPr lang="es-BO" dirty="0"/>
              <a:t>Identificar señales que surgieron como respuesta a la situación que provocó su enojo (cuatro categorías</a:t>
            </a:r>
            <a:r>
              <a:rPr lang="es-BO" dirty="0" smtClean="0"/>
              <a:t>)</a:t>
            </a:r>
            <a:endParaRPr lang="es-BO" dirty="0"/>
          </a:p>
          <a:p>
            <a:pPr lvl="1"/>
            <a:r>
              <a:rPr lang="es-BO" dirty="0" smtClean="0"/>
              <a:t>Planes </a:t>
            </a:r>
            <a:r>
              <a:rPr lang="es-BO" dirty="0"/>
              <a:t>para el control del </a:t>
            </a:r>
            <a:r>
              <a:rPr lang="es-BO" dirty="0" smtClean="0"/>
              <a:t>enojo</a:t>
            </a:r>
          </a:p>
          <a:p>
            <a:pPr lvl="2"/>
            <a:r>
              <a:rPr lang="es-BO" dirty="0"/>
              <a:t>Plan para controlar el enojo = </a:t>
            </a:r>
            <a:r>
              <a:rPr lang="es-BO" dirty="0" smtClean="0"/>
              <a:t>“Caja </a:t>
            </a:r>
            <a:r>
              <a:rPr lang="es-BO" dirty="0"/>
              <a:t>de herramientas” </a:t>
            </a:r>
          </a:p>
          <a:p>
            <a:pPr lvl="2"/>
            <a:r>
              <a:rPr lang="es-BO" dirty="0"/>
              <a:t>Estrategias específicas = </a:t>
            </a:r>
            <a:r>
              <a:rPr lang="es-BO" dirty="0" smtClean="0"/>
              <a:t>“Herramientas”</a:t>
            </a:r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393" y="4151485"/>
            <a:ext cx="2384393" cy="2193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47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725742"/>
          </a:xfrm>
        </p:spPr>
        <p:txBody>
          <a:bodyPr>
            <a:normAutofit/>
          </a:bodyPr>
          <a:lstStyle/>
          <a:p>
            <a:r>
              <a:rPr lang="es-BO" dirty="0">
                <a:solidFill>
                  <a:schemeClr val="accent3">
                    <a:lumMod val="75000"/>
                  </a:schemeClr>
                </a:solidFill>
              </a:rPr>
              <a:t>Planes para el control del enojo </a:t>
            </a:r>
            <a: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BO" sz="2800" dirty="0" smtClean="0">
                <a:solidFill>
                  <a:schemeClr val="accent3">
                    <a:lumMod val="75000"/>
                  </a:schemeClr>
                </a:solidFill>
              </a:rPr>
              <a:t>Cómo </a:t>
            </a:r>
            <a:r>
              <a:rPr lang="es-BO" sz="2800" dirty="0">
                <a:solidFill>
                  <a:schemeClr val="accent3">
                    <a:lumMod val="75000"/>
                  </a:schemeClr>
                </a:solidFill>
              </a:rPr>
              <a:t>ayudar a los miembros del grupo a desarrollar  un plan para controlar el enojo </a:t>
            </a:r>
            <a:endParaRPr lang="es-BO" sz="2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39901" y="1895005"/>
            <a:ext cx="7134276" cy="4835579"/>
          </a:xfrm>
        </p:spPr>
        <p:txBody>
          <a:bodyPr>
            <a:normAutofit fontScale="92500" lnSpcReduction="10000"/>
          </a:bodyPr>
          <a:lstStyle/>
          <a:p>
            <a:r>
              <a:rPr lang="es-BO" sz="2400" b="1" dirty="0" smtClean="0"/>
              <a:t>Sesión 3</a:t>
            </a:r>
          </a:p>
          <a:p>
            <a:pPr lvl="1"/>
            <a:r>
              <a:rPr lang="es-BO" sz="1700" dirty="0" err="1" smtClean="0"/>
              <a:t>Timeout</a:t>
            </a:r>
            <a:endParaRPr lang="es-BO" sz="1700" dirty="0" smtClean="0"/>
          </a:p>
          <a:p>
            <a:pPr marL="400050" lvl="1" indent="0">
              <a:buNone/>
            </a:pPr>
            <a:r>
              <a:rPr lang="es-BO" dirty="0" smtClean="0"/>
              <a:t>Abandonar </a:t>
            </a:r>
            <a:r>
              <a:rPr lang="es-BO" dirty="0"/>
              <a:t>la situación que está causando la intensificación del enojo o simplemente detener la conversación que está provocándolo. Eficaz en el momento mismo que surge el enojo. Se usa junto con otras estrategias. </a:t>
            </a:r>
            <a:endParaRPr lang="es-BO" dirty="0" smtClean="0"/>
          </a:p>
          <a:p>
            <a:pPr lvl="1"/>
            <a:r>
              <a:rPr lang="es-BO" sz="1700" dirty="0" smtClean="0"/>
              <a:t>Cómo </a:t>
            </a:r>
            <a:r>
              <a:rPr lang="es-BO" sz="1700" dirty="0"/>
              <a:t>relajarse a través de la </a:t>
            </a:r>
            <a:r>
              <a:rPr lang="es-BO" sz="1700" dirty="0" smtClean="0"/>
              <a:t>respiración</a:t>
            </a:r>
          </a:p>
          <a:p>
            <a:pPr marL="457200" lvl="1" indent="0">
              <a:buNone/>
            </a:pPr>
            <a:r>
              <a:rPr lang="es-BO" dirty="0" smtClean="0"/>
              <a:t>Señales </a:t>
            </a:r>
            <a:r>
              <a:rPr lang="es-BO" dirty="0"/>
              <a:t>fisiológicas del enojos son respuestas de estrés. Se requiere una respuesta de relajación que contrarresta la respuesta de estrés. </a:t>
            </a:r>
            <a:endParaRPr lang="es-BO" dirty="0" smtClean="0"/>
          </a:p>
          <a:p>
            <a:pPr lvl="1"/>
            <a:r>
              <a:rPr lang="es-BO" sz="1700" dirty="0"/>
              <a:t>Asignación de tareas para la casa</a:t>
            </a:r>
          </a:p>
          <a:p>
            <a:pPr lvl="2"/>
            <a:r>
              <a:rPr lang="es-BO" dirty="0"/>
              <a:t>Observar y anotar el número más alto que alcancen en la escala del enojo durante cada día de la próxima semana. </a:t>
            </a:r>
          </a:p>
          <a:p>
            <a:pPr lvl="2"/>
            <a:r>
              <a:rPr lang="es-BO" dirty="0"/>
              <a:t>Identificar la situación que les provocó enojo, las señales asociadas con la situación y las estrategias que emplean para manejar su enojo en respuesta a la situación. </a:t>
            </a:r>
          </a:p>
          <a:p>
            <a:pPr lvl="2"/>
            <a:r>
              <a:rPr lang="es-BO" dirty="0"/>
              <a:t>Practicar el ejercicio de respiración profunda, una vez por día durante la próxima semana y que diseñen una versión preliminar de sus planes para el control del enojo. </a:t>
            </a:r>
          </a:p>
          <a:p>
            <a:pPr marL="457200" lvl="1" indent="0">
              <a:buNone/>
            </a:pPr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033" y="4017365"/>
            <a:ext cx="2448724" cy="2252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44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/>
          </a:bodyPr>
          <a:lstStyle/>
          <a:p>
            <a:r>
              <a:rPr lang="es-BO" dirty="0">
                <a:solidFill>
                  <a:schemeClr val="accent3">
                    <a:lumMod val="75000"/>
                  </a:schemeClr>
                </a:solidFill>
              </a:rPr>
              <a:t>El ciclo de agresión: </a:t>
            </a:r>
            <a: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BO" sz="2800" dirty="0" smtClean="0">
                <a:solidFill>
                  <a:schemeClr val="accent3">
                    <a:lumMod val="75000"/>
                  </a:schemeClr>
                </a:solidFill>
              </a:rPr>
              <a:t>Cómo </a:t>
            </a:r>
            <a:r>
              <a:rPr lang="es-BO" sz="2800" dirty="0">
                <a:solidFill>
                  <a:schemeClr val="accent3">
                    <a:lumMod val="75000"/>
                  </a:schemeClr>
                </a:solidFill>
              </a:rPr>
              <a:t>cambiar el ciclo</a:t>
            </a:r>
            <a:endParaRPr lang="es-B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8760" y="1528997"/>
            <a:ext cx="7255239" cy="5111646"/>
          </a:xfrm>
        </p:spPr>
        <p:txBody>
          <a:bodyPr>
            <a:normAutofit lnSpcReduction="10000"/>
          </a:bodyPr>
          <a:lstStyle/>
          <a:p>
            <a:r>
              <a:rPr lang="es-BO" sz="2400" b="1" dirty="0" smtClean="0"/>
              <a:t>Sesión 4</a:t>
            </a:r>
          </a:p>
          <a:p>
            <a:pPr lvl="1"/>
            <a:r>
              <a:rPr lang="es-BO" dirty="0" smtClean="0"/>
              <a:t>Procedimiento </a:t>
            </a:r>
            <a:r>
              <a:rPr lang="es-BO" dirty="0"/>
              <a:t>de </a:t>
            </a:r>
            <a:r>
              <a:rPr lang="es-BO" dirty="0" smtClean="0"/>
              <a:t>verificación</a:t>
            </a:r>
          </a:p>
          <a:p>
            <a:pPr lvl="2"/>
            <a:r>
              <a:rPr lang="es-BO" dirty="0"/>
              <a:t>Indicar nivel más alto que alcanzaron en la escala del enojo durante la semana anterior. </a:t>
            </a:r>
          </a:p>
          <a:p>
            <a:pPr lvl="2"/>
            <a:r>
              <a:rPr lang="es-BO" dirty="0"/>
              <a:t>Describir la situación que llevó a alcanzar el nivel más alto de enojo. </a:t>
            </a:r>
          </a:p>
          <a:p>
            <a:pPr lvl="2"/>
            <a:r>
              <a:rPr lang="es-BO" dirty="0"/>
              <a:t>Identificar señales que surgieron como respuesta a la situación que provocó su enojo (cuatro categorías</a:t>
            </a:r>
            <a:r>
              <a:rPr lang="es-BO" dirty="0" smtClean="0"/>
              <a:t>)</a:t>
            </a:r>
          </a:p>
          <a:p>
            <a:pPr lvl="2"/>
            <a:r>
              <a:rPr lang="es-BO" dirty="0" smtClean="0"/>
              <a:t>Informar  </a:t>
            </a:r>
            <a:r>
              <a:rPr lang="es-BO" dirty="0"/>
              <a:t>sobre las estrategias específicas </a:t>
            </a:r>
            <a:r>
              <a:rPr lang="es-BO" dirty="0" smtClean="0"/>
              <a:t>incluidas </a:t>
            </a:r>
            <a:r>
              <a:rPr lang="es-BO" dirty="0"/>
              <a:t>en sus planes para el control del enojo. </a:t>
            </a:r>
            <a:endParaRPr lang="es-BO" dirty="0" smtClean="0"/>
          </a:p>
          <a:p>
            <a:pPr lvl="2"/>
            <a:r>
              <a:rPr lang="es-BO" dirty="0" smtClean="0"/>
              <a:t>¿Practicaron </a:t>
            </a:r>
            <a:r>
              <a:rPr lang="es-BO" dirty="0"/>
              <a:t>el ejercicio de respiración </a:t>
            </a:r>
            <a:r>
              <a:rPr lang="es-BO" dirty="0" smtClean="0"/>
              <a:t>profunda?</a:t>
            </a:r>
          </a:p>
          <a:p>
            <a:pPr lvl="1"/>
            <a:r>
              <a:rPr lang="es-BO" dirty="0"/>
              <a:t>El ciclo de agresión </a:t>
            </a:r>
          </a:p>
          <a:p>
            <a:pPr marL="400050" lvl="1" indent="0">
              <a:buNone/>
            </a:pPr>
            <a:r>
              <a:rPr lang="es-BO" dirty="0"/>
              <a:t>Un episodio de enojo consiste de tres fases: </a:t>
            </a:r>
          </a:p>
          <a:p>
            <a:pPr marL="1085850" lvl="2"/>
            <a:r>
              <a:rPr lang="es-BO" dirty="0"/>
              <a:t>Intensificación : Inicio  (4 categorías)</a:t>
            </a:r>
          </a:p>
          <a:p>
            <a:pPr marL="1085850" lvl="2"/>
            <a:r>
              <a:rPr lang="es-BO" dirty="0"/>
              <a:t>Explosión: Descarga descontrolada de enojo que se manifiesta como agresión física o verbal</a:t>
            </a:r>
          </a:p>
          <a:p>
            <a:pPr marL="1085850" lvl="2"/>
            <a:r>
              <a:rPr lang="es-BO" dirty="0" err="1"/>
              <a:t>Postexplosión</a:t>
            </a:r>
            <a:r>
              <a:rPr lang="es-BO" dirty="0"/>
              <a:t>: Consecuencias negativas que resultan de la agresión. </a:t>
            </a:r>
          </a:p>
          <a:p>
            <a:pPr lvl="2"/>
            <a:endParaRPr lang="es-B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5676">
            <a:off x="9102225" y="3524452"/>
            <a:ext cx="2444162" cy="2444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183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/>
          </a:bodyPr>
          <a:lstStyle/>
          <a:p>
            <a:r>
              <a:rPr lang="es-BO" dirty="0">
                <a:solidFill>
                  <a:schemeClr val="accent3">
                    <a:lumMod val="75000"/>
                  </a:schemeClr>
                </a:solidFill>
              </a:rPr>
              <a:t>El ciclo de agresión: </a:t>
            </a:r>
            <a: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BO" sz="2800" dirty="0" smtClean="0">
                <a:solidFill>
                  <a:schemeClr val="accent3">
                    <a:lumMod val="75000"/>
                  </a:schemeClr>
                </a:solidFill>
              </a:rPr>
              <a:t>Cómo </a:t>
            </a:r>
            <a:r>
              <a:rPr lang="es-BO" sz="2800" dirty="0">
                <a:solidFill>
                  <a:schemeClr val="accent3">
                    <a:lumMod val="75000"/>
                  </a:schemeClr>
                </a:solidFill>
              </a:rPr>
              <a:t>cambiar el ciclo</a:t>
            </a:r>
            <a:endParaRPr lang="es-B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39902" y="1394085"/>
            <a:ext cx="7033484" cy="5226701"/>
          </a:xfrm>
        </p:spPr>
        <p:txBody>
          <a:bodyPr>
            <a:normAutofit/>
          </a:bodyPr>
          <a:lstStyle/>
          <a:p>
            <a:r>
              <a:rPr lang="es-BO" sz="2400" b="1" dirty="0" smtClean="0"/>
              <a:t>Sesión 4</a:t>
            </a:r>
          </a:p>
          <a:p>
            <a:pPr marL="800100" lvl="2" indent="0">
              <a:buNone/>
            </a:pPr>
            <a:r>
              <a:rPr lang="es-BO" dirty="0" smtClean="0"/>
              <a:t>La intensidad, frecuencia y duración del enojo a lo largo del ciclo de agresión varía entre diferentes personas. </a:t>
            </a:r>
          </a:p>
          <a:p>
            <a:pPr marL="800100" lvl="2" indent="0">
              <a:buNone/>
            </a:pPr>
            <a:r>
              <a:rPr lang="es-BO" dirty="0" smtClean="0"/>
              <a:t>Uno </a:t>
            </a:r>
            <a:r>
              <a:rPr lang="es-BO" dirty="0"/>
              <a:t>de los principales objetivos del tratamiento </a:t>
            </a:r>
            <a:r>
              <a:rPr lang="es-BO" dirty="0" smtClean="0"/>
              <a:t>es </a:t>
            </a:r>
            <a:r>
              <a:rPr lang="es-BO" dirty="0"/>
              <a:t>evitar que se alcance la fase de la explosión. </a:t>
            </a:r>
            <a:endParaRPr lang="es-BO" dirty="0" smtClean="0"/>
          </a:p>
          <a:p>
            <a:pPr lvl="1"/>
            <a:r>
              <a:rPr lang="es-BO" dirty="0" smtClean="0"/>
              <a:t>La </a:t>
            </a:r>
            <a:r>
              <a:rPr lang="es-BO" dirty="0"/>
              <a:t>relajación muscular </a:t>
            </a:r>
            <a:r>
              <a:rPr lang="es-BO" dirty="0" smtClean="0"/>
              <a:t>progresiva</a:t>
            </a:r>
            <a:endParaRPr lang="es-BO" dirty="0"/>
          </a:p>
          <a:p>
            <a:pPr lvl="1"/>
            <a:r>
              <a:rPr lang="es-BO" dirty="0" smtClean="0"/>
              <a:t>Asignación </a:t>
            </a:r>
            <a:r>
              <a:rPr lang="es-BO" dirty="0"/>
              <a:t>de tareas para la </a:t>
            </a:r>
            <a:r>
              <a:rPr lang="es-BO" dirty="0" smtClean="0"/>
              <a:t>casa</a:t>
            </a:r>
          </a:p>
          <a:p>
            <a:pPr lvl="2"/>
            <a:r>
              <a:rPr lang="es-BO" dirty="0"/>
              <a:t>Observar y anotar el número más alto que alcancen en la escala del enojo durante cada día de la próxima semana. </a:t>
            </a:r>
          </a:p>
          <a:p>
            <a:pPr lvl="2"/>
            <a:r>
              <a:rPr lang="es-BO" dirty="0"/>
              <a:t>Identificar la situación que les provocó enojo, las señales asociadas con la situación y las estrategias que emplean para manejar su enojo en respuesta a la situación. </a:t>
            </a:r>
          </a:p>
          <a:p>
            <a:pPr lvl="2"/>
            <a:r>
              <a:rPr lang="es-BO" dirty="0" smtClean="0"/>
              <a:t>Repasar ciclo de la agresión</a:t>
            </a:r>
          </a:p>
          <a:p>
            <a:pPr lvl="2"/>
            <a:r>
              <a:rPr lang="es-BO" dirty="0" smtClean="0"/>
              <a:t>Practicar </a:t>
            </a:r>
            <a:r>
              <a:rPr lang="es-BO" dirty="0"/>
              <a:t>la relajación muscular </a:t>
            </a:r>
            <a:r>
              <a:rPr lang="es-BO" dirty="0" smtClean="0"/>
              <a:t>progresiva una </a:t>
            </a:r>
            <a:r>
              <a:rPr lang="es-BO" dirty="0"/>
              <a:t>vez por día durante la próxima semana </a:t>
            </a:r>
            <a:endParaRPr lang="es-BO" dirty="0" smtClean="0"/>
          </a:p>
          <a:p>
            <a:pPr lvl="2"/>
            <a:r>
              <a:rPr lang="es-BO" dirty="0" smtClean="0"/>
              <a:t>Continuar desarrollando </a:t>
            </a:r>
            <a:r>
              <a:rPr lang="es-BO" dirty="0"/>
              <a:t>sus planes para el control del enojo.</a:t>
            </a:r>
          </a:p>
          <a:p>
            <a:pPr lvl="2"/>
            <a:endParaRPr lang="es-BO" dirty="0"/>
          </a:p>
          <a:p>
            <a:pPr marL="457200" lvl="1" indent="0">
              <a:buNone/>
            </a:pPr>
            <a:endParaRPr lang="es-BO" dirty="0" smtClean="0"/>
          </a:p>
          <a:p>
            <a:pPr lvl="1"/>
            <a:endParaRPr lang="es-B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5676">
            <a:off x="9147197" y="3802812"/>
            <a:ext cx="2444162" cy="2444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946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 fontScale="90000"/>
          </a:bodyPr>
          <a:lstStyle/>
          <a:p>
            <a:r>
              <a:rPr lang="es-BO" sz="4000" dirty="0">
                <a:solidFill>
                  <a:schemeClr val="accent3">
                    <a:lumMod val="75000"/>
                  </a:schemeClr>
                </a:solidFill>
              </a:rPr>
              <a:t>La reestructuración cognitiva: </a:t>
            </a:r>
            <a: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BO" sz="3100" dirty="0" smtClean="0">
                <a:solidFill>
                  <a:schemeClr val="accent3">
                    <a:lumMod val="75000"/>
                  </a:schemeClr>
                </a:solidFill>
              </a:rPr>
              <a:t>El </a:t>
            </a:r>
            <a:r>
              <a:rPr lang="es-BO" sz="3100" dirty="0">
                <a:solidFill>
                  <a:schemeClr val="accent3">
                    <a:lumMod val="75000"/>
                  </a:schemeClr>
                </a:solidFill>
              </a:rPr>
              <a:t>Modelo A-B-C-D y la detención de los pensamientos </a:t>
            </a:r>
            <a:endParaRPr lang="es-B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39901" y="1484027"/>
            <a:ext cx="7209227" cy="5201586"/>
          </a:xfrm>
        </p:spPr>
        <p:txBody>
          <a:bodyPr>
            <a:normAutofit/>
          </a:bodyPr>
          <a:lstStyle/>
          <a:p>
            <a:r>
              <a:rPr lang="es-BO" sz="2400" b="1" dirty="0" smtClean="0"/>
              <a:t>Sesión 5</a:t>
            </a:r>
          </a:p>
          <a:p>
            <a:pPr lvl="1"/>
            <a:r>
              <a:rPr lang="es-BO" dirty="0" smtClean="0"/>
              <a:t>Procedimiento </a:t>
            </a:r>
            <a:r>
              <a:rPr lang="es-BO" dirty="0"/>
              <a:t>de </a:t>
            </a:r>
            <a:r>
              <a:rPr lang="es-BO" dirty="0" smtClean="0"/>
              <a:t>verificación</a:t>
            </a:r>
          </a:p>
          <a:p>
            <a:pPr lvl="2"/>
            <a:r>
              <a:rPr lang="es-BO" dirty="0"/>
              <a:t>Indicar nivel más alto que alcanzaron en la escala del enojo durante la semana anterior. </a:t>
            </a:r>
          </a:p>
          <a:p>
            <a:pPr lvl="2"/>
            <a:r>
              <a:rPr lang="es-BO" dirty="0"/>
              <a:t>Describir la situación que llevó a alcanzar el nivel más alto de enojo. </a:t>
            </a:r>
          </a:p>
          <a:p>
            <a:pPr lvl="2"/>
            <a:r>
              <a:rPr lang="es-BO" dirty="0"/>
              <a:t>Identificar señales que surgieron como respuesta a la situación que provocó su enojo (cuatro categorías)</a:t>
            </a:r>
          </a:p>
          <a:p>
            <a:pPr lvl="2"/>
            <a:r>
              <a:rPr lang="es-BO" dirty="0"/>
              <a:t>Informar  sobre </a:t>
            </a:r>
            <a:r>
              <a:rPr lang="es-BO" dirty="0" smtClean="0"/>
              <a:t>el desarrollo de sus planes de control de enojo</a:t>
            </a:r>
            <a:endParaRPr lang="es-BO" dirty="0"/>
          </a:p>
          <a:p>
            <a:pPr lvl="2"/>
            <a:r>
              <a:rPr lang="es-BO" dirty="0"/>
              <a:t>¿Practicaron el ejercicio de </a:t>
            </a:r>
            <a:r>
              <a:rPr lang="es-BO" dirty="0" smtClean="0"/>
              <a:t>relajación muscular progresiva?</a:t>
            </a:r>
            <a:endParaRPr lang="es-BO" dirty="0"/>
          </a:p>
          <a:p>
            <a:pPr lvl="1"/>
            <a:r>
              <a:rPr lang="es-BO" dirty="0" smtClean="0"/>
              <a:t>El </a:t>
            </a:r>
            <a:r>
              <a:rPr lang="es-BO" dirty="0"/>
              <a:t>Modelo </a:t>
            </a:r>
            <a:r>
              <a:rPr lang="es-BO" dirty="0" smtClean="0"/>
              <a:t>A-B-C-D</a:t>
            </a:r>
          </a:p>
          <a:p>
            <a:pPr lvl="2"/>
            <a:r>
              <a:rPr lang="es-BO" dirty="0"/>
              <a:t>Albert Ellis </a:t>
            </a:r>
          </a:p>
          <a:p>
            <a:pPr lvl="2"/>
            <a:r>
              <a:rPr lang="es-BO" dirty="0"/>
              <a:t>Modelo racional-emotivo. </a:t>
            </a:r>
            <a:endParaRPr lang="es-BO" dirty="0" smtClean="0"/>
          </a:p>
          <a:p>
            <a:pPr lvl="2"/>
            <a:r>
              <a:rPr lang="es-BO" dirty="0" smtClean="0"/>
              <a:t>Las </a:t>
            </a:r>
            <a:r>
              <a:rPr lang="es-BO" dirty="0"/>
              <a:t>razones profundas y escondidas del enojo, se relacionan a menudo con la idea de que las cosas “deben ser” o “tienen que ser” de una determinada manera</a:t>
            </a:r>
            <a:r>
              <a:rPr lang="es-BO" dirty="0" smtClean="0"/>
              <a:t>.</a:t>
            </a:r>
          </a:p>
          <a:p>
            <a:pPr lvl="2"/>
            <a:r>
              <a:rPr lang="es-BO" dirty="0" smtClean="0"/>
              <a:t>“Lenguaje </a:t>
            </a:r>
            <a:r>
              <a:rPr lang="es-BO" dirty="0"/>
              <a:t>interno” – Diálogo con uno mismo </a:t>
            </a:r>
          </a:p>
          <a:p>
            <a:pPr lvl="2"/>
            <a:endParaRPr lang="es-BO" dirty="0"/>
          </a:p>
          <a:p>
            <a:pPr lvl="1"/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460" t="5881" r="7107" b="26890"/>
          <a:stretch/>
        </p:blipFill>
        <p:spPr>
          <a:xfrm>
            <a:off x="9067011" y="4428344"/>
            <a:ext cx="2641263" cy="1747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3200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 fontScale="90000"/>
          </a:bodyPr>
          <a:lstStyle/>
          <a:p>
            <a:r>
              <a:rPr lang="es-BO" sz="4000" dirty="0">
                <a:solidFill>
                  <a:schemeClr val="accent3">
                    <a:lumMod val="75000"/>
                  </a:schemeClr>
                </a:solidFill>
              </a:rPr>
              <a:t>La reestructuración cognitiva: </a:t>
            </a:r>
            <a: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BO" sz="3100" dirty="0" smtClean="0">
                <a:solidFill>
                  <a:schemeClr val="accent3">
                    <a:lumMod val="75000"/>
                  </a:schemeClr>
                </a:solidFill>
              </a:rPr>
              <a:t>El </a:t>
            </a:r>
            <a:r>
              <a:rPr lang="es-BO" sz="3100" dirty="0">
                <a:solidFill>
                  <a:schemeClr val="accent3">
                    <a:lumMod val="75000"/>
                  </a:schemeClr>
                </a:solidFill>
              </a:rPr>
              <a:t>Modelo A-B-C-D y la detención de los pensamientos </a:t>
            </a:r>
            <a:endParaRPr lang="es-B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39901" y="1484027"/>
            <a:ext cx="7209227" cy="5201586"/>
          </a:xfrm>
        </p:spPr>
        <p:txBody>
          <a:bodyPr>
            <a:normAutofit/>
          </a:bodyPr>
          <a:lstStyle/>
          <a:p>
            <a:r>
              <a:rPr lang="es-BO" sz="2400" b="1" dirty="0" smtClean="0"/>
              <a:t>Sesión 5</a:t>
            </a:r>
            <a:endParaRPr lang="es-BO" dirty="0" smtClean="0"/>
          </a:p>
          <a:p>
            <a:pPr lvl="1"/>
            <a:r>
              <a:rPr lang="es-BO" dirty="0" smtClean="0"/>
              <a:t>Modelo A-B-C-D significa:</a:t>
            </a:r>
          </a:p>
          <a:p>
            <a:pPr lvl="1"/>
            <a:endParaRPr lang="es-BO" dirty="0"/>
          </a:p>
          <a:p>
            <a:pPr lvl="1"/>
            <a:endParaRPr lang="es-BO" dirty="0" smtClean="0"/>
          </a:p>
          <a:p>
            <a:pPr lvl="1"/>
            <a:endParaRPr lang="es-BO" dirty="0"/>
          </a:p>
          <a:p>
            <a:pPr lvl="1"/>
            <a:endParaRPr lang="es-BO" dirty="0" smtClean="0"/>
          </a:p>
          <a:p>
            <a:pPr lvl="1"/>
            <a:endParaRPr lang="es-BO" dirty="0" smtClean="0"/>
          </a:p>
          <a:p>
            <a:pPr lvl="1"/>
            <a:r>
              <a:rPr lang="es-BO" dirty="0" smtClean="0"/>
              <a:t>La </a:t>
            </a:r>
            <a:r>
              <a:rPr lang="es-BO" dirty="0"/>
              <a:t>detención de los </a:t>
            </a:r>
            <a:r>
              <a:rPr lang="es-BO" dirty="0" smtClean="0"/>
              <a:t>pensamientos</a:t>
            </a:r>
          </a:p>
          <a:p>
            <a:pPr lvl="2"/>
            <a:r>
              <a:rPr lang="es-BO" dirty="0"/>
              <a:t>Alternativa inmediata y directa al Modelo A-B-C-D. </a:t>
            </a:r>
          </a:p>
          <a:p>
            <a:pPr lvl="2"/>
            <a:r>
              <a:rPr lang="es-BO" dirty="0"/>
              <a:t>Consiste </a:t>
            </a:r>
            <a:r>
              <a:rPr lang="es-BO" dirty="0" smtClean="0"/>
              <a:t>en </a:t>
            </a:r>
            <a:r>
              <a:rPr lang="es-BO" dirty="0"/>
              <a:t>decirnos a nosotros mismos </a:t>
            </a:r>
            <a:r>
              <a:rPr lang="es-BO" dirty="0" smtClean="0"/>
              <a:t>(</a:t>
            </a:r>
            <a:r>
              <a:rPr lang="es-BO" dirty="0" err="1" smtClean="0"/>
              <a:t>automandatos</a:t>
            </a:r>
            <a:r>
              <a:rPr lang="es-BO" dirty="0"/>
              <a:t>) que detengamos los pensamientos que están causando nuestro enojo. </a:t>
            </a:r>
          </a:p>
          <a:p>
            <a:pPr lvl="2"/>
            <a:r>
              <a:rPr lang="es-BO" dirty="0"/>
              <a:t>Detener el patrón actual de pensamientos </a:t>
            </a:r>
            <a:r>
              <a:rPr lang="es-BO" dirty="0" smtClean="0"/>
              <a:t>antes </a:t>
            </a:r>
            <a:r>
              <a:rPr lang="es-BO" dirty="0"/>
              <a:t>de </a:t>
            </a:r>
            <a:r>
              <a:rPr lang="es-BO" dirty="0" smtClean="0"/>
              <a:t>llegar a </a:t>
            </a:r>
            <a:r>
              <a:rPr lang="es-BO" dirty="0"/>
              <a:t>la intensificación </a:t>
            </a:r>
            <a:r>
              <a:rPr lang="es-BO" dirty="0" smtClean="0"/>
              <a:t>y pérdida </a:t>
            </a:r>
            <a:r>
              <a:rPr lang="es-BO" dirty="0"/>
              <a:t>del control</a:t>
            </a:r>
            <a:r>
              <a:rPr lang="es-BO" dirty="0" smtClean="0"/>
              <a:t>.</a:t>
            </a:r>
            <a:endParaRPr lang="es-BO" dirty="0"/>
          </a:p>
          <a:p>
            <a:pPr lvl="1"/>
            <a:endParaRPr lang="es-BO" dirty="0" smtClean="0"/>
          </a:p>
          <a:p>
            <a:pPr lvl="1"/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460" t="5881" r="7107" b="26890"/>
          <a:stretch/>
        </p:blipFill>
        <p:spPr>
          <a:xfrm>
            <a:off x="9067011" y="4428344"/>
            <a:ext cx="2641263" cy="1747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450" y="2426108"/>
            <a:ext cx="5709249" cy="15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8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 fontScale="90000"/>
          </a:bodyPr>
          <a:lstStyle/>
          <a:p>
            <a:r>
              <a:rPr lang="es-BO" sz="4000" dirty="0">
                <a:solidFill>
                  <a:schemeClr val="accent3">
                    <a:lumMod val="75000"/>
                  </a:schemeClr>
                </a:solidFill>
              </a:rPr>
              <a:t>La reestructuración cognitiva: </a:t>
            </a:r>
            <a: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BO" sz="3100" dirty="0" smtClean="0">
                <a:solidFill>
                  <a:schemeClr val="accent3">
                    <a:lumMod val="75000"/>
                  </a:schemeClr>
                </a:solidFill>
              </a:rPr>
              <a:t>El </a:t>
            </a:r>
            <a:r>
              <a:rPr lang="es-BO" sz="3100" dirty="0">
                <a:solidFill>
                  <a:schemeClr val="accent3">
                    <a:lumMod val="75000"/>
                  </a:schemeClr>
                </a:solidFill>
              </a:rPr>
              <a:t>Modelo A-B-C-D y la detención de los pensamientos </a:t>
            </a:r>
            <a:endParaRPr lang="es-B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39901" y="1484027"/>
            <a:ext cx="7209227" cy="5201586"/>
          </a:xfrm>
        </p:spPr>
        <p:txBody>
          <a:bodyPr>
            <a:normAutofit/>
          </a:bodyPr>
          <a:lstStyle/>
          <a:p>
            <a:r>
              <a:rPr lang="es-BO" sz="2400" b="1" dirty="0" smtClean="0"/>
              <a:t>Sesión 5</a:t>
            </a:r>
          </a:p>
          <a:p>
            <a:pPr lvl="1"/>
            <a:r>
              <a:rPr lang="es-BO" dirty="0"/>
              <a:t>Asignación de tareas para la casa</a:t>
            </a:r>
          </a:p>
          <a:p>
            <a:pPr lvl="2"/>
            <a:r>
              <a:rPr lang="es-BO" dirty="0"/>
              <a:t>Observar y anotar el número más alto que alcancen en la escala del enojo durante cada día de la próxima semana. </a:t>
            </a:r>
          </a:p>
          <a:p>
            <a:pPr lvl="2"/>
            <a:r>
              <a:rPr lang="es-BO" dirty="0"/>
              <a:t>Identificar la situación que les provocó enojo, las señales asociadas con la situación y las estrategias que emplean para manejar su enojo en respuesta a la situación. </a:t>
            </a:r>
          </a:p>
          <a:p>
            <a:pPr lvl="2"/>
            <a:r>
              <a:rPr lang="es-BO" dirty="0"/>
              <a:t>Repasar </a:t>
            </a:r>
            <a:r>
              <a:rPr lang="es-BO" dirty="0" smtClean="0"/>
              <a:t>el </a:t>
            </a:r>
            <a:r>
              <a:rPr lang="es-BO" dirty="0"/>
              <a:t>Modelo A-B-C-D y que </a:t>
            </a:r>
            <a:r>
              <a:rPr lang="es-BO" dirty="0" smtClean="0"/>
              <a:t>anotar </a:t>
            </a:r>
            <a:r>
              <a:rPr lang="es-BO" dirty="0"/>
              <a:t>por lo menos dos creencias irracionales y cómo disputarían esas creencias. </a:t>
            </a:r>
            <a:endParaRPr lang="es-BO" dirty="0" smtClean="0"/>
          </a:p>
          <a:p>
            <a:pPr lvl="2"/>
            <a:r>
              <a:rPr lang="es-BO" dirty="0" smtClean="0"/>
              <a:t>Practicar </a:t>
            </a:r>
            <a:r>
              <a:rPr lang="es-BO" dirty="0"/>
              <a:t>la detención de los </a:t>
            </a:r>
            <a:r>
              <a:rPr lang="es-BO" dirty="0" smtClean="0"/>
              <a:t>pensamientos una </a:t>
            </a:r>
            <a:r>
              <a:rPr lang="es-BO" dirty="0"/>
              <a:t>vez </a:t>
            </a:r>
            <a:r>
              <a:rPr lang="es-BO" dirty="0" smtClean="0"/>
              <a:t>durante </a:t>
            </a:r>
            <a:r>
              <a:rPr lang="es-BO" dirty="0"/>
              <a:t>la próxima semana </a:t>
            </a:r>
            <a:endParaRPr lang="es-BO" dirty="0" smtClean="0"/>
          </a:p>
          <a:p>
            <a:pPr lvl="2"/>
            <a:r>
              <a:rPr lang="es-BO" dirty="0" smtClean="0"/>
              <a:t>Continuar </a:t>
            </a:r>
            <a:r>
              <a:rPr lang="es-BO" dirty="0"/>
              <a:t>desarrollando sus planes para el control del enojo.</a:t>
            </a:r>
          </a:p>
          <a:p>
            <a:pPr lvl="2"/>
            <a:endParaRPr lang="es-BO" dirty="0"/>
          </a:p>
          <a:p>
            <a:pPr lvl="1"/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460" t="5881" r="7107" b="26890"/>
          <a:stretch/>
        </p:blipFill>
        <p:spPr>
          <a:xfrm>
            <a:off x="9067011" y="4428344"/>
            <a:ext cx="2641263" cy="1747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1253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/>
          </a:bodyPr>
          <a:lstStyle/>
          <a:p>
            <a: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  <a:t>Primera sesión de repaso: </a:t>
            </a:r>
            <a:b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BO" sz="2800" dirty="0" smtClean="0">
                <a:solidFill>
                  <a:schemeClr val="accent3">
                    <a:lumMod val="75000"/>
                  </a:schemeClr>
                </a:solidFill>
              </a:rPr>
              <a:t>Reforzar conceptos aprendidos</a:t>
            </a:r>
            <a:endParaRPr lang="es-BO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150" y="1701799"/>
            <a:ext cx="7180116" cy="5013794"/>
          </a:xfrm>
        </p:spPr>
        <p:txBody>
          <a:bodyPr>
            <a:normAutofit fontScale="92500" lnSpcReduction="20000"/>
          </a:bodyPr>
          <a:lstStyle/>
          <a:p>
            <a:r>
              <a:rPr lang="es-BO" sz="2400" b="1" dirty="0" smtClean="0"/>
              <a:t>Sesión 6</a:t>
            </a:r>
          </a:p>
          <a:p>
            <a:pPr lvl="1"/>
            <a:r>
              <a:rPr lang="es-BO" dirty="0" smtClean="0"/>
              <a:t>Procedimiento </a:t>
            </a:r>
            <a:r>
              <a:rPr lang="es-BO" dirty="0"/>
              <a:t>de </a:t>
            </a:r>
            <a:r>
              <a:rPr lang="es-BO" dirty="0" smtClean="0"/>
              <a:t>verificación</a:t>
            </a:r>
          </a:p>
          <a:p>
            <a:pPr lvl="2"/>
            <a:r>
              <a:rPr lang="es-BO" dirty="0"/>
              <a:t>Indicar nivel más alto que alcanzaron en la escala del enojo durante la semana anterior. </a:t>
            </a:r>
          </a:p>
          <a:p>
            <a:pPr lvl="2"/>
            <a:r>
              <a:rPr lang="es-BO" dirty="0"/>
              <a:t>Describir la situación que llevó a alcanzar el nivel más alto de enojo. </a:t>
            </a:r>
          </a:p>
          <a:p>
            <a:pPr lvl="2"/>
            <a:r>
              <a:rPr lang="es-BO" dirty="0"/>
              <a:t>Identificar señales que surgieron como respuesta a la situación que provocó su enojo (cuatro categorías</a:t>
            </a:r>
            <a:r>
              <a:rPr lang="es-BO" dirty="0" smtClean="0"/>
              <a:t>)</a:t>
            </a:r>
          </a:p>
          <a:p>
            <a:pPr lvl="2"/>
            <a:r>
              <a:rPr lang="es-BO" dirty="0" smtClean="0"/>
              <a:t>Informar </a:t>
            </a:r>
            <a:r>
              <a:rPr lang="es-BO" dirty="0"/>
              <a:t>sobre su utilización del Modelo </a:t>
            </a:r>
            <a:r>
              <a:rPr lang="es-BO" dirty="0" smtClean="0"/>
              <a:t>A-B-C-D</a:t>
            </a:r>
            <a:endParaRPr lang="es-BO" dirty="0"/>
          </a:p>
          <a:p>
            <a:pPr lvl="2"/>
            <a:r>
              <a:rPr lang="es-BO" dirty="0"/>
              <a:t>Informar  sobre el desarrollo de sus planes de control de enojo</a:t>
            </a:r>
          </a:p>
          <a:p>
            <a:pPr lvl="2"/>
            <a:r>
              <a:rPr lang="es-BO" dirty="0"/>
              <a:t>¿</a:t>
            </a:r>
            <a:r>
              <a:rPr lang="es-BO" dirty="0" smtClean="0"/>
              <a:t>Pusieron en práctica la detención de pensamientos?</a:t>
            </a:r>
            <a:endParaRPr lang="es-BO" dirty="0"/>
          </a:p>
          <a:p>
            <a:pPr lvl="1"/>
            <a:r>
              <a:rPr lang="es-BO" dirty="0" smtClean="0"/>
              <a:t>Repaso </a:t>
            </a:r>
            <a:r>
              <a:rPr lang="es-BO" dirty="0"/>
              <a:t>de los conceptos </a:t>
            </a:r>
            <a:r>
              <a:rPr lang="es-BO" dirty="0" smtClean="0"/>
              <a:t>aprendidos</a:t>
            </a:r>
            <a:endParaRPr lang="es-BO" dirty="0"/>
          </a:p>
          <a:p>
            <a:pPr lvl="1"/>
            <a:r>
              <a:rPr lang="es-BO" dirty="0" smtClean="0"/>
              <a:t>Asignación </a:t>
            </a:r>
            <a:r>
              <a:rPr lang="es-BO" dirty="0"/>
              <a:t>de tareas para la </a:t>
            </a:r>
            <a:r>
              <a:rPr lang="es-BO" dirty="0" smtClean="0"/>
              <a:t>casa</a:t>
            </a:r>
          </a:p>
          <a:p>
            <a:pPr lvl="2"/>
            <a:r>
              <a:rPr lang="es-BO" dirty="0"/>
              <a:t>Observar y anotar el número más alto que alcancen en la escala del enojo durante cada día de la próxima semana. </a:t>
            </a:r>
          </a:p>
          <a:p>
            <a:pPr lvl="2"/>
            <a:r>
              <a:rPr lang="es-BO" dirty="0"/>
              <a:t>Identificar la situación que les provocó enojo, las señales asociadas con la situación y las estrategias que emplean para manejar su enojo en respuesta a la </a:t>
            </a:r>
            <a:r>
              <a:rPr lang="es-BO" dirty="0" smtClean="0"/>
              <a:t>situación</a:t>
            </a:r>
          </a:p>
          <a:p>
            <a:pPr lvl="2"/>
            <a:r>
              <a:rPr lang="es-BO" dirty="0"/>
              <a:t>Continuar desarrollando sus planes para el control del enojo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1363">
            <a:off x="8966499" y="3696760"/>
            <a:ext cx="2903199" cy="2540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33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Puntualizaciones preliminares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4" y="1905000"/>
            <a:ext cx="8911687" cy="4006222"/>
          </a:xfrm>
        </p:spPr>
        <p:txBody>
          <a:bodyPr/>
          <a:lstStyle/>
          <a:p>
            <a:r>
              <a:rPr lang="es-BO" dirty="0" smtClean="0"/>
              <a:t>Programa de 12 sesiones para pacientes con trastornos mentales y consumo de sustancias</a:t>
            </a:r>
          </a:p>
          <a:p>
            <a:endParaRPr lang="es-BO" dirty="0" smtClean="0"/>
          </a:p>
          <a:p>
            <a:r>
              <a:rPr lang="es-BO" dirty="0" smtClean="0"/>
              <a:t>Parámetro empleados para la adaptación:</a:t>
            </a:r>
          </a:p>
          <a:p>
            <a:pPr lvl="1"/>
            <a:r>
              <a:rPr lang="es-BO" dirty="0" smtClean="0"/>
              <a:t>Dificultad de la autorregulación en PCD intelectual</a:t>
            </a:r>
          </a:p>
          <a:p>
            <a:pPr lvl="1"/>
            <a:r>
              <a:rPr lang="es-BO" dirty="0"/>
              <a:t>H</a:t>
            </a:r>
            <a:r>
              <a:rPr lang="es-BO" dirty="0" smtClean="0"/>
              <a:t>erramienta grupal / individual – Labilidad emocional</a:t>
            </a:r>
          </a:p>
          <a:p>
            <a:pPr lvl="1"/>
            <a:r>
              <a:rPr lang="es-BO" dirty="0" smtClean="0"/>
              <a:t>Implementación de pictogramas</a:t>
            </a:r>
          </a:p>
          <a:p>
            <a:pPr lvl="1"/>
            <a:r>
              <a:rPr lang="es-BO" dirty="0" smtClean="0"/>
              <a:t>Simplificación de premisas</a:t>
            </a:r>
          </a:p>
          <a:p>
            <a:pPr lvl="1"/>
            <a:r>
              <a:rPr lang="es-BO" dirty="0" smtClean="0"/>
              <a:t>Seguimiento monitoreado</a:t>
            </a:r>
          </a:p>
          <a:p>
            <a:pPr lvl="1"/>
            <a:r>
              <a:rPr lang="es-BO" dirty="0" smtClean="0"/>
              <a:t>Eliminación de líderes grupales - Protagonismo de todos los participantes</a:t>
            </a:r>
          </a:p>
          <a:p>
            <a:pPr lvl="1"/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5089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 fontScale="90000"/>
          </a:bodyPr>
          <a:lstStyle/>
          <a:p>
            <a:r>
              <a:rPr lang="es-BO" sz="4000" dirty="0">
                <a:solidFill>
                  <a:schemeClr val="accent3">
                    <a:lumMod val="75000"/>
                  </a:schemeClr>
                </a:solidFill>
              </a:rPr>
              <a:t>El adiestramiento de la  asertividad y el Modelo de  Resolución de Conflictos: </a:t>
            </a:r>
            <a: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BO" sz="3100" dirty="0" smtClean="0">
                <a:solidFill>
                  <a:schemeClr val="accent3">
                    <a:lumMod val="75000"/>
                  </a:schemeClr>
                </a:solidFill>
              </a:rPr>
              <a:t>Alternativas </a:t>
            </a:r>
            <a:r>
              <a:rPr lang="es-BO" sz="3100" dirty="0">
                <a:solidFill>
                  <a:schemeClr val="accent3">
                    <a:lumMod val="75000"/>
                  </a:schemeClr>
                </a:solidFill>
              </a:rPr>
              <a:t>a la expresión del enojo </a:t>
            </a:r>
            <a:endParaRPr lang="es-B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9213" y="2023672"/>
            <a:ext cx="7585023" cy="4578246"/>
          </a:xfrm>
        </p:spPr>
        <p:txBody>
          <a:bodyPr>
            <a:normAutofit fontScale="92500" lnSpcReduction="10000"/>
          </a:bodyPr>
          <a:lstStyle/>
          <a:p>
            <a:r>
              <a:rPr lang="es-BO" sz="2400" b="1" dirty="0" smtClean="0"/>
              <a:t>Sesión 7 y 8</a:t>
            </a:r>
          </a:p>
          <a:p>
            <a:pPr lvl="1"/>
            <a:r>
              <a:rPr lang="es-BO" dirty="0" smtClean="0"/>
              <a:t>Procedimiento </a:t>
            </a:r>
            <a:r>
              <a:rPr lang="es-BO" dirty="0"/>
              <a:t>de </a:t>
            </a:r>
            <a:r>
              <a:rPr lang="es-BO" dirty="0" smtClean="0"/>
              <a:t>verificación</a:t>
            </a:r>
          </a:p>
          <a:p>
            <a:pPr lvl="2"/>
            <a:r>
              <a:rPr lang="es-BO" dirty="0"/>
              <a:t>Indicar nivel más alto que alcanzaron en la escala del enojo durante la semana anterior. </a:t>
            </a:r>
          </a:p>
          <a:p>
            <a:pPr lvl="2"/>
            <a:r>
              <a:rPr lang="es-BO" dirty="0"/>
              <a:t>Describir la situación que llevó a alcanzar el nivel más alto de enojo. </a:t>
            </a:r>
          </a:p>
          <a:p>
            <a:pPr lvl="2"/>
            <a:r>
              <a:rPr lang="es-BO" dirty="0"/>
              <a:t>Identificar señales que surgieron como respuesta a la situación que provocó su enojo (cuatro categorías)</a:t>
            </a:r>
          </a:p>
          <a:p>
            <a:pPr lvl="2"/>
            <a:r>
              <a:rPr lang="es-BO" dirty="0" smtClean="0"/>
              <a:t>Informar  </a:t>
            </a:r>
            <a:r>
              <a:rPr lang="es-BO" dirty="0"/>
              <a:t>sobre el desarrollo de sus planes de control de </a:t>
            </a:r>
            <a:r>
              <a:rPr lang="es-BO" dirty="0" smtClean="0"/>
              <a:t>enojo</a:t>
            </a:r>
            <a:endParaRPr lang="es-BO" dirty="0"/>
          </a:p>
          <a:p>
            <a:pPr lvl="1"/>
            <a:r>
              <a:rPr lang="es-BO" dirty="0" smtClean="0"/>
              <a:t>Adiestramiento </a:t>
            </a:r>
            <a:r>
              <a:rPr lang="es-BO" dirty="0"/>
              <a:t>de la asertividad </a:t>
            </a:r>
            <a:endParaRPr lang="es-BO" dirty="0" smtClean="0"/>
          </a:p>
          <a:p>
            <a:pPr lvl="2"/>
            <a:r>
              <a:rPr lang="es-BO" dirty="0" smtClean="0"/>
              <a:t>Asertividad: Conjunto </a:t>
            </a:r>
            <a:r>
              <a:rPr lang="es-BO" dirty="0"/>
              <a:t>de conductas y destrezas </a:t>
            </a:r>
            <a:endParaRPr lang="es-BO" dirty="0" smtClean="0"/>
          </a:p>
          <a:p>
            <a:pPr lvl="2"/>
            <a:r>
              <a:rPr lang="es-BO" dirty="0" smtClean="0"/>
              <a:t>Actuar </a:t>
            </a:r>
            <a:r>
              <a:rPr lang="es-BO" dirty="0"/>
              <a:t>asertivamente implica defender sus derechos de manera respetuosa. </a:t>
            </a:r>
          </a:p>
          <a:p>
            <a:pPr lvl="2"/>
            <a:r>
              <a:rPr lang="es-BO" dirty="0" smtClean="0"/>
              <a:t>“Mis </a:t>
            </a:r>
            <a:r>
              <a:rPr lang="es-BO" dirty="0"/>
              <a:t>sentimientos, pensamientos y creencias son importantes, pero que los sentimientos, pensamientos y creencias de la otra persona son igualmente importantes. </a:t>
            </a:r>
            <a:r>
              <a:rPr lang="es-BO" dirty="0" smtClean="0"/>
              <a:t>“</a:t>
            </a:r>
            <a:endParaRPr lang="es-BO" dirty="0"/>
          </a:p>
          <a:p>
            <a:pPr lvl="2"/>
            <a:r>
              <a:rPr lang="es-BO" dirty="0"/>
              <a:t>Las respuestas asertivas, agresivas o pasivas son conductas aprendidas y no rasgos innatos e inalterables. </a:t>
            </a:r>
          </a:p>
          <a:p>
            <a:pPr lvl="1"/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8762">
            <a:off x="8789938" y="3972394"/>
            <a:ext cx="2729433" cy="2044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58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9921" y="163018"/>
            <a:ext cx="9764712" cy="1358900"/>
          </a:xfrm>
        </p:spPr>
        <p:txBody>
          <a:bodyPr>
            <a:normAutofit fontScale="90000"/>
          </a:bodyPr>
          <a:lstStyle/>
          <a:p>
            <a:r>
              <a:rPr lang="es-BO" sz="4000" dirty="0">
                <a:solidFill>
                  <a:schemeClr val="accent3">
                    <a:lumMod val="75000"/>
                  </a:schemeClr>
                </a:solidFill>
              </a:rPr>
              <a:t>El adiestramiento de la  asertividad y el Modelo de  Resolución de Conflictos: </a:t>
            </a:r>
            <a: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BO" sz="3100" dirty="0" smtClean="0">
                <a:solidFill>
                  <a:schemeClr val="accent3">
                    <a:lumMod val="75000"/>
                  </a:schemeClr>
                </a:solidFill>
              </a:rPr>
              <a:t>Alternativas </a:t>
            </a:r>
            <a:r>
              <a:rPr lang="es-BO" sz="3100" dirty="0">
                <a:solidFill>
                  <a:schemeClr val="accent3">
                    <a:lumMod val="75000"/>
                  </a:schemeClr>
                </a:solidFill>
              </a:rPr>
              <a:t>a la expresión del enojo </a:t>
            </a:r>
            <a:endParaRPr lang="es-B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9192" y="1723869"/>
            <a:ext cx="7060369" cy="5306518"/>
          </a:xfrm>
        </p:spPr>
        <p:txBody>
          <a:bodyPr>
            <a:normAutofit fontScale="85000" lnSpcReduction="20000"/>
          </a:bodyPr>
          <a:lstStyle/>
          <a:p>
            <a:r>
              <a:rPr lang="es-BO" sz="2400" b="1" dirty="0" smtClean="0"/>
              <a:t>Sesión 7 y 8</a:t>
            </a:r>
            <a:endParaRPr lang="es-BO" dirty="0"/>
          </a:p>
          <a:p>
            <a:pPr lvl="1"/>
            <a:r>
              <a:rPr lang="es-BO" dirty="0" smtClean="0"/>
              <a:t>El </a:t>
            </a:r>
            <a:r>
              <a:rPr lang="es-BO" dirty="0"/>
              <a:t>Modelo de Resolución de </a:t>
            </a:r>
            <a:r>
              <a:rPr lang="es-BO" dirty="0" smtClean="0"/>
              <a:t>Conflictos</a:t>
            </a:r>
          </a:p>
          <a:p>
            <a:pPr lvl="2"/>
            <a:r>
              <a:rPr lang="es-BO" dirty="0"/>
              <a:t>Método para actuar asertivamente </a:t>
            </a:r>
          </a:p>
          <a:p>
            <a:pPr lvl="2"/>
            <a:r>
              <a:rPr lang="es-BO" dirty="0"/>
              <a:t>Cinco pasos que pueden memorizarse fácilmente. </a:t>
            </a:r>
          </a:p>
          <a:p>
            <a:pPr marL="914400" lvl="2" indent="0">
              <a:buNone/>
            </a:pPr>
            <a:r>
              <a:rPr lang="es-BO" dirty="0"/>
              <a:t>1.-Identificar el problema que está causando el conflicto. </a:t>
            </a:r>
          </a:p>
          <a:p>
            <a:pPr marL="914400" lvl="2" indent="0">
              <a:buNone/>
            </a:pPr>
            <a:r>
              <a:rPr lang="es-BO" dirty="0"/>
              <a:t>2.-Identificar los sentimientos asociados con el conflicto. </a:t>
            </a:r>
          </a:p>
          <a:p>
            <a:pPr marL="914400" lvl="2" indent="0">
              <a:buNone/>
            </a:pPr>
            <a:r>
              <a:rPr lang="es-BO" dirty="0"/>
              <a:t>3.-Identificar el impacto específico del problema que está causando el conflicto. </a:t>
            </a:r>
          </a:p>
          <a:p>
            <a:pPr marL="914400" lvl="2" indent="0">
              <a:buNone/>
            </a:pPr>
            <a:r>
              <a:rPr lang="es-BO" dirty="0"/>
              <a:t>4.-Decidir si se debe resolver el conflicto o abandonarlo. </a:t>
            </a:r>
          </a:p>
          <a:p>
            <a:pPr marL="914400" lvl="2" indent="0">
              <a:buNone/>
            </a:pPr>
            <a:r>
              <a:rPr lang="es-BO" dirty="0"/>
              <a:t>5.-Enfrentar el conflicto y resolverlo. </a:t>
            </a:r>
          </a:p>
          <a:p>
            <a:pPr lvl="1"/>
            <a:r>
              <a:rPr lang="es-BO" dirty="0" smtClean="0"/>
              <a:t>Asignación </a:t>
            </a:r>
            <a:r>
              <a:rPr lang="es-BO" dirty="0"/>
              <a:t>de tareas para la </a:t>
            </a:r>
            <a:r>
              <a:rPr lang="es-BO" dirty="0" smtClean="0"/>
              <a:t>casa</a:t>
            </a:r>
          </a:p>
          <a:p>
            <a:pPr lvl="2"/>
            <a:r>
              <a:rPr lang="es-BO" dirty="0"/>
              <a:t>Observar y anotar el número más alto que alcancen en la escala del enojo durante cada día de la próxima semana. </a:t>
            </a:r>
          </a:p>
          <a:p>
            <a:pPr lvl="2"/>
            <a:r>
              <a:rPr lang="es-BO" dirty="0"/>
              <a:t>Identificar la situación que les provocó enojo, las señales asociadas con la situación y las estrategias que emplean para manejar su enojo en respuesta a la </a:t>
            </a:r>
            <a:r>
              <a:rPr lang="es-BO" dirty="0" smtClean="0"/>
              <a:t>situación</a:t>
            </a:r>
          </a:p>
          <a:p>
            <a:pPr lvl="2"/>
            <a:r>
              <a:rPr lang="es-BO" dirty="0" smtClean="0"/>
              <a:t>Repasar </a:t>
            </a:r>
            <a:r>
              <a:rPr lang="es-BO" dirty="0"/>
              <a:t>definiciones de asertividad, agresión y pasividad. </a:t>
            </a:r>
          </a:p>
          <a:p>
            <a:pPr lvl="2"/>
            <a:r>
              <a:rPr lang="es-BO" dirty="0" smtClean="0"/>
              <a:t>Practicar el  </a:t>
            </a:r>
            <a:r>
              <a:rPr lang="es-BO" dirty="0"/>
              <a:t>Modelo de Resolución de Conflictos, preferiblemente una vez por día durante la próxima semana</a:t>
            </a:r>
          </a:p>
          <a:p>
            <a:pPr lvl="2"/>
            <a:r>
              <a:rPr lang="es-BO" dirty="0"/>
              <a:t>Continuar desarrollando sus planes para el control del enojo</a:t>
            </a:r>
          </a:p>
          <a:p>
            <a:pPr lvl="1"/>
            <a:endParaRPr lang="es-BO" dirty="0"/>
          </a:p>
          <a:p>
            <a:pPr lvl="1"/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8762">
            <a:off x="8355222" y="3710191"/>
            <a:ext cx="2729433" cy="2044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90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 fontScale="90000"/>
          </a:bodyPr>
          <a:lstStyle/>
          <a:p>
            <a:r>
              <a:rPr lang="es-BO" sz="4000" dirty="0">
                <a:solidFill>
                  <a:schemeClr val="accent3">
                    <a:lumMod val="75000"/>
                  </a:schemeClr>
                </a:solidFill>
              </a:rPr>
              <a:t>El enojo y la familia: </a:t>
            </a:r>
            <a: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BO" sz="3100" dirty="0" smtClean="0">
                <a:solidFill>
                  <a:schemeClr val="accent3">
                    <a:lumMod val="75000"/>
                  </a:schemeClr>
                </a:solidFill>
              </a:rPr>
              <a:t>Cómo </a:t>
            </a:r>
            <a:r>
              <a:rPr lang="es-BO" sz="3100" dirty="0">
                <a:solidFill>
                  <a:schemeClr val="accent3">
                    <a:lumMod val="75000"/>
                  </a:schemeClr>
                </a:solidFill>
              </a:rPr>
              <a:t>lo aprendido en el pasado puede influir en  la conducta actual</a:t>
            </a:r>
            <a:endParaRPr lang="es-B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454" y="1911663"/>
            <a:ext cx="7245871" cy="4758959"/>
          </a:xfrm>
        </p:spPr>
        <p:txBody>
          <a:bodyPr>
            <a:normAutofit lnSpcReduction="10000"/>
          </a:bodyPr>
          <a:lstStyle/>
          <a:p>
            <a:r>
              <a:rPr lang="es-BO" sz="2400" b="1" dirty="0" smtClean="0"/>
              <a:t>Sesiones 9 y 10</a:t>
            </a:r>
          </a:p>
          <a:p>
            <a:pPr lvl="1"/>
            <a:r>
              <a:rPr lang="es-BO" dirty="0" smtClean="0"/>
              <a:t>Procedimiento </a:t>
            </a:r>
            <a:r>
              <a:rPr lang="es-BO" dirty="0"/>
              <a:t>de </a:t>
            </a:r>
            <a:r>
              <a:rPr lang="es-BO" dirty="0" smtClean="0"/>
              <a:t>verificación</a:t>
            </a:r>
          </a:p>
          <a:p>
            <a:pPr lvl="2"/>
            <a:r>
              <a:rPr lang="es-BO" dirty="0"/>
              <a:t>Indicar nivel más alto que alcanzaron en la escala del enojo durante la semana anterior. </a:t>
            </a:r>
          </a:p>
          <a:p>
            <a:pPr lvl="2"/>
            <a:r>
              <a:rPr lang="es-BO" dirty="0"/>
              <a:t>Describir la situación que llevó a alcanzar el nivel más alto de enojo. </a:t>
            </a:r>
          </a:p>
          <a:p>
            <a:pPr lvl="2"/>
            <a:r>
              <a:rPr lang="es-BO" dirty="0"/>
              <a:t>Identificar señales que surgieron como respuesta a la situación que provocó su enojo (cuatro categorías</a:t>
            </a:r>
            <a:r>
              <a:rPr lang="es-BO" dirty="0" smtClean="0"/>
              <a:t>)</a:t>
            </a:r>
          </a:p>
          <a:p>
            <a:pPr lvl="2"/>
            <a:r>
              <a:rPr lang="es-BO" dirty="0" smtClean="0"/>
              <a:t>Informar sobre el uso del Modelo </a:t>
            </a:r>
            <a:r>
              <a:rPr lang="es-BO" dirty="0"/>
              <a:t>de Resolución de </a:t>
            </a:r>
            <a:r>
              <a:rPr lang="es-BO" dirty="0" smtClean="0"/>
              <a:t>Conflictos</a:t>
            </a:r>
          </a:p>
          <a:p>
            <a:pPr lvl="2"/>
            <a:r>
              <a:rPr lang="es-BO" dirty="0" smtClean="0"/>
              <a:t>Informar  </a:t>
            </a:r>
            <a:r>
              <a:rPr lang="es-BO" dirty="0"/>
              <a:t>sobre el desarrollo de sus planes de control de enojo</a:t>
            </a:r>
          </a:p>
          <a:p>
            <a:pPr lvl="1"/>
            <a:r>
              <a:rPr lang="es-BO" dirty="0" smtClean="0"/>
              <a:t>El </a:t>
            </a:r>
            <a:r>
              <a:rPr lang="es-BO" dirty="0"/>
              <a:t>enojo y la </a:t>
            </a:r>
            <a:r>
              <a:rPr lang="es-BO" dirty="0" smtClean="0"/>
              <a:t>familia</a:t>
            </a:r>
          </a:p>
          <a:p>
            <a:pPr lvl="2"/>
            <a:r>
              <a:rPr lang="es-BO" dirty="0"/>
              <a:t>Cómo sus padres y las familias en las que crecieron expresaban el enojo y otras emociones. </a:t>
            </a:r>
          </a:p>
          <a:p>
            <a:pPr lvl="2"/>
            <a:r>
              <a:rPr lang="es-BO" dirty="0"/>
              <a:t>Influencia en la conducta, pensamientos, sentimientos y actitudes que tienen como adultos. </a:t>
            </a:r>
          </a:p>
          <a:p>
            <a:pPr lvl="2"/>
            <a:r>
              <a:rPr lang="es-BO" dirty="0"/>
              <a:t>Modelo que ofrecieron sus padres y otras figuras paternas o maternas. </a:t>
            </a:r>
          </a:p>
          <a:p>
            <a:pPr lvl="1"/>
            <a:endParaRPr lang="es-B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75629">
            <a:off x="8859075" y="3266835"/>
            <a:ext cx="2458633" cy="2458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3312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 fontScale="90000"/>
          </a:bodyPr>
          <a:lstStyle/>
          <a:p>
            <a:r>
              <a:rPr lang="es-BO" sz="4000" dirty="0">
                <a:solidFill>
                  <a:schemeClr val="accent3">
                    <a:lumMod val="75000"/>
                  </a:schemeClr>
                </a:solidFill>
              </a:rPr>
              <a:t>El enojo y la familia: </a:t>
            </a:r>
            <a: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BO" sz="3100" dirty="0" smtClean="0">
                <a:solidFill>
                  <a:schemeClr val="accent3">
                    <a:lumMod val="75000"/>
                  </a:schemeClr>
                </a:solidFill>
              </a:rPr>
              <a:t>Cómo </a:t>
            </a:r>
            <a:r>
              <a:rPr lang="es-BO" sz="3100" dirty="0">
                <a:solidFill>
                  <a:schemeClr val="accent3">
                    <a:lumMod val="75000"/>
                  </a:schemeClr>
                </a:solidFill>
              </a:rPr>
              <a:t>lo aprendido en el pasado puede influir en  la conducta actual</a:t>
            </a:r>
            <a:endParaRPr lang="es-B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454" y="1911663"/>
            <a:ext cx="7245871" cy="4758959"/>
          </a:xfrm>
        </p:spPr>
        <p:txBody>
          <a:bodyPr>
            <a:normAutofit/>
          </a:bodyPr>
          <a:lstStyle/>
          <a:p>
            <a:r>
              <a:rPr lang="es-BO" sz="2400" b="1" dirty="0" smtClean="0"/>
              <a:t>Sesiones 9 y 10</a:t>
            </a:r>
          </a:p>
          <a:p>
            <a:pPr lvl="1"/>
            <a:r>
              <a:rPr lang="es-BO" dirty="0"/>
              <a:t>Asignación de tareas para la casa</a:t>
            </a:r>
          </a:p>
          <a:p>
            <a:pPr lvl="2"/>
            <a:r>
              <a:rPr lang="es-BO" dirty="0"/>
              <a:t>Observar y anotar el número más alto que alcancen en la escala del enojo durante cada día de la próxima semana. </a:t>
            </a:r>
          </a:p>
          <a:p>
            <a:pPr lvl="2"/>
            <a:r>
              <a:rPr lang="es-BO" dirty="0"/>
              <a:t>Identificar la situación que les provocó enojo, las señales asociadas con la situación y las estrategias que emplean para manejar su enojo en respuesta a la situación</a:t>
            </a:r>
          </a:p>
          <a:p>
            <a:pPr lvl="2"/>
            <a:r>
              <a:rPr lang="es-BO" dirty="0"/>
              <a:t>Continuar desarrollando sus planes para el control del enojo</a:t>
            </a:r>
          </a:p>
          <a:p>
            <a:pPr marL="0" indent="0">
              <a:buNone/>
            </a:pPr>
            <a:endParaRPr lang="es-BO" sz="2400" b="1" dirty="0" smtClean="0"/>
          </a:p>
          <a:p>
            <a:pPr lvl="1"/>
            <a:endParaRPr lang="es-B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75629">
            <a:off x="8859075" y="3266835"/>
            <a:ext cx="2458633" cy="2458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4137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/>
          </a:bodyPr>
          <a:lstStyle/>
          <a:p>
            <a: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  <a:t>Segunda </a:t>
            </a:r>
            <a:r>
              <a:rPr lang="es-BO" dirty="0">
                <a:solidFill>
                  <a:schemeClr val="accent3">
                    <a:lumMod val="75000"/>
                  </a:schemeClr>
                </a:solidFill>
              </a:rPr>
              <a:t>sesión de repaso: </a:t>
            </a:r>
            <a:br>
              <a:rPr lang="es-BO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BO" dirty="0">
                <a:solidFill>
                  <a:schemeClr val="accent3">
                    <a:lumMod val="75000"/>
                  </a:schemeClr>
                </a:solidFill>
              </a:rPr>
              <a:t>Reforzar conceptos aprendidos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8997" y="1528997"/>
            <a:ext cx="7135318" cy="5329003"/>
          </a:xfrm>
        </p:spPr>
        <p:txBody>
          <a:bodyPr>
            <a:normAutofit/>
          </a:bodyPr>
          <a:lstStyle/>
          <a:p>
            <a:r>
              <a:rPr lang="es-BO" sz="2400" b="1" dirty="0" smtClean="0"/>
              <a:t>Sesión 11</a:t>
            </a:r>
          </a:p>
          <a:p>
            <a:pPr lvl="1"/>
            <a:r>
              <a:rPr lang="es-BO" dirty="0"/>
              <a:t>Procedimiento de </a:t>
            </a:r>
            <a:r>
              <a:rPr lang="es-BO" dirty="0" smtClean="0"/>
              <a:t>verificación</a:t>
            </a:r>
          </a:p>
          <a:p>
            <a:pPr lvl="2"/>
            <a:r>
              <a:rPr lang="es-BO" dirty="0" smtClean="0"/>
              <a:t>Indicar </a:t>
            </a:r>
            <a:r>
              <a:rPr lang="es-BO" dirty="0"/>
              <a:t>nivel más alto que alcanzaron en la escala del enojo durante la semana anterior. </a:t>
            </a:r>
          </a:p>
          <a:p>
            <a:pPr lvl="2"/>
            <a:r>
              <a:rPr lang="es-BO" dirty="0"/>
              <a:t>Describir la situación que llevó a alcanzar el nivel más alto de enojo. </a:t>
            </a:r>
          </a:p>
          <a:p>
            <a:pPr lvl="2"/>
            <a:r>
              <a:rPr lang="es-BO" dirty="0"/>
              <a:t>Identificar señales que surgieron como respuesta a la situación que provocó su enojo (cuatro categorías)</a:t>
            </a:r>
          </a:p>
          <a:p>
            <a:pPr lvl="2"/>
            <a:r>
              <a:rPr lang="es-BO" dirty="0" smtClean="0"/>
              <a:t>Informar  </a:t>
            </a:r>
            <a:r>
              <a:rPr lang="es-BO" dirty="0"/>
              <a:t>sobre el desarrollo de sus planes de control de </a:t>
            </a:r>
            <a:r>
              <a:rPr lang="es-BO" dirty="0" smtClean="0"/>
              <a:t>enojo</a:t>
            </a:r>
            <a:endParaRPr lang="es-BO" dirty="0"/>
          </a:p>
          <a:p>
            <a:pPr lvl="1"/>
            <a:r>
              <a:rPr lang="es-BO" dirty="0"/>
              <a:t>Repaso de los conceptos aprendidos</a:t>
            </a:r>
          </a:p>
          <a:p>
            <a:pPr lvl="1"/>
            <a:r>
              <a:rPr lang="es-BO" dirty="0"/>
              <a:t>Asignación de tareas para la </a:t>
            </a:r>
            <a:r>
              <a:rPr lang="es-BO" dirty="0" smtClean="0"/>
              <a:t>casa</a:t>
            </a:r>
          </a:p>
          <a:p>
            <a:pPr lvl="2"/>
            <a:r>
              <a:rPr lang="es-BO" dirty="0"/>
              <a:t>Observar y anotar el número más alto que alcancen en la escala del enojo durante cada día de la próxima semana. </a:t>
            </a:r>
          </a:p>
          <a:p>
            <a:pPr lvl="2"/>
            <a:r>
              <a:rPr lang="es-BO" dirty="0"/>
              <a:t>Identificar la situación que les provocó enojo, las señales asociadas con la situación y las estrategias que emplean para manejar su enojo en respuesta a la situación</a:t>
            </a:r>
          </a:p>
          <a:p>
            <a:pPr lvl="2"/>
            <a:r>
              <a:rPr lang="es-BO" dirty="0" smtClean="0"/>
              <a:t>Concluir su plan </a:t>
            </a:r>
            <a:r>
              <a:rPr lang="es-BO" dirty="0"/>
              <a:t>para el control del enojo</a:t>
            </a:r>
          </a:p>
          <a:p>
            <a:pPr lvl="1"/>
            <a:endParaRPr lang="es-BO" dirty="0"/>
          </a:p>
          <a:p>
            <a:pPr marL="457200" lvl="1" indent="0">
              <a:buNone/>
            </a:pPr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72003">
            <a:off x="8410317" y="3567476"/>
            <a:ext cx="3527713" cy="348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34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/>
          </a:bodyPr>
          <a:lstStyle/>
          <a:p>
            <a:r>
              <a:rPr lang="es-BO" sz="4000" dirty="0">
                <a:solidFill>
                  <a:schemeClr val="accent3">
                    <a:lumMod val="75000"/>
                  </a:schemeClr>
                </a:solidFill>
              </a:rPr>
              <a:t>Clausura y graduación: </a:t>
            </a:r>
            <a: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BO" sz="2800" dirty="0" smtClean="0">
                <a:solidFill>
                  <a:schemeClr val="accent3">
                    <a:lumMod val="75000"/>
                  </a:schemeClr>
                </a:solidFill>
              </a:rPr>
              <a:t>Ejercicio </a:t>
            </a:r>
            <a:r>
              <a:rPr lang="es-BO" sz="2800" dirty="0">
                <a:solidFill>
                  <a:schemeClr val="accent3">
                    <a:lumMod val="75000"/>
                  </a:schemeClr>
                </a:solidFill>
              </a:rPr>
              <a:t>de clausura y entrega de certificados </a:t>
            </a:r>
            <a:endParaRPr lang="es-B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48425" y="1701799"/>
            <a:ext cx="6571313" cy="4968823"/>
          </a:xfrm>
        </p:spPr>
        <p:txBody>
          <a:bodyPr>
            <a:normAutofit/>
          </a:bodyPr>
          <a:lstStyle/>
          <a:p>
            <a:r>
              <a:rPr lang="es-BO" sz="2400" b="1" dirty="0" smtClean="0"/>
              <a:t>Sesión 12</a:t>
            </a:r>
          </a:p>
          <a:p>
            <a:r>
              <a:rPr lang="es-BO" dirty="0" smtClean="0"/>
              <a:t>Plan de control de enojo</a:t>
            </a:r>
          </a:p>
          <a:p>
            <a:pPr lvl="1"/>
            <a:r>
              <a:rPr lang="es-BO" dirty="0"/>
              <a:t>Repasar su plan para el control del enojo </a:t>
            </a:r>
            <a:endParaRPr lang="es-BO" dirty="0" smtClean="0"/>
          </a:p>
          <a:p>
            <a:pPr lvl="1"/>
            <a:r>
              <a:rPr lang="es-BO" dirty="0" smtClean="0"/>
              <a:t>Evaluar </a:t>
            </a:r>
            <a:r>
              <a:rPr lang="es-BO" dirty="0"/>
              <a:t>componentes del tratamiento (utilidad y familiaridad) </a:t>
            </a:r>
          </a:p>
          <a:p>
            <a:r>
              <a:rPr lang="es-BO" dirty="0" err="1" smtClean="0"/>
              <a:t>Feedback</a:t>
            </a:r>
            <a:endParaRPr lang="es-BO" dirty="0"/>
          </a:p>
          <a:p>
            <a:pPr marL="457200" lvl="1" indent="0">
              <a:buNone/>
            </a:pPr>
            <a:r>
              <a:rPr lang="es-BO" dirty="0" smtClean="0"/>
              <a:t>1</a:t>
            </a:r>
            <a:r>
              <a:rPr lang="es-BO" dirty="0"/>
              <a:t>. ¿Qué aprendieron sobre el manejo del enojo?</a:t>
            </a:r>
          </a:p>
          <a:p>
            <a:pPr marL="400050" lvl="1" indent="0">
              <a:buNone/>
            </a:pPr>
            <a:r>
              <a:rPr lang="es-BO" dirty="0"/>
              <a:t>2. Mencionen las estrategias contenidas en su plan para el control del enojo. ¿Cómo pueden usar estas estrategias para manejar mejor su enojo?</a:t>
            </a:r>
          </a:p>
          <a:p>
            <a:pPr marL="400050" lvl="1" indent="0">
              <a:buNone/>
            </a:pPr>
            <a:r>
              <a:rPr lang="es-BO" dirty="0"/>
              <a:t>3. ¿De qué maneras pueden continuar mejorando sus habilidades para el manejo del enojo? ¿Hay áreas específicas que necesiten mejorar</a:t>
            </a:r>
            <a:r>
              <a:rPr lang="es-BO" dirty="0" smtClean="0"/>
              <a:t>?</a:t>
            </a:r>
          </a:p>
          <a:p>
            <a:r>
              <a:rPr lang="es-BO" dirty="0" smtClean="0"/>
              <a:t>Entrega de certificado</a:t>
            </a:r>
            <a:endParaRPr lang="es-BO" dirty="0"/>
          </a:p>
          <a:p>
            <a:pPr lvl="1"/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7955">
            <a:off x="8488188" y="3633962"/>
            <a:ext cx="2710455" cy="2198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0377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/>
          </a:bodyPr>
          <a:lstStyle/>
          <a:p>
            <a:r>
              <a:rPr lang="es-BO" sz="4000" dirty="0" smtClean="0">
                <a:solidFill>
                  <a:schemeClr val="accent3">
                    <a:lumMod val="75000"/>
                  </a:schemeClr>
                </a:solidFill>
              </a:rPr>
              <a:t>BIBLIOGRAFÍA</a:t>
            </a:r>
            <a:endParaRPr lang="es-BO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48425" y="1701799"/>
            <a:ext cx="9299523" cy="4968823"/>
          </a:xfrm>
        </p:spPr>
        <p:txBody>
          <a:bodyPr>
            <a:normAutofit/>
          </a:bodyPr>
          <a:lstStyle/>
          <a:p>
            <a:pPr lvl="1"/>
            <a:r>
              <a:rPr lang="es-BO" dirty="0"/>
              <a:t>Patrick M. </a:t>
            </a:r>
            <a:r>
              <a:rPr lang="es-BO" dirty="0" err="1"/>
              <a:t>Reilly</a:t>
            </a:r>
            <a:r>
              <a:rPr lang="es-BO" dirty="0"/>
              <a:t>, </a:t>
            </a:r>
            <a:r>
              <a:rPr lang="es-BO" dirty="0" err="1"/>
              <a:t>Ph.D</a:t>
            </a:r>
            <a:r>
              <a:rPr lang="es-BO" dirty="0"/>
              <a:t>. Michael S. </a:t>
            </a:r>
            <a:r>
              <a:rPr lang="es-BO" dirty="0" err="1"/>
              <a:t>Shopshire</a:t>
            </a:r>
            <a:r>
              <a:rPr lang="es-BO" dirty="0"/>
              <a:t>, </a:t>
            </a:r>
            <a:r>
              <a:rPr lang="es-BO" dirty="0" err="1" smtClean="0"/>
              <a:t>Ph.D</a:t>
            </a:r>
            <a:r>
              <a:rPr lang="es-BO" dirty="0" smtClean="0"/>
              <a:t>, PROGRAMA PARA EL MANEJO DEL ENOJO, Departamento de salud y servicios humanos de los ESTADOS UNIDOS Administración </a:t>
            </a:r>
            <a:r>
              <a:rPr lang="es-BO" dirty="0"/>
              <a:t>de Servicios para el Abuso de Sustancias y la Salud </a:t>
            </a:r>
            <a:r>
              <a:rPr lang="es-BO" dirty="0" smtClean="0"/>
              <a:t>Mental, </a:t>
            </a:r>
            <a:r>
              <a:rPr lang="es-BO" dirty="0"/>
              <a:t>Centro para el Tratamiento del Abuso de Sustancias </a:t>
            </a:r>
            <a:r>
              <a:rPr lang="es-BO" dirty="0" smtClean="0"/>
              <a:t> </a:t>
            </a:r>
            <a:r>
              <a:rPr lang="es-BO" dirty="0" err="1"/>
              <a:t>Choke</a:t>
            </a:r>
            <a:r>
              <a:rPr lang="es-BO" dirty="0"/>
              <a:t> </a:t>
            </a:r>
            <a:r>
              <a:rPr lang="es-BO" dirty="0" err="1"/>
              <a:t>Cherry</a:t>
            </a:r>
            <a:r>
              <a:rPr lang="es-BO" dirty="0"/>
              <a:t> Road Rockville, MD </a:t>
            </a:r>
            <a:r>
              <a:rPr lang="es-BO" dirty="0" smtClean="0"/>
              <a:t>2085</a:t>
            </a:r>
          </a:p>
          <a:p>
            <a:pPr lvl="1"/>
            <a:r>
              <a:rPr lang="en-US" dirty="0"/>
              <a:t>Walker, L. (1979). The Battered Woman. New York: Harper &amp; </a:t>
            </a:r>
            <a:r>
              <a:rPr lang="en-US" dirty="0" smtClean="0"/>
              <a:t>Row</a:t>
            </a:r>
          </a:p>
          <a:p>
            <a:pPr lvl="1"/>
            <a:r>
              <a:rPr lang="en-US" dirty="0"/>
              <a:t>Ellis, A., and Harper, R.A. (1975). A New Guide to Rational Living. N. Hollywood, CA: Wilshire </a:t>
            </a:r>
            <a:r>
              <a:rPr lang="en-US" dirty="0" smtClean="0"/>
              <a:t>Books</a:t>
            </a:r>
            <a:endParaRPr lang="es-BO" dirty="0"/>
          </a:p>
          <a:p>
            <a:pPr lvl="1"/>
            <a:endParaRPr lang="es-BO" dirty="0" smtClean="0"/>
          </a:p>
          <a:p>
            <a:pPr marL="457200" lvl="1" indent="0">
              <a:buNone/>
            </a:pPr>
            <a:endParaRPr lang="es-BO" dirty="0" smtClean="0"/>
          </a:p>
          <a:p>
            <a:pPr marL="457200" lvl="1" indent="0">
              <a:buNone/>
            </a:pPr>
            <a:endParaRPr lang="es-BO" dirty="0"/>
          </a:p>
          <a:p>
            <a:pPr marL="457200" lvl="1" indent="0">
              <a:buNone/>
            </a:pPr>
            <a:endParaRPr lang="es-BO" dirty="0" smtClean="0"/>
          </a:p>
          <a:p>
            <a:pPr marL="457200" lvl="1" indent="0">
              <a:buNone/>
            </a:pPr>
            <a:endParaRPr lang="es-BO"/>
          </a:p>
          <a:p>
            <a:pPr marL="457200" lvl="1" indent="0">
              <a:buNone/>
            </a:pPr>
            <a:r>
              <a:rPr lang="es-BO" smtClean="0"/>
              <a:t>*Anexos en WORD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89390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509" y="1214202"/>
            <a:ext cx="11167672" cy="1184863"/>
          </a:xfrm>
        </p:spPr>
        <p:txBody>
          <a:bodyPr>
            <a:noAutofit/>
          </a:bodyPr>
          <a:lstStyle/>
          <a:p>
            <a:pPr algn="ctr"/>
            <a:r>
              <a:rPr lang="es-BO" sz="4000" b="1" dirty="0" smtClean="0">
                <a:solidFill>
                  <a:schemeClr val="accent3">
                    <a:lumMod val="75000"/>
                  </a:schemeClr>
                </a:solidFill>
              </a:rPr>
              <a:t>PROGRAMA PARA EL MANEJO DEL ENOJO</a:t>
            </a:r>
            <a:endParaRPr lang="es-BO" sz="4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61" y="2826342"/>
            <a:ext cx="842501" cy="842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62" y="2687421"/>
            <a:ext cx="1616289" cy="13513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272" y="2821160"/>
            <a:ext cx="915974" cy="842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782" y="2542960"/>
            <a:ext cx="1335084" cy="13791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3031" y="2818175"/>
            <a:ext cx="1364554" cy="10390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01363">
            <a:off x="5753539" y="2872678"/>
            <a:ext cx="1085005" cy="949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9370" y="2542960"/>
            <a:ext cx="1637154" cy="13698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4336" y="2457438"/>
            <a:ext cx="1881577" cy="194312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0149" y="2228153"/>
            <a:ext cx="2045006" cy="202851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9538" y="2613921"/>
            <a:ext cx="1711668" cy="14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8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/>
          </a:bodyPr>
          <a:lstStyle/>
          <a:p>
            <a:r>
              <a:rPr lang="es-BO" dirty="0">
                <a:solidFill>
                  <a:schemeClr val="accent3">
                    <a:lumMod val="75000"/>
                  </a:schemeClr>
                </a:solidFill>
              </a:rPr>
              <a:t>Consideraciones generales sobre  el tratamiento  para el manejo del enojo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63318" y="1701800"/>
            <a:ext cx="8710242" cy="5013793"/>
          </a:xfrm>
        </p:spPr>
        <p:txBody>
          <a:bodyPr>
            <a:normAutofit/>
          </a:bodyPr>
          <a:lstStyle/>
          <a:p>
            <a:r>
              <a:rPr lang="es-BO" sz="2400" b="1" dirty="0" smtClean="0"/>
              <a:t>Sesión 1</a:t>
            </a:r>
          </a:p>
          <a:p>
            <a:pPr lvl="1"/>
            <a:r>
              <a:rPr lang="es-BO" dirty="0" smtClean="0"/>
              <a:t>Propósito </a:t>
            </a:r>
            <a:r>
              <a:rPr lang="es-BO" dirty="0"/>
              <a:t>y consideraciones </a:t>
            </a:r>
            <a:r>
              <a:rPr lang="es-BO" dirty="0" smtClean="0"/>
              <a:t>generales</a:t>
            </a:r>
          </a:p>
          <a:p>
            <a:pPr marL="800100" lvl="2" indent="0">
              <a:buNone/>
            </a:pPr>
            <a:r>
              <a:rPr lang="es-BO" dirty="0"/>
              <a:t>1. Aprender a manejar el enojo</a:t>
            </a:r>
          </a:p>
          <a:p>
            <a:pPr marL="800100" lvl="2" indent="0">
              <a:buNone/>
            </a:pPr>
            <a:r>
              <a:rPr lang="es-BO" dirty="0"/>
              <a:t>2. Detener la violencia o la amenaza de violencia</a:t>
            </a:r>
          </a:p>
          <a:p>
            <a:pPr marL="800100" lvl="2" indent="0">
              <a:buNone/>
            </a:pPr>
            <a:r>
              <a:rPr lang="es-BO" dirty="0"/>
              <a:t>3. Crear autocontrol sobre los pensamientos y las acciones</a:t>
            </a:r>
          </a:p>
          <a:p>
            <a:pPr marL="800100" lvl="2" indent="0">
              <a:buNone/>
            </a:pPr>
            <a:r>
              <a:rPr lang="es-BO" dirty="0"/>
              <a:t>4. Recibir apoyo y retroalimentación </a:t>
            </a:r>
          </a:p>
          <a:p>
            <a:pPr lvl="1"/>
            <a:r>
              <a:rPr lang="es-BO" dirty="0" smtClean="0"/>
              <a:t>Reglas </a:t>
            </a:r>
            <a:r>
              <a:rPr lang="es-BO" dirty="0"/>
              <a:t>del </a:t>
            </a:r>
            <a:r>
              <a:rPr lang="es-BO" dirty="0" smtClean="0"/>
              <a:t>grupo</a:t>
            </a:r>
          </a:p>
          <a:p>
            <a:pPr marL="800100" lvl="2" indent="0">
              <a:buNone/>
            </a:pPr>
            <a:r>
              <a:rPr lang="es-BO" dirty="0"/>
              <a:t>1. Seguridad del grupo</a:t>
            </a:r>
          </a:p>
          <a:p>
            <a:pPr marL="800100" lvl="2" indent="0">
              <a:buNone/>
            </a:pPr>
            <a:r>
              <a:rPr lang="es-BO" dirty="0"/>
              <a:t>2. Confidencialidad </a:t>
            </a:r>
          </a:p>
          <a:p>
            <a:pPr marL="800100" lvl="2" indent="0">
              <a:buNone/>
            </a:pPr>
            <a:r>
              <a:rPr lang="es-BO" dirty="0"/>
              <a:t>3. Asignación de tareas para la casa</a:t>
            </a:r>
          </a:p>
          <a:p>
            <a:pPr marL="800100" lvl="2" indent="0">
              <a:buNone/>
            </a:pPr>
            <a:r>
              <a:rPr lang="es-BO" dirty="0"/>
              <a:t>4. Ausencias y cancelaciones </a:t>
            </a:r>
          </a:p>
          <a:p>
            <a:pPr marL="800100" lvl="2" indent="0">
              <a:buNone/>
            </a:pPr>
            <a:r>
              <a:rPr lang="es-BO" dirty="0"/>
              <a:t>5. “</a:t>
            </a:r>
            <a:r>
              <a:rPr lang="es-BO" dirty="0" err="1"/>
              <a:t>Timeout</a:t>
            </a:r>
            <a:r>
              <a:rPr lang="es-BO" dirty="0"/>
              <a:t>” </a:t>
            </a:r>
          </a:p>
          <a:p>
            <a:pPr marL="800100" lvl="2" indent="0">
              <a:buNone/>
            </a:pPr>
            <a:r>
              <a:rPr lang="es-BO" dirty="0"/>
              <a:t>6. Recaídas </a:t>
            </a:r>
          </a:p>
          <a:p>
            <a:pPr marL="457200" lvl="1" indent="0">
              <a:buNone/>
            </a:pPr>
            <a:endParaRPr lang="es-BO" dirty="0"/>
          </a:p>
          <a:p>
            <a:pPr marL="457200" lvl="1" indent="0">
              <a:buNone/>
            </a:pPr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710" y="4058795"/>
            <a:ext cx="2337041" cy="2337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278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/>
          </a:bodyPr>
          <a:lstStyle/>
          <a:p>
            <a:r>
              <a:rPr lang="es-BO" dirty="0">
                <a:solidFill>
                  <a:schemeClr val="accent3">
                    <a:lumMod val="75000"/>
                  </a:schemeClr>
                </a:solidFill>
              </a:rPr>
              <a:t>Consideraciones generales sobre  el tratamiento  para el manejo del enojo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3240" y="1894189"/>
            <a:ext cx="7644877" cy="4509094"/>
          </a:xfrm>
        </p:spPr>
        <p:txBody>
          <a:bodyPr>
            <a:normAutofit/>
          </a:bodyPr>
          <a:lstStyle/>
          <a:p>
            <a:r>
              <a:rPr lang="es-BO" sz="2400" b="1" dirty="0" smtClean="0"/>
              <a:t>Sesión 1</a:t>
            </a:r>
          </a:p>
          <a:p>
            <a:pPr lvl="1"/>
            <a:r>
              <a:rPr lang="es-BO" dirty="0"/>
              <a:t>El problema del enojo: algunas definiciones </a:t>
            </a:r>
            <a:r>
              <a:rPr lang="es-BO" dirty="0" smtClean="0"/>
              <a:t>operacionales</a:t>
            </a:r>
          </a:p>
          <a:p>
            <a:pPr lvl="2"/>
            <a:r>
              <a:rPr lang="es-BO" dirty="0" smtClean="0"/>
              <a:t>Enojo </a:t>
            </a:r>
            <a:r>
              <a:rPr lang="es-BO" dirty="0"/>
              <a:t>es: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BO" dirty="0" smtClean="0"/>
              <a:t>Un </a:t>
            </a:r>
            <a:r>
              <a:rPr lang="es-BO" dirty="0"/>
              <a:t>sentimiento o emoción desde la irritación leve hasta la furia y rabia </a:t>
            </a:r>
            <a:r>
              <a:rPr lang="es-BO" dirty="0" smtClean="0"/>
              <a:t>intensas.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BO" dirty="0" smtClean="0"/>
              <a:t>Una </a:t>
            </a:r>
            <a:r>
              <a:rPr lang="es-BO" dirty="0"/>
              <a:t>respuesta natural a situaciones que nos hacen sentir amenazados, en riesgo, o </a:t>
            </a:r>
            <a:r>
              <a:rPr lang="es-BO" dirty="0" smtClean="0"/>
              <a:t>lastimados.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BO" dirty="0" smtClean="0"/>
              <a:t>Un </a:t>
            </a:r>
            <a:r>
              <a:rPr lang="es-BO" dirty="0"/>
              <a:t>problema cuando se siente con </a:t>
            </a:r>
            <a:r>
              <a:rPr lang="es-BO" dirty="0" smtClean="0"/>
              <a:t>demasiada</a:t>
            </a:r>
          </a:p>
          <a:p>
            <a:pPr marL="914400" lvl="2" indent="0">
              <a:buNone/>
            </a:pPr>
            <a:r>
              <a:rPr lang="es-BO" dirty="0"/>
              <a:t> </a:t>
            </a:r>
            <a:r>
              <a:rPr lang="es-BO" dirty="0" smtClean="0"/>
              <a:t>    intensidad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BO" dirty="0"/>
              <a:t>Puede ser resultado de la frustración. </a:t>
            </a:r>
          </a:p>
          <a:p>
            <a:pPr lvl="2"/>
            <a:r>
              <a:rPr lang="es-BO" dirty="0" smtClean="0"/>
              <a:t>Podemos </a:t>
            </a:r>
            <a:r>
              <a:rPr lang="es-BO" dirty="0"/>
              <a:t>perder la paciencia y actuar de </a:t>
            </a:r>
            <a:endParaRPr lang="es-BO" dirty="0" smtClean="0"/>
          </a:p>
          <a:p>
            <a:pPr marL="914400" lvl="2" indent="0">
              <a:buNone/>
            </a:pPr>
            <a:r>
              <a:rPr lang="es-BO" dirty="0"/>
              <a:t> </a:t>
            </a:r>
            <a:r>
              <a:rPr lang="es-BO" dirty="0" smtClean="0"/>
              <a:t>   manera impulsiva</a:t>
            </a:r>
            <a:r>
              <a:rPr lang="es-BO" dirty="0"/>
              <a:t>, agresiva o </a:t>
            </a:r>
            <a:r>
              <a:rPr lang="es-BO" dirty="0" smtClean="0"/>
              <a:t>violenta.</a:t>
            </a:r>
          </a:p>
          <a:p>
            <a:pPr lvl="2"/>
            <a:r>
              <a:rPr lang="es-BO" dirty="0" smtClean="0"/>
              <a:t>Enojo </a:t>
            </a:r>
            <a:r>
              <a:rPr lang="es-BO" dirty="0"/>
              <a:t>≠ </a:t>
            </a:r>
            <a:r>
              <a:rPr lang="es-BO" dirty="0" smtClean="0"/>
              <a:t>Agresión</a:t>
            </a:r>
          </a:p>
          <a:p>
            <a:pPr marL="457200" lvl="1" indent="0">
              <a:buNone/>
            </a:pPr>
            <a:endParaRPr lang="es-BO" dirty="0"/>
          </a:p>
          <a:p>
            <a:pPr marL="457200" lvl="1" indent="0">
              <a:buNone/>
            </a:pPr>
            <a:endParaRPr lang="es-BO" dirty="0" smtClean="0"/>
          </a:p>
          <a:p>
            <a:pPr lvl="1"/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641" y="4148736"/>
            <a:ext cx="2337041" cy="2337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70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/>
          </a:bodyPr>
          <a:lstStyle/>
          <a:p>
            <a:r>
              <a:rPr lang="es-BO" dirty="0">
                <a:solidFill>
                  <a:schemeClr val="accent3">
                    <a:lumMod val="75000"/>
                  </a:schemeClr>
                </a:solidFill>
              </a:rPr>
              <a:t>Consideraciones generales sobre  el tratamiento  para el manejo del enojo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63318" y="1701800"/>
            <a:ext cx="8710242" cy="5013793"/>
          </a:xfrm>
        </p:spPr>
        <p:txBody>
          <a:bodyPr>
            <a:normAutofit/>
          </a:bodyPr>
          <a:lstStyle/>
          <a:p>
            <a:r>
              <a:rPr lang="es-BO" sz="2400" b="1" dirty="0" smtClean="0"/>
              <a:t>Sesión 1</a:t>
            </a:r>
          </a:p>
          <a:p>
            <a:pPr lvl="1"/>
            <a:r>
              <a:rPr lang="es-BO" dirty="0"/>
              <a:t>Mitos acerca del </a:t>
            </a:r>
            <a:r>
              <a:rPr lang="es-BO" dirty="0" smtClean="0"/>
              <a:t>enojo</a:t>
            </a:r>
          </a:p>
          <a:p>
            <a:pPr marL="1085850" lvl="2" indent="-285750">
              <a:buFont typeface="Courier New" panose="02070309020205020404" pitchFamily="49" charset="0"/>
              <a:buChar char="o"/>
            </a:pPr>
            <a:r>
              <a:rPr lang="es-BO" dirty="0"/>
              <a:t>Mito #1: El enojo es hereditario. </a:t>
            </a:r>
          </a:p>
          <a:p>
            <a:pPr marL="1085850" lvl="2" indent="-285750">
              <a:buFont typeface="Courier New" panose="02070309020205020404" pitchFamily="49" charset="0"/>
              <a:buChar char="o"/>
            </a:pPr>
            <a:r>
              <a:rPr lang="es-BO" dirty="0"/>
              <a:t>Mito #2: El enojo conduce automáticamente a la agresión. </a:t>
            </a:r>
          </a:p>
          <a:p>
            <a:pPr marL="1085850" lvl="2" indent="-285750">
              <a:buFont typeface="Courier New" panose="02070309020205020404" pitchFamily="49" charset="0"/>
              <a:buChar char="o"/>
            </a:pPr>
            <a:r>
              <a:rPr lang="es-BO" dirty="0"/>
              <a:t>Mito #3: Tenemos que ser agresivos para conseguir lo que queremos. </a:t>
            </a:r>
          </a:p>
          <a:p>
            <a:pPr marL="1085850" lvl="2" indent="-285750">
              <a:buFont typeface="Courier New" panose="02070309020205020404" pitchFamily="49" charset="0"/>
              <a:buChar char="o"/>
            </a:pPr>
            <a:r>
              <a:rPr lang="es-BO" dirty="0"/>
              <a:t>Mito #4: Siempre es deseable expresar el enojo. </a:t>
            </a:r>
          </a:p>
          <a:p>
            <a:pPr lvl="1"/>
            <a:r>
              <a:rPr lang="es-BO" dirty="0" smtClean="0"/>
              <a:t>El </a:t>
            </a:r>
            <a:r>
              <a:rPr lang="es-BO" dirty="0"/>
              <a:t>enojo como una respuesta </a:t>
            </a:r>
            <a:r>
              <a:rPr lang="es-BO" dirty="0" smtClean="0"/>
              <a:t>habitual</a:t>
            </a:r>
          </a:p>
          <a:p>
            <a:pPr marL="857250" lvl="2" indent="0">
              <a:buNone/>
            </a:pPr>
            <a:r>
              <a:rPr lang="es-BO" dirty="0"/>
              <a:t>Tomar conciencia del enojo: </a:t>
            </a:r>
            <a:endParaRPr lang="es-BO" dirty="0" smtClean="0"/>
          </a:p>
          <a:p>
            <a:pPr lvl="2" indent="-285750">
              <a:buFont typeface="Courier New" panose="02070309020205020404" pitchFamily="49" charset="0"/>
              <a:buChar char="o"/>
            </a:pPr>
            <a:r>
              <a:rPr lang="es-BO" dirty="0" smtClean="0"/>
              <a:t>Situaciones                                      Desencadenan</a:t>
            </a:r>
          </a:p>
          <a:p>
            <a:pPr lvl="2" indent="-285750">
              <a:buFont typeface="Courier New" panose="02070309020205020404" pitchFamily="49" charset="0"/>
              <a:buChar char="o"/>
            </a:pPr>
            <a:r>
              <a:rPr lang="es-BO" dirty="0" smtClean="0"/>
              <a:t>Circunstancias                                           </a:t>
            </a:r>
            <a:r>
              <a:rPr lang="es-BO" dirty="0"/>
              <a:t>el </a:t>
            </a:r>
            <a:endParaRPr lang="es-BO" dirty="0" smtClean="0"/>
          </a:p>
          <a:p>
            <a:pPr lvl="2" indent="-285750">
              <a:buFont typeface="Courier New" panose="02070309020205020404" pitchFamily="49" charset="0"/>
              <a:buChar char="o"/>
            </a:pPr>
            <a:r>
              <a:rPr lang="es-BO" dirty="0" smtClean="0"/>
              <a:t>Conductas </a:t>
            </a:r>
            <a:r>
              <a:rPr lang="es-BO" dirty="0"/>
              <a:t>de los </a:t>
            </a:r>
            <a:r>
              <a:rPr lang="es-BO" dirty="0" smtClean="0"/>
              <a:t>demás.                     enojo</a:t>
            </a:r>
            <a:endParaRPr lang="es-BO" dirty="0"/>
          </a:p>
          <a:p>
            <a:pPr marL="457200" lvl="1" indent="0">
              <a:buNone/>
            </a:pPr>
            <a:endParaRPr lang="es-BO" dirty="0"/>
          </a:p>
          <a:p>
            <a:pPr marL="457200" lvl="1" indent="0">
              <a:buNone/>
            </a:pPr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710" y="4058795"/>
            <a:ext cx="2337041" cy="2337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errar llave 5"/>
          <p:cNvSpPr/>
          <p:nvPr/>
        </p:nvSpPr>
        <p:spPr>
          <a:xfrm>
            <a:off x="6096000" y="4646951"/>
            <a:ext cx="349770" cy="10343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074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/>
          </a:bodyPr>
          <a:lstStyle/>
          <a:p>
            <a:r>
              <a:rPr lang="es-BO" dirty="0">
                <a:solidFill>
                  <a:schemeClr val="accent3">
                    <a:lumMod val="75000"/>
                  </a:schemeClr>
                </a:solidFill>
              </a:rPr>
              <a:t>Consideraciones generales sobre  el tratamiento  para el manejo del enojo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63318" y="1701800"/>
            <a:ext cx="8710242" cy="5013793"/>
          </a:xfrm>
        </p:spPr>
        <p:txBody>
          <a:bodyPr>
            <a:normAutofit/>
          </a:bodyPr>
          <a:lstStyle/>
          <a:p>
            <a:r>
              <a:rPr lang="es-BO" sz="2400" b="1" dirty="0" smtClean="0"/>
              <a:t>Sesión 1</a:t>
            </a:r>
          </a:p>
          <a:p>
            <a:pPr lvl="1"/>
            <a:r>
              <a:rPr lang="es-BO" dirty="0" smtClean="0"/>
              <a:t>Cómo </a:t>
            </a:r>
            <a:r>
              <a:rPr lang="es-BO" dirty="0"/>
              <a:t>superar el hábito del </a:t>
            </a:r>
            <a:r>
              <a:rPr lang="es-BO" dirty="0" smtClean="0"/>
              <a:t>enojo</a:t>
            </a:r>
          </a:p>
          <a:p>
            <a:pPr marL="1085850" lvl="2"/>
            <a:r>
              <a:rPr lang="es-BO" dirty="0"/>
              <a:t>Desarrollar estrategias para detener intensificación del enojo antes de las consecuencias negativas </a:t>
            </a:r>
          </a:p>
          <a:p>
            <a:pPr marL="1085850" lvl="2"/>
            <a:r>
              <a:rPr lang="es-BO" dirty="0"/>
              <a:t>Pueden </a:t>
            </a:r>
            <a:r>
              <a:rPr lang="es-BO" dirty="0" smtClean="0"/>
              <a:t>ser:</a:t>
            </a:r>
          </a:p>
          <a:p>
            <a:pPr lvl="3" indent="-342900">
              <a:buFont typeface="+mj-lt"/>
              <a:buAutoNum type="arabicPeriod"/>
            </a:pPr>
            <a:r>
              <a:rPr lang="es-BO" sz="1400" dirty="0" smtClean="0"/>
              <a:t>Inmediatas </a:t>
            </a:r>
          </a:p>
          <a:p>
            <a:pPr lvl="4" indent="-342900">
              <a:buFont typeface="Courier New" panose="02070309020205020404" pitchFamily="49" charset="0"/>
              <a:buChar char="o"/>
            </a:pPr>
            <a:r>
              <a:rPr lang="es-BO" sz="1400" dirty="0"/>
              <a:t>“</a:t>
            </a:r>
            <a:r>
              <a:rPr lang="es-BO" sz="1400" dirty="0" err="1"/>
              <a:t>Timeout</a:t>
            </a:r>
            <a:r>
              <a:rPr lang="es-BO" sz="1400" dirty="0"/>
              <a:t>”</a:t>
            </a:r>
          </a:p>
          <a:p>
            <a:pPr lvl="4" indent="-342900">
              <a:buFont typeface="Courier New" panose="02070309020205020404" pitchFamily="49" charset="0"/>
              <a:buChar char="o"/>
            </a:pPr>
            <a:r>
              <a:rPr lang="es-BO" sz="1400" dirty="0"/>
              <a:t>Ejercicios de respiración profunda </a:t>
            </a:r>
          </a:p>
          <a:p>
            <a:pPr lvl="4" indent="-342900">
              <a:buFont typeface="Courier New" panose="02070309020205020404" pitchFamily="49" charset="0"/>
              <a:buChar char="o"/>
            </a:pPr>
            <a:r>
              <a:rPr lang="es-BO" sz="1400" dirty="0"/>
              <a:t>Detención de los pensamientos</a:t>
            </a:r>
          </a:p>
          <a:p>
            <a:pPr lvl="3" indent="-342900">
              <a:buFont typeface="+mj-lt"/>
              <a:buAutoNum type="arabicPeriod"/>
            </a:pPr>
            <a:r>
              <a:rPr lang="es-BO" sz="1400" dirty="0" smtClean="0"/>
              <a:t>Preventivas</a:t>
            </a:r>
            <a:endParaRPr lang="es-BO" sz="1400" dirty="0"/>
          </a:p>
          <a:p>
            <a:pPr lvl="4" indent="-342900">
              <a:buFont typeface="Courier New" panose="02070309020205020404" pitchFamily="49" charset="0"/>
              <a:buChar char="o"/>
            </a:pPr>
            <a:r>
              <a:rPr lang="es-BO" sz="1400" dirty="0" smtClean="0"/>
              <a:t>Programa </a:t>
            </a:r>
            <a:r>
              <a:rPr lang="es-BO" sz="1400" dirty="0"/>
              <a:t>de ejercicios y modificación </a:t>
            </a:r>
            <a:endParaRPr lang="es-BO" sz="1400" dirty="0" smtClean="0"/>
          </a:p>
          <a:p>
            <a:pPr marL="1714500" lvl="4" indent="0">
              <a:buNone/>
            </a:pPr>
            <a:r>
              <a:rPr lang="es-BO" sz="1400" dirty="0"/>
              <a:t> </a:t>
            </a:r>
            <a:r>
              <a:rPr lang="es-BO" sz="1400" dirty="0" smtClean="0"/>
              <a:t>      de creencias </a:t>
            </a:r>
            <a:r>
              <a:rPr lang="es-BO" sz="1400" dirty="0"/>
              <a:t>irracionales. </a:t>
            </a:r>
          </a:p>
          <a:p>
            <a:pPr marL="800100" lvl="1" indent="-342900">
              <a:buFont typeface="+mj-lt"/>
              <a:buAutoNum type="arabicPeriod"/>
            </a:pPr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710" y="4058795"/>
            <a:ext cx="2337041" cy="2337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00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/>
          </a:bodyPr>
          <a:lstStyle/>
          <a:p>
            <a:r>
              <a:rPr lang="es-BO" dirty="0">
                <a:solidFill>
                  <a:schemeClr val="accent3">
                    <a:lumMod val="75000"/>
                  </a:schemeClr>
                </a:solidFill>
              </a:rPr>
              <a:t>Consideraciones generales sobre  el tratamiento  para el manejo del enojo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8426" y="1701800"/>
            <a:ext cx="8710242" cy="5013793"/>
          </a:xfrm>
        </p:spPr>
        <p:txBody>
          <a:bodyPr>
            <a:normAutofit/>
          </a:bodyPr>
          <a:lstStyle/>
          <a:p>
            <a:r>
              <a:rPr lang="es-BO" sz="2400" b="1" dirty="0" smtClean="0"/>
              <a:t>Sesión 1</a:t>
            </a:r>
          </a:p>
          <a:p>
            <a:pPr lvl="1"/>
            <a:r>
              <a:rPr lang="es-BO" dirty="0" smtClean="0"/>
              <a:t>Escala </a:t>
            </a:r>
            <a:r>
              <a:rPr lang="es-BO" dirty="0"/>
              <a:t>del </a:t>
            </a:r>
            <a:r>
              <a:rPr lang="es-BO" dirty="0" smtClean="0"/>
              <a:t>enojo</a:t>
            </a:r>
          </a:p>
          <a:p>
            <a:pPr marL="1085850" lvl="2" indent="-285750"/>
            <a:r>
              <a:rPr lang="es-BO" dirty="0"/>
              <a:t>Técnica útil para aumentar la toma de conciencia sobre el enojo </a:t>
            </a:r>
          </a:p>
          <a:p>
            <a:pPr marL="1085850" lvl="2" indent="-285750"/>
            <a:r>
              <a:rPr lang="es-BO" dirty="0"/>
              <a:t>Aprender a observar las manifestaciones de enojo. </a:t>
            </a:r>
          </a:p>
          <a:p>
            <a:pPr marL="1085850" lvl="2" indent="-285750"/>
            <a:r>
              <a:rPr lang="es-BO" dirty="0"/>
              <a:t>1= Ausencia total de enojo </a:t>
            </a:r>
          </a:p>
          <a:p>
            <a:pPr marL="1085850" lvl="2" indent="-285750"/>
            <a:r>
              <a:rPr lang="es-BO" dirty="0"/>
              <a:t>10 = Iracunda y explosiva pérdida de control que lleva a consecuencias negativas. </a:t>
            </a:r>
          </a:p>
          <a:p>
            <a:pPr lvl="1"/>
            <a:r>
              <a:rPr lang="es-BO" dirty="0" smtClean="0"/>
              <a:t>Asignación </a:t>
            </a:r>
            <a:r>
              <a:rPr lang="es-BO" dirty="0"/>
              <a:t>de tareas para la </a:t>
            </a:r>
            <a:r>
              <a:rPr lang="es-BO" dirty="0" smtClean="0"/>
              <a:t>casa</a:t>
            </a:r>
          </a:p>
          <a:p>
            <a:pPr marL="914400" lvl="2" indent="0">
              <a:buNone/>
            </a:pPr>
            <a:r>
              <a:rPr lang="es-BO" dirty="0"/>
              <a:t>Registrar niveles de enojo en la escala durante </a:t>
            </a:r>
            <a:endParaRPr lang="es-BO" dirty="0" smtClean="0"/>
          </a:p>
          <a:p>
            <a:pPr marL="914400" lvl="2" indent="0">
              <a:buNone/>
            </a:pPr>
            <a:r>
              <a:rPr lang="es-BO" dirty="0" smtClean="0"/>
              <a:t>la </a:t>
            </a:r>
            <a:r>
              <a:rPr lang="es-BO" dirty="0"/>
              <a:t>próxima semana y que durante el procedimiento </a:t>
            </a:r>
            <a:endParaRPr lang="es-BO" dirty="0" smtClean="0"/>
          </a:p>
          <a:p>
            <a:pPr marL="914400" lvl="2" indent="0">
              <a:buNone/>
            </a:pPr>
            <a:r>
              <a:rPr lang="es-BO" dirty="0" smtClean="0"/>
              <a:t>de </a:t>
            </a:r>
            <a:r>
              <a:rPr lang="es-BO" dirty="0"/>
              <a:t>verificación de la siguiente sesión </a:t>
            </a:r>
            <a:r>
              <a:rPr lang="es-BO" dirty="0" smtClean="0"/>
              <a:t>indique cuál</a:t>
            </a:r>
          </a:p>
          <a:p>
            <a:pPr marL="914400" lvl="2" indent="0">
              <a:buNone/>
            </a:pPr>
            <a:r>
              <a:rPr lang="es-BO" dirty="0" smtClean="0"/>
              <a:t> </a:t>
            </a:r>
            <a:r>
              <a:rPr lang="es-BO" dirty="0"/>
              <a:t>fue el nivel más alto que alcanzaron</a:t>
            </a:r>
            <a:r>
              <a:rPr lang="es-BO" dirty="0" smtClean="0"/>
              <a:t>.</a:t>
            </a:r>
            <a:endParaRPr lang="es-BO" dirty="0"/>
          </a:p>
          <a:p>
            <a:pPr marL="457200" lvl="1" indent="0">
              <a:buNone/>
            </a:pPr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711" y="4133746"/>
            <a:ext cx="2262090" cy="2262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74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9901" y="342900"/>
            <a:ext cx="9764712" cy="1358900"/>
          </a:xfrm>
        </p:spPr>
        <p:txBody>
          <a:bodyPr>
            <a:normAutofit/>
          </a:bodyPr>
          <a:lstStyle/>
          <a:p>
            <a:r>
              <a:rPr lang="es-BO" dirty="0">
                <a:solidFill>
                  <a:schemeClr val="accent3">
                    <a:lumMod val="75000"/>
                  </a:schemeClr>
                </a:solidFill>
              </a:rPr>
              <a:t>Eventos y </a:t>
            </a:r>
            <a:r>
              <a:rPr lang="es-BO" dirty="0" smtClean="0">
                <a:solidFill>
                  <a:schemeClr val="accent3">
                    <a:lumMod val="75000"/>
                  </a:schemeClr>
                </a:solidFill>
              </a:rPr>
              <a:t>señales</a:t>
            </a:r>
            <a:r>
              <a:rPr lang="es-BO" dirty="0">
                <a:solidFill>
                  <a:schemeClr val="accent3">
                    <a:lumMod val="75000"/>
                  </a:schemeClr>
                </a:solidFill>
              </a:rPr>
              <a:t>: Marco conceptual para entender el enojo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6613" y="1701800"/>
            <a:ext cx="9060743" cy="4592401"/>
          </a:xfrm>
        </p:spPr>
        <p:txBody>
          <a:bodyPr>
            <a:normAutofit/>
          </a:bodyPr>
          <a:lstStyle/>
          <a:p>
            <a:r>
              <a:rPr lang="es-BO" sz="2400" b="1" dirty="0" smtClean="0"/>
              <a:t>Sesión 2</a:t>
            </a:r>
          </a:p>
          <a:p>
            <a:pPr lvl="1"/>
            <a:r>
              <a:rPr lang="es-BO" dirty="0" smtClean="0"/>
              <a:t>Eventos </a:t>
            </a:r>
            <a:r>
              <a:rPr lang="es-BO" dirty="0"/>
              <a:t>o situaciones que activan el </a:t>
            </a:r>
            <a:r>
              <a:rPr lang="es-BO" dirty="0" smtClean="0"/>
              <a:t>enojo</a:t>
            </a:r>
          </a:p>
          <a:p>
            <a:pPr marL="400050" lvl="1" indent="0">
              <a:buNone/>
            </a:pPr>
            <a:r>
              <a:rPr lang="es-BO" dirty="0"/>
              <a:t>Cuando alguien siente enojo, es porque una situación ha provocado ese enojo. </a:t>
            </a:r>
          </a:p>
          <a:p>
            <a:pPr lvl="2"/>
            <a:r>
              <a:rPr lang="es-BO" dirty="0"/>
              <a:t>Situaciones diarias </a:t>
            </a:r>
          </a:p>
          <a:p>
            <a:pPr lvl="2"/>
            <a:r>
              <a:rPr lang="es-BO" dirty="0"/>
              <a:t>Situaciones específicas o áreas sensibles </a:t>
            </a:r>
          </a:p>
          <a:p>
            <a:pPr marL="457200" lvl="1" indent="0">
              <a:buNone/>
            </a:pPr>
            <a:r>
              <a:rPr lang="es-BO" dirty="0"/>
              <a:t>Ejemplos de situaciones o asuntos que pueden activar el enojo:</a:t>
            </a:r>
          </a:p>
          <a:p>
            <a:pPr marL="800100" lvl="2" indent="0">
              <a:buNone/>
            </a:pPr>
            <a:r>
              <a:rPr lang="es-BO" dirty="0"/>
              <a:t>• Congestión del tránsito </a:t>
            </a:r>
          </a:p>
          <a:p>
            <a:pPr marL="800100" lvl="2" indent="0">
              <a:buNone/>
            </a:pPr>
            <a:r>
              <a:rPr lang="es-BO" dirty="0"/>
              <a:t>• Autobuses llenos de gente </a:t>
            </a:r>
          </a:p>
          <a:p>
            <a:pPr marL="800100" lvl="2" indent="0">
              <a:buNone/>
            </a:pPr>
            <a:r>
              <a:rPr lang="es-BO" dirty="0"/>
              <a:t>• Acusaciones injustas </a:t>
            </a:r>
          </a:p>
          <a:p>
            <a:pPr marL="800100" lvl="2" indent="0">
              <a:buNone/>
            </a:pPr>
            <a:r>
              <a:rPr lang="es-BO" dirty="0"/>
              <a:t>• Que les den instrucciones incorrectas </a:t>
            </a:r>
          </a:p>
          <a:p>
            <a:pPr marL="800100" lvl="2" indent="0">
              <a:buNone/>
            </a:pPr>
            <a:r>
              <a:rPr lang="es-BO" dirty="0"/>
              <a:t>• Que se corran rumores falsos sobre ustedes </a:t>
            </a:r>
          </a:p>
          <a:p>
            <a:pPr marL="1314450" lvl="3" indent="0">
              <a:buNone/>
            </a:pPr>
            <a:endParaRPr lang="es-BO" dirty="0"/>
          </a:p>
          <a:p>
            <a:pPr lvl="1"/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9495">
            <a:off x="8163947" y="4403133"/>
            <a:ext cx="2748306" cy="1539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90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447</TotalTime>
  <Words>2584</Words>
  <Application>Microsoft Office PowerPoint</Application>
  <PresentationFormat>Personalizado</PresentationFormat>
  <Paragraphs>278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Espiral</vt:lpstr>
      <vt:lpstr>Programa para el Manejo del Enojo Adaptación para PCD</vt:lpstr>
      <vt:lpstr>Puntualizaciones preliminares</vt:lpstr>
      <vt:lpstr>PROGRAMA PARA EL MANEJO DEL ENOJO</vt:lpstr>
      <vt:lpstr>Consideraciones generales sobre  el tratamiento  para el manejo del enojo</vt:lpstr>
      <vt:lpstr>Consideraciones generales sobre  el tratamiento  para el manejo del enojo</vt:lpstr>
      <vt:lpstr>Consideraciones generales sobre  el tratamiento  para el manejo del enojo</vt:lpstr>
      <vt:lpstr>Consideraciones generales sobre  el tratamiento  para el manejo del enojo</vt:lpstr>
      <vt:lpstr>Consideraciones generales sobre  el tratamiento  para el manejo del enojo</vt:lpstr>
      <vt:lpstr>Eventos y señales: Marco conceptual para entender el enojo </vt:lpstr>
      <vt:lpstr>Eventos y señales: Marco conceptual para entender el enojo </vt:lpstr>
      <vt:lpstr>Eventos y señales: Marco conceptual para entender el enojo </vt:lpstr>
      <vt:lpstr>Planes para el control del enojo  Cómo ayudar a los miembros del grupo a desarrollar  un plan para controlar el enojo </vt:lpstr>
      <vt:lpstr>Planes para el control del enojo  Cómo ayudar a los miembros del grupo a desarrollar  un plan para controlar el enojo </vt:lpstr>
      <vt:lpstr>El ciclo de agresión:  Cómo cambiar el ciclo</vt:lpstr>
      <vt:lpstr>El ciclo de agresión:  Cómo cambiar el ciclo</vt:lpstr>
      <vt:lpstr>La reestructuración cognitiva:  El Modelo A-B-C-D y la detención de los pensamientos </vt:lpstr>
      <vt:lpstr>La reestructuración cognitiva:  El Modelo A-B-C-D y la detención de los pensamientos </vt:lpstr>
      <vt:lpstr>La reestructuración cognitiva:  El Modelo A-B-C-D y la detención de los pensamientos </vt:lpstr>
      <vt:lpstr>Primera sesión de repaso:  Reforzar conceptos aprendidos</vt:lpstr>
      <vt:lpstr>El adiestramiento de la  asertividad y el Modelo de  Resolución de Conflictos:  Alternativas a la expresión del enojo </vt:lpstr>
      <vt:lpstr>El adiestramiento de la  asertividad y el Modelo de  Resolución de Conflictos:  Alternativas a la expresión del enojo </vt:lpstr>
      <vt:lpstr>El enojo y la familia:  Cómo lo aprendido en el pasado puede influir en  la conducta actual</vt:lpstr>
      <vt:lpstr>El enojo y la familia:  Cómo lo aprendido en el pasado puede influir en  la conducta actual</vt:lpstr>
      <vt:lpstr>Segunda sesión de repaso:  Reforzar conceptos aprendidos</vt:lpstr>
      <vt:lpstr>Clausura y graduación:  Ejercicio de clausura y entrega de certificados </vt:lpstr>
      <vt:lpstr>BIBLIOGRAFÍA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</dc:title>
  <dc:creator>Lau Esthefany Amador Ledezma</dc:creator>
  <cp:lastModifiedBy>EIFODEC</cp:lastModifiedBy>
  <cp:revision>31</cp:revision>
  <dcterms:created xsi:type="dcterms:W3CDTF">2017-07-03T06:24:43Z</dcterms:created>
  <dcterms:modified xsi:type="dcterms:W3CDTF">2017-07-17T14:08:53Z</dcterms:modified>
</cp:coreProperties>
</file>