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sldIdLst>
    <p:sldId id="256" r:id="rId2"/>
    <p:sldId id="279" r:id="rId3"/>
    <p:sldId id="289" r:id="rId4"/>
    <p:sldId id="281" r:id="rId5"/>
    <p:sldId id="292" r:id="rId6"/>
    <p:sldId id="294" r:id="rId7"/>
    <p:sldId id="283" r:id="rId8"/>
    <p:sldId id="284" r:id="rId9"/>
    <p:sldId id="285" r:id="rId10"/>
    <p:sldId id="286" r:id="rId11"/>
    <p:sldId id="293" r:id="rId12"/>
    <p:sldId id="287" r:id="rId13"/>
    <p:sldId id="288" r:id="rId1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15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5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1C11FB9-63B9-44B6-BA11-4306F2CE83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CC65C-5FCD-48C5-A964-2D9DB10757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E07ED-B379-4C85-B68E-D9529026D5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A867-AE61-48E0-BE76-A888B8FE1D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4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B3B10A-1821-4BC0-8D83-496258883E6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B1681B-2A8B-4176-8CEF-CF62807919C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F3BDA1-1648-4317-91B0-C031365823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27CC64-C268-4AA5-97B3-724FE3E83B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BD0B4-DD23-45E3-8007-632D7711C7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02F7A9-F24F-4855-8B56-156FBE04E9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9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E051D95-3DFC-4ACF-9AED-B0FC36A47E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504457-6E3B-4EFE-98F2-CEFE3DE450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4" r:id="rId2"/>
    <p:sldLayoutId id="2147483969" r:id="rId3"/>
    <p:sldLayoutId id="2147483970" r:id="rId4"/>
    <p:sldLayoutId id="2147483971" r:id="rId5"/>
    <p:sldLayoutId id="2147483972" r:id="rId6"/>
    <p:sldLayoutId id="2147483965" r:id="rId7"/>
    <p:sldLayoutId id="2147483973" r:id="rId8"/>
    <p:sldLayoutId id="2147483974" r:id="rId9"/>
    <p:sldLayoutId id="2147483966" r:id="rId10"/>
    <p:sldLayoutId id="21474839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55"/>
          <p:cNvSpPr txBox="1">
            <a:spLocks noChangeArrowheads="1"/>
          </p:cNvSpPr>
          <p:nvPr/>
        </p:nvSpPr>
        <p:spPr bwMode="auto">
          <a:xfrm>
            <a:off x="1516063" y="2071688"/>
            <a:ext cx="660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sz="3200" b="1">
                <a:solidFill>
                  <a:srgbClr val="000000"/>
                </a:solidFill>
                <a:latin typeface="Antique Olive CompactPS" pitchFamily="34" charset="0"/>
              </a:rPr>
              <a:t>SALUD FAMILIAR </a:t>
            </a:r>
          </a:p>
          <a:p>
            <a:pPr algn="ctr"/>
            <a:r>
              <a:rPr lang="es-ES" sz="3200" b="1">
                <a:solidFill>
                  <a:srgbClr val="000000"/>
                </a:solidFill>
                <a:latin typeface="Antique Olive CompactPS" pitchFamily="34" charset="0"/>
              </a:rPr>
              <a:t>COMUNITARIA INTERCULTURAL</a:t>
            </a:r>
          </a:p>
          <a:p>
            <a:pPr algn="ctr"/>
            <a:r>
              <a:rPr lang="es-ES" sz="8000" b="1">
                <a:solidFill>
                  <a:srgbClr val="000000"/>
                </a:solidFill>
                <a:latin typeface="Antique Olive CompactPS" pitchFamily="34" charset="0"/>
              </a:rPr>
              <a:t>SAFCI </a:t>
            </a:r>
            <a:r>
              <a:rPr lang="es-ES" sz="8000">
                <a:latin typeface="Antique Olive CompactPS" pitchFamily="34" charset="0"/>
              </a:rPr>
              <a:t> </a:t>
            </a:r>
          </a:p>
        </p:txBody>
      </p:sp>
      <p:sp>
        <p:nvSpPr>
          <p:cNvPr id="9219" name="Text Box 655"/>
          <p:cNvSpPr txBox="1">
            <a:spLocks noChangeArrowheads="1"/>
          </p:cNvSpPr>
          <p:nvPr/>
        </p:nvSpPr>
        <p:spPr bwMode="auto">
          <a:xfrm>
            <a:off x="2887663" y="4929188"/>
            <a:ext cx="20177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>
                <a:latin typeface="Antique Olive CompactPS" pitchFamily="34" charset="0"/>
              </a:rPr>
              <a:t> María Luz Laime.</a:t>
            </a:r>
          </a:p>
          <a:p>
            <a:pPr algn="ctr"/>
            <a:r>
              <a:rPr lang="es-ES">
                <a:latin typeface="Antique Olive CompactPS" pitchFamily="34" charset="0"/>
              </a:rPr>
              <a:t>Proyecto RBC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index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341438"/>
            <a:ext cx="4418013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42" name="Rectangle 6"/>
          <p:cNvSpPr>
            <a:spLocks noChangeArrowheads="1"/>
          </p:cNvSpPr>
          <p:nvPr/>
        </p:nvSpPr>
        <p:spPr bwMode="auto">
          <a:xfrm>
            <a:off x="323850" y="1158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s-BO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gency FB" pitchFamily="34" charset="0"/>
              </a:rPr>
              <a:t>Gestión participativa de salud a nivel Nacional </a:t>
            </a:r>
            <a:endParaRPr lang="es-ES" sz="3600" b="1">
              <a:effectLst>
                <a:outerShdw blurRad="38100" dist="38100" dir="2700000" algn="tl">
                  <a:srgbClr val="000000"/>
                </a:outerShdw>
              </a:effectLst>
              <a:latin typeface="Agency FB" pitchFamily="34" charset="0"/>
            </a:endParaRPr>
          </a:p>
        </p:txBody>
      </p:sp>
      <p:sp>
        <p:nvSpPr>
          <p:cNvPr id="18436" name="AutoShape 15"/>
          <p:cNvSpPr>
            <a:spLocks noChangeArrowheads="1"/>
          </p:cNvSpPr>
          <p:nvPr/>
        </p:nvSpPr>
        <p:spPr bwMode="auto">
          <a:xfrm>
            <a:off x="2051050" y="5661025"/>
            <a:ext cx="790575" cy="360363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37" name="AutoShape 16"/>
          <p:cNvSpPr>
            <a:spLocks noChangeArrowheads="1"/>
          </p:cNvSpPr>
          <p:nvPr/>
        </p:nvSpPr>
        <p:spPr bwMode="auto">
          <a:xfrm>
            <a:off x="2627313" y="4149725"/>
            <a:ext cx="792162" cy="43338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38" name="AutoShape 18"/>
          <p:cNvSpPr>
            <a:spLocks noChangeArrowheads="1"/>
          </p:cNvSpPr>
          <p:nvPr/>
        </p:nvSpPr>
        <p:spPr bwMode="auto">
          <a:xfrm>
            <a:off x="1403350" y="4076700"/>
            <a:ext cx="714375" cy="43338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39" name="AutoShape 19"/>
          <p:cNvSpPr>
            <a:spLocks noChangeArrowheads="1"/>
          </p:cNvSpPr>
          <p:nvPr/>
        </p:nvSpPr>
        <p:spPr bwMode="auto">
          <a:xfrm>
            <a:off x="539750" y="3430588"/>
            <a:ext cx="647700" cy="5032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gency FB" pitchFamily="34" charset="0"/>
              </a:rPr>
              <a:t>CSD</a:t>
            </a:r>
          </a:p>
        </p:txBody>
      </p:sp>
      <p:sp>
        <p:nvSpPr>
          <p:cNvPr id="18440" name="AutoShape 20"/>
          <p:cNvSpPr>
            <a:spLocks noChangeArrowheads="1"/>
          </p:cNvSpPr>
          <p:nvPr/>
        </p:nvSpPr>
        <p:spPr bwMode="auto">
          <a:xfrm>
            <a:off x="1116013" y="5373688"/>
            <a:ext cx="790575" cy="360362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41" name="AutoShape 21"/>
          <p:cNvSpPr>
            <a:spLocks noChangeArrowheads="1"/>
          </p:cNvSpPr>
          <p:nvPr/>
        </p:nvSpPr>
        <p:spPr bwMode="auto">
          <a:xfrm>
            <a:off x="684213" y="4581525"/>
            <a:ext cx="790575" cy="431800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42" name="Text Box 23"/>
          <p:cNvSpPr txBox="1">
            <a:spLocks noChangeArrowheads="1"/>
          </p:cNvSpPr>
          <p:nvPr/>
        </p:nvSpPr>
        <p:spPr bwMode="auto">
          <a:xfrm>
            <a:off x="368300" y="1046163"/>
            <a:ext cx="812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>
                <a:latin typeface="Agency FB" pitchFamily="34" charset="0"/>
              </a:rPr>
              <a:t>Bolivia</a:t>
            </a:r>
          </a:p>
        </p:txBody>
      </p:sp>
      <p:sp>
        <p:nvSpPr>
          <p:cNvPr id="372767" name="AutoShape 31"/>
          <p:cNvSpPr>
            <a:spLocks noChangeArrowheads="1"/>
          </p:cNvSpPr>
          <p:nvPr/>
        </p:nvSpPr>
        <p:spPr bwMode="auto">
          <a:xfrm>
            <a:off x="1187450" y="3213100"/>
            <a:ext cx="1439863" cy="1511300"/>
          </a:xfrm>
          <a:prstGeom prst="star8">
            <a:avLst>
              <a:gd name="adj" fmla="val 38250"/>
            </a:avLst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200" b="1">
                <a:latin typeface="Agency FB" pitchFamily="34" charset="0"/>
              </a:rPr>
              <a:t>CSN</a:t>
            </a:r>
          </a:p>
        </p:txBody>
      </p:sp>
      <p:sp>
        <p:nvSpPr>
          <p:cNvPr id="372768" name="Rectangle 32"/>
          <p:cNvSpPr>
            <a:spLocks noChangeArrowheads="1"/>
          </p:cNvSpPr>
          <p:nvPr/>
        </p:nvSpPr>
        <p:spPr bwMode="auto">
          <a:xfrm>
            <a:off x="5940425" y="2778125"/>
            <a:ext cx="2952750" cy="363538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Planificación Plan Nacional  de Salud</a:t>
            </a:r>
          </a:p>
        </p:txBody>
      </p:sp>
      <p:sp>
        <p:nvSpPr>
          <p:cNvPr id="372769" name="Rectangle 33"/>
          <p:cNvSpPr>
            <a:spLocks noChangeArrowheads="1"/>
          </p:cNvSpPr>
          <p:nvPr/>
        </p:nvSpPr>
        <p:spPr bwMode="auto">
          <a:xfrm>
            <a:off x="5940425" y="3284538"/>
            <a:ext cx="2879725" cy="504825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Seguimiento  Control del Plan</a:t>
            </a:r>
          </a:p>
        </p:txBody>
      </p:sp>
      <p:cxnSp>
        <p:nvCxnSpPr>
          <p:cNvPr id="372770" name="AutoShape 34"/>
          <p:cNvCxnSpPr>
            <a:cxnSpLocks noChangeShapeType="1"/>
            <a:stCxn id="372767" idx="2"/>
            <a:endCxn id="372768" idx="1"/>
          </p:cNvCxnSpPr>
          <p:nvPr/>
        </p:nvCxnSpPr>
        <p:spPr bwMode="auto">
          <a:xfrm rot="-5400000">
            <a:off x="3798094" y="1070769"/>
            <a:ext cx="252412" cy="4032250"/>
          </a:xfrm>
          <a:prstGeom prst="curvedConnector2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cxnSp>
        <p:nvCxnSpPr>
          <p:cNvPr id="372771" name="AutoShape 35"/>
          <p:cNvCxnSpPr>
            <a:cxnSpLocks noChangeShapeType="1"/>
            <a:stCxn id="372767" idx="2"/>
            <a:endCxn id="372769" idx="1"/>
          </p:cNvCxnSpPr>
          <p:nvPr/>
        </p:nvCxnSpPr>
        <p:spPr bwMode="auto">
          <a:xfrm rot="5400000" flipH="1" flipV="1">
            <a:off x="3330575" y="2114550"/>
            <a:ext cx="1187450" cy="4032250"/>
          </a:xfrm>
          <a:prstGeom prst="curvedConnector4">
            <a:avLst>
              <a:gd name="adj1" fmla="val -19250"/>
              <a:gd name="adj2" fmla="val 58898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sp>
        <p:nvSpPr>
          <p:cNvPr id="18448" name="AutoShape 51"/>
          <p:cNvSpPr>
            <a:spLocks noChangeArrowheads="1"/>
          </p:cNvSpPr>
          <p:nvPr/>
        </p:nvSpPr>
        <p:spPr bwMode="auto">
          <a:xfrm>
            <a:off x="1835150" y="5229225"/>
            <a:ext cx="869950" cy="360363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49" name="AutoShape 64"/>
          <p:cNvSpPr>
            <a:spLocks noChangeArrowheads="1"/>
          </p:cNvSpPr>
          <p:nvPr/>
        </p:nvSpPr>
        <p:spPr bwMode="auto">
          <a:xfrm>
            <a:off x="1619250" y="2852738"/>
            <a:ext cx="792163" cy="504825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sp>
        <p:nvSpPr>
          <p:cNvPr id="18450" name="AutoShape 65"/>
          <p:cNvSpPr>
            <a:spLocks noChangeArrowheads="1"/>
          </p:cNvSpPr>
          <p:nvPr/>
        </p:nvSpPr>
        <p:spPr bwMode="auto">
          <a:xfrm>
            <a:off x="684213" y="2060575"/>
            <a:ext cx="790575" cy="43338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CSD</a:t>
            </a:r>
          </a:p>
        </p:txBody>
      </p:sp>
      <p:cxnSp>
        <p:nvCxnSpPr>
          <p:cNvPr id="18451" name="AutoShape 66"/>
          <p:cNvCxnSpPr>
            <a:cxnSpLocks noChangeShapeType="1"/>
            <a:stCxn id="18441" idx="3"/>
            <a:endCxn id="372767" idx="2"/>
          </p:cNvCxnSpPr>
          <p:nvPr/>
        </p:nvCxnSpPr>
        <p:spPr bwMode="auto">
          <a:xfrm flipV="1">
            <a:off x="1474788" y="4724400"/>
            <a:ext cx="433387" cy="73025"/>
          </a:xfrm>
          <a:prstGeom prst="curvedConnector2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2" name="AutoShape 67"/>
          <p:cNvCxnSpPr>
            <a:cxnSpLocks noChangeShapeType="1"/>
            <a:stCxn id="18438" idx="3"/>
            <a:endCxn id="18439" idx="3"/>
          </p:cNvCxnSpPr>
          <p:nvPr/>
        </p:nvCxnSpPr>
        <p:spPr bwMode="auto">
          <a:xfrm flipH="1" flipV="1">
            <a:off x="1187450" y="3683000"/>
            <a:ext cx="930275" cy="611188"/>
          </a:xfrm>
          <a:prstGeom prst="curvedConnector3">
            <a:avLst>
              <a:gd name="adj1" fmla="val -24574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3" name="AutoShape 69"/>
          <p:cNvCxnSpPr>
            <a:cxnSpLocks noChangeShapeType="1"/>
            <a:stCxn id="18440" idx="3"/>
            <a:endCxn id="372767" idx="2"/>
          </p:cNvCxnSpPr>
          <p:nvPr/>
        </p:nvCxnSpPr>
        <p:spPr bwMode="auto">
          <a:xfrm flipV="1">
            <a:off x="1906588" y="3968750"/>
            <a:ext cx="720725" cy="1585913"/>
          </a:xfrm>
          <a:prstGeom prst="curvedConnector3">
            <a:avLst>
              <a:gd name="adj1" fmla="val 131500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4" name="AutoShape 70"/>
          <p:cNvCxnSpPr>
            <a:cxnSpLocks noChangeShapeType="1"/>
            <a:stCxn id="18448" idx="3"/>
            <a:endCxn id="372767" idx="2"/>
          </p:cNvCxnSpPr>
          <p:nvPr/>
        </p:nvCxnSpPr>
        <p:spPr bwMode="auto">
          <a:xfrm flipH="1" flipV="1">
            <a:off x="1908175" y="4724400"/>
            <a:ext cx="796925" cy="685800"/>
          </a:xfrm>
          <a:prstGeom prst="curvedConnector4">
            <a:avLst>
              <a:gd name="adj1" fmla="val -28685"/>
              <a:gd name="adj2" fmla="val 63194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5" name="AutoShape 71"/>
          <p:cNvCxnSpPr>
            <a:cxnSpLocks noChangeShapeType="1"/>
            <a:stCxn id="18436" idx="3"/>
            <a:endCxn id="372767" idx="2"/>
          </p:cNvCxnSpPr>
          <p:nvPr/>
        </p:nvCxnSpPr>
        <p:spPr bwMode="auto">
          <a:xfrm flipH="1" flipV="1">
            <a:off x="2627313" y="3968750"/>
            <a:ext cx="214312" cy="1873250"/>
          </a:xfrm>
          <a:prstGeom prst="curvedConnector3">
            <a:avLst>
              <a:gd name="adj1" fmla="val -106667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6" name="AutoShape 72"/>
          <p:cNvCxnSpPr>
            <a:cxnSpLocks noChangeShapeType="1"/>
            <a:stCxn id="18437" idx="3"/>
            <a:endCxn id="372767" idx="2"/>
          </p:cNvCxnSpPr>
          <p:nvPr/>
        </p:nvCxnSpPr>
        <p:spPr bwMode="auto">
          <a:xfrm flipH="1" flipV="1">
            <a:off x="2627313" y="3968750"/>
            <a:ext cx="792162" cy="398463"/>
          </a:xfrm>
          <a:prstGeom prst="curvedConnector3">
            <a:avLst>
              <a:gd name="adj1" fmla="val -28657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7" name="AutoShape 73"/>
          <p:cNvCxnSpPr>
            <a:cxnSpLocks noChangeShapeType="1"/>
            <a:stCxn id="18449" idx="3"/>
            <a:endCxn id="372767" idx="2"/>
          </p:cNvCxnSpPr>
          <p:nvPr/>
        </p:nvCxnSpPr>
        <p:spPr bwMode="auto">
          <a:xfrm>
            <a:off x="2411413" y="3105150"/>
            <a:ext cx="215900" cy="863600"/>
          </a:xfrm>
          <a:prstGeom prst="curvedConnector3">
            <a:avLst>
              <a:gd name="adj1" fmla="val 205148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58" name="AutoShape 74"/>
          <p:cNvCxnSpPr>
            <a:cxnSpLocks noChangeShapeType="1"/>
            <a:stCxn id="18450" idx="3"/>
            <a:endCxn id="372767" idx="2"/>
          </p:cNvCxnSpPr>
          <p:nvPr/>
        </p:nvCxnSpPr>
        <p:spPr bwMode="auto">
          <a:xfrm flipH="1">
            <a:off x="1187450" y="2278063"/>
            <a:ext cx="287338" cy="1690687"/>
          </a:xfrm>
          <a:prstGeom prst="curvedConnector5">
            <a:avLst>
              <a:gd name="adj1" fmla="val -79560"/>
              <a:gd name="adj2" fmla="val 33991"/>
              <a:gd name="adj3" fmla="val 179560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18459" name="AutoShape 7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7900" y="6597650"/>
            <a:ext cx="647700" cy="260350"/>
          </a:xfrm>
          <a:prstGeom prst="actionButtonEnd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2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2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7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7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7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67" grpId="0" animBg="1"/>
      <p:bldP spid="372768" grpId="0" animBg="1"/>
      <p:bldP spid="3727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VE" sz="2000" smtClean="0"/>
              <a:t>Se aplica a traves del modelo</a:t>
            </a:r>
          </a:p>
          <a:p>
            <a:pPr eaLnBrk="1" hangingPunct="1"/>
            <a:endParaRPr lang="es-VE" sz="2000" smtClean="0"/>
          </a:p>
          <a:p>
            <a:pPr eaLnBrk="1" hangingPunct="1"/>
            <a:endParaRPr lang="es-VE" sz="2000" smtClean="0"/>
          </a:p>
          <a:p>
            <a:pPr eaLnBrk="1" hangingPunct="1">
              <a:buFont typeface="Wingdings" pitchFamily="2" charset="2"/>
              <a:buNone/>
            </a:pPr>
            <a:endParaRPr lang="es-VE" sz="2000" b="1" u="sng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s-VE" sz="2000" b="1" u="sng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s-VE" sz="2000" b="1" u="sng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s-VE" sz="2000" b="1" u="sng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s-VE" sz="2000" b="1" u="sng" smtClean="0">
              <a:solidFill>
                <a:srgbClr val="000000"/>
              </a:solidFill>
            </a:endParaRPr>
          </a:p>
          <a:p>
            <a:pPr eaLnBrk="1" hangingPunct="1"/>
            <a:endParaRPr lang="es-VE" sz="200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VE" sz="3600" u="sng" dirty="0" smtClean="0">
                <a:solidFill>
                  <a:srgbClr val="000000"/>
                </a:solidFill>
              </a:rPr>
              <a:t>La salud Familiar comunitaria intercultural</a:t>
            </a:r>
            <a:endParaRPr lang="es-VE" sz="3600" u="sng" dirty="0">
              <a:solidFill>
                <a:srgbClr val="000000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1143000" y="2286000"/>
            <a:ext cx="4786313" cy="9286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MODELO DE GESTION PARTICIPATIVA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1071563" y="3500438"/>
            <a:ext cx="4857750" cy="8572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MODELO DE ATENCION SAFCI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0" y="404813"/>
            <a:ext cx="4038600" cy="5726112"/>
          </a:xfrm>
        </p:spPr>
        <p:txBody>
          <a:bodyPr/>
          <a:lstStyle/>
          <a:p>
            <a:pPr marL="411163" eaLnBrk="1" hangingPunct="1"/>
            <a:r>
              <a:rPr lang="es-BO" sz="3000" smtClean="0"/>
              <a:t>MODELO ASISTENCIALISTA</a:t>
            </a:r>
          </a:p>
          <a:p>
            <a:pPr marL="411163" eaLnBrk="1" hangingPunct="1">
              <a:buFont typeface="Wingdings" pitchFamily="2" charset="2"/>
              <a:buNone/>
            </a:pPr>
            <a:endParaRPr lang="es-ES" sz="30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260350"/>
            <a:ext cx="4038600" cy="5726113"/>
          </a:xfrm>
        </p:spPr>
        <p:txBody>
          <a:bodyPr/>
          <a:lstStyle/>
          <a:p>
            <a:pPr marL="411163" eaLnBrk="1" hangingPunct="1"/>
            <a:r>
              <a:rPr lang="es-BO" sz="3000" smtClean="0"/>
              <a:t>MODELO COMUNITARIO</a:t>
            </a:r>
            <a:endParaRPr lang="es-ES" sz="3000" smtClean="0"/>
          </a:p>
        </p:txBody>
      </p:sp>
      <p:sp>
        <p:nvSpPr>
          <p:cNvPr id="20484" name="_s1031"/>
          <p:cNvSpPr>
            <a:spLocks noChangeArrowheads="1"/>
          </p:cNvSpPr>
          <p:nvPr/>
        </p:nvSpPr>
        <p:spPr bwMode="auto">
          <a:xfrm>
            <a:off x="395288" y="1484313"/>
            <a:ext cx="2519362" cy="2736850"/>
          </a:xfrm>
          <a:prstGeom prst="ellipse">
            <a:avLst/>
          </a:prstGeom>
          <a:solidFill>
            <a:srgbClr val="FF00FF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85" name="_s1031"/>
          <p:cNvSpPr>
            <a:spLocks noChangeArrowheads="1"/>
          </p:cNvSpPr>
          <p:nvPr/>
        </p:nvSpPr>
        <p:spPr bwMode="auto">
          <a:xfrm>
            <a:off x="1331913" y="15573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86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87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88" name="_s1031"/>
          <p:cNvSpPr>
            <a:spLocks noChangeArrowheads="1"/>
          </p:cNvSpPr>
          <p:nvPr/>
        </p:nvSpPr>
        <p:spPr bwMode="auto">
          <a:xfrm>
            <a:off x="539750" y="26368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89" name="_s1031"/>
          <p:cNvSpPr>
            <a:spLocks noChangeArrowheads="1"/>
          </p:cNvSpPr>
          <p:nvPr/>
        </p:nvSpPr>
        <p:spPr bwMode="auto">
          <a:xfrm>
            <a:off x="684213" y="1916113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0" name="_s1031"/>
          <p:cNvSpPr>
            <a:spLocks noChangeArrowheads="1"/>
          </p:cNvSpPr>
          <p:nvPr/>
        </p:nvSpPr>
        <p:spPr bwMode="auto">
          <a:xfrm>
            <a:off x="2124075" y="2708275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1" name="_s1031"/>
          <p:cNvSpPr>
            <a:spLocks noChangeArrowheads="1"/>
          </p:cNvSpPr>
          <p:nvPr/>
        </p:nvSpPr>
        <p:spPr bwMode="auto">
          <a:xfrm>
            <a:off x="1979613" y="19891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4932363" y="260350"/>
            <a:ext cx="403860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s-BO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93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4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5" name="_s1031"/>
          <p:cNvSpPr>
            <a:spLocks noChangeArrowheads="1"/>
          </p:cNvSpPr>
          <p:nvPr/>
        </p:nvSpPr>
        <p:spPr bwMode="auto">
          <a:xfrm>
            <a:off x="2124075" y="2708275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6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7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8" name="_s1031"/>
          <p:cNvSpPr>
            <a:spLocks noChangeArrowheads="1"/>
          </p:cNvSpPr>
          <p:nvPr/>
        </p:nvSpPr>
        <p:spPr bwMode="auto">
          <a:xfrm>
            <a:off x="1979613" y="19891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499" name="_s1031"/>
          <p:cNvSpPr>
            <a:spLocks noChangeArrowheads="1"/>
          </p:cNvSpPr>
          <p:nvPr/>
        </p:nvSpPr>
        <p:spPr bwMode="auto">
          <a:xfrm>
            <a:off x="2124075" y="2708275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0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1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2" name="_s1031"/>
          <p:cNvSpPr>
            <a:spLocks noChangeArrowheads="1"/>
          </p:cNvSpPr>
          <p:nvPr/>
        </p:nvSpPr>
        <p:spPr bwMode="auto">
          <a:xfrm>
            <a:off x="1331913" y="15573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3" name="_s1031"/>
          <p:cNvSpPr>
            <a:spLocks noChangeArrowheads="1"/>
          </p:cNvSpPr>
          <p:nvPr/>
        </p:nvSpPr>
        <p:spPr bwMode="auto">
          <a:xfrm>
            <a:off x="1979613" y="19891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4" name="_s1031"/>
          <p:cNvSpPr>
            <a:spLocks noChangeArrowheads="1"/>
          </p:cNvSpPr>
          <p:nvPr/>
        </p:nvSpPr>
        <p:spPr bwMode="auto">
          <a:xfrm>
            <a:off x="2124075" y="2708275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5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6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7" name="_s1031"/>
          <p:cNvSpPr>
            <a:spLocks noChangeArrowheads="1"/>
          </p:cNvSpPr>
          <p:nvPr/>
        </p:nvSpPr>
        <p:spPr bwMode="auto">
          <a:xfrm>
            <a:off x="684213" y="1916113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8" name="_s1031"/>
          <p:cNvSpPr>
            <a:spLocks noChangeArrowheads="1"/>
          </p:cNvSpPr>
          <p:nvPr/>
        </p:nvSpPr>
        <p:spPr bwMode="auto">
          <a:xfrm>
            <a:off x="1331913" y="15573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09" name="_s1031"/>
          <p:cNvSpPr>
            <a:spLocks noChangeArrowheads="1"/>
          </p:cNvSpPr>
          <p:nvPr/>
        </p:nvSpPr>
        <p:spPr bwMode="auto">
          <a:xfrm>
            <a:off x="1979613" y="19891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0" name="_s1031"/>
          <p:cNvSpPr>
            <a:spLocks noChangeArrowheads="1"/>
          </p:cNvSpPr>
          <p:nvPr/>
        </p:nvSpPr>
        <p:spPr bwMode="auto">
          <a:xfrm>
            <a:off x="2124075" y="2708275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1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2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3" name="_s1031"/>
          <p:cNvSpPr>
            <a:spLocks noChangeArrowheads="1"/>
          </p:cNvSpPr>
          <p:nvPr/>
        </p:nvSpPr>
        <p:spPr bwMode="auto">
          <a:xfrm>
            <a:off x="539750" y="26368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4" name="_s1031"/>
          <p:cNvSpPr>
            <a:spLocks noChangeArrowheads="1"/>
          </p:cNvSpPr>
          <p:nvPr/>
        </p:nvSpPr>
        <p:spPr bwMode="auto">
          <a:xfrm>
            <a:off x="684213" y="1916113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5" name="_s1031"/>
          <p:cNvSpPr>
            <a:spLocks noChangeArrowheads="1"/>
          </p:cNvSpPr>
          <p:nvPr/>
        </p:nvSpPr>
        <p:spPr bwMode="auto">
          <a:xfrm>
            <a:off x="1331913" y="15573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6" name="_s1031"/>
          <p:cNvSpPr>
            <a:spLocks noChangeArrowheads="1"/>
          </p:cNvSpPr>
          <p:nvPr/>
        </p:nvSpPr>
        <p:spPr bwMode="auto">
          <a:xfrm>
            <a:off x="1979613" y="19891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7" name="_s1031"/>
          <p:cNvSpPr>
            <a:spLocks noChangeArrowheads="1"/>
          </p:cNvSpPr>
          <p:nvPr/>
        </p:nvSpPr>
        <p:spPr bwMode="auto">
          <a:xfrm>
            <a:off x="2124075" y="2708275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8" name="_s1031"/>
          <p:cNvSpPr>
            <a:spLocks noChangeArrowheads="1"/>
          </p:cNvSpPr>
          <p:nvPr/>
        </p:nvSpPr>
        <p:spPr bwMode="auto">
          <a:xfrm>
            <a:off x="1692275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19" name="_s1031"/>
          <p:cNvSpPr>
            <a:spLocks noChangeArrowheads="1"/>
          </p:cNvSpPr>
          <p:nvPr/>
        </p:nvSpPr>
        <p:spPr bwMode="auto">
          <a:xfrm>
            <a:off x="900113" y="3284538"/>
            <a:ext cx="673100" cy="673100"/>
          </a:xfrm>
          <a:prstGeom prst="ellipse">
            <a:avLst/>
          </a:prstGeom>
          <a:solidFill>
            <a:srgbClr val="99CC00"/>
          </a:solidFill>
          <a:ln w="28575">
            <a:solidFill>
              <a:srgbClr val="CA00CA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20" name="_s1031"/>
          <p:cNvSpPr>
            <a:spLocks noChangeArrowheads="1"/>
          </p:cNvSpPr>
          <p:nvPr/>
        </p:nvSpPr>
        <p:spPr bwMode="auto">
          <a:xfrm>
            <a:off x="395288" y="1484313"/>
            <a:ext cx="2519362" cy="2736850"/>
          </a:xfrm>
          <a:prstGeom prst="ellipse">
            <a:avLst/>
          </a:prstGeom>
          <a:solidFill>
            <a:srgbClr val="FF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21" name="_s1031"/>
          <p:cNvSpPr>
            <a:spLocks noChangeArrowheads="1"/>
          </p:cNvSpPr>
          <p:nvPr/>
        </p:nvSpPr>
        <p:spPr bwMode="auto">
          <a:xfrm>
            <a:off x="468313" y="5589588"/>
            <a:ext cx="863600" cy="836612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22" name="_s1031"/>
          <p:cNvSpPr>
            <a:spLocks noChangeArrowheads="1"/>
          </p:cNvSpPr>
          <p:nvPr/>
        </p:nvSpPr>
        <p:spPr bwMode="auto">
          <a:xfrm>
            <a:off x="539750" y="4292600"/>
            <a:ext cx="1079500" cy="1052513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pic>
        <p:nvPicPr>
          <p:cNvPr id="20523" name="Picture 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4292600"/>
            <a:ext cx="16557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4" name="Pictur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2060575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5" name="AutoShape 45"/>
          <p:cNvSpPr>
            <a:spLocks noChangeArrowheads="1"/>
          </p:cNvSpPr>
          <p:nvPr/>
        </p:nvSpPr>
        <p:spPr bwMode="auto">
          <a:xfrm>
            <a:off x="3563938" y="4508500"/>
            <a:ext cx="287337" cy="288925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26" name="Picture 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2781300"/>
            <a:ext cx="5032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7" name="Picture 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3213100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8" name="Picture 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3500438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9" name="Picture 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141663"/>
            <a:ext cx="50323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0" name="Picture 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492375"/>
            <a:ext cx="5032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1" name="Picture 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916113"/>
            <a:ext cx="50323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2" name="Picture 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700213"/>
            <a:ext cx="50323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3" name="AutoShape 53"/>
          <p:cNvSpPr>
            <a:spLocks noChangeArrowheads="1"/>
          </p:cNvSpPr>
          <p:nvPr/>
        </p:nvSpPr>
        <p:spPr bwMode="auto">
          <a:xfrm rot="2696120">
            <a:off x="2417763" y="3876675"/>
            <a:ext cx="909637" cy="153988"/>
          </a:xfrm>
          <a:prstGeom prst="rightArrow">
            <a:avLst>
              <a:gd name="adj1" fmla="val 50000"/>
              <a:gd name="adj2" fmla="val 147680"/>
            </a:avLst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34" name="AutoShape 54"/>
          <p:cNvSpPr>
            <a:spLocks noChangeArrowheads="1"/>
          </p:cNvSpPr>
          <p:nvPr/>
        </p:nvSpPr>
        <p:spPr bwMode="auto">
          <a:xfrm rot="3296808">
            <a:off x="2428876" y="3709987"/>
            <a:ext cx="1458912" cy="119063"/>
          </a:xfrm>
          <a:prstGeom prst="rightArrow">
            <a:avLst>
              <a:gd name="adj1" fmla="val 50000"/>
              <a:gd name="adj2" fmla="val 306332"/>
            </a:avLst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35" name="AutoShape 55"/>
          <p:cNvSpPr>
            <a:spLocks noChangeArrowheads="1"/>
          </p:cNvSpPr>
          <p:nvPr/>
        </p:nvSpPr>
        <p:spPr bwMode="auto">
          <a:xfrm rot="1744101">
            <a:off x="2051050" y="4129088"/>
            <a:ext cx="995363" cy="141287"/>
          </a:xfrm>
          <a:prstGeom prst="rightArrow">
            <a:avLst>
              <a:gd name="adj1" fmla="val 50000"/>
              <a:gd name="adj2" fmla="val 176124"/>
            </a:avLst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36" name="Picture 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4581525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7" name="Picture 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508500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8" name="Picture 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4365625"/>
            <a:ext cx="28733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9" name="Picture 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4868863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0" name="AutoShape 60" descr="Diagonal hacia arriba ancha"/>
          <p:cNvSpPr>
            <a:spLocks noChangeArrowheads="1"/>
          </p:cNvSpPr>
          <p:nvPr/>
        </p:nvSpPr>
        <p:spPr bwMode="auto">
          <a:xfrm rot="-346532">
            <a:off x="1763713" y="4868863"/>
            <a:ext cx="1004887" cy="144462"/>
          </a:xfrm>
          <a:prstGeom prst="rightArrow">
            <a:avLst>
              <a:gd name="adj1" fmla="val 50000"/>
              <a:gd name="adj2" fmla="val 173902"/>
            </a:avLst>
          </a:prstGeom>
          <a:pattFill prst="wdUpDiag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41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661025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2" name="Picture 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5734050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3" name="Picture 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5805488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4" name="Picture 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5949950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5" name="AutoShape 65"/>
          <p:cNvSpPr>
            <a:spLocks noChangeArrowheads="1"/>
          </p:cNvSpPr>
          <p:nvPr/>
        </p:nvSpPr>
        <p:spPr bwMode="auto">
          <a:xfrm rot="-1519627">
            <a:off x="1547813" y="5661025"/>
            <a:ext cx="1081087" cy="142875"/>
          </a:xfrm>
          <a:prstGeom prst="rightArrow">
            <a:avLst>
              <a:gd name="adj1" fmla="val 50000"/>
              <a:gd name="adj2" fmla="val 189167"/>
            </a:avLst>
          </a:prstGeom>
          <a:solidFill>
            <a:schemeClr val="tx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46" name="AutoShape 66"/>
          <p:cNvSpPr>
            <a:spLocks noChangeArrowheads="1"/>
          </p:cNvSpPr>
          <p:nvPr/>
        </p:nvSpPr>
        <p:spPr bwMode="auto">
          <a:xfrm>
            <a:off x="1692275" y="5589588"/>
            <a:ext cx="647700" cy="3603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47" name="Picture 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4724400"/>
            <a:ext cx="28733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8" name="Picture 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6165850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9" name="Picture 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6092825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0" name="Picture 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2205038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1" name="Picture 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4868863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2" name="Picture 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5084763"/>
            <a:ext cx="28733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3" name="Picture 7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876925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4" name="Picture 74" descr="MCj042416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5084763"/>
            <a:ext cx="24288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5" name="_s1031"/>
          <p:cNvSpPr>
            <a:spLocks noChangeArrowheads="1"/>
          </p:cNvSpPr>
          <p:nvPr/>
        </p:nvSpPr>
        <p:spPr bwMode="auto">
          <a:xfrm>
            <a:off x="6948488" y="4221163"/>
            <a:ext cx="1655762" cy="1439862"/>
          </a:xfrm>
          <a:prstGeom prst="ellipse">
            <a:avLst/>
          </a:prstGeom>
          <a:solidFill>
            <a:srgbClr val="99CC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56" name="_s1031"/>
          <p:cNvSpPr>
            <a:spLocks noChangeArrowheads="1"/>
          </p:cNvSpPr>
          <p:nvPr/>
        </p:nvSpPr>
        <p:spPr bwMode="auto">
          <a:xfrm>
            <a:off x="7380288" y="5661025"/>
            <a:ext cx="1368425" cy="1196975"/>
          </a:xfrm>
          <a:prstGeom prst="ellipse">
            <a:avLst/>
          </a:prstGeom>
          <a:solidFill>
            <a:srgbClr val="99CC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sp>
        <p:nvSpPr>
          <p:cNvPr id="20557" name="_s1031"/>
          <p:cNvSpPr>
            <a:spLocks noChangeArrowheads="1"/>
          </p:cNvSpPr>
          <p:nvPr/>
        </p:nvSpPr>
        <p:spPr bwMode="auto">
          <a:xfrm>
            <a:off x="5292725" y="1412875"/>
            <a:ext cx="3094038" cy="2736850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es-BO" sz="500">
              <a:latin typeface="Tahoma" pitchFamily="34" charset="0"/>
              <a:cs typeface="Arial" charset="0"/>
            </a:endParaRPr>
          </a:p>
        </p:txBody>
      </p:sp>
      <p:pic>
        <p:nvPicPr>
          <p:cNvPr id="20558" name="Picture 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4292600"/>
            <a:ext cx="28733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9" name="Picture 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913" y="5876925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0" name="Picture 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2492375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1" name="AutoShape 81"/>
          <p:cNvSpPr>
            <a:spLocks noChangeArrowheads="1"/>
          </p:cNvSpPr>
          <p:nvPr/>
        </p:nvSpPr>
        <p:spPr bwMode="auto">
          <a:xfrm>
            <a:off x="6804025" y="2565400"/>
            <a:ext cx="142875" cy="144463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62" name="Picture 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1844675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3" name="Picture 8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500438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4" name="Picture 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565400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5" name="Picture 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3357563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6" name="Picture 8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1916113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7" name="Picture 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1484313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8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2781300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9" name="AutoShape 89"/>
          <p:cNvSpPr>
            <a:spLocks noChangeArrowheads="1"/>
          </p:cNvSpPr>
          <p:nvPr/>
        </p:nvSpPr>
        <p:spPr bwMode="auto">
          <a:xfrm rot="-1800168">
            <a:off x="7092950" y="2420938"/>
            <a:ext cx="431800" cy="234950"/>
          </a:xfrm>
          <a:prstGeom prst="rightArrow">
            <a:avLst>
              <a:gd name="adj1" fmla="val 50000"/>
              <a:gd name="adj2" fmla="val 4594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0" name="AutoShape 90"/>
          <p:cNvSpPr>
            <a:spLocks noChangeArrowheads="1"/>
          </p:cNvSpPr>
          <p:nvPr/>
        </p:nvSpPr>
        <p:spPr bwMode="auto">
          <a:xfrm rot="-9261138">
            <a:off x="7164388" y="1700213"/>
            <a:ext cx="431800" cy="138112"/>
          </a:xfrm>
          <a:prstGeom prst="rightArrow">
            <a:avLst>
              <a:gd name="adj1" fmla="val 50000"/>
              <a:gd name="adj2" fmla="val 7816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1" name="AutoShape 91"/>
          <p:cNvSpPr>
            <a:spLocks noChangeArrowheads="1"/>
          </p:cNvSpPr>
          <p:nvPr/>
        </p:nvSpPr>
        <p:spPr bwMode="auto">
          <a:xfrm rot="5970508">
            <a:off x="5577682" y="2496343"/>
            <a:ext cx="431800" cy="138113"/>
          </a:xfrm>
          <a:prstGeom prst="rightArrow">
            <a:avLst>
              <a:gd name="adj1" fmla="val 50000"/>
              <a:gd name="adj2" fmla="val 7816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2" name="AutoShape 92"/>
          <p:cNvSpPr>
            <a:spLocks noChangeArrowheads="1"/>
          </p:cNvSpPr>
          <p:nvPr/>
        </p:nvSpPr>
        <p:spPr bwMode="auto">
          <a:xfrm rot="9170298">
            <a:off x="6156325" y="1773238"/>
            <a:ext cx="431800" cy="138112"/>
          </a:xfrm>
          <a:prstGeom prst="rightArrow">
            <a:avLst>
              <a:gd name="adj1" fmla="val 50000"/>
              <a:gd name="adj2" fmla="val 7816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3" name="AutoShape 93"/>
          <p:cNvSpPr>
            <a:spLocks noChangeArrowheads="1"/>
          </p:cNvSpPr>
          <p:nvPr/>
        </p:nvSpPr>
        <p:spPr bwMode="auto">
          <a:xfrm rot="2450190">
            <a:off x="5724525" y="3429000"/>
            <a:ext cx="431800" cy="138113"/>
          </a:xfrm>
          <a:prstGeom prst="rightArrow">
            <a:avLst>
              <a:gd name="adj1" fmla="val 50000"/>
              <a:gd name="adj2" fmla="val 7816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4" name="AutoShape 94"/>
          <p:cNvSpPr>
            <a:spLocks noChangeArrowheads="1"/>
          </p:cNvSpPr>
          <p:nvPr/>
        </p:nvSpPr>
        <p:spPr bwMode="auto">
          <a:xfrm rot="-3325444">
            <a:off x="6369844" y="3215482"/>
            <a:ext cx="431800" cy="138112"/>
          </a:xfrm>
          <a:prstGeom prst="rightArrow">
            <a:avLst>
              <a:gd name="adj1" fmla="val 50000"/>
              <a:gd name="adj2" fmla="val 78161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5" name="AutoShape 95"/>
          <p:cNvSpPr>
            <a:spLocks noChangeArrowheads="1"/>
          </p:cNvSpPr>
          <p:nvPr/>
        </p:nvSpPr>
        <p:spPr bwMode="auto">
          <a:xfrm rot="-3358951">
            <a:off x="7738269" y="3215482"/>
            <a:ext cx="431800" cy="138112"/>
          </a:xfrm>
          <a:prstGeom prst="rightArrow">
            <a:avLst>
              <a:gd name="adj1" fmla="val 50000"/>
              <a:gd name="adj2" fmla="val 7816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6" name="AutoShape 96"/>
          <p:cNvSpPr>
            <a:spLocks noChangeArrowheads="1"/>
          </p:cNvSpPr>
          <p:nvPr/>
        </p:nvSpPr>
        <p:spPr bwMode="auto">
          <a:xfrm rot="-197513">
            <a:off x="6732588" y="3644900"/>
            <a:ext cx="431800" cy="138113"/>
          </a:xfrm>
          <a:prstGeom prst="rightArrow">
            <a:avLst>
              <a:gd name="adj1" fmla="val 50000"/>
              <a:gd name="adj2" fmla="val 7816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77" name="AutoShape 97"/>
          <p:cNvSpPr>
            <a:spLocks noChangeArrowheads="1"/>
          </p:cNvSpPr>
          <p:nvPr/>
        </p:nvSpPr>
        <p:spPr bwMode="auto">
          <a:xfrm rot="2482467">
            <a:off x="6156325" y="2349500"/>
            <a:ext cx="431800" cy="138113"/>
          </a:xfrm>
          <a:prstGeom prst="rightArrow">
            <a:avLst>
              <a:gd name="adj1" fmla="val 50000"/>
              <a:gd name="adj2" fmla="val 78161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78" name="Picture 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724400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9" name="Picture 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5229225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0" name="Picture 1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7988" y="5157788"/>
            <a:ext cx="2873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1" name="Picture 1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72450" y="4508500"/>
            <a:ext cx="28733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2" name="AutoShape 102"/>
          <p:cNvSpPr>
            <a:spLocks noChangeArrowheads="1"/>
          </p:cNvSpPr>
          <p:nvPr/>
        </p:nvSpPr>
        <p:spPr bwMode="auto">
          <a:xfrm rot="8342050">
            <a:off x="7092950" y="4508500"/>
            <a:ext cx="363538" cy="141288"/>
          </a:xfrm>
          <a:prstGeom prst="rightArrow">
            <a:avLst>
              <a:gd name="adj1" fmla="val 50000"/>
              <a:gd name="adj2" fmla="val 6432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83" name="AutoShape 103"/>
          <p:cNvSpPr>
            <a:spLocks noChangeArrowheads="1"/>
          </p:cNvSpPr>
          <p:nvPr/>
        </p:nvSpPr>
        <p:spPr bwMode="auto">
          <a:xfrm rot="2942050">
            <a:off x="7053263" y="5124450"/>
            <a:ext cx="363538" cy="141287"/>
          </a:xfrm>
          <a:prstGeom prst="rightArrow">
            <a:avLst>
              <a:gd name="adj1" fmla="val 50000"/>
              <a:gd name="adj2" fmla="val 6432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84" name="AutoShape 104"/>
          <p:cNvSpPr>
            <a:spLocks noChangeArrowheads="1"/>
          </p:cNvSpPr>
          <p:nvPr/>
        </p:nvSpPr>
        <p:spPr bwMode="auto">
          <a:xfrm rot="-550671">
            <a:off x="7667625" y="5300663"/>
            <a:ext cx="363538" cy="141287"/>
          </a:xfrm>
          <a:prstGeom prst="rightArrow">
            <a:avLst>
              <a:gd name="adj1" fmla="val 50000"/>
              <a:gd name="adj2" fmla="val 6432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85" name="AutoShape 105"/>
          <p:cNvSpPr>
            <a:spLocks noChangeArrowheads="1"/>
          </p:cNvSpPr>
          <p:nvPr/>
        </p:nvSpPr>
        <p:spPr bwMode="auto">
          <a:xfrm rot="-4657035">
            <a:off x="8132763" y="4908550"/>
            <a:ext cx="363538" cy="141287"/>
          </a:xfrm>
          <a:prstGeom prst="rightArrow">
            <a:avLst>
              <a:gd name="adj1" fmla="val 50000"/>
              <a:gd name="adj2" fmla="val 6432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86" name="AutoShape 106"/>
          <p:cNvSpPr>
            <a:spLocks noChangeArrowheads="1"/>
          </p:cNvSpPr>
          <p:nvPr/>
        </p:nvSpPr>
        <p:spPr bwMode="auto">
          <a:xfrm rot="-9866503">
            <a:off x="7812088" y="4365625"/>
            <a:ext cx="363537" cy="141288"/>
          </a:xfrm>
          <a:prstGeom prst="rightArrow">
            <a:avLst>
              <a:gd name="adj1" fmla="val 50000"/>
              <a:gd name="adj2" fmla="val 6432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87" name="Picture 1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6165850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8" name="Picture 1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6453188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9" name="Picture 1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913" y="6381750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0" name="Picture 1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5805488"/>
            <a:ext cx="2159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1" name="AutoShape 111"/>
          <p:cNvSpPr>
            <a:spLocks noChangeArrowheads="1"/>
          </p:cNvSpPr>
          <p:nvPr/>
        </p:nvSpPr>
        <p:spPr bwMode="auto">
          <a:xfrm rot="-912184">
            <a:off x="6443663" y="5013325"/>
            <a:ext cx="576262" cy="1655763"/>
          </a:xfrm>
          <a:prstGeom prst="curvedRightArrow">
            <a:avLst>
              <a:gd name="adj1" fmla="val 57466"/>
              <a:gd name="adj2" fmla="val 114931"/>
              <a:gd name="adj3" fmla="val 33333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92" name="AutoShape 112"/>
          <p:cNvSpPr>
            <a:spLocks noChangeArrowheads="1"/>
          </p:cNvSpPr>
          <p:nvPr/>
        </p:nvSpPr>
        <p:spPr bwMode="auto">
          <a:xfrm rot="-169601">
            <a:off x="8459788" y="2500313"/>
            <a:ext cx="684212" cy="2449512"/>
          </a:xfrm>
          <a:prstGeom prst="curvedLeftArrow">
            <a:avLst>
              <a:gd name="adj1" fmla="val 71601"/>
              <a:gd name="adj2" fmla="val 143202"/>
              <a:gd name="adj3" fmla="val 33333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93" name="AutoShape 113"/>
          <p:cNvSpPr>
            <a:spLocks noChangeArrowheads="1"/>
          </p:cNvSpPr>
          <p:nvPr/>
        </p:nvSpPr>
        <p:spPr bwMode="auto">
          <a:xfrm rot="7685967">
            <a:off x="7519988" y="5969000"/>
            <a:ext cx="295275" cy="92075"/>
          </a:xfrm>
          <a:prstGeom prst="rightArrow">
            <a:avLst>
              <a:gd name="adj1" fmla="val 50000"/>
              <a:gd name="adj2" fmla="val 80172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94" name="AutoShape 114"/>
          <p:cNvSpPr>
            <a:spLocks noChangeArrowheads="1"/>
          </p:cNvSpPr>
          <p:nvPr/>
        </p:nvSpPr>
        <p:spPr bwMode="auto">
          <a:xfrm rot="2543559">
            <a:off x="7524750" y="6453188"/>
            <a:ext cx="255588" cy="104775"/>
          </a:xfrm>
          <a:prstGeom prst="rightArrow">
            <a:avLst>
              <a:gd name="adj1" fmla="val 50000"/>
              <a:gd name="adj2" fmla="val 60985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95" name="AutoShape 115"/>
          <p:cNvSpPr>
            <a:spLocks noChangeArrowheads="1"/>
          </p:cNvSpPr>
          <p:nvPr/>
        </p:nvSpPr>
        <p:spPr bwMode="auto">
          <a:xfrm rot="-1436348">
            <a:off x="8097838" y="6543675"/>
            <a:ext cx="215900" cy="125413"/>
          </a:xfrm>
          <a:prstGeom prst="rightArrow">
            <a:avLst>
              <a:gd name="adj1" fmla="val 50000"/>
              <a:gd name="adj2" fmla="val 43038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96" name="AutoShape 116"/>
          <p:cNvSpPr>
            <a:spLocks noChangeArrowheads="1"/>
          </p:cNvSpPr>
          <p:nvPr/>
        </p:nvSpPr>
        <p:spPr bwMode="auto">
          <a:xfrm rot="-6014185">
            <a:off x="8424863" y="6122988"/>
            <a:ext cx="215900" cy="1524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20597" name="AutoShape 117"/>
          <p:cNvSpPr>
            <a:spLocks noChangeArrowheads="1"/>
          </p:cNvSpPr>
          <p:nvPr/>
        </p:nvSpPr>
        <p:spPr bwMode="auto">
          <a:xfrm rot="10555016">
            <a:off x="8027988" y="5805488"/>
            <a:ext cx="219075" cy="147637"/>
          </a:xfrm>
          <a:prstGeom prst="rightArrow">
            <a:avLst>
              <a:gd name="adj1" fmla="val 50000"/>
              <a:gd name="adj2" fmla="val 37097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pic>
        <p:nvPicPr>
          <p:cNvPr id="20598" name="Picture 1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708275"/>
            <a:ext cx="5032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9" name="AutoShape 11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32363" y="6381750"/>
            <a:ext cx="503237" cy="47625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algn="ctr" eaLnBrk="1" hangingPunct="1">
              <a:buFont typeface="Wingdings" pitchFamily="2" charset="2"/>
              <a:buNone/>
            </a:pPr>
            <a:r>
              <a:rPr lang="es-ES" sz="3600" b="1" smtClean="0">
                <a:solidFill>
                  <a:srgbClr val="000000"/>
                </a:solidFill>
              </a:rPr>
              <a:t>MUCHAS GRACIAS!!!</a:t>
            </a: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6"/>
          <p:cNvSpPr>
            <a:spLocks noChangeArrowheads="1"/>
          </p:cNvSpPr>
          <p:nvPr/>
        </p:nvSpPr>
        <p:spPr bwMode="auto">
          <a:xfrm>
            <a:off x="571500" y="357188"/>
            <a:ext cx="7777163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s-MX" sz="3200">
              <a:latin typeface="Antique Olive CompactPS" pitchFamily="34" charset="0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VE" sz="2000" b="1" u="sng" dirty="0" smtClean="0"/>
              <a:t>Es la política publica oficial del Ministerio de Salud y Deportes que orienta el desarrollo de sus diferentes acciones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VE" sz="20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VE" sz="2000" dirty="0" smtClean="0"/>
              <a:t>La Salud Familiar Comunitaria Intercultural (</a:t>
            </a:r>
            <a:r>
              <a:rPr lang="es-VE" sz="2000" b="1" dirty="0" smtClean="0">
                <a:solidFill>
                  <a:schemeClr val="accent1">
                    <a:lumMod val="75000"/>
                  </a:schemeClr>
                </a:solidFill>
              </a:rPr>
              <a:t>SAFCI</a:t>
            </a:r>
            <a:r>
              <a:rPr lang="es-VE" sz="2000" dirty="0" smtClean="0"/>
              <a:t>) se constituye en la nueva forma de sentir, pensar, comprender y hacer la salud, que involucra, vincula y articula a los médicos académicos y tradicionales con la persona, familia, comunidad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s-VE" sz="2000" dirty="0" smtClean="0"/>
              <a:t>La </a:t>
            </a:r>
            <a:r>
              <a:rPr lang="es-VE" sz="2000" b="1" dirty="0" smtClean="0">
                <a:solidFill>
                  <a:schemeClr val="accent1">
                    <a:lumMod val="75000"/>
                  </a:schemeClr>
                </a:solidFill>
              </a:rPr>
              <a:t>SAFCI</a:t>
            </a:r>
            <a:r>
              <a:rPr lang="es-VE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VE" sz="2000" dirty="0" smtClean="0"/>
              <a:t>reconoce y fortalece las formas organizativas de la población que le permiten interactuar con el servicio de salud en la toma de decisiones sobre la planificación.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s-VE" sz="20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s-VE" dirty="0"/>
          </a:p>
        </p:txBody>
      </p:sp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642938" y="428625"/>
            <a:ext cx="8229600" cy="57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VE" dirty="0" smtClean="0"/>
              <a:t> </a:t>
            </a:r>
            <a:br>
              <a:rPr lang="es-VE" dirty="0" smtClean="0"/>
            </a:br>
            <a:r>
              <a:rPr lang="es-VE" sz="3600" u="sng" dirty="0" smtClean="0">
                <a:solidFill>
                  <a:srgbClr val="000000"/>
                </a:solidFill>
              </a:rPr>
              <a:t>QUE ES SAFCI</a:t>
            </a:r>
            <a:endParaRPr lang="es-VE" sz="3600" u="sng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Marcador de contenido"/>
          <p:cNvSpPr>
            <a:spLocks noGrp="1"/>
          </p:cNvSpPr>
          <p:nvPr>
            <p:ph idx="1"/>
          </p:nvPr>
        </p:nvSpPr>
        <p:spPr>
          <a:xfrm>
            <a:off x="357188" y="428625"/>
            <a:ext cx="8229600" cy="60721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VE" sz="2000" smtClean="0"/>
              <a:t>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s-VE" sz="2800" b="1" i="1" u="sng" smtClean="0">
                <a:solidFill>
                  <a:srgbClr val="000000"/>
                </a:solidFill>
              </a:rPr>
              <a:t>   </a:t>
            </a:r>
            <a:r>
              <a:rPr lang="es-VE" sz="2800" b="1" u="sng" smtClean="0">
                <a:solidFill>
                  <a:srgbClr val="000000"/>
                </a:solidFill>
              </a:rPr>
              <a:t>SAFCI (Salud Familiar Comunitaria Intercultural</a:t>
            </a:r>
          </a:p>
          <a:p>
            <a:pPr eaLnBrk="1" hangingPunct="1"/>
            <a:r>
              <a:rPr lang="es-VE" sz="2000" smtClean="0"/>
              <a:t>Busca que el derecho a la salud se ejerza como </a:t>
            </a:r>
            <a:r>
              <a:rPr lang="es-VE" sz="2000" b="1" u="sng" smtClean="0"/>
              <a:t>UN DERECHO FUNDAMENTAL</a:t>
            </a:r>
            <a:r>
              <a:rPr lang="es-VE" sz="2000" smtClean="0"/>
              <a:t> que el estado garantiza.</a:t>
            </a:r>
          </a:p>
          <a:p>
            <a:pPr eaLnBrk="1" hangingPunct="1">
              <a:buFont typeface="Wingdings" pitchFamily="2" charset="2"/>
              <a:buNone/>
            </a:pPr>
            <a:r>
              <a:rPr lang="es-VE" sz="2000" smtClean="0"/>
              <a:t>Y además:</a:t>
            </a:r>
          </a:p>
          <a:p>
            <a:pPr eaLnBrk="1" hangingPunct="1">
              <a:buFont typeface="Wingdings" pitchFamily="2" charset="2"/>
              <a:buNone/>
            </a:pPr>
            <a:endParaRPr lang="es-VE" sz="2000" smtClean="0"/>
          </a:p>
          <a:p>
            <a:pPr eaLnBrk="1" hangingPunct="1">
              <a:buFont typeface="Wingdings" pitchFamily="2" charset="2"/>
              <a:buNone/>
            </a:pPr>
            <a:endParaRPr lang="es-VE" sz="2000" smtClean="0"/>
          </a:p>
          <a:p>
            <a:pPr eaLnBrk="1" hangingPunct="1">
              <a:buFont typeface="Wingdings" pitchFamily="2" charset="2"/>
              <a:buNone/>
            </a:pPr>
            <a:endParaRPr lang="es-VE" sz="2000" smtClean="0"/>
          </a:p>
          <a:p>
            <a:pPr eaLnBrk="1" hangingPunct="1">
              <a:buFont typeface="Wingdings" pitchFamily="2" charset="2"/>
              <a:buNone/>
            </a:pPr>
            <a:endParaRPr lang="es-VE" sz="2000" smtClean="0"/>
          </a:p>
          <a:p>
            <a:pPr eaLnBrk="1" hangingPunct="1"/>
            <a:endParaRPr lang="es-VE" sz="1800" b="1" u="sng" smtClean="0"/>
          </a:p>
          <a:p>
            <a:pPr eaLnBrk="1" hangingPunct="1"/>
            <a:endParaRPr lang="es-VE" sz="1800" b="1" u="sng" smtClean="0"/>
          </a:p>
          <a:p>
            <a:pPr eaLnBrk="1" hangingPunct="1"/>
            <a:endParaRPr lang="es-VE" sz="1800" b="1" u="sng" smtClean="0"/>
          </a:p>
          <a:p>
            <a:pPr eaLnBrk="1" hangingPunct="1"/>
            <a:endParaRPr lang="es-VE" sz="1800" b="1" u="sng" smtClean="0"/>
          </a:p>
          <a:p>
            <a:pPr eaLnBrk="1" hangingPunct="1">
              <a:buFont typeface="Wingdings" pitchFamily="2" charset="2"/>
              <a:buNone/>
            </a:pPr>
            <a:r>
              <a:rPr lang="es-VE" b="1" u="sng" smtClean="0">
                <a:solidFill>
                  <a:srgbClr val="000000"/>
                </a:solidFill>
              </a:rPr>
              <a:t>    PRINCIPIOS DE LA SAFCI (Salud Familiar Comunitaria Intercultural</a:t>
            </a:r>
            <a:r>
              <a:rPr lang="es-VE" b="1" smtClean="0">
                <a:solidFill>
                  <a:srgbClr val="000000"/>
                </a:solidFill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s-VE" sz="2800" u="sng" smtClean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s-VE" sz="2000" b="1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38" y="-46038"/>
            <a:ext cx="8229600" cy="260351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7" name="6 Flecha derecha"/>
          <p:cNvSpPr/>
          <p:nvPr/>
        </p:nvSpPr>
        <p:spPr>
          <a:xfrm>
            <a:off x="785813" y="2714625"/>
            <a:ext cx="1500187" cy="92868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PERSONA</a:t>
            </a:r>
          </a:p>
        </p:txBody>
      </p:sp>
      <p:sp>
        <p:nvSpPr>
          <p:cNvPr id="8" name="7 Flecha izquierda"/>
          <p:cNvSpPr/>
          <p:nvPr/>
        </p:nvSpPr>
        <p:spPr>
          <a:xfrm>
            <a:off x="6643688" y="2643188"/>
            <a:ext cx="1406525" cy="841375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FAMILIA</a:t>
            </a:r>
          </a:p>
        </p:txBody>
      </p:sp>
      <p:sp>
        <p:nvSpPr>
          <p:cNvPr id="9" name="8 Flecha arriba"/>
          <p:cNvSpPr/>
          <p:nvPr/>
        </p:nvSpPr>
        <p:spPr>
          <a:xfrm>
            <a:off x="4214813" y="2928938"/>
            <a:ext cx="642937" cy="2357437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COMUNIDAD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565525" y="785813"/>
            <a:ext cx="1728788" cy="5842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sz="3200" b="1">
                <a:latin typeface="Berlin Sans FB Demi" pitchFamily="34" charset="0"/>
              </a:rPr>
              <a:t>SAFCI</a:t>
            </a:r>
            <a:endParaRPr lang="es-ES" sz="3200" b="1">
              <a:latin typeface="Berlin Sans FB Demi" pitchFamily="34" charset="0"/>
            </a:endParaRPr>
          </a:p>
        </p:txBody>
      </p:sp>
      <p:sp>
        <p:nvSpPr>
          <p:cNvPr id="1229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8313" y="2278063"/>
            <a:ext cx="2017712" cy="587375"/>
          </a:xfrm>
          <a:prstGeom prst="rect">
            <a:avLst/>
          </a:prstGeom>
          <a:solidFill>
            <a:srgbClr val="FF3300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solidFill>
                  <a:srgbClr val="FFFF00"/>
                </a:solidFill>
                <a:latin typeface="Berlin Sans FB Demi" pitchFamily="34" charset="0"/>
              </a:rPr>
              <a:t>Participación Comunitaria</a:t>
            </a:r>
            <a:endParaRPr lang="es-ES" b="1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12292" name="Text Box 8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7021513" y="2276475"/>
            <a:ext cx="1584325" cy="376238"/>
          </a:xfrm>
          <a:prstGeom prst="rect">
            <a:avLst/>
          </a:prstGeom>
          <a:solidFill>
            <a:srgbClr val="666633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solidFill>
                  <a:srgbClr val="FFFF66"/>
                </a:solidFill>
                <a:latin typeface="Berlin Sans FB Demi" pitchFamily="34" charset="0"/>
              </a:rPr>
              <a:t>Integralidad</a:t>
            </a:r>
            <a:endParaRPr lang="es-ES" b="1">
              <a:solidFill>
                <a:srgbClr val="FFFF66"/>
              </a:solidFill>
              <a:latin typeface="Berlin Sans FB Demi" pitchFamily="34" charset="0"/>
            </a:endParaRPr>
          </a:p>
        </p:txBody>
      </p:sp>
      <p:sp>
        <p:nvSpPr>
          <p:cNvPr id="12293" name="Text Box 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718050" y="2420938"/>
            <a:ext cx="2085975" cy="312737"/>
          </a:xfrm>
          <a:prstGeom prst="rect">
            <a:avLst/>
          </a:prstGeom>
          <a:solidFill>
            <a:srgbClr val="FFFF00"/>
          </a:solidFill>
          <a:ln w="38100" algn="ctr">
            <a:solidFill>
              <a:srgbClr val="0066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solidFill>
                  <a:srgbClr val="006600"/>
                </a:solidFill>
                <a:latin typeface="Berlin Sans FB Demi" pitchFamily="34" charset="0"/>
              </a:rPr>
              <a:t>Interculturalidad</a:t>
            </a:r>
            <a:endParaRPr lang="es-ES" b="1">
              <a:solidFill>
                <a:srgbClr val="006600"/>
              </a:solidFill>
              <a:latin typeface="Berlin Sans FB Demi" pitchFamily="34" charset="0"/>
            </a:endParaRPr>
          </a:p>
        </p:txBody>
      </p:sp>
      <p:sp>
        <p:nvSpPr>
          <p:cNvPr id="12294" name="Text Box 1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484438" y="4508500"/>
            <a:ext cx="1511300" cy="404813"/>
          </a:xfrm>
          <a:prstGeom prst="rect">
            <a:avLst/>
          </a:prstGeom>
          <a:solidFill>
            <a:srgbClr val="66FFFF"/>
          </a:solidFill>
          <a:ln w="38100">
            <a:solidFill>
              <a:srgbClr val="99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solidFill>
                  <a:srgbClr val="990099"/>
                </a:solidFill>
                <a:latin typeface="Berlin Sans FB Demi" pitchFamily="34" charset="0"/>
              </a:rPr>
              <a:t>Gestión </a:t>
            </a:r>
            <a:endParaRPr lang="es-ES" b="1">
              <a:solidFill>
                <a:srgbClr val="990099"/>
              </a:solidFill>
              <a:latin typeface="Berlin Sans FB Demi" pitchFamily="34" charset="0"/>
            </a:endParaRPr>
          </a:p>
        </p:txBody>
      </p:sp>
      <p:sp>
        <p:nvSpPr>
          <p:cNvPr id="12295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0338" y="2420938"/>
            <a:ext cx="1943100" cy="312737"/>
          </a:xfrm>
          <a:prstGeom prst="rect">
            <a:avLst/>
          </a:prstGeom>
          <a:solidFill>
            <a:srgbClr val="FFFF00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solidFill>
                  <a:srgbClr val="FF0000"/>
                </a:solidFill>
                <a:latin typeface="Berlin Sans FB Demi" pitchFamily="34" charset="0"/>
              </a:rPr>
              <a:t>Intersectorialidad</a:t>
            </a:r>
            <a:endParaRPr lang="es-ES" b="1">
              <a:solidFill>
                <a:srgbClr val="FF0000"/>
              </a:solidFill>
              <a:latin typeface="Berlin Sans FB Demi" pitchFamily="34" charset="0"/>
            </a:endParaRPr>
          </a:p>
        </p:txBody>
      </p:sp>
      <p:sp>
        <p:nvSpPr>
          <p:cNvPr id="12296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003800" y="4618038"/>
            <a:ext cx="1511300" cy="395287"/>
          </a:xfrm>
          <a:prstGeom prst="rect">
            <a:avLst/>
          </a:prstGeom>
          <a:solidFill>
            <a:srgbClr val="990099"/>
          </a:solidFill>
          <a:ln w="28575">
            <a:solidFill>
              <a:srgbClr val="66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 u="sng">
                <a:solidFill>
                  <a:srgbClr val="66FFFF"/>
                </a:solidFill>
                <a:latin typeface="Berlin Sans FB Demi" pitchFamily="34" charset="0"/>
                <a:hlinkClick r:id="" action="ppaction://noaction"/>
              </a:rPr>
              <a:t>Atención</a:t>
            </a:r>
            <a:endParaRPr lang="es-ES" b="1" u="sng">
              <a:solidFill>
                <a:srgbClr val="66FFFF"/>
              </a:solidFill>
              <a:latin typeface="Berlin Sans FB Demi" pitchFamily="34" charset="0"/>
            </a:endParaRPr>
          </a:p>
        </p:txBody>
      </p:sp>
      <p:sp>
        <p:nvSpPr>
          <p:cNvPr id="12297" name="AutoShape 14"/>
          <p:cNvSpPr>
            <a:spLocks/>
          </p:cNvSpPr>
          <p:nvPr/>
        </p:nvSpPr>
        <p:spPr bwMode="auto">
          <a:xfrm rot="-5400000">
            <a:off x="4537075" y="-1143000"/>
            <a:ext cx="215900" cy="8496300"/>
          </a:xfrm>
          <a:prstGeom prst="leftBrace">
            <a:avLst>
              <a:gd name="adj1" fmla="val 32794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s-BO">
              <a:latin typeface="Berlin Sans FB Demi" pitchFamily="34" charset="0"/>
            </a:endParaRPr>
          </a:p>
        </p:txBody>
      </p:sp>
      <p:cxnSp>
        <p:nvCxnSpPr>
          <p:cNvPr id="12298" name="AutoShape 15"/>
          <p:cNvCxnSpPr>
            <a:cxnSpLocks noChangeShapeType="1"/>
            <a:stCxn id="12311" idx="2"/>
            <a:endCxn id="12294" idx="0"/>
          </p:cNvCxnSpPr>
          <p:nvPr/>
        </p:nvCxnSpPr>
        <p:spPr bwMode="auto">
          <a:xfrm rot="5400000">
            <a:off x="3645694" y="3528219"/>
            <a:ext cx="555625" cy="1366837"/>
          </a:xfrm>
          <a:prstGeom prst="curvedConnector3">
            <a:avLst>
              <a:gd name="adj1" fmla="val 5143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299" name="AutoShape 16"/>
          <p:cNvCxnSpPr>
            <a:cxnSpLocks noChangeShapeType="1"/>
            <a:stCxn id="12311" idx="2"/>
            <a:endCxn id="12296" idx="0"/>
          </p:cNvCxnSpPr>
          <p:nvPr/>
        </p:nvCxnSpPr>
        <p:spPr bwMode="auto">
          <a:xfrm rot="16200000" flipH="1">
            <a:off x="4848225" y="3692525"/>
            <a:ext cx="669925" cy="1152525"/>
          </a:xfrm>
          <a:prstGeom prst="curvedConnector3">
            <a:avLst>
              <a:gd name="adj1" fmla="val 50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00" name="AutoShape 20"/>
          <p:cNvCxnSpPr>
            <a:cxnSpLocks noChangeShapeType="1"/>
            <a:stCxn id="12290" idx="1"/>
            <a:endCxn id="12291" idx="0"/>
          </p:cNvCxnSpPr>
          <p:nvPr/>
        </p:nvCxnSpPr>
        <p:spPr bwMode="auto">
          <a:xfrm rot="10800000" flipV="1">
            <a:off x="1477963" y="1077913"/>
            <a:ext cx="2087562" cy="1200150"/>
          </a:xfrm>
          <a:prstGeom prst="curvedConnector2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</p:spPr>
      </p:cxnSp>
      <p:cxnSp>
        <p:nvCxnSpPr>
          <p:cNvPr id="12301" name="AutoShape 21"/>
          <p:cNvCxnSpPr>
            <a:cxnSpLocks noChangeShapeType="1"/>
            <a:stCxn id="12290" idx="2"/>
            <a:endCxn id="12295" idx="0"/>
          </p:cNvCxnSpPr>
          <p:nvPr/>
        </p:nvCxnSpPr>
        <p:spPr bwMode="auto">
          <a:xfrm rot="5400000">
            <a:off x="3525838" y="1516063"/>
            <a:ext cx="1050925" cy="758825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</p:cxnSp>
      <p:cxnSp>
        <p:nvCxnSpPr>
          <p:cNvPr id="12302" name="AutoShape 22"/>
          <p:cNvCxnSpPr>
            <a:cxnSpLocks noChangeShapeType="1"/>
            <a:stCxn id="12290" idx="2"/>
            <a:endCxn id="12293" idx="0"/>
          </p:cNvCxnSpPr>
          <p:nvPr/>
        </p:nvCxnSpPr>
        <p:spPr bwMode="auto">
          <a:xfrm rot="16200000" flipH="1">
            <a:off x="4569619" y="1229519"/>
            <a:ext cx="1050925" cy="1331913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</p:cxnSp>
      <p:cxnSp>
        <p:nvCxnSpPr>
          <p:cNvPr id="12303" name="AutoShape 23"/>
          <p:cNvCxnSpPr>
            <a:cxnSpLocks noChangeShapeType="1"/>
            <a:stCxn id="12290" idx="3"/>
            <a:endCxn id="12292" idx="0"/>
          </p:cNvCxnSpPr>
          <p:nvPr/>
        </p:nvCxnSpPr>
        <p:spPr bwMode="auto">
          <a:xfrm>
            <a:off x="5294313" y="1077913"/>
            <a:ext cx="2519362" cy="1198562"/>
          </a:xfrm>
          <a:prstGeom prst="curvedConnector2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</p:cxnSp>
      <p:sp>
        <p:nvSpPr>
          <p:cNvPr id="12304" name="Text Box 24"/>
          <p:cNvSpPr txBox="1">
            <a:spLocks noChangeArrowheads="1"/>
          </p:cNvSpPr>
          <p:nvPr/>
        </p:nvSpPr>
        <p:spPr bwMode="auto">
          <a:xfrm>
            <a:off x="1258888" y="5637213"/>
            <a:ext cx="1873250" cy="312737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latin typeface="Berlin Sans FB Demi" pitchFamily="34" charset="0"/>
              </a:rPr>
              <a:t>Institucional</a:t>
            </a:r>
            <a:endParaRPr lang="es-ES" b="1">
              <a:latin typeface="Berlin Sans FB Demi" pitchFamily="34" charset="0"/>
            </a:endParaRPr>
          </a:p>
        </p:txBody>
      </p:sp>
      <p:sp>
        <p:nvSpPr>
          <p:cNvPr id="12305" name="Text Box 2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417888" y="5637213"/>
            <a:ext cx="1873250" cy="312737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>
                <a:latin typeface="Berlin Sans FB Demi" pitchFamily="34" charset="0"/>
              </a:rPr>
              <a:t>EMSAFCI</a:t>
            </a:r>
            <a:endParaRPr lang="es-ES" b="1">
              <a:latin typeface="Berlin Sans FB Demi" pitchFamily="34" charset="0"/>
            </a:endParaRPr>
          </a:p>
        </p:txBody>
      </p:sp>
      <p:sp>
        <p:nvSpPr>
          <p:cNvPr id="12306" name="Text Box 26"/>
          <p:cNvSpPr txBox="1">
            <a:spLocks noChangeArrowheads="1"/>
          </p:cNvSpPr>
          <p:nvPr/>
        </p:nvSpPr>
        <p:spPr bwMode="auto">
          <a:xfrm>
            <a:off x="5651500" y="5637213"/>
            <a:ext cx="1873250" cy="312737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BO" b="1" u="sng">
                <a:latin typeface="Berlin Sans FB Demi" pitchFamily="34" charset="0"/>
                <a:hlinkClick r:id="" action="ppaction://noaction"/>
              </a:rPr>
              <a:t>RMSAFCI</a:t>
            </a:r>
            <a:endParaRPr lang="es-ES" b="1" u="sng">
              <a:latin typeface="Berlin Sans FB Demi" pitchFamily="34" charset="0"/>
            </a:endParaRPr>
          </a:p>
        </p:txBody>
      </p:sp>
      <p:sp>
        <p:nvSpPr>
          <p:cNvPr id="12307" name="AutoShape 27"/>
          <p:cNvSpPr>
            <a:spLocks/>
          </p:cNvSpPr>
          <p:nvPr/>
        </p:nvSpPr>
        <p:spPr bwMode="auto">
          <a:xfrm rot="5400000">
            <a:off x="4247356" y="2817020"/>
            <a:ext cx="358775" cy="4608512"/>
          </a:xfrm>
          <a:prstGeom prst="rightBrace">
            <a:avLst>
              <a:gd name="adj1" fmla="val 1070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s-BO">
              <a:latin typeface="Berlin Sans FB Demi" pitchFamily="34" charset="0"/>
            </a:endParaRPr>
          </a:p>
        </p:txBody>
      </p:sp>
      <p:cxnSp>
        <p:nvCxnSpPr>
          <p:cNvPr id="12308" name="AutoShape 28"/>
          <p:cNvCxnSpPr>
            <a:cxnSpLocks noChangeShapeType="1"/>
            <a:stCxn id="12307" idx="1"/>
            <a:endCxn id="12304" idx="0"/>
          </p:cNvCxnSpPr>
          <p:nvPr/>
        </p:nvCxnSpPr>
        <p:spPr bwMode="auto">
          <a:xfrm rot="5400000">
            <a:off x="3153569" y="4344194"/>
            <a:ext cx="315913" cy="2232025"/>
          </a:xfrm>
          <a:prstGeom prst="curvedConnector3">
            <a:avLst>
              <a:gd name="adj1" fmla="val 5276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09" name="AutoShape 29"/>
          <p:cNvCxnSpPr>
            <a:cxnSpLocks noChangeShapeType="1"/>
            <a:stCxn id="12307" idx="1"/>
            <a:endCxn id="12305" idx="0"/>
          </p:cNvCxnSpPr>
          <p:nvPr/>
        </p:nvCxnSpPr>
        <p:spPr bwMode="auto">
          <a:xfrm rot="5400000">
            <a:off x="4233069" y="5423694"/>
            <a:ext cx="315913" cy="73025"/>
          </a:xfrm>
          <a:prstGeom prst="curvedConnector3">
            <a:avLst>
              <a:gd name="adj1" fmla="val 5276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10" name="AutoShape 30"/>
          <p:cNvCxnSpPr>
            <a:cxnSpLocks noChangeShapeType="1"/>
            <a:stCxn id="12307" idx="1"/>
            <a:endCxn id="12306" idx="0"/>
          </p:cNvCxnSpPr>
          <p:nvPr/>
        </p:nvCxnSpPr>
        <p:spPr bwMode="auto">
          <a:xfrm rot="16200000" flipH="1">
            <a:off x="5349875" y="4379913"/>
            <a:ext cx="315913" cy="2160587"/>
          </a:xfrm>
          <a:prstGeom prst="curvedConnector3">
            <a:avLst>
              <a:gd name="adj1" fmla="val 5276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311" name="Rectangle 3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90913" y="3357563"/>
            <a:ext cx="22320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Berlin Sans FB Demi" pitchFamily="34" charset="0"/>
              </a:rPr>
              <a:t>Promoción de la Salud</a:t>
            </a:r>
          </a:p>
        </p:txBody>
      </p:sp>
      <p:sp>
        <p:nvSpPr>
          <p:cNvPr id="12312" name="AutoShape 32">
            <a:hlinkClick r:id="rId4" action="ppaction://hlinksldjump" highlightClick="1">
              <a:snd r:embed="rId5" name="applause.wav" builtIn="1"/>
            </a:hlinkClick>
          </p:cNvPr>
          <p:cNvSpPr>
            <a:spLocks noChangeArrowheads="1"/>
          </p:cNvSpPr>
          <p:nvPr/>
        </p:nvSpPr>
        <p:spPr bwMode="auto">
          <a:xfrm>
            <a:off x="1619250" y="4508500"/>
            <a:ext cx="360363" cy="360363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Marcador de contenido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6487"/>
          </a:xfrm>
        </p:spPr>
        <p:txBody>
          <a:bodyPr/>
          <a:lstStyle/>
          <a:p>
            <a:pPr eaLnBrk="1" hangingPunct="1"/>
            <a:r>
              <a:rPr lang="es-VE" sz="2000" smtClean="0"/>
              <a:t>La estrategia es la </a:t>
            </a:r>
            <a:r>
              <a:rPr lang="es-VE" sz="2000" b="1" u="sng" smtClean="0"/>
              <a:t>PROMOCION DE LA SALUD</a:t>
            </a:r>
          </a:p>
          <a:p>
            <a:pPr eaLnBrk="1" hangingPunct="1">
              <a:buFont typeface="Wingdings" pitchFamily="2" charset="2"/>
              <a:buNone/>
            </a:pPr>
            <a:endParaRPr lang="es-VE" sz="2000" b="1" u="sng" smtClean="0"/>
          </a:p>
          <a:p>
            <a:pPr eaLnBrk="1" hangingPunct="1"/>
            <a:r>
              <a:rPr lang="es-VE" sz="2000" smtClean="0"/>
              <a:t>La promoción de salud es un proceso continuo en el cual el equipo de salud se involucra en la comunidad facilitando la organización y movilización social para responder a la problemática de salud  y sus determinantes.</a:t>
            </a:r>
          </a:p>
          <a:p>
            <a:pPr eaLnBrk="1" hangingPunct="1"/>
            <a:endParaRPr lang="es-VE" sz="2000" u="sng" smtClean="0"/>
          </a:p>
          <a:p>
            <a:pPr eaLnBrk="1" hangingPunct="1"/>
            <a:r>
              <a:rPr lang="es-VE" sz="3600" b="1" u="sng" smtClean="0">
                <a:solidFill>
                  <a:srgbClr val="000000"/>
                </a:solidFill>
              </a:rPr>
              <a:t>Mecanismos  que el personal de Salud  debe aplicar para implementar la promoción en el marco de la SAFCI</a:t>
            </a:r>
          </a:p>
          <a:p>
            <a:pPr eaLnBrk="1" hangingPunct="1">
              <a:buFont typeface="Wingdings" pitchFamily="2" charset="2"/>
              <a:buNone/>
            </a:pPr>
            <a:endParaRPr lang="es-VE" sz="2000" smtClean="0">
              <a:solidFill>
                <a:srgbClr val="FFFF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079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VE" sz="3600" u="sng" dirty="0" smtClean="0">
                <a:solidFill>
                  <a:srgbClr val="000000"/>
                </a:solidFill>
              </a:rPr>
              <a:t>Estrategia de aplicación de la SAFCI</a:t>
            </a:r>
            <a:endParaRPr lang="es-VE" sz="3600" u="sng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contenido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649912"/>
          </a:xfrm>
        </p:spPr>
        <p:txBody>
          <a:bodyPr/>
          <a:lstStyle/>
          <a:p>
            <a:pPr eaLnBrk="1" hangingPunct="1"/>
            <a:endParaRPr lang="es-VE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57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4" name="3 Rectángulo redondeado"/>
          <p:cNvSpPr/>
          <p:nvPr/>
        </p:nvSpPr>
        <p:spPr>
          <a:xfrm>
            <a:off x="1500188" y="1000125"/>
            <a:ext cx="3429000" cy="64293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Se involucra con la </a:t>
            </a:r>
            <a:r>
              <a:rPr lang="es-VE" b="1" dirty="0"/>
              <a:t>COMUNIDAD o BARRIO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1428750" y="1857375"/>
            <a:ext cx="3571875" cy="17145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Realizando </a:t>
            </a:r>
            <a:r>
              <a:rPr lang="es-VE" b="1" dirty="0"/>
              <a:t>ALIANZAS</a:t>
            </a:r>
            <a:r>
              <a:rPr lang="es-VE" dirty="0"/>
              <a:t> con la </a:t>
            </a:r>
            <a:r>
              <a:rPr lang="es-VE" b="1" dirty="0"/>
              <a:t>COMUNIDAD o BARRIO </a:t>
            </a:r>
            <a:r>
              <a:rPr lang="es-VE" dirty="0"/>
              <a:t>desarrollando </a:t>
            </a:r>
            <a:r>
              <a:rPr lang="es-VE" b="1" dirty="0"/>
              <a:t>COMUNICACIÓN-EDUCACION </a:t>
            </a:r>
            <a:r>
              <a:rPr lang="es-VE" dirty="0"/>
              <a:t>en salud para la vida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1500188" y="3786188"/>
            <a:ext cx="3643312" cy="10001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Impulsando la </a:t>
            </a:r>
            <a:r>
              <a:rPr lang="es-VE" b="1" dirty="0"/>
              <a:t>PARTICIPACION SOCIAL EN LA TOMA DE DECISIONES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571625" y="5072063"/>
            <a:ext cx="3571875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Para buscar </a:t>
            </a:r>
            <a:r>
              <a:rPr lang="es-VE" b="1" dirty="0"/>
              <a:t>SOLUCIONES</a:t>
            </a:r>
            <a:r>
              <a:rPr lang="es-VE" dirty="0"/>
              <a:t> a </a:t>
            </a:r>
            <a:r>
              <a:rPr lang="es-VE" b="1" dirty="0"/>
              <a:t>los PROBLEMAS DE SALUD</a:t>
            </a:r>
            <a:r>
              <a:rPr lang="es-VE" dirty="0"/>
              <a:t> encarando sus determinantes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786438" y="3857625"/>
            <a:ext cx="2786062" cy="3571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PLANIFICACION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857875" y="4286250"/>
            <a:ext cx="2714625" cy="3571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EJECUCUIN-ADMIST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857875" y="4786313"/>
            <a:ext cx="2714625" cy="428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VE" dirty="0"/>
              <a:t>SEGUIMIENTO-CONTR</a:t>
            </a:r>
          </a:p>
        </p:txBody>
      </p:sp>
      <p:sp>
        <p:nvSpPr>
          <p:cNvPr id="13" name="12 Abrir llave"/>
          <p:cNvSpPr/>
          <p:nvPr/>
        </p:nvSpPr>
        <p:spPr>
          <a:xfrm>
            <a:off x="5500688" y="4143375"/>
            <a:ext cx="155575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V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323850" y="2603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s-BO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gency FB" pitchFamily="34" charset="0"/>
              </a:rPr>
              <a:t>Gestión participativa de salud a nivel Local </a:t>
            </a:r>
            <a:endParaRPr lang="es-ES" sz="3600" b="1">
              <a:effectLst>
                <a:outerShdw blurRad="38100" dist="38100" dir="2700000" algn="tl">
                  <a:srgbClr val="000000"/>
                </a:outerShdw>
              </a:effectLst>
              <a:latin typeface="Agency FB" pitchFamily="34" charset="0"/>
            </a:endParaRPr>
          </a:p>
        </p:txBody>
      </p:sp>
      <p:sp>
        <p:nvSpPr>
          <p:cNvPr id="15363" name="_s1031"/>
          <p:cNvSpPr>
            <a:spLocks noChangeArrowheads="1"/>
          </p:cNvSpPr>
          <p:nvPr/>
        </p:nvSpPr>
        <p:spPr bwMode="auto">
          <a:xfrm>
            <a:off x="1328738" y="908050"/>
            <a:ext cx="5473700" cy="5256213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5364" name="Picture 1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6300" y="2825750"/>
            <a:ext cx="1296988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AutoShape 123"/>
          <p:cNvSpPr>
            <a:spLocks noChangeArrowheads="1"/>
          </p:cNvSpPr>
          <p:nvPr/>
        </p:nvSpPr>
        <p:spPr bwMode="auto">
          <a:xfrm>
            <a:off x="3992563" y="3041650"/>
            <a:ext cx="225425" cy="188913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pic>
        <p:nvPicPr>
          <p:cNvPr id="15366" name="Picture 124" descr="MCj042416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6225" y="1844675"/>
            <a:ext cx="363538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Oval 126"/>
          <p:cNvSpPr>
            <a:spLocks noChangeArrowheads="1"/>
          </p:cNvSpPr>
          <p:nvPr/>
        </p:nvSpPr>
        <p:spPr bwMode="auto">
          <a:xfrm>
            <a:off x="1616075" y="2565400"/>
            <a:ext cx="1368425" cy="1223963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68" name="Oval 127"/>
          <p:cNvSpPr>
            <a:spLocks noChangeArrowheads="1"/>
          </p:cNvSpPr>
          <p:nvPr/>
        </p:nvSpPr>
        <p:spPr bwMode="auto">
          <a:xfrm>
            <a:off x="1831975" y="4005263"/>
            <a:ext cx="1368425" cy="122396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69" name="Oval 128"/>
          <p:cNvSpPr>
            <a:spLocks noChangeArrowheads="1"/>
          </p:cNvSpPr>
          <p:nvPr/>
        </p:nvSpPr>
        <p:spPr bwMode="auto">
          <a:xfrm>
            <a:off x="5216525" y="2565400"/>
            <a:ext cx="1368425" cy="1223963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70" name="Oval 129"/>
          <p:cNvSpPr>
            <a:spLocks noChangeArrowheads="1"/>
          </p:cNvSpPr>
          <p:nvPr/>
        </p:nvSpPr>
        <p:spPr bwMode="auto">
          <a:xfrm>
            <a:off x="4929188" y="4076700"/>
            <a:ext cx="1368425" cy="1223963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71" name="Oval 130"/>
          <p:cNvSpPr>
            <a:spLocks noChangeArrowheads="1"/>
          </p:cNvSpPr>
          <p:nvPr/>
        </p:nvSpPr>
        <p:spPr bwMode="auto">
          <a:xfrm>
            <a:off x="3416300" y="4725988"/>
            <a:ext cx="1368425" cy="122396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72" name="Oval 131"/>
          <p:cNvSpPr>
            <a:spLocks noChangeArrowheads="1"/>
          </p:cNvSpPr>
          <p:nvPr/>
        </p:nvSpPr>
        <p:spPr bwMode="auto">
          <a:xfrm>
            <a:off x="4279900" y="1341438"/>
            <a:ext cx="1368425" cy="122396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73" name="Oval 132"/>
          <p:cNvSpPr>
            <a:spLocks noChangeArrowheads="1"/>
          </p:cNvSpPr>
          <p:nvPr/>
        </p:nvSpPr>
        <p:spPr bwMode="auto">
          <a:xfrm>
            <a:off x="2552700" y="1341438"/>
            <a:ext cx="1368425" cy="122396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5374" name="Rectangle 133"/>
          <p:cNvSpPr>
            <a:spLocks noChangeArrowheads="1"/>
          </p:cNvSpPr>
          <p:nvPr/>
        </p:nvSpPr>
        <p:spPr bwMode="auto">
          <a:xfrm>
            <a:off x="5360988" y="2997200"/>
            <a:ext cx="1008062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4</a:t>
            </a:r>
          </a:p>
        </p:txBody>
      </p:sp>
      <p:sp>
        <p:nvSpPr>
          <p:cNvPr id="15375" name="Rectangle 134"/>
          <p:cNvSpPr>
            <a:spLocks noChangeArrowheads="1"/>
          </p:cNvSpPr>
          <p:nvPr/>
        </p:nvSpPr>
        <p:spPr bwMode="auto">
          <a:xfrm>
            <a:off x="5072063" y="4508500"/>
            <a:ext cx="1008062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5</a:t>
            </a:r>
          </a:p>
        </p:txBody>
      </p:sp>
      <p:sp>
        <p:nvSpPr>
          <p:cNvPr id="15376" name="Rectangle 135"/>
          <p:cNvSpPr>
            <a:spLocks noChangeArrowheads="1"/>
          </p:cNvSpPr>
          <p:nvPr/>
        </p:nvSpPr>
        <p:spPr bwMode="auto">
          <a:xfrm>
            <a:off x="3560763" y="5157788"/>
            <a:ext cx="1008062" cy="360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6</a:t>
            </a:r>
          </a:p>
        </p:txBody>
      </p:sp>
      <p:sp>
        <p:nvSpPr>
          <p:cNvPr id="15377" name="Rectangle 136"/>
          <p:cNvSpPr>
            <a:spLocks noChangeArrowheads="1"/>
          </p:cNvSpPr>
          <p:nvPr/>
        </p:nvSpPr>
        <p:spPr bwMode="auto">
          <a:xfrm>
            <a:off x="1976438" y="4437063"/>
            <a:ext cx="1008062" cy="360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7</a:t>
            </a:r>
          </a:p>
        </p:txBody>
      </p:sp>
      <p:sp>
        <p:nvSpPr>
          <p:cNvPr id="15378" name="Rectangle 137"/>
          <p:cNvSpPr>
            <a:spLocks noChangeArrowheads="1"/>
          </p:cNvSpPr>
          <p:nvPr/>
        </p:nvSpPr>
        <p:spPr bwMode="auto">
          <a:xfrm>
            <a:off x="1831975" y="2997200"/>
            <a:ext cx="1008063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1</a:t>
            </a:r>
          </a:p>
        </p:txBody>
      </p:sp>
      <p:sp>
        <p:nvSpPr>
          <p:cNvPr id="15379" name="Rectangle 138"/>
          <p:cNvSpPr>
            <a:spLocks noChangeArrowheads="1"/>
          </p:cNvSpPr>
          <p:nvPr/>
        </p:nvSpPr>
        <p:spPr bwMode="auto">
          <a:xfrm>
            <a:off x="4497388" y="1773238"/>
            <a:ext cx="1008062" cy="360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3</a:t>
            </a:r>
          </a:p>
        </p:txBody>
      </p:sp>
      <p:sp>
        <p:nvSpPr>
          <p:cNvPr id="15380" name="Rectangle 139"/>
          <p:cNvSpPr>
            <a:spLocks noChangeArrowheads="1"/>
          </p:cNvSpPr>
          <p:nvPr/>
        </p:nvSpPr>
        <p:spPr bwMode="auto">
          <a:xfrm>
            <a:off x="2697163" y="1773238"/>
            <a:ext cx="1008062" cy="3603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Comunidad 2</a:t>
            </a:r>
          </a:p>
        </p:txBody>
      </p:sp>
      <p:sp>
        <p:nvSpPr>
          <p:cNvPr id="370842" name="Rectangle 154"/>
          <p:cNvSpPr>
            <a:spLocks noChangeArrowheads="1"/>
          </p:cNvSpPr>
          <p:nvPr/>
        </p:nvSpPr>
        <p:spPr bwMode="auto">
          <a:xfrm>
            <a:off x="1835150" y="2997200"/>
            <a:ext cx="1008063" cy="3603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1</a:t>
            </a:r>
          </a:p>
        </p:txBody>
      </p:sp>
      <p:sp>
        <p:nvSpPr>
          <p:cNvPr id="370843" name="Rectangle 155"/>
          <p:cNvSpPr>
            <a:spLocks noChangeArrowheads="1"/>
          </p:cNvSpPr>
          <p:nvPr/>
        </p:nvSpPr>
        <p:spPr bwMode="auto">
          <a:xfrm>
            <a:off x="4500563" y="1773238"/>
            <a:ext cx="1008062" cy="360362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3</a:t>
            </a:r>
          </a:p>
        </p:txBody>
      </p:sp>
      <p:sp>
        <p:nvSpPr>
          <p:cNvPr id="370844" name="Rectangle 156"/>
          <p:cNvSpPr>
            <a:spLocks noChangeArrowheads="1"/>
          </p:cNvSpPr>
          <p:nvPr/>
        </p:nvSpPr>
        <p:spPr bwMode="auto">
          <a:xfrm>
            <a:off x="5360988" y="2997200"/>
            <a:ext cx="1008062" cy="3603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4</a:t>
            </a:r>
          </a:p>
        </p:txBody>
      </p:sp>
      <p:sp>
        <p:nvSpPr>
          <p:cNvPr id="370845" name="Rectangle 157"/>
          <p:cNvSpPr>
            <a:spLocks noChangeArrowheads="1"/>
          </p:cNvSpPr>
          <p:nvPr/>
        </p:nvSpPr>
        <p:spPr bwMode="auto">
          <a:xfrm>
            <a:off x="5076825" y="4508500"/>
            <a:ext cx="1008063" cy="3603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5</a:t>
            </a:r>
          </a:p>
        </p:txBody>
      </p:sp>
      <p:sp>
        <p:nvSpPr>
          <p:cNvPr id="370846" name="Rectangle 158"/>
          <p:cNvSpPr>
            <a:spLocks noChangeArrowheads="1"/>
          </p:cNvSpPr>
          <p:nvPr/>
        </p:nvSpPr>
        <p:spPr bwMode="auto">
          <a:xfrm>
            <a:off x="3560763" y="5229225"/>
            <a:ext cx="1008062" cy="3603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6</a:t>
            </a:r>
          </a:p>
        </p:txBody>
      </p:sp>
      <p:sp>
        <p:nvSpPr>
          <p:cNvPr id="370847" name="Rectangle 159"/>
          <p:cNvSpPr>
            <a:spLocks noChangeArrowheads="1"/>
          </p:cNvSpPr>
          <p:nvPr/>
        </p:nvSpPr>
        <p:spPr bwMode="auto">
          <a:xfrm>
            <a:off x="1979613" y="4437063"/>
            <a:ext cx="1008062" cy="360362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7</a:t>
            </a:r>
          </a:p>
        </p:txBody>
      </p:sp>
      <p:sp>
        <p:nvSpPr>
          <p:cNvPr id="370848" name="Rectangle 160"/>
          <p:cNvSpPr>
            <a:spLocks noChangeArrowheads="1"/>
          </p:cNvSpPr>
          <p:nvPr/>
        </p:nvSpPr>
        <p:spPr bwMode="auto">
          <a:xfrm>
            <a:off x="2697163" y="1773238"/>
            <a:ext cx="1008062" cy="360362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0000"/>
                </a:solidFill>
                <a:latin typeface="Arial Black" pitchFamily="34" charset="0"/>
              </a:rPr>
              <a:t>ALS 2</a:t>
            </a:r>
          </a:p>
        </p:txBody>
      </p:sp>
      <p:sp>
        <p:nvSpPr>
          <p:cNvPr id="370857" name="AutoShape 169"/>
          <p:cNvSpPr>
            <a:spLocks noChangeArrowheads="1"/>
          </p:cNvSpPr>
          <p:nvPr/>
        </p:nvSpPr>
        <p:spPr bwMode="auto">
          <a:xfrm rot="-2286618">
            <a:off x="3154363" y="3979863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58" name="AutoShape 170"/>
          <p:cNvSpPr>
            <a:spLocks noChangeArrowheads="1"/>
          </p:cNvSpPr>
          <p:nvPr/>
        </p:nvSpPr>
        <p:spPr bwMode="auto">
          <a:xfrm rot="-5400000">
            <a:off x="3804444" y="4221957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59" name="AutoShape 171"/>
          <p:cNvSpPr>
            <a:spLocks noChangeArrowheads="1"/>
          </p:cNvSpPr>
          <p:nvPr/>
        </p:nvSpPr>
        <p:spPr bwMode="auto">
          <a:xfrm rot="7206393">
            <a:off x="4421982" y="2421731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60" name="AutoShape 172"/>
          <p:cNvSpPr>
            <a:spLocks noChangeArrowheads="1"/>
          </p:cNvSpPr>
          <p:nvPr/>
        </p:nvSpPr>
        <p:spPr bwMode="auto">
          <a:xfrm>
            <a:off x="3009900" y="3111500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61" name="AutoShape 173"/>
          <p:cNvSpPr>
            <a:spLocks noChangeArrowheads="1"/>
          </p:cNvSpPr>
          <p:nvPr/>
        </p:nvSpPr>
        <p:spPr bwMode="auto">
          <a:xfrm rot="-8224925">
            <a:off x="4640263" y="3933825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62" name="AutoShape 174"/>
          <p:cNvSpPr>
            <a:spLocks noChangeArrowheads="1"/>
          </p:cNvSpPr>
          <p:nvPr/>
        </p:nvSpPr>
        <p:spPr bwMode="auto">
          <a:xfrm rot="10800000">
            <a:off x="4810125" y="3141663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63" name="AutoShape 175"/>
          <p:cNvSpPr>
            <a:spLocks noChangeArrowheads="1"/>
          </p:cNvSpPr>
          <p:nvPr/>
        </p:nvSpPr>
        <p:spPr bwMode="auto">
          <a:xfrm rot="3520156">
            <a:off x="3442494" y="2491581"/>
            <a:ext cx="406400" cy="45878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0866" name="Rectangle 178"/>
          <p:cNvSpPr>
            <a:spLocks noChangeArrowheads="1"/>
          </p:cNvSpPr>
          <p:nvPr/>
        </p:nvSpPr>
        <p:spPr bwMode="auto">
          <a:xfrm>
            <a:off x="7092950" y="1412875"/>
            <a:ext cx="1295400" cy="360363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33CC"/>
                </a:solidFill>
                <a:latin typeface="Agency FB" pitchFamily="34" charset="0"/>
              </a:rPr>
              <a:t>Planificación </a:t>
            </a:r>
          </a:p>
        </p:txBody>
      </p:sp>
      <p:sp>
        <p:nvSpPr>
          <p:cNvPr id="370867" name="Rectangle 179"/>
          <p:cNvSpPr>
            <a:spLocks noChangeArrowheads="1"/>
          </p:cNvSpPr>
          <p:nvPr/>
        </p:nvSpPr>
        <p:spPr bwMode="auto">
          <a:xfrm>
            <a:off x="7092950" y="2349500"/>
            <a:ext cx="1366838" cy="574675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33CC"/>
                </a:solidFill>
                <a:latin typeface="Agency FB" pitchFamily="34" charset="0"/>
              </a:rPr>
              <a:t>Ejecución </a:t>
            </a:r>
          </a:p>
          <a:p>
            <a:pPr algn="ctr"/>
            <a:r>
              <a:rPr lang="es-ES">
                <a:solidFill>
                  <a:srgbClr val="0033CC"/>
                </a:solidFill>
                <a:latin typeface="Agency FB" pitchFamily="34" charset="0"/>
              </a:rPr>
              <a:t>Administración</a:t>
            </a:r>
          </a:p>
        </p:txBody>
      </p:sp>
      <p:sp>
        <p:nvSpPr>
          <p:cNvPr id="370868" name="Rectangle 180"/>
          <p:cNvSpPr>
            <a:spLocks noChangeArrowheads="1"/>
          </p:cNvSpPr>
          <p:nvPr/>
        </p:nvSpPr>
        <p:spPr bwMode="auto">
          <a:xfrm>
            <a:off x="7094538" y="3214688"/>
            <a:ext cx="1439862" cy="576262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solidFill>
                  <a:srgbClr val="0033CC"/>
                </a:solidFill>
                <a:latin typeface="Agency FB" pitchFamily="34" charset="0"/>
              </a:rPr>
              <a:t>Seguimiento  </a:t>
            </a:r>
          </a:p>
          <a:p>
            <a:pPr algn="ctr"/>
            <a:r>
              <a:rPr lang="es-ES">
                <a:solidFill>
                  <a:srgbClr val="0033CC"/>
                </a:solidFill>
                <a:latin typeface="Agency FB" pitchFamily="34" charset="0"/>
              </a:rPr>
              <a:t>Control</a:t>
            </a:r>
          </a:p>
        </p:txBody>
      </p:sp>
      <p:cxnSp>
        <p:nvCxnSpPr>
          <p:cNvPr id="370869" name="AutoShape 181"/>
          <p:cNvCxnSpPr>
            <a:cxnSpLocks noChangeShapeType="1"/>
            <a:stCxn id="370882" idx="3"/>
            <a:endCxn id="370866" idx="1"/>
          </p:cNvCxnSpPr>
          <p:nvPr/>
        </p:nvCxnSpPr>
        <p:spPr bwMode="auto">
          <a:xfrm flipV="1">
            <a:off x="4643438" y="1593850"/>
            <a:ext cx="2449512" cy="2124075"/>
          </a:xfrm>
          <a:prstGeom prst="curvedConnector3">
            <a:avLst>
              <a:gd name="adj1" fmla="val 49968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cxnSp>
        <p:nvCxnSpPr>
          <p:cNvPr id="370870" name="AutoShape 182"/>
          <p:cNvCxnSpPr>
            <a:cxnSpLocks noChangeShapeType="1"/>
            <a:stCxn id="370882" idx="3"/>
            <a:endCxn id="370867" idx="1"/>
          </p:cNvCxnSpPr>
          <p:nvPr/>
        </p:nvCxnSpPr>
        <p:spPr bwMode="auto">
          <a:xfrm flipV="1">
            <a:off x="4643438" y="2636838"/>
            <a:ext cx="2449512" cy="1081087"/>
          </a:xfrm>
          <a:prstGeom prst="curvedConnector3">
            <a:avLst>
              <a:gd name="adj1" fmla="val 49968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cxnSp>
        <p:nvCxnSpPr>
          <p:cNvPr id="370871" name="AutoShape 183"/>
          <p:cNvCxnSpPr>
            <a:cxnSpLocks noChangeShapeType="1"/>
            <a:stCxn id="370882" idx="3"/>
            <a:endCxn id="370868" idx="1"/>
          </p:cNvCxnSpPr>
          <p:nvPr/>
        </p:nvCxnSpPr>
        <p:spPr bwMode="auto">
          <a:xfrm flipV="1">
            <a:off x="4643438" y="3503613"/>
            <a:ext cx="2451100" cy="214312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sp>
        <p:nvSpPr>
          <p:cNvPr id="370881" name="Rectangle 193"/>
          <p:cNvSpPr>
            <a:spLocks noChangeArrowheads="1"/>
          </p:cNvSpPr>
          <p:nvPr/>
        </p:nvSpPr>
        <p:spPr bwMode="auto">
          <a:xfrm>
            <a:off x="3563938" y="3573463"/>
            <a:ext cx="1008062" cy="360362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solidFill>
                  <a:srgbClr val="000000"/>
                </a:solidFill>
                <a:latin typeface="Agency FB" pitchFamily="34" charset="0"/>
              </a:rPr>
              <a:t>ALS 8</a:t>
            </a:r>
          </a:p>
        </p:txBody>
      </p:sp>
      <p:sp>
        <p:nvSpPr>
          <p:cNvPr id="370882" name="AutoShape 194"/>
          <p:cNvSpPr>
            <a:spLocks noChangeArrowheads="1"/>
          </p:cNvSpPr>
          <p:nvPr/>
        </p:nvSpPr>
        <p:spPr bwMode="auto">
          <a:xfrm>
            <a:off x="3490913" y="3213100"/>
            <a:ext cx="1152525" cy="1008063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3200">
                <a:solidFill>
                  <a:srgbClr val="0033CC"/>
                </a:solidFill>
                <a:latin typeface="Agency FB" pitchFamily="34" charset="0"/>
              </a:rPr>
              <a:t>CLS</a:t>
            </a:r>
          </a:p>
        </p:txBody>
      </p:sp>
      <p:sp>
        <p:nvSpPr>
          <p:cNvPr id="15403" name="Text Box 195"/>
          <p:cNvSpPr txBox="1">
            <a:spLocks noChangeArrowheads="1"/>
          </p:cNvSpPr>
          <p:nvPr/>
        </p:nvSpPr>
        <p:spPr bwMode="auto">
          <a:xfrm>
            <a:off x="611188" y="1052513"/>
            <a:ext cx="15049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>
                <a:latin typeface="Agency FB" pitchFamily="34" charset="0"/>
              </a:rPr>
              <a:t>Área o sector</a:t>
            </a:r>
          </a:p>
          <a:p>
            <a:r>
              <a:rPr lang="es-ES" sz="2400">
                <a:latin typeface="Agency FB" pitchFamily="34" charset="0"/>
              </a:rPr>
              <a:t> de salud</a:t>
            </a:r>
          </a:p>
        </p:txBody>
      </p:sp>
      <p:sp>
        <p:nvSpPr>
          <p:cNvPr id="15404" name="AutoShape 19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948488" y="6021388"/>
            <a:ext cx="431800" cy="360362"/>
          </a:xfrm>
          <a:prstGeom prst="actionButtonEnd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0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0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0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70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70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70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70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0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70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70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0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70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7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7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7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37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37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842" grpId="0" animBg="1"/>
      <p:bldP spid="370843" grpId="0" animBg="1"/>
      <p:bldP spid="370844" grpId="0" animBg="1"/>
      <p:bldP spid="370845" grpId="0" animBg="1"/>
      <p:bldP spid="370846" grpId="0" animBg="1"/>
      <p:bldP spid="370847" grpId="0" animBg="1"/>
      <p:bldP spid="370848" grpId="0" animBg="1"/>
      <p:bldP spid="370857" grpId="0" animBg="1"/>
      <p:bldP spid="370858" grpId="0" animBg="1"/>
      <p:bldP spid="370859" grpId="0" animBg="1"/>
      <p:bldP spid="370860" grpId="0" animBg="1"/>
      <p:bldP spid="370861" grpId="0" animBg="1"/>
      <p:bldP spid="370862" grpId="0" animBg="1"/>
      <p:bldP spid="370863" grpId="0" animBg="1"/>
      <p:bldP spid="370866" grpId="0" animBg="1"/>
      <p:bldP spid="370867" grpId="0" animBg="1"/>
      <p:bldP spid="370868" grpId="0" animBg="1"/>
      <p:bldP spid="370881" grpId="0" animBg="1"/>
      <p:bldP spid="37088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_s1031"/>
          <p:cNvSpPr>
            <a:spLocks noChangeArrowheads="1"/>
          </p:cNvSpPr>
          <p:nvPr/>
        </p:nvSpPr>
        <p:spPr bwMode="auto">
          <a:xfrm>
            <a:off x="2124075" y="2924175"/>
            <a:ext cx="1727200" cy="1512888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38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3141663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AutoShape 6"/>
          <p:cNvSpPr>
            <a:spLocks noChangeArrowheads="1"/>
          </p:cNvSpPr>
          <p:nvPr/>
        </p:nvSpPr>
        <p:spPr bwMode="auto">
          <a:xfrm>
            <a:off x="2987675" y="3213100"/>
            <a:ext cx="142875" cy="144463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687" name="Rectangle 23"/>
          <p:cNvSpPr>
            <a:spLocks noChangeArrowheads="1"/>
          </p:cNvSpPr>
          <p:nvPr/>
        </p:nvSpPr>
        <p:spPr bwMode="auto">
          <a:xfrm>
            <a:off x="466725" y="444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s-BO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gency FB" pitchFamily="34" charset="0"/>
              </a:rPr>
              <a:t>Gestión participativa de salud a nivel Municipal</a:t>
            </a:r>
            <a:endParaRPr lang="es-ES" sz="3600" b="1">
              <a:effectLst>
                <a:outerShdw blurRad="38100" dist="38100" dir="2700000" algn="tl">
                  <a:srgbClr val="000000"/>
                </a:outerShdw>
              </a:effectLst>
              <a:latin typeface="Agency FB" pitchFamily="34" charset="0"/>
            </a:endParaRPr>
          </a:p>
        </p:txBody>
      </p:sp>
      <p:sp>
        <p:nvSpPr>
          <p:cNvPr id="16390" name="_s1031"/>
          <p:cNvSpPr>
            <a:spLocks noChangeArrowheads="1"/>
          </p:cNvSpPr>
          <p:nvPr/>
        </p:nvSpPr>
        <p:spPr bwMode="auto">
          <a:xfrm>
            <a:off x="755650" y="1484313"/>
            <a:ext cx="1727200" cy="1512887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391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1989138"/>
            <a:ext cx="5032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AutoShape 26"/>
          <p:cNvSpPr>
            <a:spLocks noChangeArrowheads="1"/>
          </p:cNvSpPr>
          <p:nvPr/>
        </p:nvSpPr>
        <p:spPr bwMode="auto">
          <a:xfrm>
            <a:off x="1620838" y="2060575"/>
            <a:ext cx="142875" cy="144463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393" name="_s1031"/>
          <p:cNvSpPr>
            <a:spLocks noChangeArrowheads="1"/>
          </p:cNvSpPr>
          <p:nvPr/>
        </p:nvSpPr>
        <p:spPr bwMode="auto">
          <a:xfrm>
            <a:off x="0" y="2997200"/>
            <a:ext cx="1727200" cy="1512888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394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" y="3502025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5" name="AutoShape 29"/>
          <p:cNvSpPr>
            <a:spLocks noChangeArrowheads="1"/>
          </p:cNvSpPr>
          <p:nvPr/>
        </p:nvSpPr>
        <p:spPr bwMode="auto">
          <a:xfrm>
            <a:off x="865188" y="3573463"/>
            <a:ext cx="142875" cy="144462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396" name="_s1031"/>
          <p:cNvSpPr>
            <a:spLocks noChangeArrowheads="1"/>
          </p:cNvSpPr>
          <p:nvPr/>
        </p:nvSpPr>
        <p:spPr bwMode="auto">
          <a:xfrm>
            <a:off x="900113" y="4581525"/>
            <a:ext cx="1727200" cy="1512888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397" name="Picture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5086350"/>
            <a:ext cx="5032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8" name="AutoShape 32"/>
          <p:cNvSpPr>
            <a:spLocks noChangeArrowheads="1"/>
          </p:cNvSpPr>
          <p:nvPr/>
        </p:nvSpPr>
        <p:spPr bwMode="auto">
          <a:xfrm>
            <a:off x="1763713" y="5157788"/>
            <a:ext cx="142875" cy="144462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399" name="_s1031"/>
          <p:cNvSpPr>
            <a:spLocks noChangeArrowheads="1"/>
          </p:cNvSpPr>
          <p:nvPr/>
        </p:nvSpPr>
        <p:spPr bwMode="auto">
          <a:xfrm>
            <a:off x="2698750" y="4724400"/>
            <a:ext cx="1727200" cy="1512888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400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6450" y="5229225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1" name="AutoShape 35"/>
          <p:cNvSpPr>
            <a:spLocks noChangeArrowheads="1"/>
          </p:cNvSpPr>
          <p:nvPr/>
        </p:nvSpPr>
        <p:spPr bwMode="auto">
          <a:xfrm>
            <a:off x="3492500" y="5300663"/>
            <a:ext cx="142875" cy="144462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402" name="_s1031"/>
          <p:cNvSpPr>
            <a:spLocks noChangeArrowheads="1"/>
          </p:cNvSpPr>
          <p:nvPr/>
        </p:nvSpPr>
        <p:spPr bwMode="auto">
          <a:xfrm>
            <a:off x="2555875" y="981075"/>
            <a:ext cx="1727200" cy="1512888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403" name="Picture 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1485900"/>
            <a:ext cx="503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4" name="AutoShape 38"/>
          <p:cNvSpPr>
            <a:spLocks noChangeArrowheads="1"/>
          </p:cNvSpPr>
          <p:nvPr/>
        </p:nvSpPr>
        <p:spPr bwMode="auto">
          <a:xfrm>
            <a:off x="3421063" y="1557338"/>
            <a:ext cx="142875" cy="144462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405" name="_s1031"/>
          <p:cNvSpPr>
            <a:spLocks noChangeArrowheads="1"/>
          </p:cNvSpPr>
          <p:nvPr/>
        </p:nvSpPr>
        <p:spPr bwMode="auto">
          <a:xfrm>
            <a:off x="3995738" y="2133600"/>
            <a:ext cx="1727200" cy="1512888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406" name="Picture 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638425"/>
            <a:ext cx="50323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7" name="AutoShape 41"/>
          <p:cNvSpPr>
            <a:spLocks noChangeArrowheads="1"/>
          </p:cNvSpPr>
          <p:nvPr/>
        </p:nvSpPr>
        <p:spPr bwMode="auto">
          <a:xfrm>
            <a:off x="4860925" y="2709863"/>
            <a:ext cx="142875" cy="144462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408" name="_s1031"/>
          <p:cNvSpPr>
            <a:spLocks noChangeArrowheads="1"/>
          </p:cNvSpPr>
          <p:nvPr/>
        </p:nvSpPr>
        <p:spPr bwMode="auto">
          <a:xfrm>
            <a:off x="4068763" y="3716338"/>
            <a:ext cx="1727200" cy="1512887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pic>
        <p:nvPicPr>
          <p:cNvPr id="16409" name="Picture 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4221163"/>
            <a:ext cx="50323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10" name="AutoShape 44"/>
          <p:cNvSpPr>
            <a:spLocks noChangeArrowheads="1"/>
          </p:cNvSpPr>
          <p:nvPr/>
        </p:nvSpPr>
        <p:spPr bwMode="auto">
          <a:xfrm>
            <a:off x="4933950" y="4292600"/>
            <a:ext cx="142875" cy="144463"/>
          </a:xfrm>
          <a:prstGeom prst="plus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411" name="AutoShape 45"/>
          <p:cNvSpPr>
            <a:spLocks noChangeArrowheads="1"/>
          </p:cNvSpPr>
          <p:nvPr/>
        </p:nvSpPr>
        <p:spPr bwMode="auto">
          <a:xfrm>
            <a:off x="2700338" y="3789363"/>
            <a:ext cx="576262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gency FB" pitchFamily="34" charset="0"/>
              </a:rPr>
              <a:t>CLS</a:t>
            </a:r>
          </a:p>
        </p:txBody>
      </p:sp>
      <p:sp>
        <p:nvSpPr>
          <p:cNvPr id="16412" name="AutoShape 53"/>
          <p:cNvSpPr>
            <a:spLocks noChangeArrowheads="1"/>
          </p:cNvSpPr>
          <p:nvPr/>
        </p:nvSpPr>
        <p:spPr bwMode="auto">
          <a:xfrm>
            <a:off x="4211638" y="4149725"/>
            <a:ext cx="720725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3" name="AutoShape 54"/>
          <p:cNvSpPr>
            <a:spLocks noChangeArrowheads="1"/>
          </p:cNvSpPr>
          <p:nvPr/>
        </p:nvSpPr>
        <p:spPr bwMode="auto">
          <a:xfrm>
            <a:off x="4140200" y="2492375"/>
            <a:ext cx="720725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4" name="AutoShape 55"/>
          <p:cNvSpPr>
            <a:spLocks noChangeArrowheads="1"/>
          </p:cNvSpPr>
          <p:nvPr/>
        </p:nvSpPr>
        <p:spPr bwMode="auto">
          <a:xfrm>
            <a:off x="2843213" y="1341438"/>
            <a:ext cx="720725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5" name="AutoShape 56"/>
          <p:cNvSpPr>
            <a:spLocks noChangeArrowheads="1"/>
          </p:cNvSpPr>
          <p:nvPr/>
        </p:nvSpPr>
        <p:spPr bwMode="auto">
          <a:xfrm>
            <a:off x="971550" y="1844675"/>
            <a:ext cx="720725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6" name="AutoShape 57"/>
          <p:cNvSpPr>
            <a:spLocks noChangeArrowheads="1"/>
          </p:cNvSpPr>
          <p:nvPr/>
        </p:nvSpPr>
        <p:spPr bwMode="auto">
          <a:xfrm>
            <a:off x="179388" y="3429000"/>
            <a:ext cx="720725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7" name="AutoShape 58"/>
          <p:cNvSpPr>
            <a:spLocks noChangeArrowheads="1"/>
          </p:cNvSpPr>
          <p:nvPr/>
        </p:nvSpPr>
        <p:spPr bwMode="auto">
          <a:xfrm>
            <a:off x="2843213" y="5157788"/>
            <a:ext cx="720725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8" name="AutoShape 59"/>
          <p:cNvSpPr>
            <a:spLocks noChangeArrowheads="1"/>
          </p:cNvSpPr>
          <p:nvPr/>
        </p:nvSpPr>
        <p:spPr bwMode="auto">
          <a:xfrm>
            <a:off x="1116013" y="5084763"/>
            <a:ext cx="720725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CLS</a:t>
            </a:r>
          </a:p>
        </p:txBody>
      </p:sp>
      <p:sp>
        <p:nvSpPr>
          <p:cNvPr id="16419" name="Oval 60"/>
          <p:cNvSpPr>
            <a:spLocks noChangeArrowheads="1"/>
          </p:cNvSpPr>
          <p:nvPr/>
        </p:nvSpPr>
        <p:spPr bwMode="auto">
          <a:xfrm>
            <a:off x="0" y="836613"/>
            <a:ext cx="6011863" cy="5761037"/>
          </a:xfrm>
          <a:prstGeom prst="ellips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6420" name="Text Box 61"/>
          <p:cNvSpPr txBox="1">
            <a:spLocks noChangeArrowheads="1"/>
          </p:cNvSpPr>
          <p:nvPr/>
        </p:nvSpPr>
        <p:spPr bwMode="auto">
          <a:xfrm>
            <a:off x="828675" y="965200"/>
            <a:ext cx="1222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>
                <a:solidFill>
                  <a:srgbClr val="000000"/>
                </a:solidFill>
                <a:latin typeface="Agency FB" pitchFamily="34" charset="0"/>
              </a:rPr>
              <a:t>Municipio</a:t>
            </a:r>
          </a:p>
        </p:txBody>
      </p:sp>
      <p:sp>
        <p:nvSpPr>
          <p:cNvPr id="369726" name="AutoShape 62"/>
          <p:cNvSpPr>
            <a:spLocks noChangeArrowheads="1"/>
          </p:cNvSpPr>
          <p:nvPr/>
        </p:nvSpPr>
        <p:spPr bwMode="auto">
          <a:xfrm rot="-3481603">
            <a:off x="2193132" y="4290218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27" name="AutoShape 63"/>
          <p:cNvSpPr>
            <a:spLocks noChangeArrowheads="1"/>
          </p:cNvSpPr>
          <p:nvPr/>
        </p:nvSpPr>
        <p:spPr bwMode="auto">
          <a:xfrm rot="-6751764">
            <a:off x="3201194" y="4363244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28" name="AutoShape 64"/>
          <p:cNvSpPr>
            <a:spLocks noChangeArrowheads="1"/>
          </p:cNvSpPr>
          <p:nvPr/>
        </p:nvSpPr>
        <p:spPr bwMode="auto">
          <a:xfrm rot="6047873">
            <a:off x="3015457" y="2464593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29" name="AutoShape 65"/>
          <p:cNvSpPr>
            <a:spLocks noChangeArrowheads="1"/>
          </p:cNvSpPr>
          <p:nvPr/>
        </p:nvSpPr>
        <p:spPr bwMode="auto">
          <a:xfrm>
            <a:off x="1692275" y="3500438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30" name="AutoShape 66"/>
          <p:cNvSpPr>
            <a:spLocks noChangeArrowheads="1"/>
          </p:cNvSpPr>
          <p:nvPr/>
        </p:nvSpPr>
        <p:spPr bwMode="auto">
          <a:xfrm rot="-8654002">
            <a:off x="3851275" y="3716338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31" name="AutoShape 67"/>
          <p:cNvSpPr>
            <a:spLocks noChangeArrowheads="1"/>
          </p:cNvSpPr>
          <p:nvPr/>
        </p:nvSpPr>
        <p:spPr bwMode="auto">
          <a:xfrm rot="8402547">
            <a:off x="3708400" y="2924175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32" name="AutoShape 68"/>
          <p:cNvSpPr>
            <a:spLocks noChangeArrowheads="1"/>
          </p:cNvSpPr>
          <p:nvPr/>
        </p:nvSpPr>
        <p:spPr bwMode="auto">
          <a:xfrm rot="3256233">
            <a:off x="2077244" y="2780506"/>
            <a:ext cx="406400" cy="45878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69733" name="AutoShape 69"/>
          <p:cNvSpPr>
            <a:spLocks noChangeArrowheads="1"/>
          </p:cNvSpPr>
          <p:nvPr/>
        </p:nvSpPr>
        <p:spPr bwMode="auto">
          <a:xfrm>
            <a:off x="2484438" y="3644900"/>
            <a:ext cx="1008062" cy="649288"/>
          </a:xfrm>
          <a:prstGeom prst="star8">
            <a:avLst>
              <a:gd name="adj" fmla="val 38250"/>
            </a:avLst>
          </a:prstGeom>
          <a:solidFill>
            <a:srgbClr val="9900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latin typeface="Agency FB" pitchFamily="34" charset="0"/>
              </a:rPr>
              <a:t>CSM</a:t>
            </a:r>
          </a:p>
        </p:txBody>
      </p:sp>
      <p:sp>
        <p:nvSpPr>
          <p:cNvPr id="369735" name="Rectangle 71"/>
          <p:cNvSpPr>
            <a:spLocks noChangeArrowheads="1"/>
          </p:cNvSpPr>
          <p:nvPr/>
        </p:nvSpPr>
        <p:spPr bwMode="auto">
          <a:xfrm>
            <a:off x="6516688" y="1916113"/>
            <a:ext cx="1441450" cy="865187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Planificación</a:t>
            </a:r>
          </a:p>
          <a:p>
            <a:pPr algn="ctr"/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 municipal </a:t>
            </a:r>
          </a:p>
        </p:txBody>
      </p:sp>
      <p:sp>
        <p:nvSpPr>
          <p:cNvPr id="369736" name="Rectangle 72"/>
          <p:cNvSpPr>
            <a:spLocks noChangeArrowheads="1"/>
          </p:cNvSpPr>
          <p:nvPr/>
        </p:nvSpPr>
        <p:spPr bwMode="auto">
          <a:xfrm>
            <a:off x="6516688" y="2852738"/>
            <a:ext cx="1441450" cy="792162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Seguimiento a </a:t>
            </a:r>
          </a:p>
          <a:p>
            <a:pPr algn="ctr"/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la EMS y POA</a:t>
            </a:r>
          </a:p>
        </p:txBody>
      </p:sp>
      <p:cxnSp>
        <p:nvCxnSpPr>
          <p:cNvPr id="369738" name="AutoShape 74"/>
          <p:cNvCxnSpPr>
            <a:cxnSpLocks noChangeShapeType="1"/>
            <a:stCxn id="369733" idx="2"/>
            <a:endCxn id="369735" idx="1"/>
          </p:cNvCxnSpPr>
          <p:nvPr/>
        </p:nvCxnSpPr>
        <p:spPr bwMode="auto">
          <a:xfrm rot="-5400000">
            <a:off x="4105276" y="1233487"/>
            <a:ext cx="1295400" cy="3527425"/>
          </a:xfrm>
          <a:prstGeom prst="curvedConnector2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cxnSp>
        <p:nvCxnSpPr>
          <p:cNvPr id="369739" name="AutoShape 75"/>
          <p:cNvCxnSpPr>
            <a:cxnSpLocks noChangeShapeType="1"/>
            <a:stCxn id="369733" idx="2"/>
            <a:endCxn id="369736" idx="1"/>
          </p:cNvCxnSpPr>
          <p:nvPr/>
        </p:nvCxnSpPr>
        <p:spPr bwMode="auto">
          <a:xfrm flipV="1">
            <a:off x="3492500" y="3249613"/>
            <a:ext cx="3024188" cy="720725"/>
          </a:xfrm>
          <a:prstGeom prst="curvedConnector3">
            <a:avLst>
              <a:gd name="adj1" fmla="val 49972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sp>
        <p:nvSpPr>
          <p:cNvPr id="16433" name="AutoShape 9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35600" y="6237288"/>
            <a:ext cx="576263" cy="360362"/>
          </a:xfrm>
          <a:prstGeom prst="actionButtonEnd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6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6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6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6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6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6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6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6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6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726" grpId="0" animBg="1"/>
      <p:bldP spid="369727" grpId="0" animBg="1"/>
      <p:bldP spid="369728" grpId="0" animBg="1"/>
      <p:bldP spid="369729" grpId="0" animBg="1"/>
      <p:bldP spid="369730" grpId="0" animBg="1"/>
      <p:bldP spid="369731" grpId="0" animBg="1"/>
      <p:bldP spid="369732" grpId="0" animBg="1"/>
      <p:bldP spid="369733" grpId="0" animBg="1"/>
      <p:bldP spid="369735" grpId="0" animBg="1"/>
      <p:bldP spid="3697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_s1031"/>
          <p:cNvSpPr>
            <a:spLocks noChangeArrowheads="1"/>
          </p:cNvSpPr>
          <p:nvPr/>
        </p:nvSpPr>
        <p:spPr bwMode="auto">
          <a:xfrm>
            <a:off x="3203575" y="3068638"/>
            <a:ext cx="792163" cy="647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371719" name="Rectangle 7"/>
          <p:cNvSpPr>
            <a:spLocks noChangeArrowheads="1"/>
          </p:cNvSpPr>
          <p:nvPr/>
        </p:nvSpPr>
        <p:spPr bwMode="auto">
          <a:xfrm>
            <a:off x="539750" y="331788"/>
            <a:ext cx="82089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s-BO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gency FB" pitchFamily="34" charset="0"/>
              </a:rPr>
              <a:t>Gestión participativa de salud a nivel Departamental </a:t>
            </a:r>
            <a:endParaRPr lang="es-ES" sz="3200" b="1">
              <a:effectLst>
                <a:outerShdw blurRad="38100" dist="38100" dir="2700000" algn="tl">
                  <a:srgbClr val="000000"/>
                </a:outerShdw>
              </a:effectLst>
              <a:latin typeface="Agency FB" pitchFamily="34" charset="0"/>
            </a:endParaRPr>
          </a:p>
        </p:txBody>
      </p:sp>
      <p:sp>
        <p:nvSpPr>
          <p:cNvPr id="17412" name="_s1031"/>
          <p:cNvSpPr>
            <a:spLocks noChangeArrowheads="1"/>
          </p:cNvSpPr>
          <p:nvPr/>
        </p:nvSpPr>
        <p:spPr bwMode="auto">
          <a:xfrm>
            <a:off x="2124075" y="1843088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3" name="_s1031"/>
          <p:cNvSpPr>
            <a:spLocks noChangeArrowheads="1"/>
          </p:cNvSpPr>
          <p:nvPr/>
        </p:nvSpPr>
        <p:spPr bwMode="auto">
          <a:xfrm>
            <a:off x="1547813" y="2779713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4" name="_s1031"/>
          <p:cNvSpPr>
            <a:spLocks noChangeArrowheads="1"/>
          </p:cNvSpPr>
          <p:nvPr/>
        </p:nvSpPr>
        <p:spPr bwMode="auto">
          <a:xfrm>
            <a:off x="1833563" y="3716338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5" name="_s1031"/>
          <p:cNvSpPr>
            <a:spLocks noChangeArrowheads="1"/>
          </p:cNvSpPr>
          <p:nvPr/>
        </p:nvSpPr>
        <p:spPr bwMode="auto">
          <a:xfrm>
            <a:off x="2770188" y="4221163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6" name="_s1031"/>
          <p:cNvSpPr>
            <a:spLocks noChangeArrowheads="1"/>
          </p:cNvSpPr>
          <p:nvPr/>
        </p:nvSpPr>
        <p:spPr bwMode="auto">
          <a:xfrm>
            <a:off x="3276600" y="1484313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7" name="_s1031"/>
          <p:cNvSpPr>
            <a:spLocks noChangeArrowheads="1"/>
          </p:cNvSpPr>
          <p:nvPr/>
        </p:nvSpPr>
        <p:spPr bwMode="auto">
          <a:xfrm>
            <a:off x="4572000" y="3644900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8" name="_s1031"/>
          <p:cNvSpPr>
            <a:spLocks noChangeArrowheads="1"/>
          </p:cNvSpPr>
          <p:nvPr/>
        </p:nvSpPr>
        <p:spPr bwMode="auto">
          <a:xfrm>
            <a:off x="3779838" y="4364038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19" name="AutoShape 29"/>
          <p:cNvSpPr>
            <a:spLocks noChangeArrowheads="1"/>
          </p:cNvSpPr>
          <p:nvPr/>
        </p:nvSpPr>
        <p:spPr bwMode="auto">
          <a:xfrm>
            <a:off x="3348038" y="3211513"/>
            <a:ext cx="576262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gency FB" pitchFamily="34" charset="0"/>
              </a:rPr>
              <a:t>CSM</a:t>
            </a:r>
          </a:p>
        </p:txBody>
      </p:sp>
      <p:sp>
        <p:nvSpPr>
          <p:cNvPr id="17420" name="AutoShape 30"/>
          <p:cNvSpPr>
            <a:spLocks noChangeArrowheads="1"/>
          </p:cNvSpPr>
          <p:nvPr/>
        </p:nvSpPr>
        <p:spPr bwMode="auto">
          <a:xfrm>
            <a:off x="3708400" y="4652963"/>
            <a:ext cx="792163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1" name="AutoShape 31"/>
          <p:cNvSpPr>
            <a:spLocks noChangeArrowheads="1"/>
          </p:cNvSpPr>
          <p:nvPr/>
        </p:nvSpPr>
        <p:spPr bwMode="auto">
          <a:xfrm>
            <a:off x="4573588" y="3860800"/>
            <a:ext cx="792162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2" name="AutoShape 32"/>
          <p:cNvSpPr>
            <a:spLocks noChangeArrowheads="1"/>
          </p:cNvSpPr>
          <p:nvPr/>
        </p:nvSpPr>
        <p:spPr bwMode="auto">
          <a:xfrm>
            <a:off x="3278188" y="1700213"/>
            <a:ext cx="792162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3" name="AutoShape 33"/>
          <p:cNvSpPr>
            <a:spLocks noChangeArrowheads="1"/>
          </p:cNvSpPr>
          <p:nvPr/>
        </p:nvSpPr>
        <p:spPr bwMode="auto">
          <a:xfrm>
            <a:off x="2052638" y="1987550"/>
            <a:ext cx="792162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4" name="AutoShape 34"/>
          <p:cNvSpPr>
            <a:spLocks noChangeArrowheads="1"/>
          </p:cNvSpPr>
          <p:nvPr/>
        </p:nvSpPr>
        <p:spPr bwMode="auto">
          <a:xfrm>
            <a:off x="1476375" y="2924175"/>
            <a:ext cx="792163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5" name="AutoShape 35"/>
          <p:cNvSpPr>
            <a:spLocks noChangeArrowheads="1"/>
          </p:cNvSpPr>
          <p:nvPr/>
        </p:nvSpPr>
        <p:spPr bwMode="auto">
          <a:xfrm>
            <a:off x="2700338" y="4437063"/>
            <a:ext cx="792162" cy="287337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6" name="AutoShape 36"/>
          <p:cNvSpPr>
            <a:spLocks noChangeArrowheads="1"/>
          </p:cNvSpPr>
          <p:nvPr/>
        </p:nvSpPr>
        <p:spPr bwMode="auto">
          <a:xfrm>
            <a:off x="1762125" y="4003675"/>
            <a:ext cx="792163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27" name="Oval 37"/>
          <p:cNvSpPr>
            <a:spLocks noChangeArrowheads="1"/>
          </p:cNvSpPr>
          <p:nvPr/>
        </p:nvSpPr>
        <p:spPr bwMode="auto">
          <a:xfrm>
            <a:off x="1511300" y="1123950"/>
            <a:ext cx="4284663" cy="4321175"/>
          </a:xfrm>
          <a:prstGeom prst="ellips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7428" name="Text Box 38"/>
          <p:cNvSpPr txBox="1">
            <a:spLocks noChangeArrowheads="1"/>
          </p:cNvSpPr>
          <p:nvPr/>
        </p:nvSpPr>
        <p:spPr bwMode="auto">
          <a:xfrm>
            <a:off x="323850" y="1196975"/>
            <a:ext cx="1554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>
                <a:latin typeface="Agency FB" pitchFamily="34" charset="0"/>
              </a:rPr>
              <a:t>Departamento</a:t>
            </a:r>
          </a:p>
        </p:txBody>
      </p:sp>
      <p:sp>
        <p:nvSpPr>
          <p:cNvPr id="371751" name="AutoShape 39"/>
          <p:cNvSpPr>
            <a:spLocks noChangeArrowheads="1"/>
          </p:cNvSpPr>
          <p:nvPr/>
        </p:nvSpPr>
        <p:spPr bwMode="auto">
          <a:xfrm rot="-2086615">
            <a:off x="2654300" y="3571875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2" name="AutoShape 40"/>
          <p:cNvSpPr>
            <a:spLocks noChangeArrowheads="1"/>
          </p:cNvSpPr>
          <p:nvPr/>
        </p:nvSpPr>
        <p:spPr bwMode="auto">
          <a:xfrm rot="-7176347">
            <a:off x="3664744" y="3858419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3" name="AutoShape 41"/>
          <p:cNvSpPr>
            <a:spLocks noChangeArrowheads="1"/>
          </p:cNvSpPr>
          <p:nvPr/>
        </p:nvSpPr>
        <p:spPr bwMode="auto">
          <a:xfrm rot="5257520">
            <a:off x="3447257" y="2418556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4" name="AutoShape 42"/>
          <p:cNvSpPr>
            <a:spLocks noChangeArrowheads="1"/>
          </p:cNvSpPr>
          <p:nvPr/>
        </p:nvSpPr>
        <p:spPr bwMode="auto">
          <a:xfrm rot="799826">
            <a:off x="2581275" y="3068638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5" name="AutoShape 43"/>
          <p:cNvSpPr>
            <a:spLocks noChangeArrowheads="1"/>
          </p:cNvSpPr>
          <p:nvPr/>
        </p:nvSpPr>
        <p:spPr bwMode="auto">
          <a:xfrm rot="-8654002">
            <a:off x="4140200" y="3429000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6" name="AutoShape 44"/>
          <p:cNvSpPr>
            <a:spLocks noChangeArrowheads="1"/>
          </p:cNvSpPr>
          <p:nvPr/>
        </p:nvSpPr>
        <p:spPr bwMode="auto">
          <a:xfrm rot="7527552">
            <a:off x="4096544" y="2780507"/>
            <a:ext cx="406400" cy="4619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7" name="AutoShape 45"/>
          <p:cNvSpPr>
            <a:spLocks noChangeArrowheads="1"/>
          </p:cNvSpPr>
          <p:nvPr/>
        </p:nvSpPr>
        <p:spPr bwMode="auto">
          <a:xfrm rot="3256233">
            <a:off x="2724944" y="2636044"/>
            <a:ext cx="406400" cy="45878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371758" name="AutoShape 46"/>
          <p:cNvSpPr>
            <a:spLocks noChangeArrowheads="1"/>
          </p:cNvSpPr>
          <p:nvPr/>
        </p:nvSpPr>
        <p:spPr bwMode="auto">
          <a:xfrm>
            <a:off x="3203575" y="3140075"/>
            <a:ext cx="792163" cy="503238"/>
          </a:xfrm>
          <a:prstGeom prst="star8">
            <a:avLst>
              <a:gd name="adj" fmla="val 38250"/>
            </a:avLst>
          </a:prstGeom>
          <a:solidFill>
            <a:srgbClr val="9900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>
                <a:latin typeface="Agency FB" pitchFamily="34" charset="0"/>
              </a:rPr>
              <a:t>CSD</a:t>
            </a:r>
          </a:p>
        </p:txBody>
      </p:sp>
      <p:sp>
        <p:nvSpPr>
          <p:cNvPr id="371759" name="Rectangle 47"/>
          <p:cNvSpPr>
            <a:spLocks noChangeArrowheads="1"/>
          </p:cNvSpPr>
          <p:nvPr/>
        </p:nvSpPr>
        <p:spPr bwMode="auto">
          <a:xfrm>
            <a:off x="5940425" y="1193800"/>
            <a:ext cx="2663825" cy="361950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Planificación Plan Deptal Salud</a:t>
            </a:r>
          </a:p>
        </p:txBody>
      </p:sp>
      <p:sp>
        <p:nvSpPr>
          <p:cNvPr id="371760" name="Rectangle 48"/>
          <p:cNvSpPr>
            <a:spLocks noChangeArrowheads="1"/>
          </p:cNvSpPr>
          <p:nvPr/>
        </p:nvSpPr>
        <p:spPr bwMode="auto">
          <a:xfrm>
            <a:off x="6010275" y="2347913"/>
            <a:ext cx="2593975" cy="647700"/>
          </a:xfrm>
          <a:prstGeom prst="rect">
            <a:avLst/>
          </a:prstGeom>
          <a:solidFill>
            <a:schemeClr val="tx2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33CC"/>
                </a:solidFill>
                <a:latin typeface="Agency FB" pitchFamily="34" charset="0"/>
              </a:rPr>
              <a:t>Seguimiento control al plan</a:t>
            </a:r>
          </a:p>
        </p:txBody>
      </p:sp>
      <p:cxnSp>
        <p:nvCxnSpPr>
          <p:cNvPr id="371761" name="AutoShape 49"/>
          <p:cNvCxnSpPr>
            <a:cxnSpLocks noChangeShapeType="1"/>
            <a:stCxn id="371758" idx="2"/>
            <a:endCxn id="371759" idx="1"/>
          </p:cNvCxnSpPr>
          <p:nvPr/>
        </p:nvCxnSpPr>
        <p:spPr bwMode="auto">
          <a:xfrm rot="-5400000">
            <a:off x="3887788" y="1087437"/>
            <a:ext cx="1765300" cy="2339975"/>
          </a:xfrm>
          <a:prstGeom prst="curvedConnector2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cxnSp>
        <p:nvCxnSpPr>
          <p:cNvPr id="371762" name="AutoShape 50"/>
          <p:cNvCxnSpPr>
            <a:cxnSpLocks noChangeShapeType="1"/>
            <a:stCxn id="371758" idx="2"/>
            <a:endCxn id="371760" idx="1"/>
          </p:cNvCxnSpPr>
          <p:nvPr/>
        </p:nvCxnSpPr>
        <p:spPr bwMode="auto">
          <a:xfrm flipV="1">
            <a:off x="3995738" y="2671763"/>
            <a:ext cx="2014537" cy="720725"/>
          </a:xfrm>
          <a:prstGeom prst="curvedConnector3">
            <a:avLst>
              <a:gd name="adj1" fmla="val 49958"/>
            </a:avLst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</p:cxnSp>
      <p:sp>
        <p:nvSpPr>
          <p:cNvPr id="17441" name="_s1031"/>
          <p:cNvSpPr>
            <a:spLocks noChangeArrowheads="1"/>
          </p:cNvSpPr>
          <p:nvPr/>
        </p:nvSpPr>
        <p:spPr bwMode="auto">
          <a:xfrm>
            <a:off x="4787900" y="2779713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42" name="AutoShape 68"/>
          <p:cNvSpPr>
            <a:spLocks noChangeArrowheads="1"/>
          </p:cNvSpPr>
          <p:nvPr/>
        </p:nvSpPr>
        <p:spPr bwMode="auto">
          <a:xfrm>
            <a:off x="4789488" y="3067050"/>
            <a:ext cx="792162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17443" name="_s1031"/>
          <p:cNvSpPr>
            <a:spLocks noChangeArrowheads="1"/>
          </p:cNvSpPr>
          <p:nvPr/>
        </p:nvSpPr>
        <p:spPr bwMode="auto">
          <a:xfrm>
            <a:off x="4427538" y="1916113"/>
            <a:ext cx="793750" cy="7207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s-BO" sz="500">
              <a:latin typeface="Agency FB" pitchFamily="34" charset="0"/>
              <a:cs typeface="Arial" charset="0"/>
            </a:endParaRPr>
          </a:p>
        </p:txBody>
      </p:sp>
      <p:sp>
        <p:nvSpPr>
          <p:cNvPr id="17444" name="AutoShape 70"/>
          <p:cNvSpPr>
            <a:spLocks noChangeArrowheads="1"/>
          </p:cNvSpPr>
          <p:nvPr/>
        </p:nvSpPr>
        <p:spPr bwMode="auto">
          <a:xfrm>
            <a:off x="4429125" y="2203450"/>
            <a:ext cx="792163" cy="287338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400">
                <a:solidFill>
                  <a:srgbClr val="0033CC"/>
                </a:solidFill>
                <a:latin typeface="Arial Black" pitchFamily="34" charset="0"/>
              </a:rPr>
              <a:t>CSM</a:t>
            </a:r>
          </a:p>
        </p:txBody>
      </p:sp>
      <p:sp>
        <p:nvSpPr>
          <p:cNvPr id="371783" name="AutoShape 71"/>
          <p:cNvSpPr>
            <a:spLocks noChangeArrowheads="1"/>
          </p:cNvSpPr>
          <p:nvPr/>
        </p:nvSpPr>
        <p:spPr bwMode="auto">
          <a:xfrm rot="-4455333">
            <a:off x="3129757" y="3833018"/>
            <a:ext cx="406400" cy="4619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s-BO">
              <a:latin typeface="Agency FB" pitchFamily="34" charset="0"/>
            </a:endParaRPr>
          </a:p>
        </p:txBody>
      </p:sp>
      <p:sp>
        <p:nvSpPr>
          <p:cNvPr id="17446" name="AutoShape 8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87675" y="6092825"/>
            <a:ext cx="431800" cy="360363"/>
          </a:xfrm>
          <a:prstGeom prst="actionButtonBeginning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7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7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7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7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7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51" grpId="0" animBg="1"/>
      <p:bldP spid="371752" grpId="0" animBg="1"/>
      <p:bldP spid="371753" grpId="0" animBg="1"/>
      <p:bldP spid="371754" grpId="0" animBg="1"/>
      <p:bldP spid="371755" grpId="0" animBg="1"/>
      <p:bldP spid="371756" grpId="0" animBg="1"/>
      <p:bldP spid="371757" grpId="0" animBg="1"/>
      <p:bldP spid="371758" grpId="0" animBg="1"/>
      <p:bldP spid="371759" grpId="0" animBg="1"/>
      <p:bldP spid="371760" grpId="0" animBg="1"/>
      <p:bldP spid="37178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603</TotalTime>
  <Words>431</Words>
  <Application>Microsoft Office PowerPoint</Application>
  <PresentationFormat>Presentación en pantalla (4:3)</PresentationFormat>
  <Paragraphs>134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7" baseType="lpstr">
      <vt:lpstr>Times New Roman</vt:lpstr>
      <vt:lpstr>Arial</vt:lpstr>
      <vt:lpstr>Lucida Sans Unicode</vt:lpstr>
      <vt:lpstr>Wingdings 3</vt:lpstr>
      <vt:lpstr>Verdana</vt:lpstr>
      <vt:lpstr>Wingdings 2</vt:lpstr>
      <vt:lpstr>Calibri</vt:lpstr>
      <vt:lpstr>Antique Olive CompactPS</vt:lpstr>
      <vt:lpstr>Wingdings</vt:lpstr>
      <vt:lpstr>Berlin Sans FB Demi</vt:lpstr>
      <vt:lpstr>Agency FB</vt:lpstr>
      <vt:lpstr>Arial Black</vt:lpstr>
      <vt:lpstr>Tahoma</vt:lpstr>
      <vt:lpstr>Concurrencia</vt:lpstr>
      <vt:lpstr>Diapositiva 1</vt:lpstr>
      <vt:lpstr>  QUE ES SAFCI</vt:lpstr>
      <vt:lpstr>Diapositiva 3</vt:lpstr>
      <vt:lpstr>Diapositiva 4</vt:lpstr>
      <vt:lpstr>Estrategia de aplicación de la SAFCI</vt:lpstr>
      <vt:lpstr>Diapositiva 6</vt:lpstr>
      <vt:lpstr>Diapositiva 7</vt:lpstr>
      <vt:lpstr>Diapositiva 8</vt:lpstr>
      <vt:lpstr>Diapositiva 9</vt:lpstr>
      <vt:lpstr>Diapositiva 10</vt:lpstr>
      <vt:lpstr>La salud Familiar comunitaria intercultural</vt:lpstr>
      <vt:lpstr>Diapositiva 12</vt:lpstr>
      <vt:lpstr>Diapositiva 13</vt:lpstr>
    </vt:vector>
  </TitlesOfParts>
  <Company>MSD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jcdelgadillo</dc:creator>
  <cp:lastModifiedBy>Personal</cp:lastModifiedBy>
  <cp:revision>54</cp:revision>
  <dcterms:created xsi:type="dcterms:W3CDTF">2009-03-20T18:02:20Z</dcterms:created>
  <dcterms:modified xsi:type="dcterms:W3CDTF">2011-01-31T12:26:55Z</dcterms:modified>
</cp:coreProperties>
</file>