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61" r:id="rId9"/>
    <p:sldId id="262" r:id="rId10"/>
    <p:sldId id="266" r:id="rId11"/>
    <p:sldId id="267" r:id="rId12"/>
    <p:sldId id="263" r:id="rId13"/>
    <p:sldId id="269" r:id="rId14"/>
    <p:sldId id="272" r:id="rId15"/>
    <p:sldId id="264" r:id="rId16"/>
    <p:sldId id="268" r:id="rId17"/>
    <p:sldId id="275" r:id="rId18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9AA-F2EE-4B94-AB05-8FFF7805B711}" type="datetimeFigureOut">
              <a:rPr lang="es-BO" smtClean="0"/>
              <a:pPr/>
              <a:t>30/05/2016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2605-A8D1-4F3F-864E-C01E87E86661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9AA-F2EE-4B94-AB05-8FFF7805B711}" type="datetimeFigureOut">
              <a:rPr lang="es-BO" smtClean="0"/>
              <a:pPr/>
              <a:t>30/05/2016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2605-A8D1-4F3F-864E-C01E87E86661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9AA-F2EE-4B94-AB05-8FFF7805B711}" type="datetimeFigureOut">
              <a:rPr lang="es-BO" smtClean="0"/>
              <a:pPr/>
              <a:t>30/05/2016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2605-A8D1-4F3F-864E-C01E87E86661}" type="slidenum">
              <a:rPr lang="es-BO" smtClean="0"/>
              <a:pPr/>
              <a:t>‹Nº›</a:t>
            </a:fld>
            <a:endParaRPr lang="es-BO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9AA-F2EE-4B94-AB05-8FFF7805B711}" type="datetimeFigureOut">
              <a:rPr lang="es-BO" smtClean="0"/>
              <a:pPr/>
              <a:t>30/05/2016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2605-A8D1-4F3F-864E-C01E87E86661}" type="slidenum">
              <a:rPr lang="es-BO" smtClean="0"/>
              <a:pPr/>
              <a:t>‹Nº›</a:t>
            </a:fld>
            <a:endParaRPr lang="es-B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9AA-F2EE-4B94-AB05-8FFF7805B711}" type="datetimeFigureOut">
              <a:rPr lang="es-BO" smtClean="0"/>
              <a:pPr/>
              <a:t>30/05/2016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2605-A8D1-4F3F-864E-C01E87E86661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9AA-F2EE-4B94-AB05-8FFF7805B711}" type="datetimeFigureOut">
              <a:rPr lang="es-BO" smtClean="0"/>
              <a:pPr/>
              <a:t>30/05/2016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2605-A8D1-4F3F-864E-C01E87E86661}" type="slidenum">
              <a:rPr lang="es-BO" smtClean="0"/>
              <a:pPr/>
              <a:t>‹Nº›</a:t>
            </a:fld>
            <a:endParaRPr lang="es-B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9AA-F2EE-4B94-AB05-8FFF7805B711}" type="datetimeFigureOut">
              <a:rPr lang="es-BO" smtClean="0"/>
              <a:pPr/>
              <a:t>30/05/2016</a:t>
            </a:fld>
            <a:endParaRPr lang="es-B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2605-A8D1-4F3F-864E-C01E87E86661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9AA-F2EE-4B94-AB05-8FFF7805B711}" type="datetimeFigureOut">
              <a:rPr lang="es-BO" smtClean="0"/>
              <a:pPr/>
              <a:t>30/05/2016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2605-A8D1-4F3F-864E-C01E87E86661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9AA-F2EE-4B94-AB05-8FFF7805B711}" type="datetimeFigureOut">
              <a:rPr lang="es-BO" smtClean="0"/>
              <a:pPr/>
              <a:t>30/05/2016</a:t>
            </a:fld>
            <a:endParaRPr lang="es-B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2605-A8D1-4F3F-864E-C01E87E86661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9AA-F2EE-4B94-AB05-8FFF7805B711}" type="datetimeFigureOut">
              <a:rPr lang="es-BO" smtClean="0"/>
              <a:pPr/>
              <a:t>30/05/2016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2605-A8D1-4F3F-864E-C01E87E86661}" type="slidenum">
              <a:rPr lang="es-BO" smtClean="0"/>
              <a:pPr/>
              <a:t>‹Nº›</a:t>
            </a:fld>
            <a:endParaRPr lang="es-B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9AA-F2EE-4B94-AB05-8FFF7805B711}" type="datetimeFigureOut">
              <a:rPr lang="es-BO" smtClean="0"/>
              <a:pPr/>
              <a:t>30/05/2016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2605-A8D1-4F3F-864E-C01E87E86661}" type="slidenum">
              <a:rPr lang="es-BO" smtClean="0"/>
              <a:pPr/>
              <a:t>‹Nº›</a:t>
            </a:fld>
            <a:endParaRPr lang="es-B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085C9AA-F2EE-4B94-AB05-8FFF7805B711}" type="datetimeFigureOut">
              <a:rPr lang="es-BO" smtClean="0"/>
              <a:pPr/>
              <a:t>30/05/2016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D762605-A8D1-4F3F-864E-C01E87E86661}" type="slidenum">
              <a:rPr lang="es-BO" smtClean="0"/>
              <a:pPr/>
              <a:t>‹Nº›</a:t>
            </a:fld>
            <a:endParaRPr lang="es-B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5272" y="896946"/>
            <a:ext cx="8748464" cy="2088232"/>
          </a:xfrm>
          <a:solidFill>
            <a:schemeClr val="bg1"/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BO" sz="5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CALIFICACION Y REGISTRO DE PERSONAS </a:t>
            </a:r>
            <a:br>
              <a:rPr lang="es-BO" sz="5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BO" sz="5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DISCAPACIDAD </a:t>
            </a:r>
            <a:endParaRPr lang="es-BO" sz="5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4 Imagen" descr="http://image.slidesharecdn.com/avancesprunpcdtallerjusticia1-090721105935-phpapp02/95/direccin-general-de-promocin-de-la-salud-discapacidad-en-bolivia-1-728.jpg?cb=12481740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05766"/>
            <a:ext cx="5192472" cy="331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Imagen 130" descr="Descripción: Descripción: D:\CIELITO\FABITO\R.B.C\2010\LOGO EIFOD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7" y="182571"/>
            <a:ext cx="7207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131" descr="Descripción: Descripción: D:\CIELITO\FABITO\R.B.C\2010\LOGO LUZ PARA EL MUN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2571"/>
            <a:ext cx="9747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3516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8" name="Imagen 131" descr="Descripción: Descripción: D:\CIELITO\FABITO\R.B.C\2010\LOGO LUZ PARA EL MUN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90687"/>
            <a:ext cx="9747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516216" y="5727739"/>
            <a:ext cx="323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b="1" dirty="0" smtClean="0"/>
              <a:t>Lic</a:t>
            </a:r>
            <a:r>
              <a:rPr lang="es-BO" sz="1200" b="1" dirty="0" smtClean="0"/>
              <a:t>. </a:t>
            </a:r>
            <a:r>
              <a:rPr lang="es-BO" sz="1200" b="1" dirty="0" err="1" smtClean="0"/>
              <a:t>M.Alejandra</a:t>
            </a:r>
            <a:r>
              <a:rPr lang="es-BO" sz="1200" b="1" dirty="0" smtClean="0"/>
              <a:t> </a:t>
            </a:r>
            <a:r>
              <a:rPr lang="es-BO" sz="1200" b="1" dirty="0" smtClean="0"/>
              <a:t>C</a:t>
            </a:r>
            <a:r>
              <a:rPr lang="es-BO" sz="1200" b="1" dirty="0" smtClean="0"/>
              <a:t>respo </a:t>
            </a:r>
            <a:r>
              <a:rPr lang="es-BO" sz="1200" b="1" dirty="0" smtClean="0"/>
              <a:t>C</a:t>
            </a:r>
            <a:r>
              <a:rPr lang="es-BO" sz="1200" b="1" dirty="0" smtClean="0"/>
              <a:t>uellar</a:t>
            </a:r>
            <a:endParaRPr lang="es-ES_tradnl" sz="1200" b="1" dirty="0"/>
          </a:p>
        </p:txBody>
      </p:sp>
    </p:spTree>
    <p:extLst>
      <p:ext uri="{BB962C8B-B14F-4D97-AF65-F5344CB8AC3E}">
        <p14:creationId xmlns:p14="http://schemas.microsoft.com/office/powerpoint/2010/main" xmlns="" val="7042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es-BO" dirty="0" smtClean="0"/>
              <a:t>La calificación  es la recopilación  de datos a través de un formulario denominado «Certificado de Registro Único de las PCD» que esta compuesto producto de la evaluación de un equipo de calificación.</a:t>
            </a:r>
          </a:p>
          <a:p>
            <a:pPr marL="0" indent="0">
              <a:buNone/>
            </a:pPr>
            <a:r>
              <a:rPr lang="es-BO" dirty="0" smtClean="0"/>
              <a:t>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dirty="0" smtClean="0"/>
              <a:t>CALIFICACION Y REGISTRO </a:t>
            </a:r>
            <a:br>
              <a:rPr lang="es-BO" dirty="0" smtClean="0"/>
            </a:br>
            <a:endParaRPr lang="es-BO" dirty="0"/>
          </a:p>
        </p:txBody>
      </p:sp>
      <p:pic>
        <p:nvPicPr>
          <p:cNvPr id="4" name="3 Imagen" descr="http://www.defensoria.gob.bo/archivos/noticia11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331236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130" descr="Descripción: Descripción: D:\CIELITO\FABITO\R.B.C\2010\LOGO EIFOD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73" y="135678"/>
            <a:ext cx="7207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31" descr="Descripción: Descripción: D:\CIELITO\FABITO\R.B.C\2010\LOGO LUZ PARA EL MUN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90687"/>
            <a:ext cx="9747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516216" y="5727739"/>
            <a:ext cx="323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b="1" dirty="0" smtClean="0"/>
              <a:t>Lic</a:t>
            </a:r>
            <a:r>
              <a:rPr lang="es-BO" sz="1200" b="1" dirty="0" smtClean="0"/>
              <a:t>. </a:t>
            </a:r>
            <a:r>
              <a:rPr lang="es-BO" sz="1200" b="1" dirty="0" err="1" smtClean="0"/>
              <a:t>M.Alejandra</a:t>
            </a:r>
            <a:r>
              <a:rPr lang="es-BO" sz="1200" b="1" dirty="0" smtClean="0"/>
              <a:t> </a:t>
            </a:r>
            <a:r>
              <a:rPr lang="es-BO" sz="1200" b="1" dirty="0" smtClean="0"/>
              <a:t>Crespo Cuellar</a:t>
            </a:r>
            <a:endParaRPr lang="es-ES_tradnl" sz="1200" b="1" dirty="0"/>
          </a:p>
        </p:txBody>
      </p:sp>
    </p:spTree>
    <p:extLst>
      <p:ext uri="{BB962C8B-B14F-4D97-AF65-F5344CB8AC3E}">
        <p14:creationId xmlns:p14="http://schemas.microsoft.com/office/powerpoint/2010/main" xmlns="" val="1577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¿</a:t>
            </a:r>
            <a:r>
              <a:rPr lang="es-BO" dirty="0" smtClean="0"/>
              <a:t>Quienes realizan la calificación?</a:t>
            </a:r>
            <a:endParaRPr lang="es-BO" dirty="0"/>
          </a:p>
        </p:txBody>
      </p:sp>
      <p:pic>
        <p:nvPicPr>
          <p:cNvPr id="4" name="3 Marcador de contenido" descr="http://image.slidesharecdn.com/avancesprunpcdtallerjusticia1-090721105935-phpapp02/95/direccin-general-de-promocin-de-la-salud-discapacidad-en-bolivia-13-728.jpg?cb=124817403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960" cy="515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130" descr="Descripción: Descripción: D:\CIELITO\FABITO\R.B.C\2010\LOGO EIFOD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544"/>
            <a:ext cx="7207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31" descr="Descripción: Descripción: D:\CIELITO\FABITO\R.B.C\2010\LOGO LUZ PARA EL MUN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90687"/>
            <a:ext cx="9747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305388" y="5974847"/>
            <a:ext cx="323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b="1" dirty="0" smtClean="0"/>
              <a:t>Lic</a:t>
            </a:r>
            <a:r>
              <a:rPr lang="es-BO" sz="1200" b="1" dirty="0" smtClean="0"/>
              <a:t>. </a:t>
            </a:r>
            <a:r>
              <a:rPr lang="es-BO" sz="1200" b="1" dirty="0" err="1" smtClean="0"/>
              <a:t>M.Alejandra</a:t>
            </a:r>
            <a:r>
              <a:rPr lang="es-BO" sz="1200" b="1" dirty="0" smtClean="0"/>
              <a:t> </a:t>
            </a:r>
            <a:r>
              <a:rPr lang="es-BO" sz="1200" b="1" dirty="0" smtClean="0"/>
              <a:t>Crespo Cuellar</a:t>
            </a:r>
            <a:endParaRPr lang="es-ES_tradnl" sz="1200" b="1" dirty="0"/>
          </a:p>
        </p:txBody>
      </p:sp>
    </p:spTree>
    <p:extLst>
      <p:ext uri="{BB962C8B-B14F-4D97-AF65-F5344CB8AC3E}">
        <p14:creationId xmlns:p14="http://schemas.microsoft.com/office/powerpoint/2010/main" xmlns="" val="34724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2204864"/>
            <a:ext cx="7408333" cy="3921299"/>
          </a:xfrm>
        </p:spPr>
        <p:txBody>
          <a:bodyPr/>
          <a:lstStyle/>
          <a:p>
            <a:pPr marL="0" indent="0">
              <a:buNone/>
            </a:pPr>
            <a:r>
              <a:rPr lang="es-BO" sz="3200" b="1" dirty="0" smtClean="0"/>
              <a:t>REQUISITOS </a:t>
            </a:r>
          </a:p>
          <a:p>
            <a:endParaRPr lang="es-BO" b="1" dirty="0" smtClean="0"/>
          </a:p>
          <a:p>
            <a:r>
              <a:rPr lang="es-BO" b="1" dirty="0" smtClean="0"/>
              <a:t>CEDULA DE IDENTIDAD ORIGINAL Y FOTOCOPIA</a:t>
            </a:r>
          </a:p>
          <a:p>
            <a:r>
              <a:rPr lang="es-BO" b="1" dirty="0" smtClean="0"/>
              <a:t>INFORME MEDICO ACTUALIZADO</a:t>
            </a:r>
          </a:p>
          <a:p>
            <a:r>
              <a:rPr lang="es-BO" b="1" dirty="0" smtClean="0"/>
              <a:t>EN MENORES DE EDAD DE 18 años, adjuntar fotocopia de tutor</a:t>
            </a:r>
          </a:p>
          <a:p>
            <a:r>
              <a:rPr lang="es-BO" sz="2800" b="1" dirty="0" smtClean="0"/>
              <a:t>Factura de luz y agua </a:t>
            </a:r>
          </a:p>
          <a:p>
            <a:r>
              <a:rPr lang="es-BO" sz="2800" b="1" dirty="0" smtClean="0"/>
              <a:t>Croquis del domicilio </a:t>
            </a:r>
          </a:p>
          <a:p>
            <a:endParaRPr lang="es-B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sz="7200" dirty="0" smtClean="0"/>
              <a:t>CALIFICACION </a:t>
            </a:r>
            <a:endParaRPr lang="es-BO" sz="7200" dirty="0"/>
          </a:p>
        </p:txBody>
      </p:sp>
      <p:pic>
        <p:nvPicPr>
          <p:cNvPr id="4" name="3 Imagen" descr="Resultado de imagen para como es un  carnet de discapacidad en boliv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691736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Resultado de imagen para como es un  carnet de discapacidad en boliv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6975" y="4077072"/>
            <a:ext cx="2867025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130" descr="Descripción: Descripción: D:\CIELITO\FABITO\R.B.C\2010\LOGO EIFOD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544"/>
            <a:ext cx="7207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131" descr="Descripción: Descripción: D:\CIELITO\FABITO\R.B.C\2010\LOGO LUZ PARA EL MUN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90687"/>
            <a:ext cx="9747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660232" y="6458852"/>
            <a:ext cx="323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b="1" dirty="0" smtClean="0"/>
              <a:t>Lic</a:t>
            </a:r>
            <a:r>
              <a:rPr lang="es-BO" sz="1200" b="1" dirty="0" smtClean="0"/>
              <a:t>. </a:t>
            </a:r>
            <a:r>
              <a:rPr lang="es-BO" sz="1200" b="1" dirty="0" err="1" smtClean="0"/>
              <a:t>M.Alejandra</a:t>
            </a:r>
            <a:r>
              <a:rPr lang="es-BO" sz="1200" b="1" dirty="0" smtClean="0"/>
              <a:t> </a:t>
            </a:r>
            <a:r>
              <a:rPr lang="es-BO" sz="1200" b="1" dirty="0" smtClean="0"/>
              <a:t>Crespo Cuellar</a:t>
            </a:r>
            <a:endParaRPr lang="es-ES_tradnl" sz="1200" b="1" dirty="0"/>
          </a:p>
        </p:txBody>
      </p:sp>
    </p:spTree>
    <p:extLst>
      <p:ext uri="{BB962C8B-B14F-4D97-AF65-F5344CB8AC3E}">
        <p14:creationId xmlns:p14="http://schemas.microsoft.com/office/powerpoint/2010/main" xmlns="" val="28670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95825" y="1786753"/>
            <a:ext cx="7408333" cy="4137323"/>
          </a:xfrm>
        </p:spPr>
        <p:txBody>
          <a:bodyPr/>
          <a:lstStyle/>
          <a:p>
            <a:r>
              <a:rPr lang="es-BO" dirty="0" smtClean="0"/>
              <a:t>Es un programa de prioridad nacional que tiene la finalidad de lograr conocer la situación y la realidad de las PCD en el país atreves de :</a:t>
            </a:r>
          </a:p>
          <a:p>
            <a:r>
              <a:rPr lang="es-BO" dirty="0" smtClean="0"/>
              <a:t>1.- una buena calidad de calificación de los tipos y grados de discapacidad</a:t>
            </a:r>
          </a:p>
          <a:p>
            <a:r>
              <a:rPr lang="es-BO" dirty="0" smtClean="0"/>
              <a:t>2.- un buen sistema de registro de personas con discapacidad </a:t>
            </a:r>
          </a:p>
          <a:p>
            <a:r>
              <a:rPr lang="es-BO" dirty="0" smtClean="0"/>
              <a:t>3.- la carnetizacion de Personas con Discapacidad </a:t>
            </a:r>
            <a:endParaRPr lang="es-B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7037" y="38912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s-BO" dirty="0" smtClean="0"/>
              <a:t>PROGRAMA DE REGISTRO UNICO NACIONAL PRUN PCD</a:t>
            </a:r>
            <a:endParaRPr lang="es-BO" dirty="0"/>
          </a:p>
        </p:txBody>
      </p:sp>
      <p:pic>
        <p:nvPicPr>
          <p:cNvPr id="4098" name="Picture 2" descr="C:\Users\User\Pictures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85184"/>
            <a:ext cx="4032448" cy="157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30" descr="Descripción: Descripción: D:\CIELITO\FABITO\R.B.C\2010\LOGO EIFOD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203"/>
            <a:ext cx="7207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31" descr="Descripción: Descripción: D:\CIELITO\FABITO\R.B.C\2010\LOGO LUZ PARA EL MUN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9275" y="190687"/>
            <a:ext cx="9747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732240" y="5999892"/>
            <a:ext cx="323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b="1" dirty="0" smtClean="0"/>
              <a:t>Lic</a:t>
            </a:r>
            <a:r>
              <a:rPr lang="es-BO" sz="1200" b="1" dirty="0" smtClean="0"/>
              <a:t>. M. Alejandra </a:t>
            </a:r>
            <a:r>
              <a:rPr lang="es-BO" sz="1200" b="1" dirty="0" smtClean="0"/>
              <a:t>Crespo Cuellar</a:t>
            </a:r>
            <a:endParaRPr lang="es-ES_tradnl" sz="1200" b="1" dirty="0"/>
          </a:p>
        </p:txBody>
      </p:sp>
    </p:spTree>
    <p:extLst>
      <p:ext uri="{BB962C8B-B14F-4D97-AF65-F5344CB8AC3E}">
        <p14:creationId xmlns:p14="http://schemas.microsoft.com/office/powerpoint/2010/main" xmlns="" val="20244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 dirty="0"/>
          </a:p>
        </p:txBody>
      </p:sp>
      <p:pic>
        <p:nvPicPr>
          <p:cNvPr id="4" name="3 Marcador de contenido" descr="http://image.slidesharecdn.com/avancesprunpcdtallerjusticia1-090721105935-phpapp02/95/direccin-general-de-promocin-de-la-salud-discapacidad-en-bolivia-12-728.jpg?cb=124817403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51587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130" descr="Descripción: Descripción: D:\CIELITO\FABITO\R.B.C\2010\LOGO EIFOD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9" y="169703"/>
            <a:ext cx="902573" cy="95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31" descr="Descripción: Descripción: D:\CIELITO\FABITO\R.B.C\2010\LOGO LUZ PARA EL MUN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90687"/>
            <a:ext cx="9747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507578" y="6309320"/>
            <a:ext cx="323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b="1" dirty="0" smtClean="0"/>
              <a:t>Lic</a:t>
            </a:r>
            <a:r>
              <a:rPr lang="es-BO" sz="1200" b="1" dirty="0" smtClean="0"/>
              <a:t>. </a:t>
            </a:r>
            <a:r>
              <a:rPr lang="es-BO" sz="1200" b="1" dirty="0" err="1" smtClean="0"/>
              <a:t>M.Alejandra</a:t>
            </a:r>
            <a:r>
              <a:rPr lang="es-BO" sz="1200" b="1" dirty="0" smtClean="0"/>
              <a:t> </a:t>
            </a:r>
            <a:r>
              <a:rPr lang="es-BO" sz="1200" b="1" dirty="0" smtClean="0"/>
              <a:t>Crespo Cuellar</a:t>
            </a:r>
            <a:endParaRPr lang="es-ES_tradnl" sz="1200" b="1" dirty="0"/>
          </a:p>
        </p:txBody>
      </p:sp>
    </p:spTree>
    <p:extLst>
      <p:ext uri="{BB962C8B-B14F-4D97-AF65-F5344CB8AC3E}">
        <p14:creationId xmlns:p14="http://schemas.microsoft.com/office/powerpoint/2010/main" xmlns="" val="39477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2060848"/>
            <a:ext cx="7408333" cy="3450696"/>
          </a:xfrm>
        </p:spPr>
        <p:txBody>
          <a:bodyPr/>
          <a:lstStyle/>
          <a:p>
            <a:r>
              <a:rPr lang="es-BO" dirty="0" smtClean="0"/>
              <a:t>La calificación proporciona la entrega del carnet de discapacidad que es un documento legal, en base a la información del Programa de registro Único Nacional DE Personas con discapacidad , sistema que reconoce los datos de la persona con discapacidad </a:t>
            </a:r>
            <a:endParaRPr lang="es-B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Carnet de discapacidad </a:t>
            </a:r>
            <a:endParaRPr lang="es-BO" dirty="0"/>
          </a:p>
        </p:txBody>
      </p:sp>
      <p:pic>
        <p:nvPicPr>
          <p:cNvPr id="4" name="3 Imagen" descr="Resultado de imagen para tipos discapacidad fisic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98595"/>
            <a:ext cx="4896544" cy="2534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130" descr="Descripción: Descripción: D:\CIELITO\FABITO\R.B.C\2010\LOGO EIFOD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9" y="138544"/>
            <a:ext cx="7207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948264" y="6009437"/>
            <a:ext cx="323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b="1" dirty="0" smtClean="0"/>
              <a:t>Lic.M.Alejandra Crespo Cuellar</a:t>
            </a:r>
            <a:endParaRPr lang="es-ES_tradnl" sz="1200" b="1" dirty="0"/>
          </a:p>
        </p:txBody>
      </p:sp>
    </p:spTree>
    <p:extLst>
      <p:ext uri="{BB962C8B-B14F-4D97-AF65-F5344CB8AC3E}">
        <p14:creationId xmlns:p14="http://schemas.microsoft.com/office/powerpoint/2010/main" xmlns="" val="29652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9952" y="2105472"/>
            <a:ext cx="5616624" cy="4752528"/>
          </a:xfrm>
        </p:spPr>
        <p:txBody>
          <a:bodyPr>
            <a:normAutofit lnSpcReduction="10000"/>
          </a:bodyPr>
          <a:lstStyle/>
          <a:p>
            <a:r>
              <a:rPr lang="es-BO" dirty="0" smtClean="0"/>
              <a:t>PRESTACIONES DE SERVICOS DE  SALUD INTEGRAL PARA LAS PERSONAS CON DISCAPACIDAD</a:t>
            </a:r>
          </a:p>
          <a:p>
            <a:r>
              <a:rPr lang="es-BO" dirty="0" smtClean="0"/>
              <a:t>PAGO DE LA REBTA SOLIDARIA A LA PCD GRAVE Y MUY GRAVES</a:t>
            </a:r>
          </a:p>
          <a:p>
            <a:r>
              <a:rPr lang="es-BO" dirty="0" smtClean="0"/>
              <a:t>AYUDAS TECNICAS GRATUITAS : SILLA DE RUEDAS, MULETAS BASTONES ,ANDADORES,ETC.</a:t>
            </a:r>
          </a:p>
          <a:p>
            <a:r>
              <a:rPr lang="es-BO" dirty="0" smtClean="0"/>
              <a:t>INAMOVILIDAD FUNCIONARIA PARA LA PCD</a:t>
            </a:r>
          </a:p>
          <a:p>
            <a:r>
              <a:rPr lang="es-BO" dirty="0" smtClean="0"/>
              <a:t>BENEFICIOS QUE MENCIONA EN LA LEY 223</a:t>
            </a:r>
            <a:endParaRPr lang="es-B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dirty="0" smtClean="0"/>
              <a:t>BENEFICIOS QUE OTORGA  EL CARNET DE DISCAPACIDAD </a:t>
            </a:r>
            <a:endParaRPr lang="es-BO" dirty="0"/>
          </a:p>
        </p:txBody>
      </p:sp>
      <p:pic>
        <p:nvPicPr>
          <p:cNvPr id="4" name="Picture 2" descr="F:\RCB\2011\PRUN\DSC03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3522" y="1988840"/>
            <a:ext cx="288032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30" descr="Descripción: Descripción: D:\CIELITO\FABITO\R.B.C\2010\LOGO EIFOD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544"/>
            <a:ext cx="7207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516216" y="6381328"/>
            <a:ext cx="323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b="1" smtClean="0"/>
              <a:t>Lic</a:t>
            </a:r>
            <a:r>
              <a:rPr lang="es-BO" sz="1200" b="1" smtClean="0"/>
              <a:t>. M.Alejandra</a:t>
            </a:r>
            <a:r>
              <a:rPr lang="es-BO" sz="1200" b="1" dirty="0" smtClean="0"/>
              <a:t> </a:t>
            </a:r>
            <a:r>
              <a:rPr lang="es-BO" sz="1200" b="1" dirty="0" smtClean="0"/>
              <a:t>Crespo Cuellar</a:t>
            </a:r>
            <a:endParaRPr lang="es-ES_tradnl" sz="1200" b="1" dirty="0"/>
          </a:p>
        </p:txBody>
      </p:sp>
    </p:spTree>
    <p:extLst>
      <p:ext uri="{BB962C8B-B14F-4D97-AF65-F5344CB8AC3E}">
        <p14:creationId xmlns:p14="http://schemas.microsoft.com/office/powerpoint/2010/main" xmlns="" val="13206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CB\LOGOS\DIS1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773081" cy="6279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BO" sz="8800" dirty="0" smtClean="0">
                <a:solidFill>
                  <a:schemeClr val="tx1"/>
                </a:solidFill>
              </a:rPr>
              <a:t>GRACIAS ..!!!</a:t>
            </a:r>
            <a:endParaRPr lang="es-ES_tradnl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1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1745820"/>
            <a:ext cx="7920880" cy="3888432"/>
          </a:xfrm>
        </p:spPr>
        <p:txBody>
          <a:bodyPr/>
          <a:lstStyle/>
          <a:p>
            <a:pPr algn="just"/>
            <a:r>
              <a:rPr lang="es-BO" dirty="0" smtClean="0"/>
              <a:t>ES UNA LIMITACION PERMANENTE EN LA REALIZACION DE LAS ACTIVIDADES DE LA VIDA DIARIA , COMO SER : VER ,OIR, CAMINAR , VESTIRSE , COMER , HIGINE PERSONAL Y AUTOCUIDADO , ENTRE OTRAS; DEBICO AUNA PERDIDA O ANORMALIDAD DE UNA ESTRUCTURA O FUNCION BIOLOGICA , FISIOLOGICA O ANATOMICA .</a:t>
            </a:r>
            <a:endParaRPr lang="es-B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dirty="0" smtClean="0"/>
              <a:t>¿Qué SIGNIFICA TENER UNA DISCAPACIDAD ?</a:t>
            </a:r>
            <a:endParaRPr lang="es-BO" dirty="0"/>
          </a:p>
        </p:txBody>
      </p:sp>
      <p:pic>
        <p:nvPicPr>
          <p:cNvPr id="2050" name="Picture 2" descr="F:\RCB\LOGOS\Nueva carpeta\DIS1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3240360" cy="2515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30" descr="Descripción: Descripción: D:\CIELITO\FABITO\R.B.C\2010\LOGO EIFOD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50" y="138544"/>
            <a:ext cx="7207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3516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7" name="Imagen 131" descr="Descripción: Descripción: D:\CIELITO\FABITO\R.B.C\2010\LOGO LUZ PARA EL MUN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5" y="263769"/>
            <a:ext cx="9747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516216" y="5727739"/>
            <a:ext cx="323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b="1" dirty="0" smtClean="0"/>
              <a:t>Lic.M.Alejandra Crespo Cuellar</a:t>
            </a:r>
            <a:endParaRPr lang="es-ES_tradnl" sz="1200" b="1" dirty="0"/>
          </a:p>
        </p:txBody>
      </p:sp>
    </p:spTree>
    <p:extLst>
      <p:ext uri="{BB962C8B-B14F-4D97-AF65-F5344CB8AC3E}">
        <p14:creationId xmlns:p14="http://schemas.microsoft.com/office/powerpoint/2010/main" xmlns="" val="37623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844824"/>
            <a:ext cx="4996077" cy="4713387"/>
          </a:xfrm>
        </p:spPr>
        <p:txBody>
          <a:bodyPr>
            <a:normAutofit/>
          </a:bodyPr>
          <a:lstStyle/>
          <a:p>
            <a:pPr algn="just"/>
            <a:r>
              <a:rPr lang="es-BO" dirty="0" smtClean="0"/>
              <a:t>FALTA DE CONTROLES PRE Y POSTNATALES DE LAS MUJERES EMBARAZADAS ( PARTOS DOMICILIARIOS)</a:t>
            </a:r>
          </a:p>
          <a:p>
            <a:r>
              <a:rPr lang="es-BO" dirty="0" smtClean="0"/>
              <a:t>ACCIDENTES DOMESTICOS Y/O ACCIDENTES DE TRASITO (ADQUIRIDA)</a:t>
            </a:r>
          </a:p>
          <a:p>
            <a:r>
              <a:rPr lang="es-BO" dirty="0" smtClean="0"/>
              <a:t>VIOLENCIA INTRAFAMILIAR , PRINCIPALMENTE  DURANTE EL EMBARAZO </a:t>
            </a:r>
          </a:p>
          <a:p>
            <a:r>
              <a:rPr lang="es-BO" dirty="0" smtClean="0"/>
              <a:t>SECUELEAS DE ENFERMEDADES MAL CONTROLADAS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¿Qué CAUSA LA DISCAPACIDAD?</a:t>
            </a:r>
            <a:endParaRPr lang="es-BO" dirty="0"/>
          </a:p>
        </p:txBody>
      </p:sp>
      <p:pic>
        <p:nvPicPr>
          <p:cNvPr id="5" name="Picture 2" descr="G:\imagenes_files\images_25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865421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435" y="4077072"/>
            <a:ext cx="2933129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30" descr="Descripción: Descripción: D:\CIELITO\FABITO\R.B.C\2010\LOGO EIFOD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207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131" descr="Descripción: Descripción: D:\CIELITO\FABITO\R.B.C\2010\LOGO LUZ PARA EL MUN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90687"/>
            <a:ext cx="9747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507578" y="6386844"/>
            <a:ext cx="323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b="1" dirty="0" smtClean="0"/>
              <a:t>Lic.M.Alejandra Crespo Cuellar</a:t>
            </a:r>
            <a:endParaRPr lang="es-ES_tradnl" sz="1200" b="1" dirty="0"/>
          </a:p>
        </p:txBody>
      </p:sp>
    </p:spTree>
    <p:extLst>
      <p:ext uri="{BB962C8B-B14F-4D97-AF65-F5344CB8AC3E}">
        <p14:creationId xmlns:p14="http://schemas.microsoft.com/office/powerpoint/2010/main" xmlns="" val="16232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image.slidesharecdn.com/tiposdediscapacidad-100325171552-phpapp02/95/tipos-de-discapacidad-2-728.jpg?cb=126953908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992888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130" descr="Descripción: Descripción: D:\CIELITO\FABITO\R.B.C\2010\LOGO EIFOD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207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31" descr="Descripción: Descripción: D:\CIELITO\FABITO\R.B.C\2010\LOGO LUZ PARA EL MUN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90687"/>
            <a:ext cx="9747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012160" y="5866238"/>
            <a:ext cx="323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b="1" dirty="0" smtClean="0"/>
              <a:t>Lic.M.Alejandra Crespo Cuellar</a:t>
            </a:r>
            <a:endParaRPr lang="es-ES_tradnl" sz="1200" b="1" dirty="0"/>
          </a:p>
        </p:txBody>
      </p:sp>
    </p:spTree>
    <p:extLst>
      <p:ext uri="{BB962C8B-B14F-4D97-AF65-F5344CB8AC3E}">
        <p14:creationId xmlns:p14="http://schemas.microsoft.com/office/powerpoint/2010/main" xmlns="" val="24813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7" cy="453650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_tradnl" b="1" dirty="0"/>
              <a:t>Personas con discapacidad física – motora. </a:t>
            </a:r>
            <a:r>
              <a:rPr lang="es-ES_tradnl" dirty="0"/>
              <a:t>Son las personas con </a:t>
            </a:r>
            <a:r>
              <a:rPr lang="es-ES_tradnl" dirty="0" smtClean="0"/>
              <a:t>deficiencias anatómicas </a:t>
            </a:r>
            <a:r>
              <a:rPr lang="es-ES_tradnl" dirty="0"/>
              <a:t>y </a:t>
            </a:r>
            <a:r>
              <a:rPr lang="es-ES_tradnl" dirty="0" smtClean="0"/>
              <a:t>neuromuscular </a:t>
            </a:r>
            <a:r>
              <a:rPr lang="es-ES_tradnl" dirty="0"/>
              <a:t>funcionales causantes de limitaciones en el movimiento.</a:t>
            </a:r>
          </a:p>
          <a:p>
            <a:pPr marL="0" indent="0" algn="just">
              <a:buNone/>
            </a:pPr>
            <a:r>
              <a:rPr lang="es-ES_tradnl" b="1" dirty="0" smtClean="0"/>
              <a:t> </a:t>
            </a:r>
            <a:r>
              <a:rPr lang="es-ES_tradnl" b="1" dirty="0"/>
              <a:t>Personas con discapacidad visual. </a:t>
            </a:r>
            <a:r>
              <a:rPr lang="es-ES_tradnl" dirty="0"/>
              <a:t>Son las personas con deficiencias </a:t>
            </a:r>
            <a:r>
              <a:rPr lang="es-ES_tradnl" dirty="0" smtClean="0"/>
              <a:t>anatómicas y/o </a:t>
            </a:r>
            <a:r>
              <a:rPr lang="es-ES_tradnl" dirty="0"/>
              <a:t>funcionales, causantes de ceguera y baja visión.</a:t>
            </a:r>
          </a:p>
          <a:p>
            <a:pPr marL="0" indent="0" algn="just">
              <a:buNone/>
            </a:pPr>
            <a:r>
              <a:rPr lang="es-ES_tradnl" b="1" dirty="0" smtClean="0"/>
              <a:t>Personas </a:t>
            </a:r>
            <a:r>
              <a:rPr lang="es-ES_tradnl" b="1" dirty="0"/>
              <a:t>con discapacidad auditiva. </a:t>
            </a:r>
            <a:r>
              <a:rPr lang="es-ES_tradnl" dirty="0"/>
              <a:t>Son las personas con pérdida y/o </a:t>
            </a:r>
            <a:r>
              <a:rPr lang="es-ES_tradnl" dirty="0" smtClean="0"/>
              <a:t>limitación auditiva </a:t>
            </a:r>
            <a:r>
              <a:rPr lang="es-ES_tradnl" dirty="0"/>
              <a:t>en menor o mayor grado.</a:t>
            </a:r>
          </a:p>
          <a:p>
            <a:pPr marL="0" indent="0" algn="just">
              <a:buNone/>
            </a:pPr>
            <a:r>
              <a:rPr lang="es-ES_tradnl" b="1" dirty="0" smtClean="0"/>
              <a:t>Personas </a:t>
            </a:r>
            <a:r>
              <a:rPr lang="es-ES_tradnl" b="1" dirty="0"/>
              <a:t>con discapacidad intelectual. </a:t>
            </a:r>
            <a:r>
              <a:rPr lang="es-ES_tradnl" dirty="0"/>
              <a:t>Son las personas caracterizadas </a:t>
            </a:r>
            <a:r>
              <a:rPr lang="es-ES_tradnl" dirty="0" smtClean="0"/>
              <a:t>por   deficiencias </a:t>
            </a:r>
            <a:r>
              <a:rPr lang="es-ES_tradnl" dirty="0"/>
              <a:t>anatómicas y/o funcionales del sistema nervioso central, </a:t>
            </a:r>
            <a:r>
              <a:rPr lang="es-ES_tradnl" dirty="0" smtClean="0"/>
              <a:t>que ocasionan limitaciones </a:t>
            </a:r>
            <a:r>
              <a:rPr lang="es-ES_tradnl" dirty="0"/>
              <a:t>significativas tanto en el funcionamiento de </a:t>
            </a:r>
            <a:r>
              <a:rPr lang="es-ES_tradnl" dirty="0" smtClean="0"/>
              <a:t>la inteligencia</a:t>
            </a:r>
            <a:r>
              <a:rPr lang="es-ES_tradnl" dirty="0"/>
              <a:t>, el </a:t>
            </a:r>
            <a:r>
              <a:rPr lang="es-ES_tradnl" dirty="0" smtClean="0"/>
              <a:t>desarrollo estratégico </a:t>
            </a:r>
            <a:r>
              <a:rPr lang="es-ES_tradnl" dirty="0"/>
              <a:t>psicológico evolutivo como en </a:t>
            </a:r>
            <a:r>
              <a:rPr lang="es-ES_tradnl" dirty="0" smtClean="0"/>
              <a:t>la conducta </a:t>
            </a:r>
            <a:r>
              <a:rPr lang="es-ES_tradnl" dirty="0"/>
              <a:t>adaptativa.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519280" y="462377"/>
            <a:ext cx="8229600" cy="1252728"/>
          </a:xfrm>
        </p:spPr>
        <p:txBody>
          <a:bodyPr/>
          <a:lstStyle/>
          <a:p>
            <a:r>
              <a:rPr lang="es-BO" dirty="0" smtClean="0"/>
              <a:t>TIPOS DE DISCAPACIDAD </a:t>
            </a:r>
            <a:endParaRPr lang="es-ES_tradnl" dirty="0"/>
          </a:p>
        </p:txBody>
      </p:sp>
      <p:pic>
        <p:nvPicPr>
          <p:cNvPr id="4" name="3 Imagen" descr="Resultado de imagen para tipos discapacida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7562"/>
            <a:ext cx="2173610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130" descr="Descripción: Descripción: D:\CIELITO\FABITO\R.B.C\2010\LOGO EIFOD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72007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31" descr="Descripción: Descripción: D:\CIELITO\FABITO\R.B.C\2010\LOGO LUZ PARA EL MUN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90687"/>
            <a:ext cx="9747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437203" y="6237312"/>
            <a:ext cx="323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b="1" dirty="0" smtClean="0"/>
              <a:t>Lic</a:t>
            </a:r>
            <a:r>
              <a:rPr lang="es-BO" sz="1200" b="1" dirty="0" smtClean="0"/>
              <a:t>. </a:t>
            </a:r>
            <a:r>
              <a:rPr lang="es-BO" sz="1200" b="1" dirty="0" err="1" smtClean="0"/>
              <a:t>M.Alejandra</a:t>
            </a:r>
            <a:r>
              <a:rPr lang="es-BO" sz="1200" b="1" dirty="0" smtClean="0"/>
              <a:t> </a:t>
            </a:r>
            <a:r>
              <a:rPr lang="es-BO" sz="1200" b="1" dirty="0" smtClean="0"/>
              <a:t>Crespo Cuellar</a:t>
            </a:r>
            <a:endParaRPr lang="es-ES_tradnl" sz="1200" b="1" dirty="0"/>
          </a:p>
        </p:txBody>
      </p:sp>
    </p:spTree>
    <p:extLst>
      <p:ext uri="{BB962C8B-B14F-4D97-AF65-F5344CB8AC3E}">
        <p14:creationId xmlns:p14="http://schemas.microsoft.com/office/powerpoint/2010/main" xmlns="" val="13937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692696"/>
            <a:ext cx="8352928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b="1" dirty="0"/>
              <a:t>Personas con discapacidad mental </a:t>
            </a:r>
            <a:r>
              <a:rPr lang="es-ES_tradnl" b="1" dirty="0" smtClean="0"/>
              <a:t>o psíquica</a:t>
            </a:r>
            <a:r>
              <a:rPr lang="es-ES_tradnl" b="1" dirty="0"/>
              <a:t>. </a:t>
            </a:r>
            <a:r>
              <a:rPr lang="es-ES_tradnl" dirty="0"/>
              <a:t>Son personas que debido a </a:t>
            </a:r>
            <a:r>
              <a:rPr lang="es-ES_tradnl" dirty="0" smtClean="0"/>
              <a:t>causas biológicas</a:t>
            </a:r>
            <a:r>
              <a:rPr lang="es-ES_tradnl" dirty="0"/>
              <a:t>, psicodinámicas o ambientales </a:t>
            </a:r>
            <a:r>
              <a:rPr lang="es-ES_tradnl" dirty="0" smtClean="0"/>
              <a:t>son Afectadas </a:t>
            </a:r>
            <a:r>
              <a:rPr lang="es-ES_tradnl" dirty="0"/>
              <a:t>por alteraciones de los </a:t>
            </a:r>
            <a:r>
              <a:rPr lang="es-ES_tradnl" dirty="0" smtClean="0"/>
              <a:t>procesos </a:t>
            </a:r>
            <a:r>
              <a:rPr lang="pt-BR" dirty="0" smtClean="0"/>
              <a:t>cognitivos</a:t>
            </a:r>
            <a:r>
              <a:rPr lang="pt-BR" dirty="0"/>
              <a:t>, lógicos, volitivos, afectivos </a:t>
            </a:r>
            <a:r>
              <a:rPr lang="pt-BR" dirty="0" smtClean="0"/>
              <a:t>o </a:t>
            </a:r>
            <a:r>
              <a:rPr lang="es-ES_tradnl" dirty="0" smtClean="0"/>
              <a:t>psicosociales </a:t>
            </a:r>
            <a:r>
              <a:rPr lang="es-ES_tradnl" dirty="0"/>
              <a:t>que se traducen en </a:t>
            </a:r>
            <a:r>
              <a:rPr lang="es-ES_tradnl" dirty="0" smtClean="0"/>
              <a:t>trastornos del razonamiento, de la personalidad, del comportamiento, del  juicio </a:t>
            </a:r>
            <a:r>
              <a:rPr lang="es-ES_tradnl" dirty="0"/>
              <a:t>y </a:t>
            </a:r>
            <a:r>
              <a:rPr lang="es-ES_tradnl" dirty="0" smtClean="0"/>
              <a:t>comprensión de </a:t>
            </a:r>
            <a:r>
              <a:rPr lang="es-ES_tradnl" dirty="0"/>
              <a:t>la realidad, que les dificultan adaptarse </a:t>
            </a:r>
            <a:r>
              <a:rPr lang="es-ES_tradnl" dirty="0" smtClean="0"/>
              <a:t>a ella </a:t>
            </a:r>
            <a:r>
              <a:rPr lang="es-ES_tradnl" dirty="0"/>
              <a:t>y a sus particulares condiciones de </a:t>
            </a:r>
            <a:r>
              <a:rPr lang="es-ES_tradnl" dirty="0" smtClean="0"/>
              <a:t>vida, además </a:t>
            </a:r>
            <a:r>
              <a:rPr lang="es-ES_tradnl" dirty="0"/>
              <a:t>de </a:t>
            </a:r>
            <a:r>
              <a:rPr lang="es-ES_tradnl" dirty="0" smtClean="0"/>
              <a:t>impedirles el </a:t>
            </a:r>
            <a:r>
              <a:rPr lang="es-ES_tradnl" dirty="0"/>
              <a:t>desarrollo </a:t>
            </a:r>
            <a:r>
              <a:rPr lang="es-ES_tradnl" dirty="0" smtClean="0"/>
              <a:t>armónico de </a:t>
            </a:r>
            <a:r>
              <a:rPr lang="es-ES_tradnl" dirty="0"/>
              <a:t>relaciones familiares, laborales y </a:t>
            </a:r>
            <a:r>
              <a:rPr lang="es-ES_tradnl" dirty="0" smtClean="0"/>
              <a:t>sociales, sin </a:t>
            </a:r>
            <a:r>
              <a:rPr lang="es-ES_tradnl" dirty="0"/>
              <a:t>tener conciencia de la enfermedad psíquica.</a:t>
            </a:r>
          </a:p>
          <a:p>
            <a:pPr marL="0" indent="0" algn="just">
              <a:buNone/>
            </a:pPr>
            <a:r>
              <a:rPr lang="es-ES_tradnl" b="1" dirty="0" smtClean="0"/>
              <a:t>Discapacidad </a:t>
            </a:r>
            <a:r>
              <a:rPr lang="es-ES_tradnl" b="1" dirty="0"/>
              <a:t>múltiple. </a:t>
            </a:r>
            <a:r>
              <a:rPr lang="es-ES_tradnl" dirty="0"/>
              <a:t>Está </a:t>
            </a:r>
            <a:r>
              <a:rPr lang="es-ES_tradnl" dirty="0" smtClean="0"/>
              <a:t>generada por </a:t>
            </a:r>
            <a:r>
              <a:rPr lang="es-ES_tradnl" dirty="0"/>
              <a:t>múltiples deficiencia sean estas de </a:t>
            </a:r>
            <a:r>
              <a:rPr lang="es-ES_tradnl" dirty="0" smtClean="0"/>
              <a:t>carácter B</a:t>
            </a:r>
            <a:r>
              <a:rPr lang="pt-BR" dirty="0" smtClean="0"/>
              <a:t>físico</a:t>
            </a:r>
            <a:r>
              <a:rPr lang="pt-BR" dirty="0"/>
              <a:t>, visual, auditivo, intelectual o psíquica.</a:t>
            </a:r>
            <a:endParaRPr lang="es-ES_trad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45224"/>
            <a:ext cx="8826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45224"/>
            <a:ext cx="9239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0149"/>
            <a:ext cx="91122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64759"/>
            <a:ext cx="9017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30" descr="Descripción: Descripción: D:\CIELITO\FABITO\R.B.C\2010\LOGO EIFODE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006"/>
            <a:ext cx="7207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131" descr="Descripción: Descripción: D:\CIELITO\FABITO\R.B.C\2010\LOGO LUZ PARA EL MUND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4" y="259755"/>
            <a:ext cx="9747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516216" y="5727739"/>
            <a:ext cx="323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b="1" dirty="0" smtClean="0"/>
              <a:t>Lic</a:t>
            </a:r>
            <a:r>
              <a:rPr lang="es-BO" sz="1200" b="1" dirty="0" smtClean="0"/>
              <a:t>. </a:t>
            </a:r>
            <a:r>
              <a:rPr lang="es-BO" sz="1200" b="1" dirty="0" err="1" smtClean="0"/>
              <a:t>M.Alejandra</a:t>
            </a:r>
            <a:r>
              <a:rPr lang="es-BO" sz="1200" b="1" dirty="0" smtClean="0"/>
              <a:t> </a:t>
            </a:r>
            <a:r>
              <a:rPr lang="es-BO" sz="1200" b="1" dirty="0" smtClean="0"/>
              <a:t>Crespo Cuellar</a:t>
            </a:r>
            <a:endParaRPr lang="es-ES_tradnl" sz="1200" b="1" dirty="0"/>
          </a:p>
        </p:txBody>
      </p:sp>
    </p:spTree>
    <p:extLst>
      <p:ext uri="{BB962C8B-B14F-4D97-AF65-F5344CB8AC3E}">
        <p14:creationId xmlns:p14="http://schemas.microsoft.com/office/powerpoint/2010/main" xmlns="" val="16861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GRADOS DE DISCAPACIDAD </a:t>
            </a:r>
            <a:endParaRPr lang="es-BO" dirty="0"/>
          </a:p>
        </p:txBody>
      </p:sp>
      <p:pic>
        <p:nvPicPr>
          <p:cNvPr id="4" name="3 Marcador de contenido" descr="http://www.desdebellaterra.com/vivircondiscapacidad/wp-content/uploads/2013/10/Tabla-de-discapacidad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415" y="1772816"/>
            <a:ext cx="7848872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130" descr="Descripción: Descripción: D:\CIELITO\FABITO\R.B.C\2010\LOGO EIFOD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15" y="52387"/>
            <a:ext cx="7207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31" descr="Descripción: Descripción: D:\CIELITO\FABITO\R.B.C\2010\LOGO LUZ PARA EL MUN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90687"/>
            <a:ext cx="9747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542784" y="6453336"/>
            <a:ext cx="323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b="1" dirty="0" smtClean="0"/>
              <a:t>Lic.M.Alejandra Crespo Cuellar</a:t>
            </a:r>
            <a:endParaRPr lang="es-ES_tradnl" sz="1200" b="1" dirty="0"/>
          </a:p>
        </p:txBody>
      </p:sp>
    </p:spTree>
    <p:extLst>
      <p:ext uri="{BB962C8B-B14F-4D97-AF65-F5344CB8AC3E}">
        <p14:creationId xmlns:p14="http://schemas.microsoft.com/office/powerpoint/2010/main" xmlns="" val="37098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85941" y="1484784"/>
            <a:ext cx="7408333" cy="4209331"/>
          </a:xfrm>
        </p:spPr>
        <p:txBody>
          <a:bodyPr>
            <a:noAutofit/>
          </a:bodyPr>
          <a:lstStyle/>
          <a:p>
            <a:pPr algn="just"/>
            <a:r>
              <a:rPr lang="es-BO" b="1" dirty="0" smtClean="0"/>
              <a:t>DISCAPACIDAD LEVE: </a:t>
            </a:r>
            <a:r>
              <a:rPr lang="es-BO" dirty="0" smtClean="0"/>
              <a:t>Se refiere a personas con síntomas, signos o secuelas existentes ,solamente dificultan algunas actividades de la vida diaria .</a:t>
            </a:r>
          </a:p>
          <a:p>
            <a:pPr algn="just"/>
            <a:r>
              <a:rPr lang="es-BO" b="1" dirty="0" smtClean="0"/>
              <a:t>DISCAPACIDAD MODERADA: </a:t>
            </a:r>
            <a:r>
              <a:rPr lang="es-BO" dirty="0" smtClean="0"/>
              <a:t>Personas con síntomas, signos  algunas de las actividades de la vida diaria , siendo independiente en las actividades de autocuidado.</a:t>
            </a:r>
          </a:p>
          <a:p>
            <a:pPr algn="just"/>
            <a:r>
              <a:rPr lang="es-BO" b="1" dirty="0" smtClean="0"/>
              <a:t>DISCAPACIDAD GRAVE: </a:t>
            </a:r>
            <a:r>
              <a:rPr lang="es-BO" dirty="0" smtClean="0"/>
              <a:t>Los síntomas , signos o secuelas que causan una imposibilidad ala persona para realizar la mayoría de las actividades de la vida diaria , pudiendo estar afectadas algunas de las actividades de autocuidado , requiriendo asistencia de otra persona para alguna s actividades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52728"/>
          </a:xfrm>
        </p:spPr>
        <p:txBody>
          <a:bodyPr/>
          <a:lstStyle/>
          <a:p>
            <a:r>
              <a:rPr lang="es-BO" dirty="0"/>
              <a:t>GRADOS DE DISCAPACIDAD </a:t>
            </a:r>
          </a:p>
        </p:txBody>
      </p:sp>
      <p:pic>
        <p:nvPicPr>
          <p:cNvPr id="4" name="Imagen 130" descr="Descripción: Descripción: D:\CIELITO\FABITO\R.B.C\2010\LOGO EIFOD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16" y="138544"/>
            <a:ext cx="7207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31" descr="Descripción: Descripción: D:\CIELITO\FABITO\R.B.C\2010\LOGO LUZ PARA EL MUN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90687"/>
            <a:ext cx="9747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660232" y="6237312"/>
            <a:ext cx="323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b="1" dirty="0" err="1" smtClean="0"/>
              <a:t>Lic.M</a:t>
            </a:r>
            <a:r>
              <a:rPr lang="es-BO" sz="1200" b="1" dirty="0" smtClean="0"/>
              <a:t>. Alejandra </a:t>
            </a:r>
            <a:r>
              <a:rPr lang="es-BO" sz="1200" b="1" dirty="0" smtClean="0"/>
              <a:t>Crespo Cuellar</a:t>
            </a:r>
            <a:endParaRPr lang="es-ES_tradnl" sz="1200" b="1" dirty="0"/>
          </a:p>
        </p:txBody>
      </p:sp>
    </p:spTree>
    <p:extLst>
      <p:ext uri="{BB962C8B-B14F-4D97-AF65-F5344CB8AC3E}">
        <p14:creationId xmlns:p14="http://schemas.microsoft.com/office/powerpoint/2010/main" xmlns="" val="5224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620688"/>
            <a:ext cx="7848872" cy="5616624"/>
          </a:xfrm>
        </p:spPr>
        <p:txBody>
          <a:bodyPr/>
          <a:lstStyle/>
          <a:p>
            <a:r>
              <a:rPr lang="es-BO" b="1" dirty="0" smtClean="0"/>
              <a:t>DISCAPCIDAD MUY GRAVE :  </a:t>
            </a:r>
            <a:r>
              <a:rPr lang="es-BO" dirty="0" smtClean="0"/>
              <a:t>Personas con síntomas, signos o secuelas que imposibilitan la realización de casi todas las actividades de la vida diaria y requieren asistencia permanente de otra persona .</a:t>
            </a:r>
            <a:endParaRPr lang="es-BO" dirty="0"/>
          </a:p>
        </p:txBody>
      </p:sp>
      <p:pic>
        <p:nvPicPr>
          <p:cNvPr id="4" name="3 Imagen" descr="Resultado de imagen para como es un  carnet de discapacidad en boliv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76064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130" descr="Descripción: Descripción: D:\CIELITO\FABITO\R.B.C\2010\LOGO EIFOD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544"/>
            <a:ext cx="7207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31" descr="Descripción: Descripción: D:\CIELITO\FABITO\R.B.C\2010\LOGO LUZ PARA EL MUN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90687"/>
            <a:ext cx="9747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516216" y="6314836"/>
            <a:ext cx="323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b="1" dirty="0" smtClean="0"/>
              <a:t>Lic</a:t>
            </a:r>
            <a:r>
              <a:rPr lang="es-BO" sz="1200" b="1" dirty="0" smtClean="0"/>
              <a:t>. </a:t>
            </a:r>
            <a:r>
              <a:rPr lang="es-BO" sz="1200" b="1" dirty="0" err="1" smtClean="0"/>
              <a:t>M.Alejandra</a:t>
            </a:r>
            <a:r>
              <a:rPr lang="es-BO" sz="1200" b="1" dirty="0" smtClean="0"/>
              <a:t> </a:t>
            </a:r>
            <a:r>
              <a:rPr lang="es-BO" sz="1200" b="1" dirty="0" smtClean="0"/>
              <a:t>Crespo Cuellar</a:t>
            </a:r>
            <a:endParaRPr lang="es-ES_tradnl" sz="1200" b="1" dirty="0"/>
          </a:p>
        </p:txBody>
      </p:sp>
    </p:spTree>
    <p:extLst>
      <p:ext uri="{BB962C8B-B14F-4D97-AF65-F5344CB8AC3E}">
        <p14:creationId xmlns:p14="http://schemas.microsoft.com/office/powerpoint/2010/main" xmlns="" val="12207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516</TotalTime>
  <Words>779</Words>
  <Application>Microsoft Office PowerPoint</Application>
  <PresentationFormat>Presentación en pantalla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Forma de onda</vt:lpstr>
      <vt:lpstr>CALIFICACION Y REGISTRO DE PERSONAS  CON DISCAPACIDAD </vt:lpstr>
      <vt:lpstr>¿Qué SIGNIFICA TENER UNA DISCAPACIDAD ?</vt:lpstr>
      <vt:lpstr>¿Qué CAUSA LA DISCAPACIDAD?</vt:lpstr>
      <vt:lpstr>Diapositiva 4</vt:lpstr>
      <vt:lpstr>TIPOS DE DISCAPACIDAD </vt:lpstr>
      <vt:lpstr>Diapositiva 6</vt:lpstr>
      <vt:lpstr>GRADOS DE DISCAPACIDAD </vt:lpstr>
      <vt:lpstr>GRADOS DE DISCAPACIDAD </vt:lpstr>
      <vt:lpstr>Diapositiva 9</vt:lpstr>
      <vt:lpstr>CALIFICACION Y REGISTRO  </vt:lpstr>
      <vt:lpstr>¿Quienes realizan la calificación?</vt:lpstr>
      <vt:lpstr>CALIFICACION </vt:lpstr>
      <vt:lpstr>PROGRAMA DE REGISTRO UNICO NACIONAL PRUN PCD</vt:lpstr>
      <vt:lpstr>Diapositiva 14</vt:lpstr>
      <vt:lpstr>Carnet de discapacidad </vt:lpstr>
      <vt:lpstr>BENEFICIOS QUE OTORGA  EL CARNET DE DISCAPACIDAD 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CALIFICACION DE PERSONAS  CON DISCAPACIDAD</dc:title>
  <dc:creator>minedu</dc:creator>
  <cp:lastModifiedBy>AdministradorPC</cp:lastModifiedBy>
  <cp:revision>26</cp:revision>
  <dcterms:created xsi:type="dcterms:W3CDTF">2016-01-24T18:05:20Z</dcterms:created>
  <dcterms:modified xsi:type="dcterms:W3CDTF">2016-05-30T11:47:17Z</dcterms:modified>
</cp:coreProperties>
</file>