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0" r:id="rId1"/>
  </p:sldMasterIdLst>
  <p:notesMasterIdLst>
    <p:notesMasterId r:id="rId21"/>
  </p:notesMasterIdLst>
  <p:sldIdLst>
    <p:sldId id="289" r:id="rId2"/>
    <p:sldId id="270" r:id="rId3"/>
    <p:sldId id="271" r:id="rId4"/>
    <p:sldId id="268" r:id="rId5"/>
    <p:sldId id="273" r:id="rId6"/>
    <p:sldId id="274" r:id="rId7"/>
    <p:sldId id="287" r:id="rId8"/>
    <p:sldId id="276" r:id="rId9"/>
    <p:sldId id="277" r:id="rId10"/>
    <p:sldId id="279" r:id="rId11"/>
    <p:sldId id="281" r:id="rId12"/>
    <p:sldId id="282" r:id="rId13"/>
    <p:sldId id="283" r:id="rId14"/>
    <p:sldId id="284" r:id="rId15"/>
    <p:sldId id="285" r:id="rId16"/>
    <p:sldId id="286" r:id="rId17"/>
    <p:sldId id="288" r:id="rId18"/>
    <p:sldId id="290" r:id="rId19"/>
    <p:sldId id="291" r:id="rId2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66" y="63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4DE74B-555E-4132-96D3-D4C5AD5FC9FA}" type="datetimeFigureOut">
              <a:rPr lang="es-ES" smtClean="0"/>
              <a:t>18/12/2014</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5E26C2-0AF2-4CB4-A7EF-885F8D160A68}" type="slidenum">
              <a:rPr lang="es-ES" smtClean="0"/>
              <a:t>‹Nº›</a:t>
            </a:fld>
            <a:endParaRPr lang="es-ES"/>
          </a:p>
        </p:txBody>
      </p:sp>
    </p:spTree>
    <p:extLst>
      <p:ext uri="{BB962C8B-B14F-4D97-AF65-F5344CB8AC3E}">
        <p14:creationId xmlns:p14="http://schemas.microsoft.com/office/powerpoint/2010/main" val="35978801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D4A358BD-02C7-4E9E-9DA6-0AC8CE5E21DE}" type="datetimeFigureOut">
              <a:rPr lang="es-ES" smtClean="0"/>
              <a:t>18/12/2014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8141B3C-55C8-4004-A23E-32C0A5DD0DAA}" type="slidenum">
              <a:rPr lang="es-ES" smtClean="0"/>
              <a:t>‹Nº›</a:t>
            </a:fld>
            <a:endParaRPr lang="es-ES"/>
          </a:p>
        </p:txBody>
      </p:sp>
    </p:spTree>
    <p:extLst>
      <p:ext uri="{BB962C8B-B14F-4D97-AF65-F5344CB8AC3E}">
        <p14:creationId xmlns:p14="http://schemas.microsoft.com/office/powerpoint/2010/main" val="882945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4A358BD-02C7-4E9E-9DA6-0AC8CE5E21DE}" type="datetimeFigureOut">
              <a:rPr lang="es-ES" smtClean="0"/>
              <a:t>18/12/2014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8141B3C-55C8-4004-A23E-32C0A5DD0DAA}" type="slidenum">
              <a:rPr lang="es-ES" smtClean="0"/>
              <a:t>‹Nº›</a:t>
            </a:fld>
            <a:endParaRPr lang="es-ES"/>
          </a:p>
        </p:txBody>
      </p:sp>
    </p:spTree>
    <p:extLst>
      <p:ext uri="{BB962C8B-B14F-4D97-AF65-F5344CB8AC3E}">
        <p14:creationId xmlns:p14="http://schemas.microsoft.com/office/powerpoint/2010/main" val="1830139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4A358BD-02C7-4E9E-9DA6-0AC8CE5E21DE}" type="datetimeFigureOut">
              <a:rPr lang="es-ES" smtClean="0"/>
              <a:t>18/12/2014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8141B3C-55C8-4004-A23E-32C0A5DD0DAA}" type="slidenum">
              <a:rPr lang="es-ES" smtClean="0"/>
              <a:t>‹Nº›</a:t>
            </a:fld>
            <a:endParaRPr lang="es-ES"/>
          </a:p>
        </p:txBody>
      </p:sp>
    </p:spTree>
    <p:extLst>
      <p:ext uri="{BB962C8B-B14F-4D97-AF65-F5344CB8AC3E}">
        <p14:creationId xmlns:p14="http://schemas.microsoft.com/office/powerpoint/2010/main" val="1942104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D4A358BD-02C7-4E9E-9DA6-0AC8CE5E21DE}" type="datetimeFigureOut">
              <a:rPr lang="es-ES" smtClean="0"/>
              <a:t>18/12/2014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8141B3C-55C8-4004-A23E-32C0A5DD0DAA}" type="slidenum">
              <a:rPr lang="es-ES" smtClean="0"/>
              <a:t>‹Nº›</a:t>
            </a:fld>
            <a:endParaRPr lang="es-ES"/>
          </a:p>
        </p:txBody>
      </p:sp>
    </p:spTree>
    <p:extLst>
      <p:ext uri="{BB962C8B-B14F-4D97-AF65-F5344CB8AC3E}">
        <p14:creationId xmlns:p14="http://schemas.microsoft.com/office/powerpoint/2010/main" val="568516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4A358BD-02C7-4E9E-9DA6-0AC8CE5E21DE}" type="datetimeFigureOut">
              <a:rPr lang="es-ES" smtClean="0"/>
              <a:t>18/12/2014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8141B3C-55C8-4004-A23E-32C0A5DD0DAA}" type="slidenum">
              <a:rPr lang="es-ES" smtClean="0"/>
              <a:t>‹Nº›</a:t>
            </a:fld>
            <a:endParaRPr lang="es-ES"/>
          </a:p>
        </p:txBody>
      </p:sp>
    </p:spTree>
    <p:extLst>
      <p:ext uri="{BB962C8B-B14F-4D97-AF65-F5344CB8AC3E}">
        <p14:creationId xmlns:p14="http://schemas.microsoft.com/office/powerpoint/2010/main" val="869561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D4A358BD-02C7-4E9E-9DA6-0AC8CE5E21DE}" type="datetimeFigureOut">
              <a:rPr lang="es-ES" smtClean="0"/>
              <a:t>18/12/2014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8141B3C-55C8-4004-A23E-32C0A5DD0DAA}" type="slidenum">
              <a:rPr lang="es-ES" smtClean="0"/>
              <a:t>‹Nº›</a:t>
            </a:fld>
            <a:endParaRPr lang="es-ES"/>
          </a:p>
        </p:txBody>
      </p:sp>
    </p:spTree>
    <p:extLst>
      <p:ext uri="{BB962C8B-B14F-4D97-AF65-F5344CB8AC3E}">
        <p14:creationId xmlns:p14="http://schemas.microsoft.com/office/powerpoint/2010/main" val="50887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D4A358BD-02C7-4E9E-9DA6-0AC8CE5E21DE}" type="datetimeFigureOut">
              <a:rPr lang="es-ES" smtClean="0"/>
              <a:t>18/12/2014</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F8141B3C-55C8-4004-A23E-32C0A5DD0DAA}" type="slidenum">
              <a:rPr lang="es-ES" smtClean="0"/>
              <a:t>‹Nº›</a:t>
            </a:fld>
            <a:endParaRPr lang="es-ES"/>
          </a:p>
        </p:txBody>
      </p:sp>
    </p:spTree>
    <p:extLst>
      <p:ext uri="{BB962C8B-B14F-4D97-AF65-F5344CB8AC3E}">
        <p14:creationId xmlns:p14="http://schemas.microsoft.com/office/powerpoint/2010/main" val="1286333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D4A358BD-02C7-4E9E-9DA6-0AC8CE5E21DE}" type="datetimeFigureOut">
              <a:rPr lang="es-ES" smtClean="0"/>
              <a:t>18/12/2014</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F8141B3C-55C8-4004-A23E-32C0A5DD0DAA}" type="slidenum">
              <a:rPr lang="es-ES" smtClean="0"/>
              <a:t>‹Nº›</a:t>
            </a:fld>
            <a:endParaRPr lang="es-ES"/>
          </a:p>
        </p:txBody>
      </p:sp>
    </p:spTree>
    <p:extLst>
      <p:ext uri="{BB962C8B-B14F-4D97-AF65-F5344CB8AC3E}">
        <p14:creationId xmlns:p14="http://schemas.microsoft.com/office/powerpoint/2010/main" val="3086916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4A358BD-02C7-4E9E-9DA6-0AC8CE5E21DE}" type="datetimeFigureOut">
              <a:rPr lang="es-ES" smtClean="0"/>
              <a:t>18/12/2014</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F8141B3C-55C8-4004-A23E-32C0A5DD0DAA}" type="slidenum">
              <a:rPr lang="es-ES" smtClean="0"/>
              <a:t>‹Nº›</a:t>
            </a:fld>
            <a:endParaRPr lang="es-ES"/>
          </a:p>
        </p:txBody>
      </p:sp>
    </p:spTree>
    <p:extLst>
      <p:ext uri="{BB962C8B-B14F-4D97-AF65-F5344CB8AC3E}">
        <p14:creationId xmlns:p14="http://schemas.microsoft.com/office/powerpoint/2010/main" val="955301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4A358BD-02C7-4E9E-9DA6-0AC8CE5E21DE}" type="datetimeFigureOut">
              <a:rPr lang="es-ES" smtClean="0"/>
              <a:t>18/12/2014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8141B3C-55C8-4004-A23E-32C0A5DD0DAA}" type="slidenum">
              <a:rPr lang="es-ES" smtClean="0"/>
              <a:t>‹Nº›</a:t>
            </a:fld>
            <a:endParaRPr lang="es-ES"/>
          </a:p>
        </p:txBody>
      </p:sp>
    </p:spTree>
    <p:extLst>
      <p:ext uri="{BB962C8B-B14F-4D97-AF65-F5344CB8AC3E}">
        <p14:creationId xmlns:p14="http://schemas.microsoft.com/office/powerpoint/2010/main" val="2749037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4A358BD-02C7-4E9E-9DA6-0AC8CE5E21DE}" type="datetimeFigureOut">
              <a:rPr lang="es-ES" smtClean="0"/>
              <a:t>18/12/2014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8141B3C-55C8-4004-A23E-32C0A5DD0DAA}" type="slidenum">
              <a:rPr lang="es-ES" smtClean="0"/>
              <a:t>‹Nº›</a:t>
            </a:fld>
            <a:endParaRPr lang="es-ES"/>
          </a:p>
        </p:txBody>
      </p:sp>
    </p:spTree>
    <p:extLst>
      <p:ext uri="{BB962C8B-B14F-4D97-AF65-F5344CB8AC3E}">
        <p14:creationId xmlns:p14="http://schemas.microsoft.com/office/powerpoint/2010/main" val="344611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A358BD-02C7-4E9E-9DA6-0AC8CE5E21DE}" type="datetimeFigureOut">
              <a:rPr lang="es-ES" smtClean="0"/>
              <a:t>18/12/2014</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141B3C-55C8-4004-A23E-32C0A5DD0DAA}" type="slidenum">
              <a:rPr lang="es-ES" smtClean="0"/>
              <a:t>‹Nº›</a:t>
            </a:fld>
            <a:endParaRPr lang="es-ES"/>
          </a:p>
        </p:txBody>
      </p:sp>
    </p:spTree>
    <p:extLst>
      <p:ext uri="{BB962C8B-B14F-4D97-AF65-F5344CB8AC3E}">
        <p14:creationId xmlns:p14="http://schemas.microsoft.com/office/powerpoint/2010/main" val="3735628717"/>
      </p:ext>
    </p:extLst>
  </p:cSld>
  <p:clrMap bg1="lt1" tx1="dk1" bg2="lt2" tx2="dk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Elipse"/>
          <p:cNvSpPr/>
          <p:nvPr/>
        </p:nvSpPr>
        <p:spPr>
          <a:xfrm>
            <a:off x="1187624" y="980728"/>
            <a:ext cx="6840760" cy="4032448"/>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s-ES" sz="3200" dirty="0" smtClean="0">
                <a:latin typeface="Britannic Bold" pitchFamily="34" charset="0"/>
              </a:rPr>
              <a:t>DUELO EN LAS PERSONAS CON DISCAPACIDAD INTELECTUAL</a:t>
            </a:r>
            <a:endParaRPr lang="es-ES" sz="3200" dirty="0">
              <a:latin typeface="Britannic Bold" pitchFamily="34" charset="0"/>
            </a:endParaRPr>
          </a:p>
        </p:txBody>
      </p:sp>
      <p:sp>
        <p:nvSpPr>
          <p:cNvPr id="3" name="2 CuadroTexto"/>
          <p:cNvSpPr txBox="1"/>
          <p:nvPr/>
        </p:nvSpPr>
        <p:spPr>
          <a:xfrm>
            <a:off x="5979297" y="4941168"/>
            <a:ext cx="3675891" cy="307777"/>
          </a:xfrm>
          <a:prstGeom prst="rect">
            <a:avLst/>
          </a:prstGeom>
          <a:noFill/>
        </p:spPr>
        <p:txBody>
          <a:bodyPr wrap="square" rtlCol="0">
            <a:spAutoFit/>
          </a:bodyPr>
          <a:lstStyle/>
          <a:p>
            <a:r>
              <a:rPr lang="es-ES" sz="1400" i="1" dirty="0" smtClean="0">
                <a:latin typeface="+mj-lt"/>
              </a:rPr>
              <a:t>LIC: CAROL VARGAS JIMENEZ</a:t>
            </a:r>
            <a:endParaRPr lang="es-ES" sz="1400" i="1" dirty="0">
              <a:latin typeface="+mj-lt"/>
            </a:endParaRPr>
          </a:p>
        </p:txBody>
      </p:sp>
    </p:spTree>
    <p:extLst>
      <p:ext uri="{BB962C8B-B14F-4D97-AF65-F5344CB8AC3E}">
        <p14:creationId xmlns:p14="http://schemas.microsoft.com/office/powerpoint/2010/main" val="434650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Elipse"/>
          <p:cNvSpPr/>
          <p:nvPr/>
        </p:nvSpPr>
        <p:spPr>
          <a:xfrm>
            <a:off x="539552" y="548680"/>
            <a:ext cx="2952328" cy="504056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es-ES" sz="2000" dirty="0" smtClean="0"/>
              <a:t>Cuando son los padres los que fallecen su dolor se ve incrementado, ya que  suelen depender de sus padres, por lo que cuando faltan sienten un desamparo.</a:t>
            </a:r>
            <a:endParaRPr lang="es-ES" sz="2000" dirty="0"/>
          </a:p>
        </p:txBody>
      </p:sp>
      <p:sp>
        <p:nvSpPr>
          <p:cNvPr id="7" name="6 Elipse"/>
          <p:cNvSpPr/>
          <p:nvPr/>
        </p:nvSpPr>
        <p:spPr>
          <a:xfrm>
            <a:off x="5868144" y="548680"/>
            <a:ext cx="2952328" cy="4752528"/>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es-ES" sz="2000" dirty="0" smtClean="0"/>
              <a:t>Cuentan con menos apoyos naturales para superar  la perdida</a:t>
            </a:r>
          </a:p>
          <a:p>
            <a:pPr algn="just"/>
            <a:r>
              <a:rPr lang="es-ES" sz="2000" dirty="0" smtClean="0"/>
              <a:t> ( parejas, amigos o hijos)</a:t>
            </a:r>
            <a:endParaRPr lang="es-ES" sz="2000" dirty="0"/>
          </a:p>
        </p:txBody>
      </p:sp>
      <p:pic>
        <p:nvPicPr>
          <p:cNvPr id="6146" name="Picture 2" descr="E:\amor-discapacidad-300x22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5896" y="1844825"/>
            <a:ext cx="2160240" cy="30243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608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wipe(down)">
                                      <p:cBhvr>
                                        <p:cTn id="7" dur="500"/>
                                        <p:tgtEl>
                                          <p:spTgt spid="6146"/>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1000"/>
                                        <p:tgtEl>
                                          <p:spTgt spid="7"/>
                                        </p:tgtEl>
                                      </p:cBhvr>
                                    </p:animEffect>
                                    <p:anim calcmode="lin" valueType="num">
                                      <p:cBhvr>
                                        <p:cTn id="19" dur="1000" fill="hold"/>
                                        <p:tgtEl>
                                          <p:spTgt spid="7"/>
                                        </p:tgtEl>
                                        <p:attrNameLst>
                                          <p:attrName>ppt_x</p:attrName>
                                        </p:attrNameLst>
                                      </p:cBhvr>
                                      <p:tavLst>
                                        <p:tav tm="0">
                                          <p:val>
                                            <p:strVal val="#ppt_x"/>
                                          </p:val>
                                        </p:tav>
                                        <p:tav tm="100000">
                                          <p:val>
                                            <p:strVal val="#ppt_x"/>
                                          </p:val>
                                        </p:tav>
                                      </p:tavLst>
                                    </p:anim>
                                    <p:anim calcmode="lin" valueType="num">
                                      <p:cBhvr>
                                        <p:cTn id="2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27584" y="836712"/>
            <a:ext cx="2376264" cy="9144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s-ES" b="1" i="1" dirty="0" smtClean="0"/>
              <a:t>ENFOQUE PROACTIVO</a:t>
            </a:r>
            <a:endParaRPr lang="es-ES" b="1" i="1" dirty="0"/>
          </a:p>
        </p:txBody>
      </p:sp>
      <p:cxnSp>
        <p:nvCxnSpPr>
          <p:cNvPr id="5" name="4 Conector recto de flecha"/>
          <p:cNvCxnSpPr/>
          <p:nvPr/>
        </p:nvCxnSpPr>
        <p:spPr>
          <a:xfrm>
            <a:off x="3203848" y="1293912"/>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8 Rectángulo redondeado"/>
          <p:cNvSpPr/>
          <p:nvPr/>
        </p:nvSpPr>
        <p:spPr>
          <a:xfrm>
            <a:off x="4427984" y="980728"/>
            <a:ext cx="3528392" cy="115212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s-ES" dirty="0" smtClean="0"/>
              <a:t>Se refiere a los </a:t>
            </a:r>
            <a:r>
              <a:rPr lang="es-ES" u="sng" dirty="0" smtClean="0"/>
              <a:t>apoyos</a:t>
            </a:r>
            <a:r>
              <a:rPr lang="es-ES" dirty="0" smtClean="0"/>
              <a:t> que se prestan antes de que se produzca una muerte significativa.</a:t>
            </a:r>
            <a:endParaRPr lang="es-ES" dirty="0"/>
          </a:p>
        </p:txBody>
      </p:sp>
      <p:sp>
        <p:nvSpPr>
          <p:cNvPr id="10" name="9 Rectángulo"/>
          <p:cNvSpPr/>
          <p:nvPr/>
        </p:nvSpPr>
        <p:spPr>
          <a:xfrm>
            <a:off x="1547664" y="2420888"/>
            <a:ext cx="5616624" cy="331236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s-ES" b="1" dirty="0" smtClean="0"/>
              <a:t>1.- FOMENTAR UNA EDUCACIÓN CONTINUA SOBRE LA MUERTE </a:t>
            </a:r>
          </a:p>
          <a:p>
            <a:pPr marL="285750" indent="-285750" algn="just">
              <a:buFont typeface="Wingdings" pitchFamily="2" charset="2"/>
              <a:buChar char="q"/>
            </a:pPr>
            <a:r>
              <a:rPr lang="es-ES" sz="2000" dirty="0" smtClean="0"/>
              <a:t>A las PCD se les debe enseñar desde la infancia  cual es proceso del ciclo vital, que finaliza con la muerte.</a:t>
            </a:r>
          </a:p>
          <a:p>
            <a:pPr marL="285750" indent="-285750" algn="just">
              <a:buFont typeface="Wingdings" pitchFamily="2" charset="2"/>
              <a:buChar char="q"/>
            </a:pPr>
            <a:r>
              <a:rPr lang="es-ES" sz="2000" dirty="0" smtClean="0"/>
              <a:t>Determinadas circunstancias , como los accidentes o enfermedades pueden acortar el periodo vital.</a:t>
            </a:r>
          </a:p>
          <a:p>
            <a:pPr marL="285750" indent="-285750" algn="just">
              <a:buFont typeface="Wingdings" pitchFamily="2" charset="2"/>
              <a:buChar char="q"/>
            </a:pPr>
            <a:r>
              <a:rPr lang="es-ES" sz="2000" dirty="0" smtClean="0"/>
              <a:t>Una estrategia muy apropiada para las PCD , es la presentación mediante recursos audiovisuales</a:t>
            </a:r>
            <a:endParaRPr lang="es-ES" sz="2000" dirty="0"/>
          </a:p>
        </p:txBody>
      </p:sp>
    </p:spTree>
    <p:extLst>
      <p:ext uri="{BB962C8B-B14F-4D97-AF65-F5344CB8AC3E}">
        <p14:creationId xmlns:p14="http://schemas.microsoft.com/office/powerpoint/2010/main" val="2408198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down)">
                                      <p:cBhvr>
                                        <p:cTn id="1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9"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dondear rectángulo de esquina sencilla"/>
          <p:cNvSpPr/>
          <p:nvPr/>
        </p:nvSpPr>
        <p:spPr>
          <a:xfrm>
            <a:off x="467544" y="404664"/>
            <a:ext cx="7920880" cy="5760640"/>
          </a:xfrm>
          <a:prstGeom prst="round1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s-ES" b="1" dirty="0" smtClean="0"/>
              <a:t>2.- FACILITAR LA COMPRENSION DE LA PERDIDA</a:t>
            </a:r>
          </a:p>
          <a:p>
            <a:pPr marL="285750" indent="-285750" algn="just">
              <a:buFont typeface="Wingdings" pitchFamily="2" charset="2"/>
              <a:buChar char="q"/>
            </a:pPr>
            <a:r>
              <a:rPr lang="es-ES" dirty="0" smtClean="0"/>
              <a:t>Para ayudar a las PCD es importante evitar los tabús y los tópicos sobre la muerte , así como dar respuestas a todas las dudas y preguntas.</a:t>
            </a:r>
          </a:p>
          <a:p>
            <a:pPr marL="285750" indent="-285750" algn="just">
              <a:buFont typeface="Wingdings" pitchFamily="2" charset="2"/>
              <a:buChar char="q"/>
            </a:pPr>
            <a:r>
              <a:rPr lang="es-ES" dirty="0" smtClean="0"/>
              <a:t>Se debe abordar el tema de forma clara y explicita.</a:t>
            </a:r>
          </a:p>
          <a:p>
            <a:pPr marL="285750" indent="-285750" algn="just">
              <a:buFont typeface="Wingdings" pitchFamily="2" charset="2"/>
              <a:buChar char="q"/>
            </a:pPr>
            <a:r>
              <a:rPr lang="es-ES" dirty="0" smtClean="0"/>
              <a:t>No podemos hablar con un adulto  con discapacidad intelectual como si de un niño se tratara.</a:t>
            </a:r>
          </a:p>
          <a:p>
            <a:pPr algn="just"/>
            <a:r>
              <a:rPr lang="es-ES" b="1" dirty="0" smtClean="0"/>
              <a:t>3.-  AYUDAR A EXPRESAR SENTIMIENTOS Y EMOCIONES</a:t>
            </a:r>
          </a:p>
          <a:p>
            <a:pPr marL="285750" indent="-285750" algn="just">
              <a:buFont typeface="Wingdings" pitchFamily="2" charset="2"/>
              <a:buChar char="q"/>
            </a:pPr>
            <a:r>
              <a:rPr lang="es-ES" dirty="0" smtClean="0"/>
              <a:t>Le ayudamos a expresar esos sentimientos y emociones o cuidar a los enfermos  y despedirse de el.</a:t>
            </a:r>
          </a:p>
          <a:p>
            <a:pPr marL="285750" indent="-285750" algn="just">
              <a:buFont typeface="Wingdings" pitchFamily="2" charset="2"/>
              <a:buChar char="q"/>
            </a:pPr>
            <a:r>
              <a:rPr lang="es-ES" dirty="0" smtClean="0"/>
              <a:t>Estas actividades , podemos llamar duelo anticipado , facilitan la elaboración del duelo.</a:t>
            </a:r>
          </a:p>
          <a:p>
            <a:pPr algn="just"/>
            <a:r>
              <a:rPr lang="es-ES" b="1" dirty="0" smtClean="0"/>
              <a:t>4.-  ATENDER CADA CASO DE FORMA INDIVIDUAL</a:t>
            </a:r>
          </a:p>
          <a:p>
            <a:pPr marL="285750" indent="-285750" algn="just">
              <a:buFont typeface="Wingdings" pitchFamily="2" charset="2"/>
              <a:buChar char="q"/>
            </a:pPr>
            <a:r>
              <a:rPr lang="es-ES" dirty="0" smtClean="0"/>
              <a:t>Las reacciones que manifiesta una persona, tenga discapacidad o no, van a depender en gran medida de su historia previa y sus características personales.</a:t>
            </a:r>
          </a:p>
        </p:txBody>
      </p:sp>
    </p:spTree>
    <p:extLst>
      <p:ext uri="{BB962C8B-B14F-4D97-AF65-F5344CB8AC3E}">
        <p14:creationId xmlns:p14="http://schemas.microsoft.com/office/powerpoint/2010/main" val="11292052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11560" y="2492896"/>
            <a:ext cx="2304256" cy="9144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s-ES" b="1" dirty="0" smtClean="0"/>
              <a:t>ENFOQUE REACTIVO</a:t>
            </a:r>
            <a:endParaRPr lang="es-ES" b="1" dirty="0"/>
          </a:p>
        </p:txBody>
      </p:sp>
      <p:sp>
        <p:nvSpPr>
          <p:cNvPr id="4" name="3 Rectángulo redondeado"/>
          <p:cNvSpPr/>
          <p:nvPr/>
        </p:nvSpPr>
        <p:spPr>
          <a:xfrm>
            <a:off x="611560" y="3861048"/>
            <a:ext cx="2304256" cy="2016224"/>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s-ES" dirty="0" smtClean="0"/>
              <a:t>Hace referencia ala ATENCION  que se le presta ala persona una vez que se ha producido una muerte cercana</a:t>
            </a:r>
            <a:endParaRPr lang="es-ES" dirty="0"/>
          </a:p>
        </p:txBody>
      </p:sp>
      <p:sp>
        <p:nvSpPr>
          <p:cNvPr id="8" name="7 Rectángulo redondeado"/>
          <p:cNvSpPr/>
          <p:nvPr/>
        </p:nvSpPr>
        <p:spPr>
          <a:xfrm>
            <a:off x="3635896" y="1556792"/>
            <a:ext cx="4896544" cy="5040560"/>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marL="342900" indent="-342900" algn="just">
              <a:buFont typeface="+mj-lt"/>
              <a:buAutoNum type="arabicPeriod"/>
            </a:pPr>
            <a:r>
              <a:rPr lang="es-ES" i="1" u="sng" dirty="0" smtClean="0"/>
              <a:t>Ofrecer espacios adecuados </a:t>
            </a:r>
            <a:r>
              <a:rPr lang="es-ES" dirty="0" smtClean="0"/>
              <a:t>( un lugar tranquilo, donde se respeta  su intimidad, lugar confortable, donde se pueda evitar la interrupciones).</a:t>
            </a:r>
          </a:p>
          <a:p>
            <a:pPr marL="342900" indent="-342900" algn="just">
              <a:buFont typeface="+mj-lt"/>
              <a:buAutoNum type="arabicPeriod"/>
            </a:pPr>
            <a:r>
              <a:rPr lang="es-ES" i="1" u="sng" dirty="0" smtClean="0"/>
              <a:t>Facilitar información </a:t>
            </a:r>
            <a:r>
              <a:rPr lang="es-ES" dirty="0" smtClean="0"/>
              <a:t>(tanto los niños como las PCD son capaces de elaborar el duelo , por tanto no debemos ocultar la noticia, ni disfrazar la inf.</a:t>
            </a:r>
          </a:p>
          <a:p>
            <a:pPr marL="342900" indent="-342900" algn="just">
              <a:buFont typeface="+mj-lt"/>
              <a:buAutoNum type="arabicPeriod"/>
            </a:pPr>
            <a:r>
              <a:rPr lang="es-ES" i="1" u="sng" dirty="0" smtClean="0"/>
              <a:t>Fomentar la expresión de sentimientos</a:t>
            </a:r>
            <a:r>
              <a:rPr lang="es-ES" dirty="0" smtClean="0"/>
              <a:t> (es importante que el doliente entienda que la ira, la depresión, el llanto son expresiones normales , estos sentimientos son necesarias, por que permite que se procese la perdida  y se elabore el duelo).</a:t>
            </a:r>
            <a:endParaRPr lang="es-ES" i="1" u="sng" dirty="0"/>
          </a:p>
        </p:txBody>
      </p:sp>
      <p:pic>
        <p:nvPicPr>
          <p:cNvPr id="5122" name="Picture 2" descr="E:\images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1860" y="620688"/>
            <a:ext cx="2419940" cy="1584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4247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1000"/>
                                        <p:tgtEl>
                                          <p:spTgt spid="5122"/>
                                        </p:tgtEl>
                                      </p:cBhvr>
                                    </p:animEffect>
                                    <p:anim calcmode="lin" valueType="num">
                                      <p:cBhvr>
                                        <p:cTn id="8" dur="1000" fill="hold"/>
                                        <p:tgtEl>
                                          <p:spTgt spid="5122"/>
                                        </p:tgtEl>
                                        <p:attrNameLst>
                                          <p:attrName>ppt_x</p:attrName>
                                        </p:attrNameLst>
                                      </p:cBhvr>
                                      <p:tavLst>
                                        <p:tav tm="0">
                                          <p:val>
                                            <p:strVal val="#ppt_x"/>
                                          </p:val>
                                        </p:tav>
                                        <p:tav tm="100000">
                                          <p:val>
                                            <p:strVal val="#ppt_x"/>
                                          </p:val>
                                        </p:tav>
                                      </p:tavLst>
                                    </p:anim>
                                    <p:anim calcmode="lin" valueType="num">
                                      <p:cBhvr>
                                        <p:cTn id="9" dur="1000" fill="hold"/>
                                        <p:tgtEl>
                                          <p:spTgt spid="512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down)">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down)">
                                      <p:cBhvr>
                                        <p:cTn id="2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redondeado"/>
          <p:cNvSpPr/>
          <p:nvPr/>
        </p:nvSpPr>
        <p:spPr>
          <a:xfrm>
            <a:off x="971600" y="836712"/>
            <a:ext cx="7344816" cy="5616624"/>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just"/>
            <a:r>
              <a:rPr lang="es-ES" dirty="0" smtClean="0"/>
              <a:t>4.- </a:t>
            </a:r>
            <a:r>
              <a:rPr lang="es-ES" i="1" u="sng" dirty="0" smtClean="0"/>
              <a:t>Abordar cada caso de forma individual</a:t>
            </a:r>
            <a:r>
              <a:rPr lang="es-ES" dirty="0" smtClean="0"/>
              <a:t> ( para ofrecer una atención individualizada es fundamental saber cuales son los problemas que ha generado la perdida. Debemos mostrar una actitud de disponibilidad para escucharlos, ya que el hecho de ser escuchado proporciona a la persona consuelo.</a:t>
            </a:r>
          </a:p>
          <a:p>
            <a:pPr algn="just"/>
            <a:r>
              <a:rPr lang="es-ES" dirty="0" smtClean="0"/>
              <a:t>Debemos estar alertas ante la aparición de comportamientos como la depresión, trastornos de la alimentación, del sueño, etc.</a:t>
            </a:r>
          </a:p>
          <a:p>
            <a:pPr algn="just"/>
            <a:r>
              <a:rPr lang="es-ES" dirty="0" smtClean="0"/>
              <a:t>5.- </a:t>
            </a:r>
            <a:r>
              <a:rPr lang="es-ES" i="1" u="sng" dirty="0" smtClean="0"/>
              <a:t>Hacer participe a la persona con discapacidad mental tanto como sea posible</a:t>
            </a:r>
            <a:r>
              <a:rPr lang="es-ES" dirty="0" smtClean="0"/>
              <a:t> ( es aconsejable involucrar a la PCD en rituales que se realizan, velatorios, funerales, etc., tanto como su discapacidad lo permita)</a:t>
            </a:r>
          </a:p>
          <a:p>
            <a:pPr algn="just"/>
            <a:r>
              <a:rPr lang="es-ES" dirty="0" smtClean="0"/>
              <a:t>6.-  </a:t>
            </a:r>
            <a:r>
              <a:rPr lang="es-ES" i="1" u="sng" dirty="0" smtClean="0"/>
              <a:t>Minimizar los cambios </a:t>
            </a:r>
            <a:r>
              <a:rPr lang="es-ES" dirty="0" smtClean="0"/>
              <a:t>(la rutina facilita la elaboración del duelo, los cambios mas significativos deben retrasarse al menos un año)</a:t>
            </a:r>
            <a:endParaRPr lang="es-ES" i="1" u="sng" dirty="0"/>
          </a:p>
        </p:txBody>
      </p:sp>
    </p:spTree>
    <p:extLst>
      <p:ext uri="{BB962C8B-B14F-4D97-AF65-F5344CB8AC3E}">
        <p14:creationId xmlns:p14="http://schemas.microsoft.com/office/powerpoint/2010/main" val="1578025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redondeado"/>
          <p:cNvSpPr/>
          <p:nvPr/>
        </p:nvSpPr>
        <p:spPr>
          <a:xfrm>
            <a:off x="1043608" y="764704"/>
            <a:ext cx="5832648" cy="1008112"/>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s-ES" sz="2000" dirty="0" smtClean="0"/>
              <a:t>EL DUELO ANTE LAS DISTINTAS PERDIDAS EN LA FAMILIA DE LA PCD</a:t>
            </a:r>
            <a:endParaRPr lang="es-ES" sz="2000" dirty="0"/>
          </a:p>
        </p:txBody>
      </p:sp>
      <p:sp>
        <p:nvSpPr>
          <p:cNvPr id="6" name="5 Rectángulo redondeado"/>
          <p:cNvSpPr/>
          <p:nvPr/>
        </p:nvSpPr>
        <p:spPr>
          <a:xfrm>
            <a:off x="1115616" y="2132856"/>
            <a:ext cx="5616624" cy="864096"/>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s-ES" dirty="0"/>
              <a:t>C</a:t>
            </a:r>
            <a:r>
              <a:rPr lang="es-ES" dirty="0" smtClean="0"/>
              <a:t>uando en una familia nace un hijo con discapacidad intelectual son necesarios una serie de justes en el entorno familiar y una adaptación de todos los miembros</a:t>
            </a:r>
            <a:endParaRPr lang="es-ES" dirty="0"/>
          </a:p>
        </p:txBody>
      </p:sp>
      <p:sp>
        <p:nvSpPr>
          <p:cNvPr id="7" name="6 Rectángulo redondeado"/>
          <p:cNvSpPr/>
          <p:nvPr/>
        </p:nvSpPr>
        <p:spPr>
          <a:xfrm>
            <a:off x="1043608" y="3068960"/>
            <a:ext cx="5688632" cy="338437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endParaRPr lang="es-ES" sz="2000" dirty="0" smtClean="0">
              <a:solidFill>
                <a:schemeClr val="tx1"/>
              </a:solidFill>
            </a:endParaRPr>
          </a:p>
          <a:p>
            <a:pPr algn="just"/>
            <a:endParaRPr lang="es-ES" sz="2000" dirty="0">
              <a:solidFill>
                <a:schemeClr val="tx1"/>
              </a:solidFill>
            </a:endParaRPr>
          </a:p>
          <a:p>
            <a:pPr algn="just"/>
            <a:r>
              <a:rPr lang="es-ES" dirty="0" smtClean="0">
                <a:solidFill>
                  <a:schemeClr val="tx1"/>
                </a:solidFill>
              </a:rPr>
              <a:t>El proceso de aceptación de un hijo discapacitado pasa por varias faces</a:t>
            </a:r>
          </a:p>
          <a:p>
            <a:pPr marL="285750" indent="-285750" algn="just">
              <a:buFont typeface="Wingdings" pitchFamily="2" charset="2"/>
              <a:buChar char="ü"/>
            </a:pPr>
            <a:r>
              <a:rPr lang="es-ES" b="1" i="1" dirty="0" smtClean="0">
                <a:solidFill>
                  <a:schemeClr val="tx1"/>
                </a:solidFill>
              </a:rPr>
              <a:t>Incredulidad</a:t>
            </a:r>
            <a:r>
              <a:rPr lang="es-ES" dirty="0" smtClean="0">
                <a:solidFill>
                  <a:schemeClr val="tx1"/>
                </a:solidFill>
              </a:rPr>
              <a:t>.- piensan que el diagnostico esta equivocado.</a:t>
            </a:r>
          </a:p>
          <a:p>
            <a:pPr marL="285750" indent="-285750" algn="just">
              <a:buFont typeface="Wingdings" pitchFamily="2" charset="2"/>
              <a:buChar char="ü"/>
            </a:pPr>
            <a:r>
              <a:rPr lang="es-ES" b="1" i="1" dirty="0" smtClean="0">
                <a:solidFill>
                  <a:schemeClr val="tx1"/>
                </a:solidFill>
              </a:rPr>
              <a:t>Miedo y frustración</a:t>
            </a:r>
            <a:r>
              <a:rPr lang="es-ES" dirty="0" smtClean="0">
                <a:solidFill>
                  <a:schemeClr val="tx1"/>
                </a:solidFill>
              </a:rPr>
              <a:t>.- los padres se suelen encontrara perdidos y con sentimientos de culpa.</a:t>
            </a:r>
          </a:p>
          <a:p>
            <a:pPr marL="285750" indent="-285750" algn="just">
              <a:buFont typeface="Wingdings" pitchFamily="2" charset="2"/>
              <a:buChar char="ü"/>
            </a:pPr>
            <a:r>
              <a:rPr lang="es-ES" b="1" i="1" dirty="0" smtClean="0">
                <a:solidFill>
                  <a:schemeClr val="tx1"/>
                </a:solidFill>
              </a:rPr>
              <a:t>Aceptación de la realidad</a:t>
            </a:r>
            <a:r>
              <a:rPr lang="es-ES" dirty="0" smtClean="0">
                <a:solidFill>
                  <a:schemeClr val="tx1"/>
                </a:solidFill>
              </a:rPr>
              <a:t>.- se toma la decisión de actuar y ayudar al niño.</a:t>
            </a:r>
          </a:p>
          <a:p>
            <a:pPr marL="285750" indent="-285750" algn="just">
              <a:buFont typeface="Wingdings" pitchFamily="2" charset="2"/>
              <a:buChar char="ü"/>
            </a:pPr>
            <a:r>
              <a:rPr lang="es-ES" b="1" i="1" dirty="0" smtClean="0"/>
              <a:t>Valoración </a:t>
            </a:r>
            <a:r>
              <a:rPr lang="es-ES" b="1" i="1" dirty="0"/>
              <a:t>del hijo.- </a:t>
            </a:r>
            <a:r>
              <a:rPr lang="es-ES" dirty="0"/>
              <a:t>implica aceptarlo como una persona con mucha posibilidades y alguna s dificultades, a la que hay que apoyar.</a:t>
            </a:r>
          </a:p>
          <a:p>
            <a:pPr marL="285750" indent="-285750" algn="just">
              <a:buFont typeface="Wingdings" pitchFamily="2" charset="2"/>
              <a:buChar char="ü"/>
            </a:pPr>
            <a:endParaRPr lang="es-ES" dirty="0" smtClean="0">
              <a:solidFill>
                <a:schemeClr val="tx1"/>
              </a:solidFill>
            </a:endParaRPr>
          </a:p>
          <a:p>
            <a:pPr marL="285750" indent="-285750" algn="just">
              <a:buFont typeface="Wingdings" pitchFamily="2" charset="2"/>
              <a:buChar char="ü"/>
            </a:pPr>
            <a:endParaRPr lang="es-ES" dirty="0" smtClean="0">
              <a:solidFill>
                <a:schemeClr val="tx1"/>
              </a:solidFill>
            </a:endParaRPr>
          </a:p>
          <a:p>
            <a:pPr marL="285750" indent="-285750" algn="just">
              <a:buFont typeface="Wingdings" pitchFamily="2" charset="2"/>
              <a:buChar char="ü"/>
            </a:pPr>
            <a:endParaRPr lang="es-ES" dirty="0" smtClean="0">
              <a:solidFill>
                <a:schemeClr val="tx1"/>
              </a:solidFill>
            </a:endParaRPr>
          </a:p>
          <a:p>
            <a:pPr algn="just"/>
            <a:endParaRPr lang="es-ES" b="1" dirty="0">
              <a:ln w="24500" cmpd="dbl">
                <a:solidFill>
                  <a:schemeClr val="accent2">
                    <a:shade val="85000"/>
                    <a:satMod val="155000"/>
                  </a:schemeClr>
                </a:solidFill>
                <a:prstDash val="solid"/>
                <a:miter lim="800000"/>
              </a:ln>
              <a:solidFill>
                <a:schemeClr val="tx1"/>
              </a:solidFill>
              <a:effectLst>
                <a:outerShdw blurRad="38100" dist="38100" dir="7020000" algn="tl">
                  <a:srgbClr val="000000">
                    <a:alpha val="35000"/>
                  </a:srgbClr>
                </a:outerShdw>
              </a:effectLst>
            </a:endParaRPr>
          </a:p>
        </p:txBody>
      </p:sp>
    </p:spTree>
    <p:extLst>
      <p:ext uri="{BB962C8B-B14F-4D97-AF65-F5344CB8AC3E}">
        <p14:creationId xmlns:p14="http://schemas.microsoft.com/office/powerpoint/2010/main" val="2654789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endParaRPr lang="es-ES"/>
          </a:p>
        </p:txBody>
      </p:sp>
      <p:sp>
        <p:nvSpPr>
          <p:cNvPr id="4" name="3 Rectángulo redondeado"/>
          <p:cNvSpPr/>
          <p:nvPr/>
        </p:nvSpPr>
        <p:spPr>
          <a:xfrm>
            <a:off x="755576" y="404664"/>
            <a:ext cx="7776864" cy="5616624"/>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s-ES" sz="2000" i="1" u="sng" dirty="0" smtClean="0">
                <a:solidFill>
                  <a:schemeClr val="tx1"/>
                </a:solidFill>
              </a:rPr>
              <a:t>Las situaciones que un proceso de duelo puede generar en las familias de las personas con discapacidad intelectual </a:t>
            </a:r>
            <a:r>
              <a:rPr lang="es-ES" sz="2000" i="1" u="sng" smtClean="0">
                <a:solidFill>
                  <a:schemeClr val="tx1"/>
                </a:solidFill>
              </a:rPr>
              <a:t>son las </a:t>
            </a:r>
            <a:r>
              <a:rPr lang="es-ES" sz="2000" i="1" u="sng" dirty="0" smtClean="0">
                <a:solidFill>
                  <a:schemeClr val="tx1"/>
                </a:solidFill>
              </a:rPr>
              <a:t>siguientes:</a:t>
            </a:r>
          </a:p>
          <a:p>
            <a:pPr marL="342900" indent="-342900" algn="just">
              <a:buFont typeface="+mj-lt"/>
              <a:buAutoNum type="arabicParenR"/>
            </a:pPr>
            <a:r>
              <a:rPr lang="es-ES" sz="2400" dirty="0" smtClean="0">
                <a:latin typeface="Bell MT" pitchFamily="18" charset="0"/>
              </a:rPr>
              <a:t>La perdida del hijo que esperaban</a:t>
            </a:r>
          </a:p>
          <a:p>
            <a:pPr marL="342900" indent="-342900" algn="just">
              <a:buFont typeface="+mj-lt"/>
              <a:buAutoNum type="arabicParenR"/>
            </a:pPr>
            <a:r>
              <a:rPr lang="es-ES" sz="2400" dirty="0" smtClean="0">
                <a:latin typeface="Bell MT" pitchFamily="18" charset="0"/>
              </a:rPr>
              <a:t>La perdida del futuro que se habían planteado como familia</a:t>
            </a:r>
          </a:p>
          <a:p>
            <a:pPr marL="342900" indent="-342900" algn="just">
              <a:buFont typeface="+mj-lt"/>
              <a:buAutoNum type="arabicParenR"/>
            </a:pPr>
            <a:r>
              <a:rPr lang="es-ES" sz="2400" dirty="0" smtClean="0">
                <a:latin typeface="Bell MT" pitchFamily="18" charset="0"/>
              </a:rPr>
              <a:t>La dificultad de realización personal como padres</a:t>
            </a:r>
          </a:p>
          <a:p>
            <a:pPr marL="342900" indent="-342900" algn="just">
              <a:buFont typeface="+mj-lt"/>
              <a:buAutoNum type="arabicParenR"/>
            </a:pPr>
            <a:r>
              <a:rPr lang="es-ES" sz="2400" dirty="0" smtClean="0">
                <a:latin typeface="Bell MT" pitchFamily="18" charset="0"/>
              </a:rPr>
              <a:t>La reducción del circulo de relaciones sociales </a:t>
            </a:r>
          </a:p>
          <a:p>
            <a:pPr marL="342900" indent="-342900" algn="just">
              <a:buFont typeface="+mj-lt"/>
              <a:buAutoNum type="arabicParenR"/>
            </a:pPr>
            <a:r>
              <a:rPr lang="es-ES" sz="2400" dirty="0" smtClean="0">
                <a:latin typeface="Bell MT" pitchFamily="18" charset="0"/>
              </a:rPr>
              <a:t>La renuncia a una realización profesional plena</a:t>
            </a:r>
          </a:p>
          <a:p>
            <a:pPr marL="342900" indent="-342900" algn="just">
              <a:buFont typeface="+mj-lt"/>
              <a:buAutoNum type="arabicParenR"/>
            </a:pPr>
            <a:r>
              <a:rPr lang="es-ES" sz="2400" dirty="0" smtClean="0">
                <a:latin typeface="Bell MT" pitchFamily="18" charset="0"/>
              </a:rPr>
              <a:t>La decisión de internar al hijo en un servicio residencial</a:t>
            </a:r>
          </a:p>
          <a:p>
            <a:pPr marL="342900" indent="-342900" algn="just">
              <a:buFont typeface="+mj-lt"/>
              <a:buAutoNum type="arabicParenR"/>
            </a:pPr>
            <a:r>
              <a:rPr lang="es-ES" sz="2400" dirty="0" smtClean="0">
                <a:latin typeface="Bell MT" pitchFamily="18" charset="0"/>
              </a:rPr>
              <a:t>La posibilidad de muerte física del hijo con discapaci</a:t>
            </a:r>
            <a:r>
              <a:rPr lang="es-ES" dirty="0" smtClean="0"/>
              <a:t>dad</a:t>
            </a:r>
            <a:endParaRPr lang="es-ES" dirty="0"/>
          </a:p>
        </p:txBody>
      </p:sp>
    </p:spTree>
    <p:extLst>
      <p:ext uri="{BB962C8B-B14F-4D97-AF65-F5344CB8AC3E}">
        <p14:creationId xmlns:p14="http://schemas.microsoft.com/office/powerpoint/2010/main" val="409475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04664"/>
            <a:ext cx="8229600" cy="720080"/>
          </a:xfrm>
        </p:spPr>
        <p:txBody>
          <a:bodyPr>
            <a:normAutofit/>
          </a:bodyPr>
          <a:lstStyle/>
          <a:p>
            <a:r>
              <a:rPr lang="es-ES" sz="3600" dirty="0" smtClean="0"/>
              <a:t>La muerte real del hijo</a:t>
            </a:r>
            <a:endParaRPr lang="es-ES" sz="3600" dirty="0"/>
          </a:p>
        </p:txBody>
      </p:sp>
      <p:sp>
        <p:nvSpPr>
          <p:cNvPr id="3" name="2 CuadroTexto"/>
          <p:cNvSpPr txBox="1"/>
          <p:nvPr/>
        </p:nvSpPr>
        <p:spPr>
          <a:xfrm flipH="1">
            <a:off x="1089326" y="2420888"/>
            <a:ext cx="7155081" cy="307777"/>
          </a:xfrm>
          <a:prstGeom prst="rect">
            <a:avLst/>
          </a:prstGeom>
          <a:noFill/>
        </p:spPr>
        <p:txBody>
          <a:bodyPr wrap="square" rtlCol="0">
            <a:spAutoFit/>
          </a:bodyPr>
          <a:lstStyle/>
          <a:p>
            <a:r>
              <a:rPr lang="es-ES" sz="1400" dirty="0" smtClean="0"/>
              <a:t>l</a:t>
            </a:r>
            <a:endParaRPr lang="es-ES" sz="1400" dirty="0"/>
          </a:p>
        </p:txBody>
      </p:sp>
      <p:sp>
        <p:nvSpPr>
          <p:cNvPr id="4" name="3 CuadroTexto"/>
          <p:cNvSpPr txBox="1"/>
          <p:nvPr/>
        </p:nvSpPr>
        <p:spPr>
          <a:xfrm>
            <a:off x="467545" y="1268760"/>
            <a:ext cx="6696744" cy="923330"/>
          </a:xfrm>
          <a:prstGeom prst="rect">
            <a:avLst/>
          </a:prstGeom>
        </p:spPr>
        <p:style>
          <a:lnRef idx="1">
            <a:schemeClr val="accent4"/>
          </a:lnRef>
          <a:fillRef idx="3">
            <a:schemeClr val="accent4"/>
          </a:fillRef>
          <a:effectRef idx="2">
            <a:schemeClr val="accent4"/>
          </a:effectRef>
          <a:fontRef idx="minor">
            <a:schemeClr val="lt1"/>
          </a:fontRef>
        </p:style>
        <p:txBody>
          <a:bodyPr wrap="square" rtlCol="0">
            <a:spAutoFit/>
          </a:bodyPr>
          <a:lstStyle/>
          <a:p>
            <a:pPr algn="just"/>
            <a:r>
              <a:rPr lang="es-ES" dirty="0" smtClean="0"/>
              <a:t>La muerte  de un hijo siempre genera un proceso de duelo, pero en el caso de que presente discapacidad intelectual este proceso puede presentar unas características diferentes.</a:t>
            </a:r>
            <a:endParaRPr lang="es-ES" dirty="0"/>
          </a:p>
        </p:txBody>
      </p:sp>
      <p:sp>
        <p:nvSpPr>
          <p:cNvPr id="6" name="5 Rectángulo"/>
          <p:cNvSpPr/>
          <p:nvPr/>
        </p:nvSpPr>
        <p:spPr>
          <a:xfrm>
            <a:off x="539553" y="2728665"/>
            <a:ext cx="7992886" cy="1167407"/>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just"/>
            <a:r>
              <a:rPr lang="es-ES" i="1" dirty="0"/>
              <a:t>P</a:t>
            </a:r>
            <a:r>
              <a:rPr lang="es-ES" i="1" dirty="0" smtClean="0"/>
              <a:t>or un lado , la muerte del hijo se puede vivir como una liberación de la carga familiar, este sentimiento de liberación provoca al mismo tiempo sentimientos de culpa, lo que complica la elaboración del duelo.</a:t>
            </a:r>
            <a:endParaRPr lang="es-ES" i="1" dirty="0"/>
          </a:p>
        </p:txBody>
      </p:sp>
      <p:sp>
        <p:nvSpPr>
          <p:cNvPr id="7" name="6 Rectángulo"/>
          <p:cNvSpPr/>
          <p:nvPr/>
        </p:nvSpPr>
        <p:spPr>
          <a:xfrm>
            <a:off x="611561" y="4293096"/>
            <a:ext cx="7920878" cy="120243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r>
              <a:rPr lang="es-ES" dirty="0" smtClean="0"/>
              <a:t>A veces la muerte de un hijo con discapacidad no se reconoce como perdida en el entorno social. Se piensa que es </a:t>
            </a:r>
            <a:r>
              <a:rPr lang="es-ES" u="sng" dirty="0" smtClean="0"/>
              <a:t>lo mejor que podía pasar</a:t>
            </a:r>
            <a:r>
              <a:rPr lang="es-ES" dirty="0" smtClean="0"/>
              <a:t> . Los padres que sufren la perdida no s </a:t>
            </a:r>
            <a:r>
              <a:rPr lang="es-ES" dirty="0" err="1" smtClean="0"/>
              <a:t>even</a:t>
            </a:r>
            <a:r>
              <a:rPr lang="es-ES" dirty="0" smtClean="0"/>
              <a:t> apoyados por las personas de su entorno y solo pueden ser comprendidos por otros padres que hayan vivido lo mismo.</a:t>
            </a:r>
            <a:endParaRPr lang="es-ES" u="sng" dirty="0"/>
          </a:p>
        </p:txBody>
      </p:sp>
      <p:pic>
        <p:nvPicPr>
          <p:cNvPr id="4100" name="Picture 4" descr="E:\duel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08304" y="404665"/>
            <a:ext cx="1752854" cy="14794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2077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4100"/>
                                        </p:tgtEl>
                                        <p:attrNameLst>
                                          <p:attrName>style.visibility</p:attrName>
                                        </p:attrNameLst>
                                      </p:cBhvr>
                                      <p:to>
                                        <p:strVal val="visible"/>
                                      </p:to>
                                    </p:set>
                                    <p:animEffect transition="in" filter="fade">
                                      <p:cBhvr>
                                        <p:cTn id="12" dur="1000"/>
                                        <p:tgtEl>
                                          <p:spTgt spid="4100"/>
                                        </p:tgtEl>
                                      </p:cBhvr>
                                    </p:animEffect>
                                    <p:anim calcmode="lin" valueType="num">
                                      <p:cBhvr>
                                        <p:cTn id="13" dur="1000" fill="hold"/>
                                        <p:tgtEl>
                                          <p:spTgt spid="4100"/>
                                        </p:tgtEl>
                                        <p:attrNameLst>
                                          <p:attrName>ppt_x</p:attrName>
                                        </p:attrNameLst>
                                      </p:cBhvr>
                                      <p:tavLst>
                                        <p:tav tm="0">
                                          <p:val>
                                            <p:strVal val="#ppt_x"/>
                                          </p:val>
                                        </p:tav>
                                        <p:tav tm="100000">
                                          <p:val>
                                            <p:strVal val="#ppt_x"/>
                                          </p:val>
                                        </p:tav>
                                      </p:tavLst>
                                    </p:anim>
                                    <p:anim calcmode="lin" valueType="num">
                                      <p:cBhvr>
                                        <p:cTn id="14" dur="1000" fill="hold"/>
                                        <p:tgtEl>
                                          <p:spTgt spid="4100"/>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down)">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down)">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down)">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6" grpId="0" animBg="1"/>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E:\descarg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1268760"/>
            <a:ext cx="6624736" cy="37444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0503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ppt_w</p:attrName>
                                        </p:attrNameLst>
                                      </p:cBhvr>
                                      <p:tavLst>
                                        <p:tav tm="0">
                                          <p:val>
                                            <p:fltVal val="0"/>
                                          </p:val>
                                        </p:tav>
                                        <p:tav tm="100000">
                                          <p:val>
                                            <p:strVal val="#ppt_w"/>
                                          </p:val>
                                        </p:tav>
                                      </p:tavLst>
                                    </p:anim>
                                    <p:anim calcmode="lin" valueType="num">
                                      <p:cBhvr>
                                        <p:cTn id="8" dur="1000" fill="hold"/>
                                        <p:tgtEl>
                                          <p:spTgt spid="3074"/>
                                        </p:tgtEl>
                                        <p:attrNameLst>
                                          <p:attrName>ppt_h</p:attrName>
                                        </p:attrNameLst>
                                      </p:cBhvr>
                                      <p:tavLst>
                                        <p:tav tm="0">
                                          <p:val>
                                            <p:fltVal val="0"/>
                                          </p:val>
                                        </p:tav>
                                        <p:tav tm="100000">
                                          <p:val>
                                            <p:strVal val="#ppt_h"/>
                                          </p:val>
                                        </p:tav>
                                      </p:tavLst>
                                    </p:anim>
                                    <p:anim calcmode="lin" valueType="num">
                                      <p:cBhvr>
                                        <p:cTn id="9" dur="1000" fill="hold"/>
                                        <p:tgtEl>
                                          <p:spTgt spid="3074"/>
                                        </p:tgtEl>
                                        <p:attrNameLst>
                                          <p:attrName>style.rotation</p:attrName>
                                        </p:attrNameLst>
                                      </p:cBhvr>
                                      <p:tavLst>
                                        <p:tav tm="0">
                                          <p:val>
                                            <p:fltVal val="90"/>
                                          </p:val>
                                        </p:tav>
                                        <p:tav tm="100000">
                                          <p:val>
                                            <p:fltVal val="0"/>
                                          </p:val>
                                        </p:tav>
                                      </p:tavLst>
                                    </p:anim>
                                    <p:animEffect transition="in" filter="fade">
                                      <p:cBhvr>
                                        <p:cTn id="10" dur="10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1691680" y="2204864"/>
            <a:ext cx="5400600" cy="1107996"/>
          </a:xfrm>
          <a:prstGeom prst="rect">
            <a:avLst/>
          </a:prstGeom>
          <a:noFill/>
        </p:spPr>
        <p:txBody>
          <a:bodyPr wrap="square" rtlCol="0">
            <a:spAutoFit/>
          </a:bodyPr>
          <a:lstStyle/>
          <a:p>
            <a:pPr algn="ctr"/>
            <a:r>
              <a:rPr lang="es-ES" sz="6600" dirty="0" smtClean="0">
                <a:solidFill>
                  <a:srgbClr val="002060"/>
                </a:solidFill>
              </a:rPr>
              <a:t>!GRACIAS !</a:t>
            </a:r>
            <a:endParaRPr lang="es-ES" sz="6600" dirty="0">
              <a:solidFill>
                <a:srgbClr val="002060"/>
              </a:solidFill>
            </a:endParaRPr>
          </a:p>
        </p:txBody>
      </p:sp>
    </p:spTree>
    <p:extLst>
      <p:ext uri="{BB962C8B-B14F-4D97-AF65-F5344CB8AC3E}">
        <p14:creationId xmlns:p14="http://schemas.microsoft.com/office/powerpoint/2010/main" val="331733620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3"/>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ES" dirty="0" smtClean="0">
                <a:solidFill>
                  <a:schemeClr val="accent2"/>
                </a:solidFill>
              </a:rPr>
              <a:t>Introducción </a:t>
            </a:r>
            <a:endParaRPr lang="es-ES" dirty="0">
              <a:solidFill>
                <a:schemeClr val="accent2"/>
              </a:solidFill>
            </a:endParaRPr>
          </a:p>
        </p:txBody>
      </p:sp>
      <p:sp>
        <p:nvSpPr>
          <p:cNvPr id="5" name="4 Marcador de contenido"/>
          <p:cNvSpPr>
            <a:spLocks noGrp="1"/>
          </p:cNvSpPr>
          <p:nvPr>
            <p:ph idx="1"/>
          </p:nvPr>
        </p:nvSpPr>
        <p:spPr/>
        <p:txBody>
          <a:bodyPr>
            <a:normAutofit fontScale="92500" lnSpcReduction="10000"/>
          </a:bodyPr>
          <a:lstStyle/>
          <a:p>
            <a:r>
              <a:rPr lang="es-ES" dirty="0" smtClean="0"/>
              <a:t>La muerte es algo que siempre ocurre, pero intentamos ignorarla y evitamos hablar de ella.</a:t>
            </a:r>
          </a:p>
          <a:p>
            <a:r>
              <a:rPr lang="es-ES" dirty="0" smtClean="0"/>
              <a:t>Solo tomamos conciencia de que nos incumbe a nosotros en determinados momentos de nuestras vidas ante la muerte de algún familiar o persona cercana.</a:t>
            </a:r>
          </a:p>
          <a:p>
            <a:r>
              <a:rPr lang="es-ES" dirty="0" smtClean="0"/>
              <a:t>Es en la edad adulta cuando empezamos a aprender y reflexionar sobre la muerte y a sobrellevar la pena y el sufrimiento que conlleva una perdida de un ser.</a:t>
            </a:r>
          </a:p>
          <a:p>
            <a:endParaRPr lang="es-ES" dirty="0"/>
          </a:p>
        </p:txBody>
      </p:sp>
    </p:spTree>
    <p:extLst>
      <p:ext uri="{BB962C8B-B14F-4D97-AF65-F5344CB8AC3E}">
        <p14:creationId xmlns:p14="http://schemas.microsoft.com/office/powerpoint/2010/main" val="1254696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fade">
                                      <p:cBhvr>
                                        <p:cTn id="14" dur="1000"/>
                                        <p:tgtEl>
                                          <p:spTgt spid="5">
                                            <p:txEl>
                                              <p:pRg st="0" end="0"/>
                                            </p:txEl>
                                          </p:spTgt>
                                        </p:tgtEl>
                                      </p:cBhvr>
                                    </p:animEffect>
                                    <p:anim calcmode="lin" valueType="num">
                                      <p:cBhvr>
                                        <p:cTn id="15"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fade">
                                      <p:cBhvr>
                                        <p:cTn id="21" dur="1000"/>
                                        <p:tgtEl>
                                          <p:spTgt spid="5">
                                            <p:txEl>
                                              <p:pRg st="1" end="1"/>
                                            </p:txEl>
                                          </p:spTgt>
                                        </p:tgtEl>
                                      </p:cBhvr>
                                    </p:animEffect>
                                    <p:anim calcmode="lin" valueType="num">
                                      <p:cBhvr>
                                        <p:cTn id="22"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2" end="2"/>
                                            </p:txEl>
                                          </p:spTgt>
                                        </p:tgtEl>
                                        <p:attrNameLst>
                                          <p:attrName>style.visibility</p:attrName>
                                        </p:attrNameLst>
                                      </p:cBhvr>
                                      <p:to>
                                        <p:strVal val="visible"/>
                                      </p:to>
                                    </p:set>
                                    <p:animEffect transition="in" filter="fade">
                                      <p:cBhvr>
                                        <p:cTn id="28" dur="1000"/>
                                        <p:tgtEl>
                                          <p:spTgt spid="5">
                                            <p:txEl>
                                              <p:pRg st="2" end="2"/>
                                            </p:txEl>
                                          </p:spTgt>
                                        </p:tgtEl>
                                      </p:cBhvr>
                                    </p:animEffect>
                                    <p:anim calcmode="lin" valueType="num">
                                      <p:cBhvr>
                                        <p:cTn id="29"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solidFill>
                  <a:srgbClr val="C00000"/>
                </a:solidFill>
              </a:rPr>
              <a:t>Concepto de duelo</a:t>
            </a:r>
            <a:endParaRPr lang="es-ES" dirty="0">
              <a:solidFill>
                <a:srgbClr val="C00000"/>
              </a:solidFill>
            </a:endParaRPr>
          </a:p>
        </p:txBody>
      </p:sp>
      <p:sp>
        <p:nvSpPr>
          <p:cNvPr id="3" name="2 Marcador de contenido"/>
          <p:cNvSpPr>
            <a:spLocks noGrp="1"/>
          </p:cNvSpPr>
          <p:nvPr>
            <p:ph idx="1"/>
          </p:nvPr>
        </p:nvSpPr>
        <p:spPr/>
        <p:txBody>
          <a:bodyPr/>
          <a:lstStyle/>
          <a:p>
            <a:r>
              <a:rPr lang="es-ES" dirty="0" smtClean="0"/>
              <a:t>La palabra duelo significa DOLOR</a:t>
            </a:r>
          </a:p>
          <a:p>
            <a:r>
              <a:rPr lang="es-ES" dirty="0" smtClean="0"/>
              <a:t>El duelo es el sentimiento de dolor o pena por una perdida preciada.</a:t>
            </a:r>
          </a:p>
          <a:p>
            <a:r>
              <a:rPr lang="es-ES" dirty="0" smtClean="0"/>
              <a:t>Esta perdida no tiene que referirse ala muerte aunque sea lo mas común.</a:t>
            </a:r>
          </a:p>
          <a:p>
            <a:endParaRPr lang="es-ES" dirty="0" smtClean="0"/>
          </a:p>
          <a:p>
            <a:endParaRPr lang="es-ES" dirty="0"/>
          </a:p>
        </p:txBody>
      </p:sp>
    </p:spTree>
    <p:extLst>
      <p:ext uri="{BB962C8B-B14F-4D97-AF65-F5344CB8AC3E}">
        <p14:creationId xmlns:p14="http://schemas.microsoft.com/office/powerpoint/2010/main" val="3999385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ES" dirty="0" smtClean="0">
                <a:solidFill>
                  <a:srgbClr val="C00000"/>
                </a:solidFill>
              </a:rPr>
              <a:t>Tipos de perdidas</a:t>
            </a:r>
            <a:endParaRPr lang="es-ES" dirty="0">
              <a:solidFill>
                <a:srgbClr val="C00000"/>
              </a:solidFill>
            </a:endParaRPr>
          </a:p>
        </p:txBody>
      </p:sp>
      <p:sp>
        <p:nvSpPr>
          <p:cNvPr id="5" name="4 Marcador de contenido"/>
          <p:cNvSpPr>
            <a:spLocks noGrp="1"/>
          </p:cNvSpPr>
          <p:nvPr>
            <p:ph sz="half" idx="1"/>
          </p:nvPr>
        </p:nvSpPr>
        <p:spPr/>
        <p:txBody>
          <a:bodyPr>
            <a:normAutofit/>
          </a:bodyPr>
          <a:lstStyle/>
          <a:p>
            <a:r>
              <a:rPr lang="es-ES" dirty="0" smtClean="0">
                <a:solidFill>
                  <a:srgbClr val="C00000"/>
                </a:solidFill>
              </a:rPr>
              <a:t>TOTAL</a:t>
            </a:r>
            <a:r>
              <a:rPr lang="es-ES" dirty="0" smtClean="0"/>
              <a:t> .- Una perdida total es la muerte</a:t>
            </a:r>
          </a:p>
          <a:p>
            <a:r>
              <a:rPr lang="es-ES" dirty="0" smtClean="0">
                <a:solidFill>
                  <a:srgbClr val="C00000"/>
                </a:solidFill>
              </a:rPr>
              <a:t>PARCIAL.</a:t>
            </a:r>
            <a:r>
              <a:rPr lang="es-ES" dirty="0" smtClean="0"/>
              <a:t>- Para un niño seria el nacimiento de un hermano, ya que le quita protagonismo</a:t>
            </a:r>
            <a:endParaRPr lang="es-ES" dirty="0"/>
          </a:p>
        </p:txBody>
      </p:sp>
      <p:sp>
        <p:nvSpPr>
          <p:cNvPr id="6" name="5 Marcador de contenido"/>
          <p:cNvSpPr>
            <a:spLocks noGrp="1"/>
          </p:cNvSpPr>
          <p:nvPr>
            <p:ph sz="half" idx="2"/>
          </p:nvPr>
        </p:nvSpPr>
        <p:spPr/>
        <p:txBody>
          <a:bodyPr>
            <a:normAutofit/>
          </a:bodyPr>
          <a:lstStyle/>
          <a:p>
            <a:r>
              <a:rPr lang="es-ES" dirty="0" smtClean="0">
                <a:solidFill>
                  <a:srgbClr val="7030A0"/>
                </a:solidFill>
              </a:rPr>
              <a:t>DEFINITIVA</a:t>
            </a:r>
            <a:r>
              <a:rPr lang="es-ES" dirty="0" smtClean="0"/>
              <a:t> .- La muerte también es un claro ejemplo y la ruptura de una relación sentimental.</a:t>
            </a:r>
          </a:p>
          <a:p>
            <a:r>
              <a:rPr lang="es-ES" dirty="0" smtClean="0">
                <a:solidFill>
                  <a:srgbClr val="7030A0"/>
                </a:solidFill>
              </a:rPr>
              <a:t>TEMPORAL</a:t>
            </a:r>
            <a:r>
              <a:rPr lang="es-ES" dirty="0" smtClean="0"/>
              <a:t>.- El viaje de un ser querido</a:t>
            </a:r>
            <a:r>
              <a:rPr lang="es-ES" dirty="0" smtClean="0"/>
              <a:t>, puede </a:t>
            </a:r>
            <a:r>
              <a:rPr lang="es-ES" dirty="0" smtClean="0"/>
              <a:t>referirse a    objetos, situaciones (perdida empleo) y personas</a:t>
            </a:r>
          </a:p>
          <a:p>
            <a:endParaRPr lang="es-ES" dirty="0"/>
          </a:p>
        </p:txBody>
      </p:sp>
    </p:spTree>
    <p:extLst>
      <p:ext uri="{BB962C8B-B14F-4D97-AF65-F5344CB8AC3E}">
        <p14:creationId xmlns:p14="http://schemas.microsoft.com/office/powerpoint/2010/main" val="1867510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circle(in)">
                                      <p:cBhvr>
                                        <p:cTn id="12" dur="20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circle(in)">
                                      <p:cBhvr>
                                        <p:cTn id="17" dur="20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wipe(down)">
                                      <p:cBhvr>
                                        <p:cTn id="22" dur="500"/>
                                        <p:tgtEl>
                                          <p:spTgt spid="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animEffect transition="in" filter="wipe(down)">
                                      <p:cBhvr>
                                        <p:cTn id="2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78098"/>
          </a:xfrm>
        </p:spPr>
        <p:txBody>
          <a:bodyPr>
            <a:normAutofit/>
          </a:bodyPr>
          <a:lstStyle/>
          <a:p>
            <a:r>
              <a:rPr lang="es-ES" dirty="0" smtClean="0">
                <a:solidFill>
                  <a:srgbClr val="FF0000"/>
                </a:solidFill>
              </a:rPr>
              <a:t>Definición  de duelo</a:t>
            </a:r>
            <a:endParaRPr lang="es-ES" dirty="0">
              <a:solidFill>
                <a:srgbClr val="FF0000"/>
              </a:solidFill>
            </a:endParaRPr>
          </a:p>
        </p:txBody>
      </p:sp>
      <p:sp>
        <p:nvSpPr>
          <p:cNvPr id="3" name="2 Marcador de contenido"/>
          <p:cNvSpPr>
            <a:spLocks noGrp="1"/>
          </p:cNvSpPr>
          <p:nvPr>
            <p:ph idx="1"/>
          </p:nvPr>
        </p:nvSpPr>
        <p:spPr/>
        <p:txBody>
          <a:bodyPr/>
          <a:lstStyle/>
          <a:p>
            <a:r>
              <a:rPr lang="es-ES" dirty="0" smtClean="0"/>
              <a:t>La respuesta normal y natural a cualquier tipo de perdida, no solo ala muerte de una persona, con sus consecuencias </a:t>
            </a:r>
            <a:r>
              <a:rPr lang="es-ES" dirty="0" err="1" smtClean="0"/>
              <a:t>psico</a:t>
            </a:r>
            <a:r>
              <a:rPr lang="es-ES" dirty="0" smtClean="0"/>
              <a:t>-afectivas, sus manifestaciones exteriores y rituales.</a:t>
            </a:r>
          </a:p>
          <a:p>
            <a:r>
              <a:rPr lang="es-ES" dirty="0" smtClean="0"/>
              <a:t>El duelo es algo personal y único, que cada uno expresa de diferente manera y lo vive con distinta intensidad.</a:t>
            </a:r>
            <a:endParaRPr lang="es-ES" dirty="0"/>
          </a:p>
        </p:txBody>
      </p:sp>
    </p:spTree>
    <p:extLst>
      <p:ext uri="{BB962C8B-B14F-4D97-AF65-F5344CB8AC3E}">
        <p14:creationId xmlns:p14="http://schemas.microsoft.com/office/powerpoint/2010/main" val="2819589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arn(inVertical)">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arn(inVertical)">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6632"/>
            <a:ext cx="3008313" cy="1318468"/>
          </a:xfrm>
        </p:spPr>
        <p:txBody>
          <a:bodyPr>
            <a:normAutofit/>
          </a:bodyPr>
          <a:lstStyle/>
          <a:p>
            <a:r>
              <a:rPr lang="es-ES" sz="2400" dirty="0" smtClean="0">
                <a:solidFill>
                  <a:srgbClr val="FF0000"/>
                </a:solidFill>
              </a:rPr>
              <a:t>Faces en la elaboración del duelo</a:t>
            </a:r>
            <a:endParaRPr lang="es-ES" sz="2400" dirty="0">
              <a:solidFill>
                <a:srgbClr val="FF0000"/>
              </a:solidFill>
            </a:endParaRPr>
          </a:p>
        </p:txBody>
      </p:sp>
      <p:sp>
        <p:nvSpPr>
          <p:cNvPr id="3" name="2 Marcador de contenido"/>
          <p:cNvSpPr>
            <a:spLocks noGrp="1"/>
          </p:cNvSpPr>
          <p:nvPr>
            <p:ph idx="1"/>
          </p:nvPr>
        </p:nvSpPr>
        <p:spPr/>
        <p:txBody>
          <a:bodyPr>
            <a:noAutofit/>
          </a:bodyPr>
          <a:lstStyle/>
          <a:p>
            <a:pPr marL="0" indent="0">
              <a:buNone/>
            </a:pPr>
            <a:endParaRPr lang="es-ES" sz="2000" dirty="0"/>
          </a:p>
          <a:p>
            <a:pPr marL="0" indent="0">
              <a:buNone/>
            </a:pPr>
            <a:endParaRPr lang="es-ES" sz="2000" dirty="0" smtClean="0"/>
          </a:p>
          <a:p>
            <a:r>
              <a:rPr lang="es-ES" sz="1800" dirty="0" smtClean="0"/>
              <a:t>Incluye el shock al enterarse de la noticia, se caracteriza por la inestabilidad, la alarma y la negación.</a:t>
            </a:r>
          </a:p>
          <a:p>
            <a:r>
              <a:rPr lang="es-ES" sz="1800" dirty="0" smtClean="0"/>
              <a:t>Se muestra una conducta semiautomática y la emoción predominante es la ansiedad.</a:t>
            </a:r>
          </a:p>
          <a:p>
            <a:endParaRPr lang="es-ES" sz="1800" dirty="0" smtClean="0"/>
          </a:p>
          <a:p>
            <a:r>
              <a:rPr lang="es-ES" sz="1800" dirty="0" smtClean="0"/>
              <a:t>Sentimientos de tristeza, depresión, ira, culpabilidad, temores.</a:t>
            </a:r>
          </a:p>
          <a:p>
            <a:r>
              <a:rPr lang="es-ES" sz="1800" dirty="0" smtClean="0"/>
              <a:t>Se puede prolongar varias semanas o meses.</a:t>
            </a:r>
          </a:p>
          <a:p>
            <a:r>
              <a:rPr lang="es-ES" sz="1800" dirty="0" smtClean="0"/>
              <a:t>Aparece el sentimiento de culpa y el autocastigo</a:t>
            </a:r>
          </a:p>
          <a:p>
            <a:r>
              <a:rPr lang="es-ES" sz="1800" dirty="0" smtClean="0"/>
              <a:t>Dirigimos nuestro enfado hacia el hospital o los médicos o Dios</a:t>
            </a:r>
          </a:p>
          <a:p>
            <a:r>
              <a:rPr lang="es-ES" sz="1800" dirty="0" smtClean="0"/>
              <a:t>Los principales sentimientos y comportamientos que se dan son: alteraciones del apetito, insomnio, miedo a enfermar</a:t>
            </a:r>
          </a:p>
          <a:p>
            <a:endParaRPr lang="es-ES" sz="2000" dirty="0"/>
          </a:p>
        </p:txBody>
      </p:sp>
      <p:sp>
        <p:nvSpPr>
          <p:cNvPr id="4" name="3 Marcador de texto"/>
          <p:cNvSpPr>
            <a:spLocks noGrp="1"/>
          </p:cNvSpPr>
          <p:nvPr>
            <p:ph type="body" sz="half" idx="2"/>
          </p:nvPr>
        </p:nvSpPr>
        <p:spPr/>
        <p:txBody>
          <a:bodyPr>
            <a:normAutofit/>
          </a:bodyPr>
          <a:lstStyle/>
          <a:p>
            <a:r>
              <a:rPr lang="es-ES" sz="2800" b="1" dirty="0" smtClean="0"/>
              <a:t>1.- Respuestas inmediatas</a:t>
            </a:r>
          </a:p>
          <a:p>
            <a:endParaRPr lang="es-ES" sz="2800" dirty="0" smtClean="0"/>
          </a:p>
          <a:p>
            <a:r>
              <a:rPr lang="es-ES" sz="2800" b="1" dirty="0" smtClean="0"/>
              <a:t>2.- Dolor agudo</a:t>
            </a:r>
            <a:endParaRPr lang="es-ES" sz="2800" b="1" dirty="0"/>
          </a:p>
        </p:txBody>
      </p:sp>
      <p:pic>
        <p:nvPicPr>
          <p:cNvPr id="7170" name="Picture 2" descr="E:\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501008"/>
            <a:ext cx="3024336" cy="2592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0638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randombar(horizontal)">
                                      <p:cBhvr>
                                        <p:cTn id="11" dur="500"/>
                                        <p:tgtEl>
                                          <p:spTgt spid="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grpId="0" nodeType="click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Effect transition="in" filter="randombar(horizontal)">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170"/>
                                        </p:tgtEl>
                                        <p:attrNameLst>
                                          <p:attrName>style.visibility</p:attrName>
                                        </p:attrNameLst>
                                      </p:cBhvr>
                                      <p:to>
                                        <p:strVal val="visible"/>
                                      </p:to>
                                    </p:set>
                                    <p:animEffect transition="in" filter="fade">
                                      <p:cBhvr>
                                        <p:cTn id="21" dur="1000"/>
                                        <p:tgtEl>
                                          <p:spTgt spid="7170"/>
                                        </p:tgtEl>
                                      </p:cBhvr>
                                    </p:animEffect>
                                    <p:anim calcmode="lin" valueType="num">
                                      <p:cBhvr>
                                        <p:cTn id="22" dur="1000" fill="hold"/>
                                        <p:tgtEl>
                                          <p:spTgt spid="7170"/>
                                        </p:tgtEl>
                                        <p:attrNameLst>
                                          <p:attrName>ppt_x</p:attrName>
                                        </p:attrNameLst>
                                      </p:cBhvr>
                                      <p:tavLst>
                                        <p:tav tm="0">
                                          <p:val>
                                            <p:strVal val="#ppt_x"/>
                                          </p:val>
                                        </p:tav>
                                        <p:tav tm="100000">
                                          <p:val>
                                            <p:strVal val="#ppt_x"/>
                                          </p:val>
                                        </p:tav>
                                      </p:tavLst>
                                    </p:anim>
                                    <p:anim calcmode="lin" valueType="num">
                                      <p:cBhvr>
                                        <p:cTn id="23" dur="1000" fill="hold"/>
                                        <p:tgtEl>
                                          <p:spTgt spid="717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wipe(down)">
                                      <p:cBhvr>
                                        <p:cTn id="28" dur="5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wipe(down)">
                                      <p:cBhvr>
                                        <p:cTn id="33" dur="500"/>
                                        <p:tgtEl>
                                          <p:spTgt spid="3">
                                            <p:txEl>
                                              <p:pRg st="3" end="3"/>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wipe(down)">
                                      <p:cBhvr>
                                        <p:cTn id="38" dur="500"/>
                                        <p:tgtEl>
                                          <p:spTgt spid="3">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wipe(down)">
                                      <p:cBhvr>
                                        <p:cTn id="43" dur="500"/>
                                        <p:tgtEl>
                                          <p:spTgt spid="3">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wipe(down)">
                                      <p:cBhvr>
                                        <p:cTn id="48" dur="500"/>
                                        <p:tgtEl>
                                          <p:spTgt spid="3">
                                            <p:txEl>
                                              <p:pRg st="7" end="7"/>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Effect transition="in" filter="wipe(down)">
                                      <p:cBhvr>
                                        <p:cTn id="53" dur="500"/>
                                        <p:tgtEl>
                                          <p:spTgt spid="3">
                                            <p:txEl>
                                              <p:pRg st="8" end="8"/>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3">
                                            <p:txEl>
                                              <p:pRg st="9" end="9"/>
                                            </p:txEl>
                                          </p:spTgt>
                                        </p:tgtEl>
                                        <p:attrNameLst>
                                          <p:attrName>style.visibility</p:attrName>
                                        </p:attrNameLst>
                                      </p:cBhvr>
                                      <p:to>
                                        <p:strVal val="visible"/>
                                      </p:to>
                                    </p:set>
                                    <p:animEffect transition="in" filter="wipe(down)">
                                      <p:cBhvr>
                                        <p:cTn id="58"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71600" y="764704"/>
            <a:ext cx="7416824" cy="561662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es-ES" sz="2800" b="1" dirty="0" smtClean="0"/>
              <a:t>3.- Reajuste </a:t>
            </a:r>
          </a:p>
          <a:p>
            <a:pPr marL="342900" indent="-342900" algn="just">
              <a:buFontTx/>
              <a:buChar char="-"/>
            </a:pPr>
            <a:r>
              <a:rPr lang="es-ES" sz="2800" dirty="0" smtClean="0"/>
              <a:t>El objetivo de esta etapa es recuperar el sentido de si mismo, para ello es necesario aceptar la perdida y afrontar la realidad.</a:t>
            </a:r>
          </a:p>
          <a:p>
            <a:pPr marL="342900" indent="-342900" algn="just">
              <a:buFontTx/>
              <a:buChar char="-"/>
            </a:pPr>
            <a:r>
              <a:rPr lang="es-ES" sz="2800" dirty="0" smtClean="0"/>
              <a:t>Mayor mente coincide con el primer aniversario, se entra en nostalgia, tristeza, llanto y recuerdos dolorosos.</a:t>
            </a:r>
          </a:p>
          <a:p>
            <a:pPr marL="342900" indent="-342900" algn="just">
              <a:buFontTx/>
              <a:buChar char="-"/>
            </a:pPr>
            <a:r>
              <a:rPr lang="es-ES" sz="2800" dirty="0" smtClean="0"/>
              <a:t>Se tiene que tomar muy en cuenta que el Duelo es algo muy personal y no todas las personas pasan por estas faces, ni en el mismo orden. </a:t>
            </a:r>
          </a:p>
          <a:p>
            <a:pPr marL="342900" indent="-342900" algn="just">
              <a:buFontTx/>
              <a:buChar char="-"/>
            </a:pPr>
            <a:endParaRPr lang="es-ES" sz="2000" dirty="0"/>
          </a:p>
          <a:p>
            <a:pPr algn="just"/>
            <a:endParaRPr lang="es-ES" sz="2000" dirty="0"/>
          </a:p>
        </p:txBody>
      </p:sp>
    </p:spTree>
    <p:extLst>
      <p:ext uri="{BB962C8B-B14F-4D97-AF65-F5344CB8AC3E}">
        <p14:creationId xmlns:p14="http://schemas.microsoft.com/office/powerpoint/2010/main" val="2297613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EL DUELO PATOLOGICO</a:t>
            </a:r>
            <a:br>
              <a:rPr lang="es-ES" dirty="0" smtClean="0"/>
            </a:br>
            <a:endParaRPr lang="es-ES" dirty="0"/>
          </a:p>
        </p:txBody>
      </p:sp>
      <p:sp>
        <p:nvSpPr>
          <p:cNvPr id="4" name="3 Marcador de contenido"/>
          <p:cNvSpPr>
            <a:spLocks noGrp="1"/>
          </p:cNvSpPr>
          <p:nvPr>
            <p:ph sz="half" idx="2"/>
          </p:nvPr>
        </p:nvSpPr>
        <p:spPr>
          <a:xfrm>
            <a:off x="457200" y="2174874"/>
            <a:ext cx="4040188" cy="4278461"/>
          </a:xfrm>
        </p:spPr>
        <p:txBody>
          <a:bodyPr>
            <a:normAutofit fontScale="92500" lnSpcReduction="10000"/>
          </a:bodyPr>
          <a:lstStyle/>
          <a:p>
            <a:r>
              <a:rPr lang="es-ES" sz="2800" dirty="0" smtClean="0"/>
              <a:t>Es cuando el duelo no se elabora correctamente.</a:t>
            </a:r>
          </a:p>
          <a:p>
            <a:r>
              <a:rPr lang="es-ES" sz="2800" dirty="0"/>
              <a:t>N</a:t>
            </a:r>
            <a:r>
              <a:rPr lang="es-ES" sz="2800" dirty="0" smtClean="0"/>
              <a:t>o se han vivido algunas faces o se </a:t>
            </a:r>
            <a:r>
              <a:rPr lang="es-ES" sz="2800" dirty="0"/>
              <a:t>h</a:t>
            </a:r>
            <a:r>
              <a:rPr lang="es-ES" sz="2800" dirty="0" smtClean="0"/>
              <a:t>an interrumpido.</a:t>
            </a:r>
          </a:p>
          <a:p>
            <a:r>
              <a:rPr lang="es-ES" sz="2800" dirty="0"/>
              <a:t>R</a:t>
            </a:r>
            <a:r>
              <a:rPr lang="es-ES" sz="2800" dirty="0" smtClean="0"/>
              <a:t>eprimido emociones dolorosas.</a:t>
            </a:r>
          </a:p>
          <a:p>
            <a:r>
              <a:rPr lang="es-ES" sz="2800" dirty="0" smtClean="0"/>
              <a:t>El duelo se caracteriza por la presencia de sentimientos de culpa y pensamientos de muerte.</a:t>
            </a:r>
          </a:p>
          <a:p>
            <a:endParaRPr lang="es-ES" sz="2800" dirty="0"/>
          </a:p>
        </p:txBody>
      </p:sp>
      <p:sp>
        <p:nvSpPr>
          <p:cNvPr id="6" name="5 Marcador de contenido"/>
          <p:cNvSpPr>
            <a:spLocks noGrp="1"/>
          </p:cNvSpPr>
          <p:nvPr>
            <p:ph sz="quarter" idx="4"/>
          </p:nvPr>
        </p:nvSpPr>
        <p:spPr/>
        <p:txBody>
          <a:bodyPr/>
          <a:lstStyle/>
          <a:p>
            <a:endParaRPr lang="es-ES" dirty="0">
              <a:solidFill>
                <a:srgbClr val="FFC000"/>
              </a:solidFill>
            </a:endParaRPr>
          </a:p>
        </p:txBody>
      </p:sp>
      <p:pic>
        <p:nvPicPr>
          <p:cNvPr id="2050" name="Picture 2" descr="E:\duelo-portad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2040" y="2204864"/>
            <a:ext cx="3384375" cy="36724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6973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2050"/>
                                        </p:tgtEl>
                                        <p:attrNameLst>
                                          <p:attrName>style.visibility</p:attrName>
                                        </p:attrNameLst>
                                      </p:cBhvr>
                                      <p:to>
                                        <p:strVal val="visible"/>
                                      </p:to>
                                    </p:set>
                                    <p:animEffect transition="in" filter="fade">
                                      <p:cBhvr>
                                        <p:cTn id="11" dur="1000"/>
                                        <p:tgtEl>
                                          <p:spTgt spid="2050"/>
                                        </p:tgtEl>
                                      </p:cBhvr>
                                    </p:animEffect>
                                    <p:anim calcmode="lin" valueType="num">
                                      <p:cBhvr>
                                        <p:cTn id="12" dur="1000" fill="hold"/>
                                        <p:tgtEl>
                                          <p:spTgt spid="2050"/>
                                        </p:tgtEl>
                                        <p:attrNameLst>
                                          <p:attrName>ppt_x</p:attrName>
                                        </p:attrNameLst>
                                      </p:cBhvr>
                                      <p:tavLst>
                                        <p:tav tm="0">
                                          <p:val>
                                            <p:strVal val="#ppt_x"/>
                                          </p:val>
                                        </p:tav>
                                        <p:tav tm="100000">
                                          <p:val>
                                            <p:strVal val="#ppt_x"/>
                                          </p:val>
                                        </p:tav>
                                      </p:tavLst>
                                    </p:anim>
                                    <p:anim calcmode="lin" valueType="num">
                                      <p:cBhvr>
                                        <p:cTn id="13" dur="1000" fill="hold"/>
                                        <p:tgtEl>
                                          <p:spTgt spid="2050"/>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fade">
                                      <p:cBhvr>
                                        <p:cTn id="18" dur="500"/>
                                        <p:tgtEl>
                                          <p:spTgt spid="4">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Effect transition="in" filter="fade">
                                      <p:cBhvr>
                                        <p:cTn id="23" dur="500"/>
                                        <p:tgtEl>
                                          <p:spTgt spid="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Effect transition="in" filter="fade">
                                      <p:cBhvr>
                                        <p:cTn id="28" dur="500"/>
                                        <p:tgtEl>
                                          <p:spTgt spid="4">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4">
                                            <p:txEl>
                                              <p:pRg st="3" end="3"/>
                                            </p:txEl>
                                          </p:spTgt>
                                        </p:tgtEl>
                                        <p:attrNameLst>
                                          <p:attrName>style.visibility</p:attrName>
                                        </p:attrNameLst>
                                      </p:cBhvr>
                                      <p:to>
                                        <p:strVal val="visible"/>
                                      </p:to>
                                    </p:set>
                                    <p:animEffect transition="in" filter="fade">
                                      <p:cBhvr>
                                        <p:cTn id="3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22114"/>
          </a:xfrm>
        </p:spPr>
        <p:txBody>
          <a:bodyPr/>
          <a:lstStyle/>
          <a:p>
            <a:r>
              <a:rPr lang="es-ES" u="sng" dirty="0" smtClean="0"/>
              <a:t>El duelo en la PCD</a:t>
            </a:r>
            <a:endParaRPr lang="es-ES" u="sng" dirty="0"/>
          </a:p>
        </p:txBody>
      </p:sp>
      <p:sp>
        <p:nvSpPr>
          <p:cNvPr id="3" name="2 Marcador de contenido"/>
          <p:cNvSpPr>
            <a:spLocks noGrp="1"/>
          </p:cNvSpPr>
          <p:nvPr>
            <p:ph idx="1"/>
          </p:nvPr>
        </p:nvSpPr>
        <p:spPr>
          <a:xfrm>
            <a:off x="457200" y="1268760"/>
            <a:ext cx="8229600" cy="4857403"/>
          </a:xfrm>
        </p:spPr>
        <p:txBody>
          <a:bodyPr>
            <a:normAutofit/>
          </a:bodyPr>
          <a:lstStyle/>
          <a:p>
            <a:pPr algn="just"/>
            <a:r>
              <a:rPr lang="es-ES" sz="2400" dirty="0" smtClean="0"/>
              <a:t>No era frecuente que sobrevivieran mucho tiempo.</a:t>
            </a:r>
          </a:p>
          <a:p>
            <a:pPr algn="just"/>
            <a:r>
              <a:rPr lang="es-ES" sz="2400" dirty="0" smtClean="0"/>
              <a:t>Normalmente viven mas que los progenitores gracias a los avances médicos y científicos, con una mejor calidad de vida y surge una nueva necesidad de apoyo a ayudar a manejarse frente al dolor y ala pena de la muerte y perdidas.</a:t>
            </a:r>
          </a:p>
          <a:p>
            <a:pPr algn="just"/>
            <a:r>
              <a:rPr lang="es-ES" sz="2400" dirty="0" smtClean="0"/>
              <a:t>La elaboración del duelo suele ser mas larga que en los demás, simplemente necesita mas tiempo para llegar al mismo resultado.</a:t>
            </a:r>
          </a:p>
          <a:p>
            <a:pPr algn="just"/>
            <a:r>
              <a:rPr lang="es-ES" sz="2400" dirty="0" smtClean="0"/>
              <a:t>Puede ocurrir que la persona no sienta pena por alguien especial, pero al cabo de un tiempo , ante una perdida menor, se manifieste ya que estaba latente y ahora hace reaccionar al individuo. </a:t>
            </a:r>
            <a:endParaRPr lang="es-ES" sz="2400" dirty="0"/>
          </a:p>
        </p:txBody>
      </p:sp>
    </p:spTree>
    <p:extLst>
      <p:ext uri="{BB962C8B-B14F-4D97-AF65-F5344CB8AC3E}">
        <p14:creationId xmlns:p14="http://schemas.microsoft.com/office/powerpoint/2010/main" val="296344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1062</TotalTime>
  <Words>1434</Words>
  <Application>Microsoft Office PowerPoint</Application>
  <PresentationFormat>Presentación en pantalla (4:3)</PresentationFormat>
  <Paragraphs>98</Paragraphs>
  <Slides>19</Slides>
  <Notes>0</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Tema de Office</vt:lpstr>
      <vt:lpstr>Presentación de PowerPoint</vt:lpstr>
      <vt:lpstr>Introducción </vt:lpstr>
      <vt:lpstr>Concepto de duelo</vt:lpstr>
      <vt:lpstr>Tipos de perdidas</vt:lpstr>
      <vt:lpstr>Definición  de duelo</vt:lpstr>
      <vt:lpstr>Faces en la elaboración del duelo</vt:lpstr>
      <vt:lpstr>Presentación de PowerPoint</vt:lpstr>
      <vt:lpstr>EL DUELO PATOLOGICO </vt:lpstr>
      <vt:lpstr>El duelo en la PCD</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La muerte real del hijo</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ACER</dc:creator>
  <cp:lastModifiedBy>ACER</cp:lastModifiedBy>
  <cp:revision>106</cp:revision>
  <dcterms:created xsi:type="dcterms:W3CDTF">2014-01-23T18:47:53Z</dcterms:created>
  <dcterms:modified xsi:type="dcterms:W3CDTF">2014-12-18T11:30:06Z</dcterms:modified>
</cp:coreProperties>
</file>