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71" r:id="rId2"/>
    <p:sldId id="272" r:id="rId3"/>
    <p:sldId id="273" r:id="rId4"/>
    <p:sldId id="282" r:id="rId5"/>
    <p:sldId id="283" r:id="rId6"/>
    <p:sldId id="284" r:id="rId7"/>
    <p:sldId id="277" r:id="rId8"/>
    <p:sldId id="258" r:id="rId9"/>
    <p:sldId id="281" r:id="rId10"/>
    <p:sldId id="264" r:id="rId11"/>
    <p:sldId id="278" r:id="rId12"/>
    <p:sldId id="285" r:id="rId13"/>
    <p:sldId id="259" r:id="rId14"/>
    <p:sldId id="263" r:id="rId15"/>
    <p:sldId id="267" r:id="rId16"/>
    <p:sldId id="279" r:id="rId17"/>
    <p:sldId id="276" r:id="rId18"/>
    <p:sldId id="265" r:id="rId19"/>
    <p:sldId id="274" r:id="rId20"/>
    <p:sldId id="257" r:id="rId21"/>
    <p:sldId id="266" r:id="rId22"/>
    <p:sldId id="268" r:id="rId23"/>
    <p:sldId id="269" r:id="rId24"/>
    <p:sldId id="270" r:id="rId25"/>
    <p:sldId id="286" r:id="rId26"/>
    <p:sldId id="287" r:id="rId27"/>
    <p:sldId id="288" r:id="rId28"/>
    <p:sldId id="289" r:id="rId29"/>
    <p:sldId id="290" r:id="rId30"/>
    <p:sldId id="260" r:id="rId31"/>
    <p:sldId id="261" r:id="rId32"/>
    <p:sldId id="291" r:id="rId33"/>
    <p:sldId id="262" r:id="rId34"/>
    <p:sldId id="292" r:id="rId35"/>
    <p:sldId id="293" r:id="rId3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2" autoAdjust="0"/>
    <p:restoredTop sz="94660"/>
  </p:normalViewPr>
  <p:slideViewPr>
    <p:cSldViewPr>
      <p:cViewPr varScale="1">
        <p:scale>
          <a:sx n="70" d="100"/>
          <a:sy n="70" d="100"/>
        </p:scale>
        <p:origin x="134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D2EE12-F3A2-4157-B1AE-275441E3388D}" type="doc">
      <dgm:prSet loTypeId="urn:microsoft.com/office/officeart/2005/8/layout/chevron2" loCatId="list" qsTypeId="urn:microsoft.com/office/officeart/2005/8/quickstyle/simple1" qsCatId="simple" csTypeId="urn:microsoft.com/office/officeart/2005/8/colors/colorful5" csCatId="colorful" phldr="1"/>
      <dgm:spPr/>
      <dgm:t>
        <a:bodyPr/>
        <a:lstStyle/>
        <a:p>
          <a:endParaRPr lang="es-MX"/>
        </a:p>
      </dgm:t>
    </dgm:pt>
    <dgm:pt modelId="{4C872F1B-A1ED-4273-A9C0-650ABF714FC0}">
      <dgm:prSet phldrT="[Texto]"/>
      <dgm:spPr/>
      <dgm:t>
        <a:bodyPr/>
        <a:lstStyle/>
        <a:p>
          <a:r>
            <a:rPr lang="es-MX" b="1" dirty="0" smtClean="0">
              <a:solidFill>
                <a:schemeClr val="tx1"/>
              </a:solidFill>
            </a:rPr>
            <a:t>Edad cronológica</a:t>
          </a:r>
          <a:endParaRPr lang="es-MX" b="1" dirty="0">
            <a:solidFill>
              <a:schemeClr val="tx1"/>
            </a:solidFill>
          </a:endParaRPr>
        </a:p>
      </dgm:t>
    </dgm:pt>
    <dgm:pt modelId="{F4438069-6B0D-4171-8612-74BFF933254D}" type="parTrans" cxnId="{4DEF3DF1-B75D-4932-AD6A-7E5D2C2F19C6}">
      <dgm:prSet/>
      <dgm:spPr/>
      <dgm:t>
        <a:bodyPr/>
        <a:lstStyle/>
        <a:p>
          <a:endParaRPr lang="es-MX"/>
        </a:p>
      </dgm:t>
    </dgm:pt>
    <dgm:pt modelId="{7704ABAB-CD3A-40A0-81E8-915A895E03BF}" type="sibTrans" cxnId="{4DEF3DF1-B75D-4932-AD6A-7E5D2C2F19C6}">
      <dgm:prSet/>
      <dgm:spPr/>
      <dgm:t>
        <a:bodyPr/>
        <a:lstStyle/>
        <a:p>
          <a:endParaRPr lang="es-MX"/>
        </a:p>
      </dgm:t>
    </dgm:pt>
    <dgm:pt modelId="{9C55C833-530B-4FAE-AB5D-D7B196F0AA9C}">
      <dgm:prSet phldrT="[Texto]"/>
      <dgm:spPr/>
      <dgm:t>
        <a:bodyPr/>
        <a:lstStyle/>
        <a:p>
          <a:r>
            <a:rPr lang="es-MX" dirty="0" smtClean="0"/>
            <a:t>Se analizan los conflictos de una persona a lo largo de su vida, hasta encontrar la situación desencadenante.</a:t>
          </a:r>
          <a:endParaRPr lang="es-MX" dirty="0"/>
        </a:p>
      </dgm:t>
    </dgm:pt>
    <dgm:pt modelId="{71CCB0DC-8CB3-4473-8C72-69C94DDF558B}" type="parTrans" cxnId="{84507E51-CDCC-47AB-ABDC-F60624888B36}">
      <dgm:prSet/>
      <dgm:spPr/>
      <dgm:t>
        <a:bodyPr/>
        <a:lstStyle/>
        <a:p>
          <a:endParaRPr lang="es-MX"/>
        </a:p>
      </dgm:t>
    </dgm:pt>
    <dgm:pt modelId="{0F4FE239-B1B5-4A5A-AD83-7B6960EBC7BF}" type="sibTrans" cxnId="{84507E51-CDCC-47AB-ABDC-F60624888B36}">
      <dgm:prSet/>
      <dgm:spPr/>
      <dgm:t>
        <a:bodyPr/>
        <a:lstStyle/>
        <a:p>
          <a:endParaRPr lang="es-MX"/>
        </a:p>
      </dgm:t>
    </dgm:pt>
    <dgm:pt modelId="{8461BE75-AACD-41D5-9F34-0ABE699BAB86}">
      <dgm:prSet phldrT="[Texto]"/>
      <dgm:spPr/>
      <dgm:t>
        <a:bodyPr/>
        <a:lstStyle/>
        <a:p>
          <a:r>
            <a:rPr lang="es-MX" b="1" dirty="0" smtClean="0">
              <a:solidFill>
                <a:schemeClr val="tx1"/>
              </a:solidFill>
            </a:rPr>
            <a:t>Proyecto sentido</a:t>
          </a:r>
          <a:endParaRPr lang="es-MX" b="1" dirty="0">
            <a:solidFill>
              <a:schemeClr val="tx1"/>
            </a:solidFill>
          </a:endParaRPr>
        </a:p>
      </dgm:t>
    </dgm:pt>
    <dgm:pt modelId="{5F90A76E-9006-4D77-98A0-F556983753E4}" type="parTrans" cxnId="{172EDB3B-0F8A-4903-808F-EC925A0E442E}">
      <dgm:prSet/>
      <dgm:spPr/>
      <dgm:t>
        <a:bodyPr/>
        <a:lstStyle/>
        <a:p>
          <a:endParaRPr lang="es-MX"/>
        </a:p>
      </dgm:t>
    </dgm:pt>
    <dgm:pt modelId="{E4EC67AA-4529-4BE4-BB3C-FFD19ACC224E}" type="sibTrans" cxnId="{172EDB3B-0F8A-4903-808F-EC925A0E442E}">
      <dgm:prSet/>
      <dgm:spPr/>
      <dgm:t>
        <a:bodyPr/>
        <a:lstStyle/>
        <a:p>
          <a:endParaRPr lang="es-MX"/>
        </a:p>
      </dgm:t>
    </dgm:pt>
    <dgm:pt modelId="{AE4FB703-1B77-460B-8C43-68F99459BAF3}">
      <dgm:prSet phldrT="[Texto]"/>
      <dgm:spPr/>
      <dgm:t>
        <a:bodyPr/>
        <a:lstStyle/>
        <a:p>
          <a:r>
            <a:rPr lang="es-MX" dirty="0" smtClean="0"/>
            <a:t>Se trata del periodo que abarca la vida de una persona desde los 9 meses antes de la concepción hasta los 3 años.</a:t>
          </a:r>
          <a:endParaRPr lang="es-MX" dirty="0"/>
        </a:p>
      </dgm:t>
    </dgm:pt>
    <dgm:pt modelId="{55A2A55E-F3CF-4E86-8169-B84A44C89C88}" type="parTrans" cxnId="{B62B0533-2CED-4AB5-ABC3-664586650DF2}">
      <dgm:prSet/>
      <dgm:spPr/>
      <dgm:t>
        <a:bodyPr/>
        <a:lstStyle/>
        <a:p>
          <a:endParaRPr lang="es-MX"/>
        </a:p>
      </dgm:t>
    </dgm:pt>
    <dgm:pt modelId="{5A125BFD-30F0-4E29-BF3B-816D26161759}" type="sibTrans" cxnId="{B62B0533-2CED-4AB5-ABC3-664586650DF2}">
      <dgm:prSet/>
      <dgm:spPr/>
      <dgm:t>
        <a:bodyPr/>
        <a:lstStyle/>
        <a:p>
          <a:endParaRPr lang="es-MX"/>
        </a:p>
      </dgm:t>
    </dgm:pt>
    <dgm:pt modelId="{43D245F4-03D7-49D9-8D28-97EE511658D6}">
      <dgm:prSet phldrT="[Texto]"/>
      <dgm:spPr/>
      <dgm:t>
        <a:bodyPr/>
        <a:lstStyle/>
        <a:p>
          <a:r>
            <a:rPr lang="es-MX" b="1" dirty="0" smtClean="0">
              <a:solidFill>
                <a:schemeClr val="tx1"/>
              </a:solidFill>
            </a:rPr>
            <a:t>El árbol genealógico</a:t>
          </a:r>
          <a:endParaRPr lang="es-MX" b="1" dirty="0">
            <a:solidFill>
              <a:schemeClr val="tx1"/>
            </a:solidFill>
          </a:endParaRPr>
        </a:p>
      </dgm:t>
    </dgm:pt>
    <dgm:pt modelId="{F4C02F13-35EE-4BEF-96BD-CC8CEBA0A059}" type="parTrans" cxnId="{68F9625C-8702-4385-BD6B-988031659A5C}">
      <dgm:prSet/>
      <dgm:spPr/>
      <dgm:t>
        <a:bodyPr/>
        <a:lstStyle/>
        <a:p>
          <a:endParaRPr lang="es-MX"/>
        </a:p>
      </dgm:t>
    </dgm:pt>
    <dgm:pt modelId="{4FEBC022-F4F3-49AD-9315-556FB80D1ECB}" type="sibTrans" cxnId="{68F9625C-8702-4385-BD6B-988031659A5C}">
      <dgm:prSet/>
      <dgm:spPr/>
      <dgm:t>
        <a:bodyPr/>
        <a:lstStyle/>
        <a:p>
          <a:endParaRPr lang="es-MX"/>
        </a:p>
      </dgm:t>
    </dgm:pt>
    <dgm:pt modelId="{02383D49-8AA1-4778-B71D-A9F5BB1C58AE}">
      <dgm:prSet phldrT="[Texto]"/>
      <dgm:spPr/>
      <dgm:t>
        <a:bodyPr/>
        <a:lstStyle/>
        <a:p>
          <a:r>
            <a:rPr lang="es-MX" dirty="0" smtClean="0"/>
            <a:t>Estudian las fechas de nacimiento, fallecimiento, enfermedades profesiones de nuestros familiares para buscar semejanzas</a:t>
          </a:r>
          <a:endParaRPr lang="es-MX" dirty="0"/>
        </a:p>
      </dgm:t>
    </dgm:pt>
    <dgm:pt modelId="{F8D00DEF-DF9E-4069-83C1-498C8AE7D203}" type="parTrans" cxnId="{D4054C09-563C-43CD-9D78-3333B0C637CD}">
      <dgm:prSet/>
      <dgm:spPr/>
      <dgm:t>
        <a:bodyPr/>
        <a:lstStyle/>
        <a:p>
          <a:endParaRPr lang="es-MX"/>
        </a:p>
      </dgm:t>
    </dgm:pt>
    <dgm:pt modelId="{FDBAAE0F-5690-45FA-8851-517E58DB8E04}" type="sibTrans" cxnId="{D4054C09-563C-43CD-9D78-3333B0C637CD}">
      <dgm:prSet/>
      <dgm:spPr/>
      <dgm:t>
        <a:bodyPr/>
        <a:lstStyle/>
        <a:p>
          <a:endParaRPr lang="es-MX"/>
        </a:p>
      </dgm:t>
    </dgm:pt>
    <dgm:pt modelId="{38545FD5-A730-4E59-ACB5-1CDE78145563}">
      <dgm:prSet phldrT="[Texto]"/>
      <dgm:spPr/>
      <dgm:t>
        <a:bodyPr/>
        <a:lstStyle/>
        <a:p>
          <a:r>
            <a:rPr lang="es-MX" dirty="0" smtClean="0"/>
            <a:t>Se analizan los conflictos vividos por los padres</a:t>
          </a:r>
          <a:endParaRPr lang="es-MX" dirty="0"/>
        </a:p>
      </dgm:t>
    </dgm:pt>
    <dgm:pt modelId="{9955F76B-8A47-42BA-B171-5FD66342F538}" type="parTrans" cxnId="{8B0C4308-36ED-4FB0-8C9F-9C1F8839622A}">
      <dgm:prSet/>
      <dgm:spPr/>
      <dgm:t>
        <a:bodyPr/>
        <a:lstStyle/>
        <a:p>
          <a:endParaRPr lang="es-MX"/>
        </a:p>
      </dgm:t>
    </dgm:pt>
    <dgm:pt modelId="{EE9605D3-C691-4196-86AF-9BD71A2424B2}" type="sibTrans" cxnId="{8B0C4308-36ED-4FB0-8C9F-9C1F8839622A}">
      <dgm:prSet/>
      <dgm:spPr/>
      <dgm:t>
        <a:bodyPr/>
        <a:lstStyle/>
        <a:p>
          <a:endParaRPr lang="es-MX"/>
        </a:p>
      </dgm:t>
    </dgm:pt>
    <dgm:pt modelId="{B8638075-22C2-4BBD-9C59-66F98905162B}" type="pres">
      <dgm:prSet presAssocID="{97D2EE12-F3A2-4157-B1AE-275441E3388D}" presName="linearFlow" presStyleCnt="0">
        <dgm:presLayoutVars>
          <dgm:dir/>
          <dgm:animLvl val="lvl"/>
          <dgm:resizeHandles val="exact"/>
        </dgm:presLayoutVars>
      </dgm:prSet>
      <dgm:spPr/>
      <dgm:t>
        <a:bodyPr/>
        <a:lstStyle/>
        <a:p>
          <a:endParaRPr lang="es-MX"/>
        </a:p>
      </dgm:t>
    </dgm:pt>
    <dgm:pt modelId="{EF4D66EE-0610-499D-BF0B-1A8DE1773DDA}" type="pres">
      <dgm:prSet presAssocID="{4C872F1B-A1ED-4273-A9C0-650ABF714FC0}" presName="composite" presStyleCnt="0"/>
      <dgm:spPr/>
    </dgm:pt>
    <dgm:pt modelId="{E1DEE9BC-9580-4F34-8661-1157CC679527}" type="pres">
      <dgm:prSet presAssocID="{4C872F1B-A1ED-4273-A9C0-650ABF714FC0}" presName="parentText" presStyleLbl="alignNode1" presStyleIdx="0" presStyleCnt="3">
        <dgm:presLayoutVars>
          <dgm:chMax val="1"/>
          <dgm:bulletEnabled val="1"/>
        </dgm:presLayoutVars>
      </dgm:prSet>
      <dgm:spPr/>
      <dgm:t>
        <a:bodyPr/>
        <a:lstStyle/>
        <a:p>
          <a:endParaRPr lang="es-MX"/>
        </a:p>
      </dgm:t>
    </dgm:pt>
    <dgm:pt modelId="{AFF2DE4B-8707-47BB-A24B-4CF565D86F70}" type="pres">
      <dgm:prSet presAssocID="{4C872F1B-A1ED-4273-A9C0-650ABF714FC0}" presName="descendantText" presStyleLbl="alignAcc1" presStyleIdx="0" presStyleCnt="3">
        <dgm:presLayoutVars>
          <dgm:bulletEnabled val="1"/>
        </dgm:presLayoutVars>
      </dgm:prSet>
      <dgm:spPr/>
      <dgm:t>
        <a:bodyPr/>
        <a:lstStyle/>
        <a:p>
          <a:endParaRPr lang="es-MX"/>
        </a:p>
      </dgm:t>
    </dgm:pt>
    <dgm:pt modelId="{6EC07BE4-E033-4BA0-B6FC-08B2687FCEB5}" type="pres">
      <dgm:prSet presAssocID="{7704ABAB-CD3A-40A0-81E8-915A895E03BF}" presName="sp" presStyleCnt="0"/>
      <dgm:spPr/>
    </dgm:pt>
    <dgm:pt modelId="{47CD433A-D2BA-46D5-8A93-736F7853C2AD}" type="pres">
      <dgm:prSet presAssocID="{8461BE75-AACD-41D5-9F34-0ABE699BAB86}" presName="composite" presStyleCnt="0"/>
      <dgm:spPr/>
    </dgm:pt>
    <dgm:pt modelId="{58B10AB8-C509-446A-B3D8-EC17414AB6DF}" type="pres">
      <dgm:prSet presAssocID="{8461BE75-AACD-41D5-9F34-0ABE699BAB86}" presName="parentText" presStyleLbl="alignNode1" presStyleIdx="1" presStyleCnt="3">
        <dgm:presLayoutVars>
          <dgm:chMax val="1"/>
          <dgm:bulletEnabled val="1"/>
        </dgm:presLayoutVars>
      </dgm:prSet>
      <dgm:spPr/>
      <dgm:t>
        <a:bodyPr/>
        <a:lstStyle/>
        <a:p>
          <a:endParaRPr lang="es-MX"/>
        </a:p>
      </dgm:t>
    </dgm:pt>
    <dgm:pt modelId="{CFABE47B-5F64-4751-9E59-DCA205CDDE12}" type="pres">
      <dgm:prSet presAssocID="{8461BE75-AACD-41D5-9F34-0ABE699BAB86}" presName="descendantText" presStyleLbl="alignAcc1" presStyleIdx="1" presStyleCnt="3">
        <dgm:presLayoutVars>
          <dgm:bulletEnabled val="1"/>
        </dgm:presLayoutVars>
      </dgm:prSet>
      <dgm:spPr/>
      <dgm:t>
        <a:bodyPr/>
        <a:lstStyle/>
        <a:p>
          <a:endParaRPr lang="es-MX"/>
        </a:p>
      </dgm:t>
    </dgm:pt>
    <dgm:pt modelId="{5EA3785B-9715-42F5-B689-FFD250CD13A2}" type="pres">
      <dgm:prSet presAssocID="{E4EC67AA-4529-4BE4-BB3C-FFD19ACC224E}" presName="sp" presStyleCnt="0"/>
      <dgm:spPr/>
    </dgm:pt>
    <dgm:pt modelId="{9496BE4A-5108-4515-B3F6-01314E229B5D}" type="pres">
      <dgm:prSet presAssocID="{43D245F4-03D7-49D9-8D28-97EE511658D6}" presName="composite" presStyleCnt="0"/>
      <dgm:spPr/>
    </dgm:pt>
    <dgm:pt modelId="{4C59048E-BA0B-481F-8322-2D13071CF00D}" type="pres">
      <dgm:prSet presAssocID="{43D245F4-03D7-49D9-8D28-97EE511658D6}" presName="parentText" presStyleLbl="alignNode1" presStyleIdx="2" presStyleCnt="3">
        <dgm:presLayoutVars>
          <dgm:chMax val="1"/>
          <dgm:bulletEnabled val="1"/>
        </dgm:presLayoutVars>
      </dgm:prSet>
      <dgm:spPr/>
      <dgm:t>
        <a:bodyPr/>
        <a:lstStyle/>
        <a:p>
          <a:endParaRPr lang="es-MX"/>
        </a:p>
      </dgm:t>
    </dgm:pt>
    <dgm:pt modelId="{EBBE94DC-185C-4A83-B468-6BF4CB8B474A}" type="pres">
      <dgm:prSet presAssocID="{43D245F4-03D7-49D9-8D28-97EE511658D6}" presName="descendantText" presStyleLbl="alignAcc1" presStyleIdx="2" presStyleCnt="3">
        <dgm:presLayoutVars>
          <dgm:bulletEnabled val="1"/>
        </dgm:presLayoutVars>
      </dgm:prSet>
      <dgm:spPr/>
      <dgm:t>
        <a:bodyPr/>
        <a:lstStyle/>
        <a:p>
          <a:endParaRPr lang="es-MX"/>
        </a:p>
      </dgm:t>
    </dgm:pt>
  </dgm:ptLst>
  <dgm:cxnLst>
    <dgm:cxn modelId="{49534FC9-12A6-45E2-BCB5-B6472DAFBAE5}" type="presOf" srcId="{38545FD5-A730-4E59-ACB5-1CDE78145563}" destId="{CFABE47B-5F64-4751-9E59-DCA205CDDE12}" srcOrd="0" destOrd="1" presId="urn:microsoft.com/office/officeart/2005/8/layout/chevron2"/>
    <dgm:cxn modelId="{DCE457EF-AD31-468F-936E-4F603A8D7BA1}" type="presOf" srcId="{43D245F4-03D7-49D9-8D28-97EE511658D6}" destId="{4C59048E-BA0B-481F-8322-2D13071CF00D}" srcOrd="0" destOrd="0" presId="urn:microsoft.com/office/officeart/2005/8/layout/chevron2"/>
    <dgm:cxn modelId="{68F9625C-8702-4385-BD6B-988031659A5C}" srcId="{97D2EE12-F3A2-4157-B1AE-275441E3388D}" destId="{43D245F4-03D7-49D9-8D28-97EE511658D6}" srcOrd="2" destOrd="0" parTransId="{F4C02F13-35EE-4BEF-96BD-CC8CEBA0A059}" sibTransId="{4FEBC022-F4F3-49AD-9315-556FB80D1ECB}"/>
    <dgm:cxn modelId="{295ADB5D-AA0F-487E-8B56-0DBC47D5699A}" type="presOf" srcId="{9C55C833-530B-4FAE-AB5D-D7B196F0AA9C}" destId="{AFF2DE4B-8707-47BB-A24B-4CF565D86F70}" srcOrd="0" destOrd="0" presId="urn:microsoft.com/office/officeart/2005/8/layout/chevron2"/>
    <dgm:cxn modelId="{8B0C4308-36ED-4FB0-8C9F-9C1F8839622A}" srcId="{8461BE75-AACD-41D5-9F34-0ABE699BAB86}" destId="{38545FD5-A730-4E59-ACB5-1CDE78145563}" srcOrd="1" destOrd="0" parTransId="{9955F76B-8A47-42BA-B171-5FD66342F538}" sibTransId="{EE9605D3-C691-4196-86AF-9BD71A2424B2}"/>
    <dgm:cxn modelId="{01020247-753B-4C28-B8B5-F99DA5BBD332}" type="presOf" srcId="{8461BE75-AACD-41D5-9F34-0ABE699BAB86}" destId="{58B10AB8-C509-446A-B3D8-EC17414AB6DF}" srcOrd="0" destOrd="0" presId="urn:microsoft.com/office/officeart/2005/8/layout/chevron2"/>
    <dgm:cxn modelId="{4DEF3DF1-B75D-4932-AD6A-7E5D2C2F19C6}" srcId="{97D2EE12-F3A2-4157-B1AE-275441E3388D}" destId="{4C872F1B-A1ED-4273-A9C0-650ABF714FC0}" srcOrd="0" destOrd="0" parTransId="{F4438069-6B0D-4171-8612-74BFF933254D}" sibTransId="{7704ABAB-CD3A-40A0-81E8-915A895E03BF}"/>
    <dgm:cxn modelId="{9ED478A2-E65A-4045-A675-741ACBE5D059}" type="presOf" srcId="{97D2EE12-F3A2-4157-B1AE-275441E3388D}" destId="{B8638075-22C2-4BBD-9C59-66F98905162B}" srcOrd="0" destOrd="0" presId="urn:microsoft.com/office/officeart/2005/8/layout/chevron2"/>
    <dgm:cxn modelId="{B62B0533-2CED-4AB5-ABC3-664586650DF2}" srcId="{8461BE75-AACD-41D5-9F34-0ABE699BAB86}" destId="{AE4FB703-1B77-460B-8C43-68F99459BAF3}" srcOrd="0" destOrd="0" parTransId="{55A2A55E-F3CF-4E86-8169-B84A44C89C88}" sibTransId="{5A125BFD-30F0-4E29-BF3B-816D26161759}"/>
    <dgm:cxn modelId="{FD627F7B-0C59-4E6B-AEB5-D3A262C10914}" type="presOf" srcId="{AE4FB703-1B77-460B-8C43-68F99459BAF3}" destId="{CFABE47B-5F64-4751-9E59-DCA205CDDE12}" srcOrd="0" destOrd="0" presId="urn:microsoft.com/office/officeart/2005/8/layout/chevron2"/>
    <dgm:cxn modelId="{6E0241C6-0DDC-4C25-B6DA-A9527A00668F}" type="presOf" srcId="{02383D49-8AA1-4778-B71D-A9F5BB1C58AE}" destId="{EBBE94DC-185C-4A83-B468-6BF4CB8B474A}" srcOrd="0" destOrd="0" presId="urn:microsoft.com/office/officeart/2005/8/layout/chevron2"/>
    <dgm:cxn modelId="{84507E51-CDCC-47AB-ABDC-F60624888B36}" srcId="{4C872F1B-A1ED-4273-A9C0-650ABF714FC0}" destId="{9C55C833-530B-4FAE-AB5D-D7B196F0AA9C}" srcOrd="0" destOrd="0" parTransId="{71CCB0DC-8CB3-4473-8C72-69C94DDF558B}" sibTransId="{0F4FE239-B1B5-4A5A-AD83-7B6960EBC7BF}"/>
    <dgm:cxn modelId="{172EDB3B-0F8A-4903-808F-EC925A0E442E}" srcId="{97D2EE12-F3A2-4157-B1AE-275441E3388D}" destId="{8461BE75-AACD-41D5-9F34-0ABE699BAB86}" srcOrd="1" destOrd="0" parTransId="{5F90A76E-9006-4D77-98A0-F556983753E4}" sibTransId="{E4EC67AA-4529-4BE4-BB3C-FFD19ACC224E}"/>
    <dgm:cxn modelId="{BBAF973F-5657-4FCC-9070-B741CA7126C9}" type="presOf" srcId="{4C872F1B-A1ED-4273-A9C0-650ABF714FC0}" destId="{E1DEE9BC-9580-4F34-8661-1157CC679527}" srcOrd="0" destOrd="0" presId="urn:microsoft.com/office/officeart/2005/8/layout/chevron2"/>
    <dgm:cxn modelId="{D4054C09-563C-43CD-9D78-3333B0C637CD}" srcId="{43D245F4-03D7-49D9-8D28-97EE511658D6}" destId="{02383D49-8AA1-4778-B71D-A9F5BB1C58AE}" srcOrd="0" destOrd="0" parTransId="{F8D00DEF-DF9E-4069-83C1-498C8AE7D203}" sibTransId="{FDBAAE0F-5690-45FA-8851-517E58DB8E04}"/>
    <dgm:cxn modelId="{C77722C3-C834-4B20-AE59-E5DFC564DC7F}" type="presParOf" srcId="{B8638075-22C2-4BBD-9C59-66F98905162B}" destId="{EF4D66EE-0610-499D-BF0B-1A8DE1773DDA}" srcOrd="0" destOrd="0" presId="urn:microsoft.com/office/officeart/2005/8/layout/chevron2"/>
    <dgm:cxn modelId="{796B6037-8465-4CCF-B7B3-2CF328C262F3}" type="presParOf" srcId="{EF4D66EE-0610-499D-BF0B-1A8DE1773DDA}" destId="{E1DEE9BC-9580-4F34-8661-1157CC679527}" srcOrd="0" destOrd="0" presId="urn:microsoft.com/office/officeart/2005/8/layout/chevron2"/>
    <dgm:cxn modelId="{D31BC227-F6D0-456F-8C29-5121EA030668}" type="presParOf" srcId="{EF4D66EE-0610-499D-BF0B-1A8DE1773DDA}" destId="{AFF2DE4B-8707-47BB-A24B-4CF565D86F70}" srcOrd="1" destOrd="0" presId="urn:microsoft.com/office/officeart/2005/8/layout/chevron2"/>
    <dgm:cxn modelId="{DBF87C1A-FBB3-460E-9BF7-B9C05BC669E7}" type="presParOf" srcId="{B8638075-22C2-4BBD-9C59-66F98905162B}" destId="{6EC07BE4-E033-4BA0-B6FC-08B2687FCEB5}" srcOrd="1" destOrd="0" presId="urn:microsoft.com/office/officeart/2005/8/layout/chevron2"/>
    <dgm:cxn modelId="{96D64681-F6B0-423E-8AF3-872AC4B168EE}" type="presParOf" srcId="{B8638075-22C2-4BBD-9C59-66F98905162B}" destId="{47CD433A-D2BA-46D5-8A93-736F7853C2AD}" srcOrd="2" destOrd="0" presId="urn:microsoft.com/office/officeart/2005/8/layout/chevron2"/>
    <dgm:cxn modelId="{D743288E-E1B6-4EF2-BC1C-BE29ED0DA7FC}" type="presParOf" srcId="{47CD433A-D2BA-46D5-8A93-736F7853C2AD}" destId="{58B10AB8-C509-446A-B3D8-EC17414AB6DF}" srcOrd="0" destOrd="0" presId="urn:microsoft.com/office/officeart/2005/8/layout/chevron2"/>
    <dgm:cxn modelId="{DBC3F18D-3B17-49A8-8D78-C060A254BDC9}" type="presParOf" srcId="{47CD433A-D2BA-46D5-8A93-736F7853C2AD}" destId="{CFABE47B-5F64-4751-9E59-DCA205CDDE12}" srcOrd="1" destOrd="0" presId="urn:microsoft.com/office/officeart/2005/8/layout/chevron2"/>
    <dgm:cxn modelId="{CEE24899-5624-4C3B-9608-E054838A08B9}" type="presParOf" srcId="{B8638075-22C2-4BBD-9C59-66F98905162B}" destId="{5EA3785B-9715-42F5-B689-FFD250CD13A2}" srcOrd="3" destOrd="0" presId="urn:microsoft.com/office/officeart/2005/8/layout/chevron2"/>
    <dgm:cxn modelId="{C2BAB5C6-5D83-4641-8ED0-07DB058C0CD3}" type="presParOf" srcId="{B8638075-22C2-4BBD-9C59-66F98905162B}" destId="{9496BE4A-5108-4515-B3F6-01314E229B5D}" srcOrd="4" destOrd="0" presId="urn:microsoft.com/office/officeart/2005/8/layout/chevron2"/>
    <dgm:cxn modelId="{0D0D20CE-1E20-4808-A4C2-19AA5245289D}" type="presParOf" srcId="{9496BE4A-5108-4515-B3F6-01314E229B5D}" destId="{4C59048E-BA0B-481F-8322-2D13071CF00D}" srcOrd="0" destOrd="0" presId="urn:microsoft.com/office/officeart/2005/8/layout/chevron2"/>
    <dgm:cxn modelId="{C907F6A2-26A6-44DD-A6B3-F551D89E7956}" type="presParOf" srcId="{9496BE4A-5108-4515-B3F6-01314E229B5D}" destId="{EBBE94DC-185C-4A83-B468-6BF4CB8B474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383172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705275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24617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965406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041963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21952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232744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244088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4098988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1266729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7C67A3D-C10F-4E81-834E-23025B74C6EB}" type="datetimeFigureOut">
              <a:rPr lang="es-MX" smtClean="0"/>
              <a:t>04/07/2022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CA6277C-D482-4C37-B9F9-6A5D713DF9BE}" type="slidenum">
              <a:rPr lang="es-MX" smtClean="0"/>
              <a:t>‹Nº›</a:t>
            </a:fld>
            <a:endParaRPr lang="es-MX"/>
          </a:p>
        </p:txBody>
      </p:sp>
    </p:spTree>
    <p:extLst>
      <p:ext uri="{BB962C8B-B14F-4D97-AF65-F5344CB8AC3E}">
        <p14:creationId xmlns:p14="http://schemas.microsoft.com/office/powerpoint/2010/main" val="3106097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67A3D-C10F-4E81-834E-23025B74C6EB}" type="datetimeFigureOut">
              <a:rPr lang="es-MX" smtClean="0"/>
              <a:t>04/07/2022</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A6277C-D482-4C37-B9F9-6A5D713DF9BE}" type="slidenum">
              <a:rPr lang="es-MX" smtClean="0"/>
              <a:t>‹Nº›</a:t>
            </a:fld>
            <a:endParaRPr lang="es-MX"/>
          </a:p>
        </p:txBody>
      </p:sp>
    </p:spTree>
    <p:extLst>
      <p:ext uri="{BB962C8B-B14F-4D97-AF65-F5344CB8AC3E}">
        <p14:creationId xmlns:p14="http://schemas.microsoft.com/office/powerpoint/2010/main" val="3301518239"/>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lamenteesmaravillosa.com/" TargetMode="External"/><Relationship Id="rId2" Type="http://schemas.openxmlformats.org/officeDocument/2006/relationships/hyperlink" Target="https://www.enriccorberainstitut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132856"/>
            <a:ext cx="8229600" cy="3456384"/>
          </a:xfrm>
        </p:spPr>
        <p:style>
          <a:lnRef idx="3">
            <a:schemeClr val="lt1"/>
          </a:lnRef>
          <a:fillRef idx="1">
            <a:schemeClr val="accent1"/>
          </a:fillRef>
          <a:effectRef idx="1">
            <a:schemeClr val="accent1"/>
          </a:effectRef>
          <a:fontRef idx="minor">
            <a:schemeClr val="lt1"/>
          </a:fontRef>
        </p:style>
        <p:txBody>
          <a:bodyPr>
            <a:normAutofit fontScale="90000"/>
          </a:bodyPr>
          <a:lstStyle/>
          <a:p>
            <a:pPr marL="0" indent="0"/>
            <a:r>
              <a:rPr lang="es-MX" b="1" dirty="0" smtClean="0"/>
              <a:t/>
            </a:r>
            <a:br>
              <a:rPr lang="es-MX" b="1" dirty="0" smtClean="0"/>
            </a:br>
            <a:r>
              <a:rPr lang="es-MX" b="1" dirty="0"/>
              <a:t/>
            </a:r>
            <a:br>
              <a:rPr lang="es-MX" b="1" dirty="0"/>
            </a:br>
            <a:r>
              <a:rPr lang="es-MX" b="1" dirty="0" smtClean="0"/>
              <a:t/>
            </a:r>
            <a:br>
              <a:rPr lang="es-MX" b="1" dirty="0" smtClean="0"/>
            </a:br>
            <a:r>
              <a:rPr lang="es-MX" b="1" dirty="0" smtClean="0"/>
              <a:t/>
            </a:r>
            <a:br>
              <a:rPr lang="es-MX" b="1" dirty="0" smtClean="0"/>
            </a:br>
            <a:r>
              <a:rPr lang="es-MX" b="1" dirty="0" smtClean="0"/>
              <a:t>EL ARTE DE DESAPRENDER</a:t>
            </a:r>
            <a:br>
              <a:rPr lang="es-MX" b="1" dirty="0" smtClean="0"/>
            </a:br>
            <a:r>
              <a:rPr lang="es-MX" b="1" dirty="0" smtClean="0"/>
              <a:t>LA ESENCIA DE LA BIONEUROEMOCION</a:t>
            </a:r>
            <a:br>
              <a:rPr lang="es-MX" b="1" dirty="0" smtClean="0"/>
            </a:br>
            <a:r>
              <a:rPr lang="es-MX" b="1" dirty="0"/>
              <a:t/>
            </a:r>
            <a:br>
              <a:rPr lang="es-MX" b="1" dirty="0"/>
            </a:br>
            <a:r>
              <a:rPr lang="es-MX" b="1" dirty="0" smtClean="0"/>
              <a:t>                    </a:t>
            </a:r>
            <a:r>
              <a:rPr lang="es-MX" sz="3600" b="1" dirty="0" smtClean="0"/>
              <a:t>Lic. Georgette </a:t>
            </a:r>
            <a:r>
              <a:rPr lang="es-MX" sz="3600" b="1" dirty="0"/>
              <a:t>Camacho M</a:t>
            </a:r>
            <a:r>
              <a:rPr lang="es-MX" sz="3600" b="1" dirty="0" smtClean="0"/>
              <a:t/>
            </a:r>
            <a:br>
              <a:rPr lang="es-MX" sz="3600" b="1" dirty="0" smtClean="0"/>
            </a:br>
            <a:r>
              <a:rPr lang="es-MX" b="1" dirty="0"/>
              <a:t/>
            </a:r>
            <a:br>
              <a:rPr lang="es-MX" b="1" dirty="0"/>
            </a:br>
            <a:r>
              <a:rPr lang="es-MX" b="1" dirty="0" smtClean="0"/>
              <a:t/>
            </a:r>
            <a:br>
              <a:rPr lang="es-MX" b="1" dirty="0" smtClean="0"/>
            </a:br>
            <a:r>
              <a:rPr lang="es-MX" b="1" dirty="0" smtClean="0"/>
              <a:t/>
            </a:r>
            <a:br>
              <a:rPr lang="es-MX" b="1" dirty="0" smtClean="0"/>
            </a:br>
            <a:endParaRPr lang="es-MX" dirty="0"/>
          </a:p>
        </p:txBody>
      </p:sp>
      <p:pic>
        <p:nvPicPr>
          <p:cNvPr id="3" name="Imagen 4"/>
          <p:cNvPicPr>
            <a:picLocks noChangeAspect="1"/>
          </p:cNvPicPr>
          <p:nvPr/>
        </p:nvPicPr>
        <p:blipFill rotWithShape="1">
          <a:blip r:embed="rId2" cstate="print">
            <a:extLst>
              <a:ext uri="{28A0092B-C50C-407E-A947-70E740481C1C}">
                <a14:useLocalDpi xmlns:a14="http://schemas.microsoft.com/office/drawing/2010/main" val="0"/>
              </a:ext>
            </a:extLst>
          </a:blip>
          <a:srcRect l="24871" t="25107" r="25486" b="25820"/>
          <a:stretch/>
        </p:blipFill>
        <p:spPr>
          <a:xfrm>
            <a:off x="395536" y="188640"/>
            <a:ext cx="1706599" cy="1686983"/>
          </a:xfrm>
          <a:prstGeom prst="ellipse">
            <a:avLst/>
          </a:prstGeom>
        </p:spPr>
      </p:pic>
      <p:pic>
        <p:nvPicPr>
          <p:cNvPr id="4" name="Imagen 3"/>
          <p:cNvPicPr>
            <a:picLocks noChangeAspect="1"/>
          </p:cNvPicPr>
          <p:nvPr/>
        </p:nvPicPr>
        <p:blipFill rotWithShape="1">
          <a:blip r:embed="rId3" cstate="print">
            <a:extLst>
              <a:ext uri="{28A0092B-C50C-407E-A947-70E740481C1C}">
                <a14:useLocalDpi xmlns:a14="http://schemas.microsoft.com/office/drawing/2010/main" val="0"/>
              </a:ext>
            </a:extLst>
          </a:blip>
          <a:srcRect l="25494" t="39005" r="25379" b="39441"/>
          <a:stretch/>
        </p:blipFill>
        <p:spPr>
          <a:xfrm>
            <a:off x="6876256" y="405813"/>
            <a:ext cx="1996226" cy="875764"/>
          </a:xfrm>
          <a:prstGeom prst="roundRect">
            <a:avLst/>
          </a:prstGeom>
        </p:spPr>
      </p:pic>
    </p:spTree>
    <p:extLst>
      <p:ext uri="{BB962C8B-B14F-4D97-AF65-F5344CB8AC3E}">
        <p14:creationId xmlns:p14="http://schemas.microsoft.com/office/powerpoint/2010/main" val="209140041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posición de imagen"/>
          <p:cNvSpPr>
            <a:spLocks noGrp="1"/>
          </p:cNvSpPr>
          <p:nvPr>
            <p:ph type="pic" idx="1"/>
          </p:nvPr>
        </p:nvSpPr>
        <p:spPr/>
      </p:sp>
      <p:sp>
        <p:nvSpPr>
          <p:cNvPr id="3" name="2 Marcador de contenido"/>
          <p:cNvSpPr>
            <a:spLocks noGrp="1"/>
          </p:cNvSpPr>
          <p:nvPr>
            <p:ph type="body" sz="half" idx="2"/>
          </p:nvPr>
        </p:nvSpPr>
        <p:spPr>
          <a:xfrm>
            <a:off x="467544" y="980728"/>
            <a:ext cx="4392488" cy="5400600"/>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es-MX" sz="3200" b="1" dirty="0"/>
              <a:t>La </a:t>
            </a:r>
            <a:r>
              <a:rPr lang="es-MX" sz="3200" b="1" dirty="0" smtClean="0">
                <a:solidFill>
                  <a:srgbClr val="FF0000"/>
                </a:solidFill>
              </a:rPr>
              <a:t>Bioneuroemoción</a:t>
            </a:r>
            <a:r>
              <a:rPr lang="es-MX" sz="3200" b="1" dirty="0" smtClean="0"/>
              <a:t> </a:t>
            </a:r>
            <a:r>
              <a:rPr lang="es-MX" sz="3200" b="1" dirty="0"/>
              <a:t>se nutre de las últimas investigaciones en este área para entender cómo las diferentes estrategias de afrontamiento del estrés afectan sobre el organismo. </a:t>
            </a:r>
            <a:endParaRPr lang="es-MX" sz="3200" b="1" dirty="0" smtClean="0"/>
          </a:p>
          <a:p>
            <a:pPr algn="just"/>
            <a:r>
              <a:rPr lang="es-MX" sz="3200" b="1" dirty="0" smtClean="0"/>
              <a:t>Pone </a:t>
            </a:r>
            <a:r>
              <a:rPr lang="es-MX" sz="3200" b="1" dirty="0"/>
              <a:t>de manifiesto cómo todos estos sistemas no funcionan de forma aislada, sino que se </a:t>
            </a:r>
            <a:r>
              <a:rPr lang="es-MX" sz="3200" b="1" dirty="0" smtClean="0"/>
              <a:t>influencian.</a:t>
            </a:r>
            <a:endParaRPr lang="es-MX" sz="3200" b="1" dirty="0"/>
          </a:p>
          <a:p>
            <a:pPr marL="0" indent="0">
              <a:buNone/>
            </a:pPr>
            <a:endParaRPr lang="es-MX" dirty="0"/>
          </a:p>
        </p:txBody>
      </p:sp>
      <p:pic>
        <p:nvPicPr>
          <p:cNvPr id="2050" name="Picture 2" descr="El Giraldillo - Bioneuroemoc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1948259"/>
            <a:ext cx="4032448"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90225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4" name="3 Marcador de texto"/>
          <p:cNvSpPr>
            <a:spLocks noGrp="1"/>
          </p:cNvSpPr>
          <p:nvPr>
            <p:ph type="body" idx="1"/>
          </p:nvPr>
        </p:nvSpPr>
        <p:spPr/>
        <p:txBody>
          <a:bodyPr/>
          <a:lstStyle/>
          <a:p>
            <a:endParaRPr lang="es-MX"/>
          </a:p>
        </p:txBody>
      </p:sp>
      <p:sp>
        <p:nvSpPr>
          <p:cNvPr id="3" name="2 Marcador de contenido"/>
          <p:cNvSpPr>
            <a:spLocks noGrp="1"/>
          </p:cNvSpPr>
          <p:nvPr>
            <p:ph sz="half" idx="2"/>
          </p:nvPr>
        </p:nvSpPr>
        <p:spPr>
          <a:xfrm>
            <a:off x="4211960" y="404664"/>
            <a:ext cx="4544244" cy="6120679"/>
          </a:xfrm>
        </p:spPr>
        <p:style>
          <a:lnRef idx="2">
            <a:schemeClr val="accent1"/>
          </a:lnRef>
          <a:fillRef idx="1">
            <a:schemeClr val="lt1"/>
          </a:fillRef>
          <a:effectRef idx="0">
            <a:schemeClr val="accent1"/>
          </a:effectRef>
          <a:fontRef idx="minor">
            <a:schemeClr val="dk1"/>
          </a:fontRef>
        </p:style>
        <p:txBody>
          <a:bodyPr>
            <a:noAutofit/>
          </a:bodyPr>
          <a:lstStyle/>
          <a:p>
            <a:pPr marL="0" indent="0" algn="just">
              <a:buNone/>
            </a:pPr>
            <a:r>
              <a:rPr lang="es-MX" sz="2800" b="1" dirty="0"/>
              <a:t>E</a:t>
            </a:r>
            <a:r>
              <a:rPr lang="es-MX" sz="2800" b="1" dirty="0" smtClean="0"/>
              <a:t>studia las correlaciones entre las emociones inconscientes, provocadas por situaciones que el individuo ha vivenciado como impactantes con su expresión y localización en el sistema nervioso y las modificaciones que provocan en su biología, manifestadas a través de un síntoma, un malestar o un desajuste orgánico, mental o conductual</a:t>
            </a:r>
            <a:r>
              <a:rPr lang="es-MX" sz="2800" dirty="0" smtClean="0"/>
              <a:t>.</a:t>
            </a:r>
            <a:endParaRPr lang="es-MX" sz="2800" dirty="0"/>
          </a:p>
        </p:txBody>
      </p:sp>
      <p:pic>
        <p:nvPicPr>
          <p:cNvPr id="3074" name="Picture 2" descr="BIONEUROEMOCIÓN - Sammi Medic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283" y="1340768"/>
            <a:ext cx="3574654"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98589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4" name="3 Marcador de contenido"/>
          <p:cNvSpPr>
            <a:spLocks noGrp="1"/>
          </p:cNvSpPr>
          <p:nvPr>
            <p:ph sz="half" idx="2"/>
          </p:nvPr>
        </p:nvSpPr>
        <p:spPr/>
        <p:style>
          <a:lnRef idx="2">
            <a:schemeClr val="accent3"/>
          </a:lnRef>
          <a:fillRef idx="1">
            <a:schemeClr val="lt1"/>
          </a:fillRef>
          <a:effectRef idx="0">
            <a:schemeClr val="accent3"/>
          </a:effectRef>
          <a:fontRef idx="minor">
            <a:schemeClr val="dk1"/>
          </a:fontRef>
        </p:style>
        <p:txBody>
          <a:bodyPr>
            <a:normAutofit/>
          </a:bodyPr>
          <a:lstStyle/>
          <a:p>
            <a:pPr algn="just"/>
            <a:r>
              <a:rPr lang="es-MX" sz="2800" b="1" dirty="0" smtClean="0"/>
              <a:t>Realiza una comprensión profunda del origen de los conflictos emocionales y la relación de estos conflictos con los cambios físicos del organismo</a:t>
            </a:r>
            <a:endParaRPr lang="es-MX" sz="2800" b="1" dirty="0"/>
          </a:p>
        </p:txBody>
      </p:sp>
      <p:sp>
        <p:nvSpPr>
          <p:cNvPr id="5" name="4 Marcador de texto"/>
          <p:cNvSpPr>
            <a:spLocks noGrp="1"/>
          </p:cNvSpPr>
          <p:nvPr>
            <p:ph type="body" sz="quarter" idx="3"/>
          </p:nvPr>
        </p:nvSpPr>
        <p:spPr/>
        <p:txBody>
          <a:bodyPr/>
          <a:lstStyle/>
          <a:p>
            <a:endParaRPr lang="es-MX"/>
          </a:p>
        </p:txBody>
      </p:sp>
      <p:sp>
        <p:nvSpPr>
          <p:cNvPr id="6" name="5 Marcador de contenido"/>
          <p:cNvSpPr>
            <a:spLocks noGrp="1"/>
          </p:cNvSpPr>
          <p:nvPr>
            <p:ph sz="quarter" idx="4"/>
          </p:nvPr>
        </p:nvSpPr>
        <p:spPr/>
        <p:style>
          <a:lnRef idx="2">
            <a:schemeClr val="accent2"/>
          </a:lnRef>
          <a:fillRef idx="1">
            <a:schemeClr val="lt1"/>
          </a:fillRef>
          <a:effectRef idx="0">
            <a:schemeClr val="accent2"/>
          </a:effectRef>
          <a:fontRef idx="minor">
            <a:schemeClr val="dk1"/>
          </a:fontRef>
        </p:style>
        <p:txBody>
          <a:bodyPr>
            <a:normAutofit/>
          </a:bodyPr>
          <a:lstStyle/>
          <a:p>
            <a:pPr algn="just"/>
            <a:r>
              <a:rPr lang="es-MX" sz="2800" b="1" dirty="0" smtClean="0"/>
              <a:t>Cada emoción va acompañada de una reacción que se interpreta mediante una explicación racional que se expresa en forma de pensamientos y sentimientos</a:t>
            </a:r>
            <a:endParaRPr lang="es-MX" sz="2800" b="1" dirty="0"/>
          </a:p>
        </p:txBody>
      </p:sp>
    </p:spTree>
    <p:extLst>
      <p:ext uri="{BB962C8B-B14F-4D97-AF65-F5344CB8AC3E}">
        <p14:creationId xmlns:p14="http://schemas.microsoft.com/office/powerpoint/2010/main" val="3675428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dirty="0" smtClean="0"/>
              <a:t/>
            </a:r>
            <a:br>
              <a:rPr lang="es-MX" dirty="0" smtClean="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dirty="0" smtClean="0"/>
              <a:t>OBJETIVOS DE LA METODOLOGIA</a:t>
            </a:r>
            <a:br>
              <a:rPr lang="es-MX" dirty="0" smtClean="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sz="3600" b="1" dirty="0"/>
              <a:t>	</a:t>
            </a:r>
            <a:endParaRPr lang="es-MX" b="1" dirty="0"/>
          </a:p>
        </p:txBody>
      </p:sp>
      <p:sp>
        <p:nvSpPr>
          <p:cNvPr id="3" name="2 Marcador de contenido"/>
          <p:cNvSpPr>
            <a:spLocks noGrp="1"/>
          </p:cNvSpPr>
          <p:nvPr>
            <p:ph idx="1"/>
          </p:nvPr>
        </p:nvSpPr>
        <p:spPr>
          <a:xfrm>
            <a:off x="611560" y="1988840"/>
            <a:ext cx="8075240" cy="4209331"/>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r>
              <a:rPr lang="es-MX" sz="3300" b="1" dirty="0" smtClean="0"/>
              <a:t>Propiciar el cambio de percepción sobre los conflictos que generan estrés en la vida de las personas</a:t>
            </a:r>
          </a:p>
          <a:p>
            <a:pPr algn="just"/>
            <a:r>
              <a:rPr lang="es-MX" sz="3300" b="1" dirty="0" smtClean="0"/>
              <a:t>Gestionar </a:t>
            </a:r>
            <a:r>
              <a:rPr lang="es-MX" sz="3300" b="1" dirty="0"/>
              <a:t>el impacto que las emociones tienen sobre la salud de las personas.</a:t>
            </a:r>
          </a:p>
          <a:p>
            <a:pPr algn="just"/>
            <a:r>
              <a:rPr lang="es-MX" sz="3300" b="1" dirty="0"/>
              <a:t>Potenciar las habilidades de gestión emocional con el fin de mejorar el bienestar personal, así como la salud</a:t>
            </a:r>
            <a:r>
              <a:rPr lang="es-MX" sz="3300" b="1" dirty="0" smtClean="0"/>
              <a:t>.</a:t>
            </a:r>
          </a:p>
          <a:p>
            <a:pPr algn="just"/>
            <a:r>
              <a:rPr lang="es-MX" sz="3300" b="1" dirty="0" smtClean="0"/>
              <a:t>Comprender la influencia de la historia familiar en las problemáticas actuales de las personas y en sus relaciones interpersonales.</a:t>
            </a:r>
          </a:p>
          <a:p>
            <a:pPr algn="just"/>
            <a:endParaRPr lang="es-MX" dirty="0"/>
          </a:p>
          <a:p>
            <a:endParaRPr lang="es-MX" dirty="0"/>
          </a:p>
        </p:txBody>
      </p:sp>
    </p:spTree>
    <p:extLst>
      <p:ext uri="{BB962C8B-B14F-4D97-AF65-F5344CB8AC3E}">
        <p14:creationId xmlns:p14="http://schemas.microsoft.com/office/powerpoint/2010/main" val="1718141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764704"/>
            <a:ext cx="7024744"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dirty="0"/>
              <a:t>¿</a:t>
            </a:r>
            <a:r>
              <a:rPr lang="es-MX" b="1" dirty="0"/>
              <a:t>En qué se basa el método </a:t>
            </a:r>
            <a:r>
              <a:rPr lang="es-MX" b="1" dirty="0" smtClean="0"/>
              <a:t>Bioneuroemoción?</a:t>
            </a:r>
            <a:endParaRPr lang="es-MX" b="1" dirty="0"/>
          </a:p>
        </p:txBody>
      </p:sp>
      <p:sp>
        <p:nvSpPr>
          <p:cNvPr id="3" name="2 Marcador de contenido"/>
          <p:cNvSpPr>
            <a:spLocks noGrp="1"/>
          </p:cNvSpPr>
          <p:nvPr>
            <p:ph idx="1"/>
          </p:nvPr>
        </p:nvSpPr>
        <p:spPr>
          <a:xfrm>
            <a:off x="611560" y="2323652"/>
            <a:ext cx="7848872" cy="3913660"/>
          </a:xfrm>
        </p:spPr>
        <p:style>
          <a:lnRef idx="2">
            <a:schemeClr val="accent1"/>
          </a:lnRef>
          <a:fillRef idx="1">
            <a:schemeClr val="lt1"/>
          </a:fillRef>
          <a:effectRef idx="0">
            <a:schemeClr val="accent1"/>
          </a:effectRef>
          <a:fontRef idx="minor">
            <a:schemeClr val="dk1"/>
          </a:fontRef>
        </p:style>
        <p:txBody>
          <a:bodyPr>
            <a:normAutofit fontScale="92500"/>
          </a:bodyPr>
          <a:lstStyle/>
          <a:p>
            <a:pPr algn="just"/>
            <a:r>
              <a:rPr lang="es-MX" b="1" dirty="0"/>
              <a:t>La </a:t>
            </a:r>
            <a:r>
              <a:rPr lang="es-MX" b="1" dirty="0" err="1">
                <a:solidFill>
                  <a:srgbClr val="FF0000"/>
                </a:solidFill>
              </a:rPr>
              <a:t>Psiconeuroinmunoendocrinología</a:t>
            </a:r>
            <a:r>
              <a:rPr lang="es-MX" b="1" dirty="0"/>
              <a:t> estudia la interacción entre los procesos mentales y los sistemas nervioso, endocrino e inmune, es decir, la interrelación entre cuerpo, mente y emociones. </a:t>
            </a:r>
            <a:endParaRPr lang="es-MX" b="1" dirty="0" smtClean="0"/>
          </a:p>
          <a:p>
            <a:pPr algn="just"/>
            <a:r>
              <a:rPr lang="es-MX" b="1" dirty="0" smtClean="0"/>
              <a:t>Esta </a:t>
            </a:r>
            <a:r>
              <a:rPr lang="es-MX" b="1" dirty="0"/>
              <a:t>disciplina nos ofrece una amplia evidencia acerca de la influencia de los estados emocionales en el organismo.</a:t>
            </a:r>
          </a:p>
          <a:p>
            <a:endParaRPr lang="es-MX" b="1" dirty="0"/>
          </a:p>
        </p:txBody>
      </p:sp>
    </p:spTree>
    <p:extLst>
      <p:ext uri="{BB962C8B-B14F-4D97-AF65-F5344CB8AC3E}">
        <p14:creationId xmlns:p14="http://schemas.microsoft.com/office/powerpoint/2010/main" val="2635973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764704"/>
            <a:ext cx="7024744" cy="792088"/>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dirty="0" smtClean="0"/>
              <a:t/>
            </a:r>
            <a:br>
              <a:rPr lang="es-MX" dirty="0" smtClean="0"/>
            </a:b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b="1" dirty="0" smtClean="0"/>
              <a:t>LA EPIGENETICA</a:t>
            </a:r>
            <a:r>
              <a:rPr lang="es-MX" dirty="0" smtClean="0"/>
              <a:t/>
            </a:r>
            <a:br>
              <a:rPr lang="es-MX" dirty="0" smtClean="0"/>
            </a:br>
            <a:r>
              <a:rPr lang="es-MX" dirty="0"/>
              <a:t/>
            </a:r>
            <a:br>
              <a:rPr lang="es-MX" dirty="0"/>
            </a:br>
            <a:r>
              <a:rPr lang="es-MX" dirty="0" smtClean="0"/>
              <a:t/>
            </a:r>
            <a:br>
              <a:rPr lang="es-MX" dirty="0" smtClean="0"/>
            </a:br>
            <a:r>
              <a:rPr lang="es-MX" dirty="0"/>
              <a:t/>
            </a:r>
            <a:br>
              <a:rPr lang="es-MX" dirty="0"/>
            </a:br>
            <a:r>
              <a:rPr lang="es-MX" dirty="0" smtClean="0"/>
              <a:t/>
            </a:r>
            <a:br>
              <a:rPr lang="es-MX" dirty="0" smtClean="0"/>
            </a:br>
            <a:r>
              <a:rPr lang="es-MX" b="1" dirty="0"/>
              <a:t/>
            </a:r>
            <a:br>
              <a:rPr lang="es-MX" b="1" dirty="0"/>
            </a:br>
            <a:r>
              <a:rPr lang="es-MX" b="1" dirty="0" smtClean="0"/>
              <a:t>LA EPIGENETICA</a:t>
            </a:r>
            <a:endParaRPr lang="es-MX" b="1" dirty="0"/>
          </a:p>
        </p:txBody>
      </p:sp>
      <p:sp>
        <p:nvSpPr>
          <p:cNvPr id="3" name="2 Marcador de contenido"/>
          <p:cNvSpPr>
            <a:spLocks noGrp="1"/>
          </p:cNvSpPr>
          <p:nvPr>
            <p:ph idx="1"/>
          </p:nvPr>
        </p:nvSpPr>
        <p:spPr>
          <a:xfrm>
            <a:off x="683568" y="1916832"/>
            <a:ext cx="7704856" cy="4392488"/>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a:r>
              <a:rPr lang="es-MX" b="1" dirty="0" smtClean="0"/>
              <a:t>Nos </a:t>
            </a:r>
            <a:r>
              <a:rPr lang="es-MX" b="1" dirty="0"/>
              <a:t>ofrece una nueva perspectiva que explica los mecanismos por los cuales heredamos la </a:t>
            </a:r>
            <a:r>
              <a:rPr lang="es-MX" b="1" dirty="0" smtClean="0"/>
              <a:t>información </a:t>
            </a:r>
            <a:r>
              <a:rPr lang="es-MX" b="1" dirty="0"/>
              <a:t>emocional relacionada con las experiencias de nuestro sistema familiar. </a:t>
            </a:r>
            <a:endParaRPr lang="es-MX" b="1" dirty="0" smtClean="0"/>
          </a:p>
          <a:p>
            <a:pPr algn="just"/>
            <a:r>
              <a:rPr lang="es-MX" b="1" dirty="0" smtClean="0"/>
              <a:t>Demuestra </a:t>
            </a:r>
            <a:r>
              <a:rPr lang="es-MX" b="1" dirty="0"/>
              <a:t>empíricamente que, además de heredar rasgos físicos, también heredamos patrones </a:t>
            </a:r>
            <a:r>
              <a:rPr lang="es-MX" b="1" dirty="0" smtClean="0"/>
              <a:t>y </a:t>
            </a:r>
            <a:r>
              <a:rPr lang="es-MX" b="1" dirty="0"/>
              <a:t>conflictos. Todo ello acaba por determinar nuestra forma de percibir y experimentar la realidad.</a:t>
            </a:r>
          </a:p>
          <a:p>
            <a:pPr algn="just"/>
            <a:endParaRPr lang="es-MX" b="1" dirty="0"/>
          </a:p>
        </p:txBody>
      </p:sp>
    </p:spTree>
    <p:extLst>
      <p:ext uri="{BB962C8B-B14F-4D97-AF65-F5344CB8AC3E}">
        <p14:creationId xmlns:p14="http://schemas.microsoft.com/office/powerpoint/2010/main" val="37397087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47660" y="332656"/>
            <a:ext cx="7024744" cy="757888"/>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b="1" dirty="0" smtClean="0"/>
              <a:t>EL SISTEMA LÍMBICO</a:t>
            </a:r>
            <a:endParaRPr lang="es-MX" b="1" dirty="0"/>
          </a:p>
        </p:txBody>
      </p:sp>
      <p:sp>
        <p:nvSpPr>
          <p:cNvPr id="3" name="2 Marcador de contenido"/>
          <p:cNvSpPr>
            <a:spLocks noGrp="1"/>
          </p:cNvSpPr>
          <p:nvPr>
            <p:ph idx="1"/>
          </p:nvPr>
        </p:nvSpPr>
        <p:spPr>
          <a:xfrm>
            <a:off x="460375" y="1268760"/>
            <a:ext cx="4327649" cy="3788389"/>
          </a:xfrm>
        </p:spPr>
        <p:style>
          <a:lnRef idx="2">
            <a:schemeClr val="accent2"/>
          </a:lnRef>
          <a:fillRef idx="1">
            <a:schemeClr val="lt1"/>
          </a:fillRef>
          <a:effectRef idx="0">
            <a:schemeClr val="accent2"/>
          </a:effectRef>
          <a:fontRef idx="minor">
            <a:schemeClr val="dk1"/>
          </a:fontRef>
        </p:style>
        <p:txBody>
          <a:bodyPr>
            <a:normAutofit fontScale="55000" lnSpcReduction="20000"/>
          </a:bodyPr>
          <a:lstStyle/>
          <a:p>
            <a:pPr algn="just"/>
            <a:r>
              <a:rPr lang="es-MX" sz="4400" b="1" dirty="0"/>
              <a:t>T</a:t>
            </a:r>
            <a:r>
              <a:rPr lang="es-MX" sz="4400" b="1" dirty="0" smtClean="0"/>
              <a:t>ambién llamado cerebro medio, es la porción del cerebro situada inmediatamente debajo de la corteza cerebral; comprende centros importantes como el hipotálamo, el hipocampo y la amígdala cerebral, entre otros. </a:t>
            </a:r>
          </a:p>
          <a:p>
            <a:pPr algn="just"/>
            <a:r>
              <a:rPr lang="es-MX" sz="4400" b="1" dirty="0" smtClean="0"/>
              <a:t>Su función es regular las emociones</a:t>
            </a:r>
          </a:p>
          <a:p>
            <a:pPr algn="just"/>
            <a:endParaRPr lang="es-MX" b="1" dirty="0"/>
          </a:p>
        </p:txBody>
      </p:sp>
      <p:sp>
        <p:nvSpPr>
          <p:cNvPr id="4" name="AutoShape 2" descr="Sistema límbico: la parte emocional del cerebr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3598143"/>
            <a:ext cx="4139952" cy="296826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354072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332656"/>
            <a:ext cx="7024744" cy="757888"/>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b="1" dirty="0" smtClean="0"/>
              <a:t>EL CUERPO</a:t>
            </a:r>
            <a:endParaRPr lang="es-MX" b="1" dirty="0"/>
          </a:p>
        </p:txBody>
      </p:sp>
      <p:sp>
        <p:nvSpPr>
          <p:cNvPr id="3" name="2 Marcador de contenido"/>
          <p:cNvSpPr>
            <a:spLocks noGrp="1"/>
          </p:cNvSpPr>
          <p:nvPr>
            <p:ph idx="1"/>
          </p:nvPr>
        </p:nvSpPr>
        <p:spPr>
          <a:xfrm>
            <a:off x="899592" y="1484784"/>
            <a:ext cx="7488832" cy="5040560"/>
          </a:xfrm>
        </p:spPr>
        <p:style>
          <a:lnRef idx="2">
            <a:schemeClr val="accent1"/>
          </a:lnRef>
          <a:fillRef idx="1">
            <a:schemeClr val="lt1"/>
          </a:fillRef>
          <a:effectRef idx="0">
            <a:schemeClr val="accent1"/>
          </a:effectRef>
          <a:fontRef idx="minor">
            <a:schemeClr val="dk1"/>
          </a:fontRef>
        </p:style>
        <p:txBody>
          <a:bodyPr>
            <a:noAutofit/>
          </a:bodyPr>
          <a:lstStyle/>
          <a:p>
            <a:pPr algn="just"/>
            <a:r>
              <a:rPr lang="es-MX" sz="2400" b="1" dirty="0" smtClean="0"/>
              <a:t>La otra manera de hacernos conscientes de nosotros mismos, de comunicarnos, de saber de nosotros es a través de nuestra corporalidad, de nuestro cuerpo. </a:t>
            </a:r>
          </a:p>
          <a:p>
            <a:pPr algn="just"/>
            <a:r>
              <a:rPr lang="es-MX" sz="2400" b="1" dirty="0" smtClean="0"/>
              <a:t>El cuerpo es una estupenda herramienta de comunicación con nosotros mismos. </a:t>
            </a:r>
          </a:p>
          <a:p>
            <a:pPr algn="just"/>
            <a:r>
              <a:rPr lang="es-MX" sz="2400" b="1" dirty="0" smtClean="0"/>
              <a:t>A través de sus síntomas, aprendiendo a interpretarlos gracias a la biología, podemos encontrar las emociones ocultas que alimentan las creencias que nos hacen sufrir. </a:t>
            </a:r>
          </a:p>
          <a:p>
            <a:pPr algn="just"/>
            <a:r>
              <a:rPr lang="es-MX" sz="2400" b="1" dirty="0" smtClean="0"/>
              <a:t>Los síntomas nos permiten descubrir las causas emocionales que producen nuestros males corporales y mentales.</a:t>
            </a:r>
            <a:endParaRPr lang="es-MX" sz="2400" b="1" dirty="0"/>
          </a:p>
        </p:txBody>
      </p:sp>
    </p:spTree>
    <p:extLst>
      <p:ext uri="{BB962C8B-B14F-4D97-AF65-F5344CB8AC3E}">
        <p14:creationId xmlns:p14="http://schemas.microsoft.com/office/powerpoint/2010/main" val="4066336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b="1" dirty="0" smtClean="0"/>
              <a:t/>
            </a:r>
            <a:br>
              <a:rPr lang="es-MX" b="1" dirty="0" smtClean="0"/>
            </a:br>
            <a:r>
              <a:rPr lang="es-MX" b="1" dirty="0" smtClean="0"/>
              <a:t>EMOCIONES</a:t>
            </a:r>
            <a:r>
              <a:rPr lang="es-MX" b="1" dirty="0"/>
              <a:t/>
            </a:r>
            <a:br>
              <a:rPr lang="es-MX" b="1" dirty="0"/>
            </a:br>
            <a:endParaRPr lang="es-MX" b="1" dirty="0"/>
          </a:p>
        </p:txBody>
      </p:sp>
      <p:sp>
        <p:nvSpPr>
          <p:cNvPr id="3" name="2 Marcador de contenido"/>
          <p:cNvSpPr>
            <a:spLocks noGrp="1"/>
          </p:cNvSpPr>
          <p:nvPr>
            <p:ph idx="1"/>
          </p:nvPr>
        </p:nvSpPr>
        <p:spPr>
          <a:xfrm>
            <a:off x="457200" y="1600200"/>
            <a:ext cx="4834880" cy="4781128"/>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r>
              <a:rPr lang="es-MX" dirty="0" smtClean="0"/>
              <a:t>Reflejan </a:t>
            </a:r>
            <a:r>
              <a:rPr lang="es-MX" dirty="0"/>
              <a:t>información relacionada con nuestras necesidades, anclan nuestros recuerdos y condicionan nuestras reacciones y percepciones. </a:t>
            </a:r>
            <a:endParaRPr lang="es-MX" dirty="0" smtClean="0"/>
          </a:p>
          <a:p>
            <a:pPr algn="just"/>
            <a:r>
              <a:rPr lang="es-MX" dirty="0" smtClean="0"/>
              <a:t>Son </a:t>
            </a:r>
            <a:r>
              <a:rPr lang="es-MX" dirty="0"/>
              <a:t>una pieza clave para nuestro bienestar y una herramienta fundamental para aprender a escuchar nuestro cuerpo e identificar la información inconsciente que se manifiesta a través de él.</a:t>
            </a:r>
          </a:p>
          <a:p>
            <a:endParaRPr lang="es-MX" dirty="0"/>
          </a:p>
        </p:txBody>
      </p:sp>
      <p:sp>
        <p:nvSpPr>
          <p:cNvPr id="4" name="AutoShape 2" descr="Siete ejercicios para trabajar las emociones de tus hijos o alumnos  adolescentes - Magisne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2416311"/>
            <a:ext cx="3528392"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09323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a:bodyPr>
          <a:lstStyle/>
          <a:p>
            <a:pPr algn="just"/>
            <a:r>
              <a:rPr lang="es-MX" dirty="0" smtClean="0"/>
              <a:t>La Bioneuroemoción trabaja un aspecto importante, al que podríamos llamar psicología cuántica, que nos propone adentrarnos en la metafísica de las emociones, en cómo estas pueden modificar nuestra realidad si dejamos que cambien nuestras percepciones, la manera de ver y entender los acontecimientos que nos rodean. </a:t>
            </a:r>
          </a:p>
          <a:p>
            <a:pPr marL="0" indent="0">
              <a:buNone/>
            </a:pPr>
            <a:endParaRPr lang="es-MX" dirty="0"/>
          </a:p>
          <a:p>
            <a:pPr marL="0" indent="0">
              <a:buNone/>
            </a:pPr>
            <a:endParaRPr lang="es-MX" dirty="0" smtClean="0"/>
          </a:p>
        </p:txBody>
      </p:sp>
    </p:spTree>
    <p:extLst>
      <p:ext uri="{BB962C8B-B14F-4D97-AF65-F5344CB8AC3E}">
        <p14:creationId xmlns:p14="http://schemas.microsoft.com/office/powerpoint/2010/main" val="3012363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971600" y="1556792"/>
            <a:ext cx="3419856" cy="3493008"/>
          </a:xfrm>
        </p:spPr>
        <p:style>
          <a:lnRef idx="2">
            <a:schemeClr val="accent1"/>
          </a:lnRef>
          <a:fillRef idx="1">
            <a:schemeClr val="lt1"/>
          </a:fillRef>
          <a:effectRef idx="0">
            <a:schemeClr val="accent1"/>
          </a:effectRef>
          <a:fontRef idx="minor">
            <a:schemeClr val="dk1"/>
          </a:fontRef>
        </p:style>
        <p:txBody>
          <a:bodyPr/>
          <a:lstStyle/>
          <a:p>
            <a:pPr marL="0" indent="0" algn="ctr">
              <a:buNone/>
            </a:pPr>
            <a:r>
              <a:rPr lang="es-MX" sz="4000" b="1" dirty="0" smtClean="0">
                <a:solidFill>
                  <a:srgbClr val="FF0000"/>
                </a:solidFill>
              </a:rPr>
              <a:t>Cómo quieres observar el mundo que te rodea</a:t>
            </a:r>
            <a:endParaRPr lang="es-MX" b="1" dirty="0"/>
          </a:p>
        </p:txBody>
      </p:sp>
      <p:sp>
        <p:nvSpPr>
          <p:cNvPr id="4" name="3 Marcador de contenido"/>
          <p:cNvSpPr>
            <a:spLocks noGrp="1"/>
          </p:cNvSpPr>
          <p:nvPr>
            <p:ph sz="half" idx="2"/>
          </p:nvPr>
        </p:nvSpPr>
        <p:spPr>
          <a:xfrm>
            <a:off x="5004048" y="1628800"/>
            <a:ext cx="3419856" cy="3493008"/>
          </a:xfrm>
        </p:spPr>
        <p:style>
          <a:lnRef idx="2">
            <a:schemeClr val="accent4"/>
          </a:lnRef>
          <a:fillRef idx="1">
            <a:schemeClr val="lt1"/>
          </a:fillRef>
          <a:effectRef idx="0">
            <a:schemeClr val="accent4"/>
          </a:effectRef>
          <a:fontRef idx="minor">
            <a:schemeClr val="dk1"/>
          </a:fontRef>
        </p:style>
        <p:txBody>
          <a:bodyPr>
            <a:noAutofit/>
          </a:bodyPr>
          <a:lstStyle/>
          <a:p>
            <a:pPr marL="68580" indent="0" algn="ctr">
              <a:buNone/>
            </a:pPr>
            <a:r>
              <a:rPr lang="es-MX" sz="3200" b="1" dirty="0" smtClean="0">
                <a:solidFill>
                  <a:schemeClr val="tx1"/>
                </a:solidFill>
              </a:rPr>
              <a:t>Potenciar </a:t>
            </a:r>
            <a:r>
              <a:rPr lang="es-MX" sz="3200" b="1" dirty="0">
                <a:solidFill>
                  <a:schemeClr val="tx1"/>
                </a:solidFill>
              </a:rPr>
              <a:t>el desarrollo personal a través del aumento del nivel de conciencia</a:t>
            </a:r>
            <a:endParaRPr lang="es-MX" sz="3200" dirty="0"/>
          </a:p>
        </p:txBody>
      </p:sp>
    </p:spTree>
    <p:extLst>
      <p:ext uri="{BB962C8B-B14F-4D97-AF65-F5344CB8AC3E}">
        <p14:creationId xmlns:p14="http://schemas.microsoft.com/office/powerpoint/2010/main" val="13848887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412777"/>
            <a:ext cx="7992888" cy="3600400"/>
          </a:xfrm>
        </p:spPr>
        <p:style>
          <a:lnRef idx="2">
            <a:schemeClr val="accent1"/>
          </a:lnRef>
          <a:fillRef idx="1">
            <a:schemeClr val="lt1"/>
          </a:fillRef>
          <a:effectRef idx="0">
            <a:schemeClr val="accent1"/>
          </a:effectRef>
          <a:fontRef idx="minor">
            <a:schemeClr val="dk1"/>
          </a:fontRef>
        </p:style>
        <p:txBody>
          <a:bodyPr/>
          <a:lstStyle/>
          <a:p>
            <a:pPr algn="just"/>
            <a:r>
              <a:rPr lang="es-MX" b="1" dirty="0"/>
              <a:t>Mediante el desarrollo </a:t>
            </a:r>
            <a:r>
              <a:rPr lang="es-MX" b="1" dirty="0" smtClean="0"/>
              <a:t>de la </a:t>
            </a:r>
            <a:r>
              <a:rPr lang="es-MX" b="1" dirty="0"/>
              <a:t>autoconciencia, la Bioneuroemoción contribuye a comprender el origen de las experiencias emocionales y los conflictos, aportando recursos que permitirán gestionarlos con mayor empoderamiento y responsabilidad.</a:t>
            </a:r>
          </a:p>
          <a:p>
            <a:endParaRPr lang="es-MX" b="1" dirty="0"/>
          </a:p>
        </p:txBody>
      </p:sp>
    </p:spTree>
    <p:extLst>
      <p:ext uri="{BB962C8B-B14F-4D97-AF65-F5344CB8AC3E}">
        <p14:creationId xmlns:p14="http://schemas.microsoft.com/office/powerpoint/2010/main" val="39711351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525937" y="692696"/>
            <a:ext cx="8229600" cy="2404864"/>
          </a:xfrm>
        </p:spPr>
        <p:style>
          <a:lnRef idx="2">
            <a:schemeClr val="accent1"/>
          </a:lnRef>
          <a:fillRef idx="1">
            <a:schemeClr val="lt1"/>
          </a:fillRef>
          <a:effectRef idx="0">
            <a:schemeClr val="accent1"/>
          </a:effectRef>
          <a:fontRef idx="minor">
            <a:schemeClr val="dk1"/>
          </a:fontRef>
        </p:style>
        <p:txBody>
          <a:bodyPr/>
          <a:lstStyle/>
          <a:p>
            <a:pPr algn="ctr"/>
            <a:r>
              <a:rPr lang="es-MX" b="1" dirty="0"/>
              <a:t>Entender qué son las emociones, cuál es su función y cómo gestionar los estados emocionales es una capacidad fundamental para potenciar el equilibrio </a:t>
            </a:r>
            <a:r>
              <a:rPr lang="es-MX" b="1" dirty="0" smtClean="0"/>
              <a:t>físico </a:t>
            </a:r>
            <a:r>
              <a:rPr lang="es-MX" b="1" dirty="0"/>
              <a:t>y mental.</a:t>
            </a:r>
          </a:p>
          <a:p>
            <a:endParaRPr lang="es-MX" b="1" dirty="0"/>
          </a:p>
        </p:txBody>
      </p:sp>
      <p:pic>
        <p:nvPicPr>
          <p:cNvPr id="4098" name="Picture 2" descr="El vocabulario para expresar las emociones refleja el estado de bienestar  de cada persona | Diario Digital Nuestro Paí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3284984"/>
            <a:ext cx="6042131" cy="3263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20568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r>
              <a:rPr lang="es-MX" b="1" dirty="0"/>
              <a:t>La metodología de la </a:t>
            </a:r>
            <a:r>
              <a:rPr lang="es-MX" b="1" dirty="0" err="1" smtClean="0"/>
              <a:t>Bioneuroemoción</a:t>
            </a:r>
            <a:r>
              <a:rPr lang="es-MX" b="1" dirty="0" smtClean="0"/>
              <a:t> explica de qué </a:t>
            </a:r>
            <a:r>
              <a:rPr lang="es-MX" b="1" dirty="0"/>
              <a:t>forma las experiencias traumáticas de nuestros antepasados influyen en nuestros condicionamientos, limitaciones y </a:t>
            </a:r>
            <a:r>
              <a:rPr lang="es-MX" b="1" dirty="0" smtClean="0"/>
              <a:t>decisiones.</a:t>
            </a:r>
          </a:p>
          <a:p>
            <a:pPr algn="just"/>
            <a:r>
              <a:rPr lang="es-MX" b="1" dirty="0" smtClean="0"/>
              <a:t>Conocer </a:t>
            </a:r>
            <a:r>
              <a:rPr lang="es-MX" b="1" dirty="0"/>
              <a:t>y comprender este mecanismo es clave para tomar conciencia de nuestra información y elegir cómo queremos vivir nuestra vida.</a:t>
            </a:r>
          </a:p>
          <a:p>
            <a:pPr algn="just"/>
            <a:endParaRPr lang="es-MX" dirty="0"/>
          </a:p>
          <a:p>
            <a:endParaRPr lang="es-MX" dirty="0"/>
          </a:p>
        </p:txBody>
      </p:sp>
    </p:spTree>
    <p:extLst>
      <p:ext uri="{BB962C8B-B14F-4D97-AF65-F5344CB8AC3E}">
        <p14:creationId xmlns:p14="http://schemas.microsoft.com/office/powerpoint/2010/main" val="4835262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s-MX" dirty="0" smtClean="0"/>
              <a:t/>
            </a:r>
            <a:br>
              <a:rPr lang="es-MX" dirty="0" smtClean="0"/>
            </a:br>
            <a:r>
              <a:rPr lang="es-MX" dirty="0" smtClean="0"/>
              <a:t>LA </a:t>
            </a:r>
            <a:r>
              <a:rPr lang="es-MX" dirty="0"/>
              <a:t>BIOLOGIA</a:t>
            </a:r>
            <a:br>
              <a:rPr lang="es-MX" dirty="0"/>
            </a:br>
            <a:endParaRPr lang="es-MX" dirty="0"/>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s-MX" b="1" dirty="0"/>
              <a:t>La biología es la ciencia que estudia el origen, la evolución y las características de los seres vivos. Se ocupa de sus procesos vitales, su comportamiento y su interacción entre sí y con su entorno. </a:t>
            </a:r>
            <a:endParaRPr lang="es-MX" b="1" dirty="0" smtClean="0"/>
          </a:p>
          <a:p>
            <a:r>
              <a:rPr lang="es-MX" b="1" dirty="0" smtClean="0"/>
              <a:t>Desde </a:t>
            </a:r>
            <a:r>
              <a:rPr lang="es-MX" b="1" dirty="0"/>
              <a:t>esta perspectiva, nuestro cuerpo es un preciso sistema de comunicación entre aquello que nos sucede – el ambiente – y nuestra forma de afrontarlo.</a:t>
            </a:r>
          </a:p>
          <a:p>
            <a:pPr marL="0" indent="0">
              <a:buNone/>
            </a:pPr>
            <a:endParaRPr lang="es-MX" dirty="0"/>
          </a:p>
          <a:p>
            <a:endParaRPr lang="es-MX" dirty="0"/>
          </a:p>
        </p:txBody>
      </p:sp>
    </p:spTree>
    <p:extLst>
      <p:ext uri="{BB962C8B-B14F-4D97-AF65-F5344CB8AC3E}">
        <p14:creationId xmlns:p14="http://schemas.microsoft.com/office/powerpoint/2010/main" val="12796008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67544" y="260648"/>
            <a:ext cx="8229600" cy="3196952"/>
          </a:xfrm>
        </p:spPr>
        <p:style>
          <a:lnRef idx="2">
            <a:schemeClr val="accent1"/>
          </a:lnRef>
          <a:fillRef idx="1">
            <a:schemeClr val="lt1"/>
          </a:fillRef>
          <a:effectRef idx="0">
            <a:schemeClr val="accent1"/>
          </a:effectRef>
          <a:fontRef idx="minor">
            <a:schemeClr val="dk1"/>
          </a:fontRef>
        </p:style>
        <p:txBody>
          <a:bodyPr/>
          <a:lstStyle/>
          <a:p>
            <a:pPr algn="just"/>
            <a:r>
              <a:rPr lang="es-MX" dirty="0" smtClean="0"/>
              <a:t>A través del análisis del ambiente emocional y los procesos fisiológicos relacionados con el estrés, la Bioneuroemoción ofrece una concepción integral y holística del ser humano como un sistema biológico y psicológico en constante interacción.</a:t>
            </a:r>
            <a:endParaRPr lang="es-MX" dirty="0"/>
          </a:p>
        </p:txBody>
      </p:sp>
      <p:pic>
        <p:nvPicPr>
          <p:cNvPr id="5122" name="Picture 2" descr="Qué es Holístico? » Su Definición y Significado [20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3573016"/>
            <a:ext cx="5178946" cy="2952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18170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es-MX" b="1" dirty="0" smtClean="0">
                <a:solidFill>
                  <a:srgbClr val="FF0000"/>
                </a:solidFill>
              </a:rPr>
              <a:t>COMO FUNCIONA LA BIONEUROEMOCION</a:t>
            </a:r>
            <a:endParaRPr lang="es-MX" b="1" dirty="0">
              <a:solidFill>
                <a:srgbClr val="FF0000"/>
              </a:solidFill>
            </a:endParaRPr>
          </a:p>
        </p:txBody>
      </p:sp>
      <p:sp>
        <p:nvSpPr>
          <p:cNvPr id="3" name="2 Marcador de contenido"/>
          <p:cNvSpPr>
            <a:spLocks noGrp="1"/>
          </p:cNvSpPr>
          <p:nvPr>
            <p:ph idx="1"/>
          </p:nvPr>
        </p:nvSpPr>
        <p:spPr>
          <a:xfrm>
            <a:off x="539552" y="1484784"/>
            <a:ext cx="8229600" cy="720080"/>
          </a:xfrm>
        </p:spPr>
        <p:style>
          <a:lnRef idx="2">
            <a:schemeClr val="accent2"/>
          </a:lnRef>
          <a:fillRef idx="1">
            <a:schemeClr val="lt1"/>
          </a:fillRef>
          <a:effectRef idx="0">
            <a:schemeClr val="accent2"/>
          </a:effectRef>
          <a:fontRef idx="minor">
            <a:schemeClr val="dk1"/>
          </a:fontRef>
        </p:style>
        <p:txBody>
          <a:bodyPr/>
          <a:lstStyle/>
          <a:p>
            <a:r>
              <a:rPr lang="es-MX" dirty="0" smtClean="0"/>
              <a:t>Utiliza 3 técnicas en 3 archivos cerebrales</a:t>
            </a:r>
          </a:p>
        </p:txBody>
      </p:sp>
      <p:graphicFrame>
        <p:nvGraphicFramePr>
          <p:cNvPr id="4" name="3 Diagrama"/>
          <p:cNvGraphicFramePr/>
          <p:nvPr>
            <p:extLst>
              <p:ext uri="{D42A27DB-BD31-4B8C-83A1-F6EECF244321}">
                <p14:modId xmlns:p14="http://schemas.microsoft.com/office/powerpoint/2010/main" val="3550428631"/>
              </p:ext>
            </p:extLst>
          </p:nvPr>
        </p:nvGraphicFramePr>
        <p:xfrm>
          <a:off x="971600" y="2276872"/>
          <a:ext cx="7296472"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64751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1124744"/>
            <a:ext cx="8229600" cy="5001419"/>
          </a:xfrm>
        </p:spPr>
        <p:style>
          <a:lnRef idx="2">
            <a:schemeClr val="accent2"/>
          </a:lnRef>
          <a:fillRef idx="1">
            <a:schemeClr val="lt1"/>
          </a:fillRef>
          <a:effectRef idx="0">
            <a:schemeClr val="accent2"/>
          </a:effectRef>
          <a:fontRef idx="minor">
            <a:schemeClr val="dk1"/>
          </a:fontRef>
        </p:style>
        <p:txBody>
          <a:bodyPr/>
          <a:lstStyle/>
          <a:p>
            <a:r>
              <a:rPr lang="es-MX" dirty="0" smtClean="0"/>
              <a:t>Si se analizan estas saldrá a la luz la conexión entre la emoción que sentimos y la dolencia que tenemos.</a:t>
            </a:r>
          </a:p>
          <a:p>
            <a:pPr marL="0" indent="0" algn="ctr">
              <a:buNone/>
            </a:pPr>
            <a:r>
              <a:rPr lang="es-MX" b="1" dirty="0" smtClean="0">
                <a:solidFill>
                  <a:srgbClr val="FF0000"/>
                </a:solidFill>
              </a:rPr>
              <a:t>EMOCION-DOLENCIA</a:t>
            </a:r>
            <a:endParaRPr lang="es-MX" b="1" dirty="0">
              <a:solidFill>
                <a:srgbClr val="FF0000"/>
              </a:solidFill>
            </a:endParaRPr>
          </a:p>
        </p:txBody>
      </p:sp>
      <p:pic>
        <p:nvPicPr>
          <p:cNvPr id="6146" name="Picture 2" descr="El origen emocional de la enfermedad en los problemas de artrosis -  Tratamiento de la Artros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253531"/>
            <a:ext cx="3489945" cy="2758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6567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MX" dirty="0" smtClean="0"/>
              <a:t>COMO LLEGAMOS A NUESTRO INCONCIENTE</a:t>
            </a:r>
            <a:endParaRPr lang="es-MX" dirty="0"/>
          </a:p>
        </p:txBody>
      </p:sp>
      <p:sp>
        <p:nvSpPr>
          <p:cNvPr id="3" name="2 Marcador de contenido"/>
          <p:cNvSpPr>
            <a:spLocks noGrp="1"/>
          </p:cNvSpPr>
          <p:nvPr>
            <p:ph idx="1"/>
          </p:nvPr>
        </p:nvSpPr>
        <p:spPr/>
        <p:style>
          <a:lnRef idx="2">
            <a:schemeClr val="accent4"/>
          </a:lnRef>
          <a:fillRef idx="1">
            <a:schemeClr val="lt1"/>
          </a:fillRef>
          <a:effectRef idx="0">
            <a:schemeClr val="accent4"/>
          </a:effectRef>
          <a:fontRef idx="minor">
            <a:schemeClr val="dk1"/>
          </a:fontRef>
        </p:style>
        <p:txBody>
          <a:bodyPr/>
          <a:lstStyle/>
          <a:p>
            <a:r>
              <a:rPr lang="es-MX" dirty="0" smtClean="0"/>
              <a:t>Para llegar a la emoción que nos produce una dolencia, es necesario escavar en nuestra mente haciéndonos una serie de preguntas:</a:t>
            </a:r>
          </a:p>
          <a:p>
            <a:r>
              <a:rPr lang="es-MX" dirty="0" smtClean="0"/>
              <a:t>Donde? Como? Quien? Cuando?</a:t>
            </a:r>
          </a:p>
          <a:p>
            <a:r>
              <a:rPr lang="es-MX" dirty="0" smtClean="0"/>
              <a:t>Con estas preguntas establecemos el momento en el que se crea la emoción que nos esta afectando.</a:t>
            </a:r>
            <a:endParaRPr lang="es-MX" dirty="0"/>
          </a:p>
        </p:txBody>
      </p:sp>
    </p:spTree>
    <p:extLst>
      <p:ext uri="{BB962C8B-B14F-4D97-AF65-F5344CB8AC3E}">
        <p14:creationId xmlns:p14="http://schemas.microsoft.com/office/powerpoint/2010/main" val="34461126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836712"/>
            <a:ext cx="8229600" cy="5289451"/>
          </a:xfrm>
        </p:spPr>
        <p:style>
          <a:lnRef idx="2">
            <a:schemeClr val="accent1"/>
          </a:lnRef>
          <a:fillRef idx="1">
            <a:schemeClr val="lt1"/>
          </a:fillRef>
          <a:effectRef idx="0">
            <a:schemeClr val="accent1"/>
          </a:effectRef>
          <a:fontRef idx="minor">
            <a:schemeClr val="dk1"/>
          </a:fontRef>
        </p:style>
        <p:txBody>
          <a:bodyPr>
            <a:normAutofit/>
          </a:bodyPr>
          <a:lstStyle/>
          <a:p>
            <a:r>
              <a:rPr lang="es-MX" b="1" dirty="0" smtClean="0"/>
              <a:t>Que te dices internamente en ese momento?</a:t>
            </a:r>
          </a:p>
          <a:p>
            <a:r>
              <a:rPr lang="es-MX" b="1" dirty="0" smtClean="0"/>
              <a:t>Que sientes al pensar en eso?</a:t>
            </a:r>
          </a:p>
          <a:p>
            <a:r>
              <a:rPr lang="es-MX" b="1" dirty="0" smtClean="0"/>
              <a:t>Que emoción experimentas?</a:t>
            </a:r>
          </a:p>
          <a:p>
            <a:r>
              <a:rPr lang="es-MX" b="1" dirty="0" smtClean="0"/>
              <a:t>En que parte de tu cuerpo la experimentas?</a:t>
            </a:r>
          </a:p>
          <a:p>
            <a:r>
              <a:rPr lang="es-MX" b="1" dirty="0" smtClean="0"/>
              <a:t>Que es lo que no has dicho en esa </a:t>
            </a:r>
            <a:r>
              <a:rPr lang="es-MX" b="1" dirty="0" err="1" smtClean="0"/>
              <a:t>situacion</a:t>
            </a:r>
            <a:r>
              <a:rPr lang="es-MX" b="1" dirty="0" smtClean="0"/>
              <a:t>?</a:t>
            </a:r>
          </a:p>
          <a:p>
            <a:pPr marL="0" indent="0" algn="ctr">
              <a:buNone/>
            </a:pPr>
            <a:r>
              <a:rPr lang="es-MX" b="1" dirty="0" smtClean="0">
                <a:solidFill>
                  <a:srgbClr val="FF0000"/>
                </a:solidFill>
              </a:rPr>
              <a:t>Con todas esas preguntas averiguaremos el nexo entre la </a:t>
            </a:r>
            <a:r>
              <a:rPr lang="es-MX" b="1" dirty="0" err="1" smtClean="0">
                <a:solidFill>
                  <a:srgbClr val="FF0000"/>
                </a:solidFill>
              </a:rPr>
              <a:t>emocion</a:t>
            </a:r>
            <a:r>
              <a:rPr lang="es-MX" b="1" dirty="0" smtClean="0">
                <a:solidFill>
                  <a:srgbClr val="FF0000"/>
                </a:solidFill>
              </a:rPr>
              <a:t> y dolencia y de esa forma podremos desaprender y sanar nuestro cuerpo</a:t>
            </a:r>
            <a:endParaRPr lang="es-MX" b="1" dirty="0">
              <a:solidFill>
                <a:srgbClr val="FF0000"/>
              </a:solidFill>
            </a:endParaRPr>
          </a:p>
        </p:txBody>
      </p:sp>
    </p:spTree>
    <p:extLst>
      <p:ext uri="{BB962C8B-B14F-4D97-AF65-F5344CB8AC3E}">
        <p14:creationId xmlns:p14="http://schemas.microsoft.com/office/powerpoint/2010/main" val="11921348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es-MX" b="1" dirty="0" smtClean="0">
                <a:solidFill>
                  <a:srgbClr val="FF0000"/>
                </a:solidFill>
              </a:rPr>
              <a:t>En que consiste desaprender?</a:t>
            </a:r>
            <a:endParaRPr lang="es-MX" b="1" dirty="0">
              <a:solidFill>
                <a:srgbClr val="FF0000"/>
              </a:solidFill>
            </a:endParaRPr>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es-MX" b="1" dirty="0" smtClean="0"/>
              <a:t>Es olvidar lo que se aprendió, es necesario vaciar nuestra mente de las cosas que hemos aprendido para poder dejar entrar nuevas cosas y aprender.</a:t>
            </a:r>
          </a:p>
          <a:p>
            <a:pPr algn="just"/>
            <a:r>
              <a:rPr lang="es-MX" b="1" dirty="0" smtClean="0"/>
              <a:t>Eliminar los nexos entre algunas de nuestra emociones y nuestra enfermedad que nos están perjudicando físicamente y bloquean nuestra curación.</a:t>
            </a:r>
            <a:endParaRPr lang="es-MX" b="1" dirty="0"/>
          </a:p>
        </p:txBody>
      </p:sp>
    </p:spTree>
    <p:extLst>
      <p:ext uri="{BB962C8B-B14F-4D97-AF65-F5344CB8AC3E}">
        <p14:creationId xmlns:p14="http://schemas.microsoft.com/office/powerpoint/2010/main" val="1955004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99592" y="620688"/>
            <a:ext cx="7632848" cy="3240360"/>
          </a:xfrm>
        </p:spPr>
        <p:style>
          <a:lnRef idx="2">
            <a:schemeClr val="accent4"/>
          </a:lnRef>
          <a:fillRef idx="1">
            <a:schemeClr val="lt1"/>
          </a:fillRef>
          <a:effectRef idx="0">
            <a:schemeClr val="accent4"/>
          </a:effectRef>
          <a:fontRef idx="minor">
            <a:schemeClr val="dk1"/>
          </a:fontRef>
        </p:style>
        <p:txBody>
          <a:bodyPr>
            <a:normAutofit lnSpcReduction="10000"/>
          </a:bodyPr>
          <a:lstStyle/>
          <a:p>
            <a:pPr marL="0" indent="0" algn="just">
              <a:buNone/>
            </a:pPr>
            <a:endParaRPr lang="es-MX" sz="2800" b="1" dirty="0" smtClean="0"/>
          </a:p>
          <a:p>
            <a:pPr marL="0" indent="0" algn="just">
              <a:buNone/>
            </a:pPr>
            <a:r>
              <a:rPr lang="es-MX" b="1" dirty="0" smtClean="0"/>
              <a:t>La importancia de </a:t>
            </a:r>
            <a:r>
              <a:rPr lang="es-MX" b="1" dirty="0" smtClean="0">
                <a:solidFill>
                  <a:srgbClr val="FF0000"/>
                </a:solidFill>
              </a:rPr>
              <a:t>desaprender y hacer conscientes</a:t>
            </a:r>
            <a:r>
              <a:rPr lang="es-MX" b="1" dirty="0" smtClean="0"/>
              <a:t> a las personas interesadas en cambiar sus vidas de que potenciar el desaprendizaje nos permitirá vivir mejor y sobre todo, alcanzar un estado muy elevado de salud física y mental.</a:t>
            </a:r>
            <a:endParaRPr lang="es-MX" b="1" dirty="0"/>
          </a:p>
        </p:txBody>
      </p:sp>
      <p:pic>
        <p:nvPicPr>
          <p:cNvPr id="1026" name="Picture 2" descr="C:\Users\Georget\Pictures\descarga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4077072"/>
            <a:ext cx="3978442" cy="24482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4635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s-MX" dirty="0" smtClean="0"/>
              <a:t>PASOS PARA ENCONTRAR EL ORIGEN EMOCIONAL DEL CONFLICTO</a:t>
            </a:r>
            <a:endParaRPr lang="es-MX" dirty="0"/>
          </a:p>
        </p:txBody>
      </p:sp>
      <p:sp>
        <p:nvSpPr>
          <p:cNvPr id="3" name="2 Marcador de contenido"/>
          <p:cNvSpPr>
            <a:spLocks noGrp="1"/>
          </p:cNvSpPr>
          <p:nvPr>
            <p:ph idx="1"/>
          </p:nvPr>
        </p:nvSpPr>
        <p:spPr/>
        <p:style>
          <a:lnRef idx="2">
            <a:schemeClr val="accent2"/>
          </a:lnRef>
          <a:fillRef idx="1">
            <a:schemeClr val="lt1"/>
          </a:fillRef>
          <a:effectRef idx="0">
            <a:schemeClr val="accent2"/>
          </a:effectRef>
          <a:fontRef idx="minor">
            <a:schemeClr val="dk1"/>
          </a:fontRef>
        </p:style>
        <p:txBody>
          <a:bodyPr/>
          <a:lstStyle/>
          <a:p>
            <a:pPr marL="0" indent="0">
              <a:buNone/>
            </a:pPr>
            <a:r>
              <a:rPr lang="es-MX" b="1" dirty="0"/>
              <a:t>1. Análisis</a:t>
            </a:r>
            <a:endParaRPr lang="es-MX" dirty="0"/>
          </a:p>
          <a:p>
            <a:r>
              <a:rPr lang="es-MX" dirty="0"/>
              <a:t>Identificar una situación de estrés, conflicto interpersonal y/o bloqueo físico o emocional.</a:t>
            </a:r>
          </a:p>
          <a:p>
            <a:pPr marL="0" indent="0">
              <a:buNone/>
            </a:pPr>
            <a:r>
              <a:rPr lang="es-MX" b="1" dirty="0"/>
              <a:t>2. Comprensión</a:t>
            </a:r>
            <a:endParaRPr lang="es-MX" dirty="0"/>
          </a:p>
          <a:p>
            <a:r>
              <a:rPr lang="es-MX" dirty="0"/>
              <a:t>Conocer el origen de los conflictos emocionales relacionados con el motivo de indagación.</a:t>
            </a:r>
          </a:p>
          <a:p>
            <a:endParaRPr lang="es-MX" dirty="0"/>
          </a:p>
        </p:txBody>
      </p:sp>
    </p:spTree>
    <p:extLst>
      <p:ext uri="{BB962C8B-B14F-4D97-AF65-F5344CB8AC3E}">
        <p14:creationId xmlns:p14="http://schemas.microsoft.com/office/powerpoint/2010/main" val="35031396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marL="0" indent="0">
              <a:buNone/>
            </a:pPr>
            <a:r>
              <a:rPr lang="es-MX" b="1" dirty="0"/>
              <a:t>3. Aprendizaje</a:t>
            </a:r>
            <a:endParaRPr lang="es-MX" dirty="0"/>
          </a:p>
          <a:p>
            <a:r>
              <a:rPr lang="es-MX" dirty="0"/>
              <a:t>Recuperar un papel proactivo dentro de la naturaleza del conflicto.</a:t>
            </a:r>
          </a:p>
          <a:p>
            <a:pPr marL="0" indent="0">
              <a:buNone/>
            </a:pPr>
            <a:r>
              <a:rPr lang="es-MX" b="1" dirty="0"/>
              <a:t>4. Aplicación</a:t>
            </a:r>
            <a:endParaRPr lang="es-MX" dirty="0"/>
          </a:p>
          <a:p>
            <a:r>
              <a:rPr lang="es-MX" dirty="0"/>
              <a:t>Adquirir recursos y aplicarlos para encontrar nuevas soluciones, ampliar la percepción y potenciar el bienestar</a:t>
            </a:r>
          </a:p>
        </p:txBody>
      </p:sp>
    </p:spTree>
    <p:extLst>
      <p:ext uri="{BB962C8B-B14F-4D97-AF65-F5344CB8AC3E}">
        <p14:creationId xmlns:p14="http://schemas.microsoft.com/office/powerpoint/2010/main" val="109234489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es-MX" b="1" dirty="0" smtClean="0">
                <a:solidFill>
                  <a:srgbClr val="FF0000"/>
                </a:solidFill>
              </a:rPr>
              <a:t>CRITICAS A LA BIONEUROEMOCION</a:t>
            </a:r>
            <a:endParaRPr lang="es-MX" b="1" dirty="0">
              <a:solidFill>
                <a:srgbClr val="FF0000"/>
              </a:solidFill>
            </a:endParaRPr>
          </a:p>
        </p:txBody>
      </p:sp>
      <p:sp>
        <p:nvSpPr>
          <p:cNvPr id="3" name="2 Marcador de contenido"/>
          <p:cNvSpPr>
            <a:spLocks noGrp="1"/>
          </p:cNvSpPr>
          <p:nvPr>
            <p:ph idx="1"/>
          </p:nvPr>
        </p:nvSpPr>
        <p:spPr>
          <a:xfrm>
            <a:off x="457200" y="1600201"/>
            <a:ext cx="8229600" cy="2620888"/>
          </a:xfrm>
        </p:spPr>
        <p:style>
          <a:lnRef idx="2">
            <a:schemeClr val="accent1"/>
          </a:lnRef>
          <a:fillRef idx="1">
            <a:schemeClr val="lt1"/>
          </a:fillRef>
          <a:effectRef idx="0">
            <a:schemeClr val="accent1"/>
          </a:effectRef>
          <a:fontRef idx="minor">
            <a:schemeClr val="dk1"/>
          </a:fontRef>
        </p:style>
        <p:txBody>
          <a:bodyPr/>
          <a:lstStyle/>
          <a:p>
            <a:r>
              <a:rPr lang="es-MX" dirty="0" smtClean="0"/>
              <a:t>Psicología y la psicooncologia son campos que cuestionan este método.</a:t>
            </a:r>
          </a:p>
          <a:p>
            <a:r>
              <a:rPr lang="es-MX" dirty="0" smtClean="0"/>
              <a:t>El mayor peligro de la bioneuroemocion es la </a:t>
            </a:r>
            <a:r>
              <a:rPr lang="es-MX" dirty="0" err="1" smtClean="0"/>
              <a:t>culpabilización</a:t>
            </a:r>
            <a:r>
              <a:rPr lang="es-MX" dirty="0" smtClean="0"/>
              <a:t> del paciente.</a:t>
            </a:r>
            <a:endParaRPr lang="es-MX" dirty="0"/>
          </a:p>
        </p:txBody>
      </p:sp>
    </p:spTree>
    <p:extLst>
      <p:ext uri="{BB962C8B-B14F-4D97-AF65-F5344CB8AC3E}">
        <p14:creationId xmlns:p14="http://schemas.microsoft.com/office/powerpoint/2010/main" val="33067885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43492" y="1124744"/>
            <a:ext cx="7416940" cy="4707885"/>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a:buFont typeface="Wingdings" pitchFamily="2" charset="2"/>
              <a:buChar char="§"/>
            </a:pPr>
            <a:r>
              <a:rPr lang="es-MX" b="1" dirty="0" smtClean="0"/>
              <a:t>Tus creencias se convierten en tus pensamientos</a:t>
            </a:r>
          </a:p>
          <a:p>
            <a:pPr>
              <a:buFont typeface="Wingdings" pitchFamily="2" charset="2"/>
              <a:buChar char="§"/>
            </a:pPr>
            <a:r>
              <a:rPr lang="es-MX" b="1" dirty="0" smtClean="0"/>
              <a:t>Tus pensamientos se convierten en tus palabras</a:t>
            </a:r>
          </a:p>
          <a:p>
            <a:pPr>
              <a:buFont typeface="Wingdings" pitchFamily="2" charset="2"/>
              <a:buChar char="§"/>
            </a:pPr>
            <a:r>
              <a:rPr lang="es-MX" b="1" dirty="0" smtClean="0"/>
              <a:t>Tus palabras se convierten en acciones</a:t>
            </a:r>
          </a:p>
          <a:p>
            <a:pPr>
              <a:buFont typeface="Wingdings" pitchFamily="2" charset="2"/>
              <a:buChar char="§"/>
            </a:pPr>
            <a:r>
              <a:rPr lang="es-MX" b="1" dirty="0" smtClean="0"/>
              <a:t>Tus acciones se convierten en hábitos</a:t>
            </a:r>
          </a:p>
          <a:p>
            <a:pPr>
              <a:buFont typeface="Wingdings" pitchFamily="2" charset="2"/>
              <a:buChar char="§"/>
            </a:pPr>
            <a:r>
              <a:rPr lang="es-MX" b="1" dirty="0" smtClean="0"/>
              <a:t>Tus hábitos se convierten en tus valores</a:t>
            </a:r>
          </a:p>
          <a:p>
            <a:pPr>
              <a:buFont typeface="Wingdings" pitchFamily="2" charset="2"/>
              <a:buChar char="§"/>
            </a:pPr>
            <a:r>
              <a:rPr lang="es-MX" b="1" dirty="0" smtClean="0"/>
              <a:t>Tus valores se convierten en tu destino</a:t>
            </a:r>
          </a:p>
          <a:p>
            <a:pPr>
              <a:buFont typeface="Wingdings" pitchFamily="2" charset="2"/>
              <a:buChar char="§"/>
            </a:pPr>
            <a:endParaRPr lang="es-MX" b="1" dirty="0" smtClean="0"/>
          </a:p>
          <a:p>
            <a:pPr marL="68580" indent="0" algn="r">
              <a:buNone/>
            </a:pPr>
            <a:r>
              <a:rPr lang="es-MX" b="1" dirty="0" smtClean="0"/>
              <a:t>Mahatma </a:t>
            </a:r>
            <a:r>
              <a:rPr lang="es-MX" b="1" dirty="0" err="1" smtClean="0"/>
              <a:t>Gandi</a:t>
            </a:r>
            <a:endParaRPr lang="es-MX" b="1" dirty="0" smtClean="0"/>
          </a:p>
          <a:p>
            <a:endParaRPr lang="es-MX" dirty="0"/>
          </a:p>
          <a:p>
            <a:endParaRPr lang="es-MX" dirty="0"/>
          </a:p>
        </p:txBody>
      </p:sp>
    </p:spTree>
    <p:extLst>
      <p:ext uri="{BB962C8B-B14F-4D97-AF65-F5344CB8AC3E}">
        <p14:creationId xmlns:p14="http://schemas.microsoft.com/office/powerpoint/2010/main" val="14002827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457200" y="1772816"/>
            <a:ext cx="8229600" cy="4353347"/>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endParaRPr lang="es-MX" dirty="0"/>
          </a:p>
          <a:p>
            <a:pPr marL="0" indent="0" algn="ctr">
              <a:buNone/>
            </a:pPr>
            <a:r>
              <a:rPr lang="es-MX" b="1" dirty="0" smtClean="0"/>
              <a:t>“Quien no conoce su historia esta condenado a repetirla”</a:t>
            </a:r>
          </a:p>
          <a:p>
            <a:pPr marL="0" indent="0" algn="r">
              <a:buNone/>
            </a:pPr>
            <a:r>
              <a:rPr lang="es-MX" b="1" dirty="0" smtClean="0"/>
              <a:t>George Santayana</a:t>
            </a:r>
          </a:p>
          <a:p>
            <a:endParaRPr lang="es-MX" dirty="0"/>
          </a:p>
          <a:p>
            <a:endParaRPr lang="es-MX" dirty="0" smtClean="0"/>
          </a:p>
          <a:p>
            <a:pPr marL="0" indent="0">
              <a:buNone/>
            </a:pPr>
            <a:endParaRPr lang="es-MX" dirty="0"/>
          </a:p>
          <a:p>
            <a:endParaRPr lang="es-MX" dirty="0" smtClean="0"/>
          </a:p>
          <a:p>
            <a:pPr marL="0" indent="0">
              <a:buNone/>
            </a:pPr>
            <a:r>
              <a:rPr lang="es-MX" b="1" dirty="0" smtClean="0">
                <a:solidFill>
                  <a:srgbClr val="FF0000"/>
                </a:solidFill>
              </a:rPr>
              <a:t>MUCHAS GRACIAS…..</a:t>
            </a:r>
            <a:endParaRPr lang="es-MX" b="1" dirty="0">
              <a:solidFill>
                <a:srgbClr val="FF0000"/>
              </a:solidFill>
            </a:endParaRPr>
          </a:p>
        </p:txBody>
      </p:sp>
    </p:spTree>
    <p:extLst>
      <p:ext uri="{BB962C8B-B14F-4D97-AF65-F5344CB8AC3E}">
        <p14:creationId xmlns:p14="http://schemas.microsoft.com/office/powerpoint/2010/main" val="27699327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MX" b="1" dirty="0" smtClean="0"/>
              <a:t>BIBLIOGRAFIA</a:t>
            </a:r>
            <a:endParaRPr lang="es-MX" b="1" dirty="0"/>
          </a:p>
        </p:txBody>
      </p:sp>
      <p:sp>
        <p:nvSpPr>
          <p:cNvPr id="3" name="2 Marcador de contenido"/>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a:bodyPr>
          <a:lstStyle/>
          <a:p>
            <a:r>
              <a:rPr lang="es-MX" sz="2000" b="1" dirty="0"/>
              <a:t>ENRIC CORBERA “EL ARTE DE DESAPRENDER</a:t>
            </a:r>
            <a:r>
              <a:rPr lang="es-MX" sz="2000" b="1" dirty="0" smtClean="0"/>
              <a:t>”</a:t>
            </a:r>
            <a:endParaRPr lang="es-MX" sz="2000" b="1" dirty="0" smtClean="0">
              <a:hlinkClick r:id="rId2"/>
            </a:endParaRPr>
          </a:p>
          <a:p>
            <a:r>
              <a:rPr lang="es-MX" sz="2000" b="1" dirty="0" smtClean="0">
                <a:hlinkClick r:id="rId2"/>
              </a:rPr>
              <a:t>https</a:t>
            </a:r>
            <a:r>
              <a:rPr lang="es-MX" sz="2000" b="1" dirty="0">
                <a:hlinkClick r:id="rId2"/>
              </a:rPr>
              <a:t>://</a:t>
            </a:r>
            <a:r>
              <a:rPr lang="es-MX" sz="2000" b="1" dirty="0" smtClean="0">
                <a:hlinkClick r:id="rId2"/>
              </a:rPr>
              <a:t>www.enriccorberainstitute.com</a:t>
            </a:r>
            <a:endParaRPr lang="es-MX" sz="2000" b="1" dirty="0" smtClean="0"/>
          </a:p>
          <a:p>
            <a:r>
              <a:rPr lang="es-MX" sz="2000" b="1" dirty="0">
                <a:hlinkClick r:id="rId3"/>
              </a:rPr>
              <a:t>https://</a:t>
            </a:r>
            <a:r>
              <a:rPr lang="es-MX" sz="2000" b="1" dirty="0" smtClean="0">
                <a:hlinkClick r:id="rId3"/>
              </a:rPr>
              <a:t>lamenteesmaravillosa.com</a:t>
            </a:r>
            <a:endParaRPr lang="es-MX" sz="2000" b="1" dirty="0" smtClean="0"/>
          </a:p>
        </p:txBody>
      </p:sp>
    </p:spTree>
    <p:extLst>
      <p:ext uri="{BB962C8B-B14F-4D97-AF65-F5344CB8AC3E}">
        <p14:creationId xmlns:p14="http://schemas.microsoft.com/office/powerpoint/2010/main" val="1382118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r>
              <a:rPr lang="es-MX" b="1" dirty="0" smtClean="0">
                <a:solidFill>
                  <a:srgbClr val="FF0000"/>
                </a:solidFill>
              </a:rPr>
              <a:t>ENRIC CORBERA SASTRE</a:t>
            </a:r>
            <a:endParaRPr lang="es-MX" b="1" dirty="0">
              <a:solidFill>
                <a:srgbClr val="FF0000"/>
              </a:solidFill>
            </a:endParaRPr>
          </a:p>
        </p:txBody>
      </p:sp>
      <p:sp>
        <p:nvSpPr>
          <p:cNvPr id="3" name="2 Marcador de contenido"/>
          <p:cNvSpPr>
            <a:spLocks noGrp="1"/>
          </p:cNvSpPr>
          <p:nvPr>
            <p:ph idx="1"/>
          </p:nvPr>
        </p:nvSpPr>
        <p:spPr>
          <a:xfrm>
            <a:off x="457200" y="1600200"/>
            <a:ext cx="4834880" cy="4525963"/>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
            <a:r>
              <a:rPr lang="es-MX" dirty="0" smtClean="0"/>
              <a:t>Licenciado en Psicología e Ingeniero técnico industrial.</a:t>
            </a:r>
          </a:p>
          <a:p>
            <a:pPr algn="just"/>
            <a:r>
              <a:rPr lang="es-MX" dirty="0" smtClean="0"/>
              <a:t>Tras dedicar mas de 20 años a la investigación y formarse en diversas disciplinas promueve de manera cercana y comprensible una visión holística del bienestar.</a:t>
            </a:r>
          </a:p>
          <a:p>
            <a:pPr algn="just"/>
            <a:r>
              <a:rPr lang="es-MX" dirty="0" smtClean="0"/>
              <a:t>Es el creador del método de la Bioneuroemocion y fundador de </a:t>
            </a:r>
            <a:r>
              <a:rPr lang="es-MX" dirty="0" err="1" smtClean="0"/>
              <a:t>Enric</a:t>
            </a:r>
            <a:r>
              <a:rPr lang="es-MX" dirty="0" smtClean="0"/>
              <a:t> </a:t>
            </a:r>
            <a:r>
              <a:rPr lang="es-MX" dirty="0" err="1" smtClean="0"/>
              <a:t>Corbera</a:t>
            </a:r>
            <a:r>
              <a:rPr lang="es-MX" dirty="0" smtClean="0"/>
              <a:t> </a:t>
            </a:r>
            <a:r>
              <a:rPr lang="es-MX" dirty="0" err="1" smtClean="0"/>
              <a:t>Institute</a:t>
            </a:r>
            <a:r>
              <a:rPr lang="es-MX" dirty="0" smtClean="0"/>
              <a:t> e </a:t>
            </a:r>
            <a:r>
              <a:rPr lang="es-MX" dirty="0" err="1" smtClean="0"/>
              <a:t>Institute</a:t>
            </a:r>
            <a:r>
              <a:rPr lang="es-MX" dirty="0" smtClean="0"/>
              <a:t> of </a:t>
            </a:r>
            <a:r>
              <a:rPr lang="es-MX" dirty="0" err="1" smtClean="0"/>
              <a:t>Emotions</a:t>
            </a:r>
            <a:r>
              <a:rPr lang="es-MX" dirty="0" smtClean="0"/>
              <a:t>.</a:t>
            </a:r>
            <a:endParaRPr lang="es-MX" dirty="0"/>
          </a:p>
        </p:txBody>
      </p:sp>
      <p:pic>
        <p:nvPicPr>
          <p:cNvPr id="1026" name="Picture 2" descr="Enric Corbera - YouTub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2132856"/>
            <a:ext cx="3528392"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63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539552" y="4005064"/>
            <a:ext cx="8229600" cy="2332856"/>
          </a:xfrm>
        </p:spPr>
        <p:style>
          <a:lnRef idx="2">
            <a:schemeClr val="accent1"/>
          </a:lnRef>
          <a:fillRef idx="1">
            <a:schemeClr val="lt1"/>
          </a:fillRef>
          <a:effectRef idx="0">
            <a:schemeClr val="accent1"/>
          </a:effectRef>
          <a:fontRef idx="minor">
            <a:schemeClr val="dk1"/>
          </a:fontRef>
        </p:style>
        <p:txBody>
          <a:bodyPr/>
          <a:lstStyle/>
          <a:p>
            <a:pPr algn="just"/>
            <a:r>
              <a:rPr lang="es-MX" b="1" dirty="0" smtClean="0"/>
              <a:t>Organizaciones educativas referentes en la transmisión de conocimientos científicos, filosóficos y humanistas acerca de la gestión de las emociones y el bienestar personal.</a:t>
            </a:r>
            <a:endParaRPr lang="es-MX" b="1" dirty="0"/>
          </a:p>
        </p:txBody>
      </p:sp>
      <p:pic>
        <p:nvPicPr>
          <p:cNvPr id="2050" name="Picture 2" descr="ORGANIZACION ESCOLAR | Portafolio Digit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548680"/>
            <a:ext cx="3659262" cy="3350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620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es-MX" b="1" dirty="0" smtClean="0">
                <a:solidFill>
                  <a:srgbClr val="FF0000"/>
                </a:solidFill>
              </a:rPr>
              <a:t>EN QUE SE BASA EL APRENDIZAJE</a:t>
            </a:r>
            <a:endParaRPr lang="es-MX" b="1" dirty="0">
              <a:solidFill>
                <a:srgbClr val="FF0000"/>
              </a:solidFill>
            </a:endParaRPr>
          </a:p>
        </p:txBody>
      </p:sp>
      <p:sp>
        <p:nvSpPr>
          <p:cNvPr id="3" name="2 Marcador de contenido"/>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pPr algn="just"/>
            <a:r>
              <a:rPr lang="es-MX" b="1" dirty="0" smtClean="0"/>
              <a:t>Experiencias de aprendizaje orientadas a generar una transformación interna, favoreciendo que las personas puedan generar cambios positivos en su vida</a:t>
            </a:r>
          </a:p>
          <a:p>
            <a:pPr algn="just"/>
            <a:r>
              <a:rPr lang="es-MX" b="1" dirty="0" smtClean="0"/>
              <a:t>EN LA NATURALEZA TODO ES INFORMACION</a:t>
            </a:r>
            <a:endParaRPr lang="es-MX" b="1" dirty="0"/>
          </a:p>
        </p:txBody>
      </p:sp>
      <p:pic>
        <p:nvPicPr>
          <p:cNvPr id="3074" name="Picture 2" descr="Estímulo - EcuR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293096"/>
            <a:ext cx="2955965"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714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908720"/>
            <a:ext cx="7024744" cy="757888"/>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r>
              <a:rPr lang="es-MX" b="1" dirty="0" smtClean="0"/>
              <a:t>CONCEPTOS BASE</a:t>
            </a:r>
            <a:endParaRPr lang="es-MX" b="1" dirty="0"/>
          </a:p>
        </p:txBody>
      </p:sp>
      <p:sp>
        <p:nvSpPr>
          <p:cNvPr id="3" name="2 Marcador de contenido"/>
          <p:cNvSpPr>
            <a:spLocks noGrp="1"/>
          </p:cNvSpPr>
          <p:nvPr>
            <p:ph idx="1"/>
          </p:nvPr>
        </p:nvSpPr>
        <p:spPr>
          <a:xfrm>
            <a:off x="1043608" y="2348880"/>
            <a:ext cx="7488832" cy="2979693"/>
          </a:xfrm>
        </p:spPr>
        <p:style>
          <a:lnRef idx="2">
            <a:schemeClr val="accent4"/>
          </a:lnRef>
          <a:fillRef idx="1">
            <a:schemeClr val="lt1"/>
          </a:fillRef>
          <a:effectRef idx="0">
            <a:schemeClr val="accent4"/>
          </a:effectRef>
          <a:fontRef idx="minor">
            <a:schemeClr val="dk1"/>
          </a:fontRef>
        </p:style>
        <p:txBody>
          <a:bodyPr>
            <a:normAutofit lnSpcReduction="10000"/>
          </a:bodyPr>
          <a:lstStyle/>
          <a:p>
            <a:pPr marL="0" indent="0" algn="just">
              <a:buNone/>
            </a:pPr>
            <a:endParaRPr lang="es-MX" dirty="0" smtClean="0"/>
          </a:p>
          <a:p>
            <a:pPr marL="0" indent="0" algn="just">
              <a:buNone/>
            </a:pPr>
            <a:r>
              <a:rPr lang="es-MX" b="1" dirty="0" smtClean="0"/>
              <a:t>La salud no es la ausencia de enfermedades ni de síntomas físicos o mentales, la salud es el resultado de un equilibrio biopsicosocial como resultado de una calidad de vida.</a:t>
            </a:r>
            <a:endParaRPr lang="es-MX" b="1" dirty="0"/>
          </a:p>
        </p:txBody>
      </p:sp>
    </p:spTree>
    <p:extLst>
      <p:ext uri="{BB962C8B-B14F-4D97-AF65-F5344CB8AC3E}">
        <p14:creationId xmlns:p14="http://schemas.microsoft.com/office/powerpoint/2010/main" val="7833283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1412776"/>
            <a:ext cx="3008313" cy="1162050"/>
          </a:xfrm>
        </p:spPr>
        <p:style>
          <a:lnRef idx="2">
            <a:schemeClr val="accent2"/>
          </a:lnRef>
          <a:fillRef idx="1">
            <a:schemeClr val="lt1"/>
          </a:fillRef>
          <a:effectRef idx="0">
            <a:schemeClr val="accent2"/>
          </a:effectRef>
          <a:fontRef idx="minor">
            <a:schemeClr val="dk1"/>
          </a:fontRef>
        </p:style>
        <p:txBody>
          <a:bodyPr>
            <a:normAutofit/>
          </a:bodyPr>
          <a:lstStyle/>
          <a:p>
            <a:pPr algn="ctr"/>
            <a:r>
              <a:rPr lang="es-MX" sz="4800" b="1" dirty="0" smtClean="0">
                <a:solidFill>
                  <a:srgbClr val="FF0000"/>
                </a:solidFill>
              </a:rPr>
              <a:t>QUE ES?</a:t>
            </a:r>
            <a:endParaRPr lang="es-MX" sz="4800" b="1" dirty="0">
              <a:solidFill>
                <a:srgbClr val="FF0000"/>
              </a:solidFill>
            </a:endParaRPr>
          </a:p>
        </p:txBody>
      </p:sp>
      <p:sp>
        <p:nvSpPr>
          <p:cNvPr id="3" name="2 Marcador de contenido"/>
          <p:cNvSpPr>
            <a:spLocks noGrp="1"/>
          </p:cNvSpPr>
          <p:nvPr>
            <p:ph idx="1"/>
          </p:nvPr>
        </p:nvSpPr>
        <p:spPr>
          <a:xfrm>
            <a:off x="4650696" y="692696"/>
            <a:ext cx="4036104" cy="2880320"/>
          </a:xfrm>
        </p:spPr>
        <p:style>
          <a:lnRef idx="2">
            <a:schemeClr val="accent4"/>
          </a:lnRef>
          <a:fillRef idx="1">
            <a:schemeClr val="lt1"/>
          </a:fillRef>
          <a:effectRef idx="0">
            <a:schemeClr val="accent4"/>
          </a:effectRef>
          <a:fontRef idx="minor">
            <a:schemeClr val="dk1"/>
          </a:fontRef>
        </p:style>
        <p:txBody>
          <a:bodyPr>
            <a:normAutofit fontScale="92500" lnSpcReduction="10000"/>
          </a:bodyPr>
          <a:lstStyle/>
          <a:p>
            <a:pPr marL="0" indent="0" algn="just">
              <a:buNone/>
            </a:pPr>
            <a:endParaRPr lang="es-MX" b="1" dirty="0"/>
          </a:p>
          <a:p>
            <a:pPr marL="68580" indent="0" algn="ctr">
              <a:buNone/>
            </a:pPr>
            <a:r>
              <a:rPr lang="es-MX" b="1" dirty="0" smtClean="0"/>
              <a:t>La </a:t>
            </a:r>
            <a:r>
              <a:rPr lang="es-MX" b="1" dirty="0"/>
              <a:t>Bioneuroemoción es un método que contribuye a fomentar la salud desde un punto de vista biopsicosocial.</a:t>
            </a:r>
          </a:p>
          <a:p>
            <a:pPr algn="ctr"/>
            <a:endParaRPr lang="es-MX" dirty="0"/>
          </a:p>
        </p:txBody>
      </p:sp>
      <p:pic>
        <p:nvPicPr>
          <p:cNvPr id="1026" name="Picture 2" descr="Bioneuroemoció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766" y="3717032"/>
            <a:ext cx="4111930" cy="27363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62685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r>
              <a:rPr lang="es-MX" b="1" dirty="0" smtClean="0"/>
              <a:t>Que es un método</a:t>
            </a:r>
            <a:endParaRPr lang="es-MX" b="1" dirty="0"/>
          </a:p>
        </p:txBody>
      </p:sp>
      <p:sp>
        <p:nvSpPr>
          <p:cNvPr id="3" name="2 Marcador de contenido"/>
          <p:cNvSpPr>
            <a:spLocks noGrp="1"/>
          </p:cNvSpPr>
          <p:nvPr>
            <p:ph sz="half" idx="1"/>
          </p:nvPr>
        </p:nvSpPr>
        <p:spPr>
          <a:xfrm>
            <a:off x="457200" y="1600200"/>
            <a:ext cx="4042792" cy="4781128"/>
          </a:xfrm>
        </p:spPr>
        <p:style>
          <a:lnRef idx="2">
            <a:schemeClr val="accent1"/>
          </a:lnRef>
          <a:fillRef idx="1">
            <a:schemeClr val="lt1"/>
          </a:fillRef>
          <a:effectRef idx="0">
            <a:schemeClr val="accent1"/>
          </a:effectRef>
          <a:fontRef idx="minor">
            <a:schemeClr val="dk1"/>
          </a:fontRef>
        </p:style>
        <p:txBody>
          <a:bodyPr>
            <a:noAutofit/>
          </a:bodyPr>
          <a:lstStyle/>
          <a:p>
            <a:pPr algn="just"/>
            <a:r>
              <a:rPr lang="es-MX" b="1" dirty="0"/>
              <a:t>El método es una forma organizada y sistemática de poder alcanzar un determinado objetivo. Puede aplicarse a distintas áreas de estudio como las ciencias naturales , sociales o las matemáticas.</a:t>
            </a:r>
          </a:p>
        </p:txBody>
      </p:sp>
      <p:sp>
        <p:nvSpPr>
          <p:cNvPr id="4" name="3 Marcador de contenido"/>
          <p:cNvSpPr>
            <a:spLocks noGrp="1"/>
          </p:cNvSpPr>
          <p:nvPr>
            <p:ph sz="half" idx="2"/>
          </p:nvPr>
        </p:nvSpPr>
        <p:spPr>
          <a:xfrm>
            <a:off x="4788024" y="2924944"/>
            <a:ext cx="4038600" cy="1872209"/>
          </a:xfrm>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0" indent="0" algn="ctr">
              <a:buNone/>
            </a:pPr>
            <a:r>
              <a:rPr lang="es-MX" dirty="0"/>
              <a:t/>
            </a:r>
            <a:br>
              <a:rPr lang="es-MX" dirty="0"/>
            </a:br>
            <a:r>
              <a:rPr lang="es-MX" b="1" dirty="0" smtClean="0"/>
              <a:t>El método se entiende entonces como una serie de pasos que se deben seguir para cumplir un objetivo.</a:t>
            </a:r>
            <a:endParaRPr lang="es-MX" b="1" dirty="0"/>
          </a:p>
        </p:txBody>
      </p:sp>
    </p:spTree>
    <p:extLst>
      <p:ext uri="{BB962C8B-B14F-4D97-AF65-F5344CB8AC3E}">
        <p14:creationId xmlns:p14="http://schemas.microsoft.com/office/powerpoint/2010/main" val="3587623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1447</Words>
  <Application>Microsoft Office PowerPoint</Application>
  <PresentationFormat>Presentación en pantalla (4:3)</PresentationFormat>
  <Paragraphs>114</Paragraphs>
  <Slides>35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35</vt:i4>
      </vt:variant>
    </vt:vector>
  </HeadingPairs>
  <TitlesOfParts>
    <vt:vector size="39" baseType="lpstr">
      <vt:lpstr>Arial</vt:lpstr>
      <vt:lpstr>Calibri</vt:lpstr>
      <vt:lpstr>Wingdings</vt:lpstr>
      <vt:lpstr>Tema de Office</vt:lpstr>
      <vt:lpstr>    EL ARTE DE DESAPRENDER LA ESENCIA DE LA BIONEUROEMOCION                      Lic. Georgette Camacho M    </vt:lpstr>
      <vt:lpstr>Presentación de PowerPoint</vt:lpstr>
      <vt:lpstr>Presentación de PowerPoint</vt:lpstr>
      <vt:lpstr>ENRIC CORBERA SASTRE</vt:lpstr>
      <vt:lpstr>Presentación de PowerPoint</vt:lpstr>
      <vt:lpstr>EN QUE SE BASA EL APRENDIZAJE</vt:lpstr>
      <vt:lpstr>CONCEPTOS BASE</vt:lpstr>
      <vt:lpstr>QUE ES?</vt:lpstr>
      <vt:lpstr>Que es un método</vt:lpstr>
      <vt:lpstr>Presentación de PowerPoint</vt:lpstr>
      <vt:lpstr>Presentación de PowerPoint</vt:lpstr>
      <vt:lpstr>Presentación de PowerPoint</vt:lpstr>
      <vt:lpstr>        OBJETIVOS DE LA METODOLOGIA         </vt:lpstr>
      <vt:lpstr>¿En qué se basa el método Bioneuroemoción?</vt:lpstr>
      <vt:lpstr>      LA EPIGENETICA      LA EPIGENETICA</vt:lpstr>
      <vt:lpstr>EL SISTEMA LÍMBICO</vt:lpstr>
      <vt:lpstr>EL CUERPO</vt:lpstr>
      <vt:lpstr> EMOCIONES </vt:lpstr>
      <vt:lpstr>Presentación de PowerPoint</vt:lpstr>
      <vt:lpstr>Presentación de PowerPoint</vt:lpstr>
      <vt:lpstr>Presentación de PowerPoint</vt:lpstr>
      <vt:lpstr>Presentación de PowerPoint</vt:lpstr>
      <vt:lpstr> LA BIOLOGIA </vt:lpstr>
      <vt:lpstr>Presentación de PowerPoint</vt:lpstr>
      <vt:lpstr>COMO FUNCIONA LA BIONEUROEMOCION</vt:lpstr>
      <vt:lpstr>Presentación de PowerPoint</vt:lpstr>
      <vt:lpstr>COMO LLEGAMOS A NUESTRO INCONCIENTE</vt:lpstr>
      <vt:lpstr>Presentación de PowerPoint</vt:lpstr>
      <vt:lpstr>En que consiste desaprender?</vt:lpstr>
      <vt:lpstr>PASOS PARA ENCONTRAR EL ORIGEN EMOCIONAL DEL CONFLICTO</vt:lpstr>
      <vt:lpstr>Presentación de PowerPoint</vt:lpstr>
      <vt:lpstr>CRITICAS A LA BIONEUROEMOCION</vt:lpstr>
      <vt:lpstr>Presentación de PowerPoint</vt:lpstr>
      <vt:lpstr>Presentación de PowerPoint</vt:lpstr>
      <vt:lpstr>BIBLIOGRAFIA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BIONEUROEMOCION</dc:title>
  <dc:creator>Georget</dc:creator>
  <cp:lastModifiedBy>INTEL DUAL</cp:lastModifiedBy>
  <cp:revision>33</cp:revision>
  <dcterms:created xsi:type="dcterms:W3CDTF">2022-07-01T01:08:36Z</dcterms:created>
  <dcterms:modified xsi:type="dcterms:W3CDTF">2022-07-04T20:37:43Z</dcterms:modified>
</cp:coreProperties>
</file>