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71" r:id="rId5"/>
    <p:sldId id="273" r:id="rId6"/>
    <p:sldId id="264" r:id="rId7"/>
    <p:sldId id="260" r:id="rId8"/>
    <p:sldId id="261" r:id="rId9"/>
    <p:sldId id="266" r:id="rId10"/>
    <p:sldId id="265" r:id="rId11"/>
    <p:sldId id="267" r:id="rId12"/>
    <p:sldId id="269" r:id="rId13"/>
    <p:sldId id="270" r:id="rId14"/>
    <p:sldId id="268" r:id="rId15"/>
    <p:sldId id="274"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08/07/2016</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08/07/2016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08/07/2016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08/07/2016</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08/07/2016</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commons.wikimedia.org/wiki/File:Swimming_Atlanta_Paralympics_(1).jpg"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s://commons.wikimedia.org/wiki/File:Ddmm88_-_Innsbruck_Paralympic_Games_M.Milton_-_3b-_scanned_photo.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es.wikipedia.org/wiki/Juegos_Paral%C3%ADmpico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ki/Juegos_Ol%C3%ADmpicos_Especiales" TargetMode="External"/><Relationship Id="rId2" Type="http://schemas.openxmlformats.org/officeDocument/2006/relationships/hyperlink" Target="https://es.wikipedia.org/wiki/Juegos_Paral%C3%ADmpico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G:\EIFODEC%20%202016\Los%20Mejores%20Momentos%20de%20los%20Juegos%20Paral&#237;mpicos%20de%20Londres%202012%5b1%5d.mp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juegosolimpicosrio2016.net/deportes-de-los-juegos-paralimpicos-2016/" TargetMode="External"/><Relationship Id="rId2" Type="http://schemas.openxmlformats.org/officeDocument/2006/relationships/hyperlink" Target="http://www.tuperiodicodigital.com/articulo.php?id=3072" TargetMode="External"/><Relationship Id="rId1" Type="http://schemas.openxmlformats.org/officeDocument/2006/relationships/slideLayout" Target="../slideLayouts/slideLayout7.xml"/><Relationship Id="rId4" Type="http://schemas.openxmlformats.org/officeDocument/2006/relationships/hyperlink" Target="https://juegosolimpicos2016.net/category/phelps-en-jjoo-rio-201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IPC_logo_(2004).svg" TargetMode="External"/><Relationship Id="rId2" Type="http://schemas.openxmlformats.org/officeDocument/2006/relationships/hyperlink" Target="http://deportes.about.com/od/Historia_del_deporte/a/Historia-De-Los-Juegos-Ol-Impicos-Or-Igenes.htm"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ndex.php?title=Asociaci%C3%B3n_Internacional_de_Deportes_de_Paral%C3%ADticos_Cerebrales&amp;action=edit&amp;redlink=1" TargetMode="External"/><Relationship Id="rId3" Type="http://schemas.openxmlformats.org/officeDocument/2006/relationships/hyperlink" Target="https://es.wikipedia.org/w/index.php?title=Movimiento_Paral%C3%ADmpico&amp;action=edit&amp;redlink=1" TargetMode="External"/><Relationship Id="rId7" Type="http://schemas.openxmlformats.org/officeDocument/2006/relationships/hyperlink" Target="https://es.wikipedia.org/w/index.php?title=Federaci%C3%B3n_Internacional_de_Deportes_para_Personas_con_Discapacidad_Intelectual&amp;action=edit&amp;redlink=1" TargetMode="External"/><Relationship Id="rId2" Type="http://schemas.openxmlformats.org/officeDocument/2006/relationships/hyperlink" Target="https://es.wikipedia.org/wiki/Comit%C3%A9_Paral%C3%ADmpico_Internacional" TargetMode="External"/><Relationship Id="rId1" Type="http://schemas.openxmlformats.org/officeDocument/2006/relationships/slideLayout" Target="../slideLayouts/slideLayout9.xml"/><Relationship Id="rId6" Type="http://schemas.openxmlformats.org/officeDocument/2006/relationships/hyperlink" Target="https://es.wikipedia.org/wiki/Federaci%C3%B3n_Internacional_de_Deportes_para_Ciegos" TargetMode="External"/><Relationship Id="rId11" Type="http://schemas.openxmlformats.org/officeDocument/2006/relationships/image" Target="../media/image2.jpeg"/><Relationship Id="rId5" Type="http://schemas.openxmlformats.org/officeDocument/2006/relationships/hyperlink" Target="https://es.wikipedia.org/w/index.php?title=Federaci%C3%B3n_Internacional_de_Deportes_en_Silla_de_Ruedas_y_de_Amputados&amp;action=edit&amp;redlink=1" TargetMode="External"/><Relationship Id="rId10" Type="http://schemas.openxmlformats.org/officeDocument/2006/relationships/hyperlink" Target="https://es.wikipedia.org/wiki/Federaci%C3%B3n_Ecuestre_Internacional" TargetMode="External"/><Relationship Id="rId4" Type="http://schemas.openxmlformats.org/officeDocument/2006/relationships/hyperlink" Target="https://es.wikipedia.org/wiki/Juegos_Paral%C3%ADmpicos" TargetMode="External"/><Relationship Id="rId9" Type="http://schemas.openxmlformats.org/officeDocument/2006/relationships/hyperlink" Target="https://es.wikipedia.org/wiki/Deportes_paral%C3%ADmpico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es.wikipedia.org/wiki/Discapacidad" TargetMode="External"/><Relationship Id="rId7" Type="http://schemas.openxmlformats.org/officeDocument/2006/relationships/hyperlink" Target="https://commons.wikimedia.org/wiki/File:Kenny_van_Weeghel_2006_World_Championship.jpg" TargetMode="External"/><Relationship Id="rId2" Type="http://schemas.openxmlformats.org/officeDocument/2006/relationships/hyperlink" Target="https://es.wikipedia.org/wiki/Deporte" TargetMode="External"/><Relationship Id="rId1" Type="http://schemas.openxmlformats.org/officeDocument/2006/relationships/slideLayout" Target="../slideLayouts/slideLayout9.xml"/><Relationship Id="rId6" Type="http://schemas.openxmlformats.org/officeDocument/2006/relationships/hyperlink" Target="https://es.wikipedia.org/wiki/Comit%C3%A9_Paral%C3%ADmpico_Internacional" TargetMode="External"/><Relationship Id="rId5" Type="http://schemas.openxmlformats.org/officeDocument/2006/relationships/hyperlink" Target="https://es.wikipedia.org/wiki/Juegos_Paral%C3%ADmpicos_de_Invierno" TargetMode="External"/><Relationship Id="rId4" Type="http://schemas.openxmlformats.org/officeDocument/2006/relationships/hyperlink" Target="https://es.wikipedia.org/wiki/Juegos_Paral%C3%ADmpicos_de_Veran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G:\442011401.jpg"/>
          <p:cNvPicPr>
            <a:picLocks noChangeAspect="1" noChangeArrowheads="1"/>
          </p:cNvPicPr>
          <p:nvPr/>
        </p:nvPicPr>
        <p:blipFill>
          <a:blip r:embed="rId2"/>
          <a:srcRect/>
          <a:stretch>
            <a:fillRect/>
          </a:stretch>
        </p:blipFill>
        <p:spPr bwMode="auto">
          <a:xfrm>
            <a:off x="928662" y="788054"/>
            <a:ext cx="5643602" cy="3618740"/>
          </a:xfrm>
          <a:prstGeom prst="rect">
            <a:avLst/>
          </a:prstGeom>
          <a:noFill/>
        </p:spPr>
      </p:pic>
      <p:sp>
        <p:nvSpPr>
          <p:cNvPr id="2" name="1 Título"/>
          <p:cNvSpPr>
            <a:spLocks noGrp="1"/>
          </p:cNvSpPr>
          <p:nvPr>
            <p:ph type="ctrTitle"/>
          </p:nvPr>
        </p:nvSpPr>
        <p:spPr>
          <a:xfrm>
            <a:off x="642910" y="3000372"/>
            <a:ext cx="7772400" cy="1829761"/>
          </a:xfrm>
        </p:spPr>
        <p:txBody>
          <a:bodyPr>
            <a:noAutofit/>
          </a:bodyPr>
          <a:lstStyle/>
          <a:p>
            <a:r>
              <a:rPr lang="es-ES" sz="6600" dirty="0" smtClean="0">
                <a:solidFill>
                  <a:schemeClr val="bg2">
                    <a:lumMod val="50000"/>
                  </a:schemeClr>
                </a:solidFill>
                <a:latin typeface="Rockwell Extra Bold" pitchFamily="18" charset="0"/>
              </a:rPr>
              <a:t>JUEGOS OLÍMPICOS Y PARALÍMPICOS</a:t>
            </a:r>
            <a:endParaRPr lang="es-ES" sz="6600" dirty="0">
              <a:solidFill>
                <a:schemeClr val="bg2">
                  <a:lumMod val="50000"/>
                </a:schemeClr>
              </a:solidFill>
              <a:latin typeface="Rockwell Extra Bold" pitchFamily="18" charset="0"/>
            </a:endParaRPr>
          </a:p>
        </p:txBody>
      </p:sp>
      <p:pic>
        <p:nvPicPr>
          <p:cNvPr id="4" name="0 Imagen" descr="Logos-01.jpg"/>
          <p:cNvPicPr/>
          <p:nvPr/>
        </p:nvPicPr>
        <p:blipFill>
          <a:blip r:embed="rId3"/>
          <a:srcRect l="23237" t="23577" r="22623" b="23886"/>
          <a:stretch>
            <a:fillRect/>
          </a:stretch>
        </p:blipFill>
        <p:spPr>
          <a:xfrm>
            <a:off x="357158" y="214290"/>
            <a:ext cx="2286016" cy="1785950"/>
          </a:xfrm>
          <a:prstGeom prst="rect">
            <a:avLst/>
          </a:prstGeom>
          <a:ln>
            <a:noFill/>
          </a:ln>
          <a:effectLst>
            <a:softEdge rad="112500"/>
          </a:effectLst>
        </p:spPr>
      </p:pic>
      <p:pic>
        <p:nvPicPr>
          <p:cNvPr id="5" name="4 Imagen" descr="F:\EIFODEC\LOGOS EN JPG\Logos-LPM(1).jpg"/>
          <p:cNvPicPr/>
          <p:nvPr/>
        </p:nvPicPr>
        <p:blipFill>
          <a:blip r:embed="rId4"/>
          <a:srcRect l="24682" t="38331" r="24558" b="38462"/>
          <a:stretch>
            <a:fillRect/>
          </a:stretch>
        </p:blipFill>
        <p:spPr bwMode="auto">
          <a:xfrm>
            <a:off x="5214942" y="428604"/>
            <a:ext cx="2857488" cy="1214446"/>
          </a:xfrm>
          <a:prstGeom prst="rect">
            <a:avLst/>
          </a:prstGeom>
          <a:noFill/>
          <a:ln w="9525">
            <a:noFill/>
            <a:miter lim="800000"/>
            <a:headEnd/>
            <a:tailEnd/>
          </a:ln>
        </p:spPr>
      </p:pic>
      <p:sp>
        <p:nvSpPr>
          <p:cNvPr id="6" name="5 CuadroTexto"/>
          <p:cNvSpPr txBox="1"/>
          <p:nvPr/>
        </p:nvSpPr>
        <p:spPr>
          <a:xfrm>
            <a:off x="3929058" y="5929330"/>
            <a:ext cx="4523611" cy="369332"/>
          </a:xfrm>
          <a:prstGeom prst="rect">
            <a:avLst/>
          </a:prstGeom>
          <a:noFill/>
        </p:spPr>
        <p:txBody>
          <a:bodyPr wrap="none" rtlCol="0">
            <a:spAutoFit/>
          </a:bodyPr>
          <a:lstStyle/>
          <a:p>
            <a:r>
              <a:rPr lang="es-ES" dirty="0" smtClean="0">
                <a:latin typeface="Rockwell Extra Bold" pitchFamily="18" charset="0"/>
              </a:rPr>
              <a:t>Responsable: Lorena Cassias A.</a:t>
            </a:r>
            <a:endParaRPr lang="es-ES" dirty="0">
              <a:latin typeface="Rockwell Extra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p:txBody>
          <a:bodyPr/>
          <a:lstStyle/>
          <a:p>
            <a:r>
              <a:rPr lang="es-ES" b="1" dirty="0" smtClean="0"/>
              <a:t>Deportes de invierno</a:t>
            </a:r>
          </a:p>
          <a:p>
            <a:endParaRPr lang="es-ES" dirty="0"/>
          </a:p>
        </p:txBody>
      </p:sp>
      <p:sp>
        <p:nvSpPr>
          <p:cNvPr id="3" name="2 Marcador de contenido"/>
          <p:cNvSpPr>
            <a:spLocks noGrp="1"/>
          </p:cNvSpPr>
          <p:nvPr>
            <p:ph sz="half" idx="2"/>
          </p:nvPr>
        </p:nvSpPr>
        <p:spPr/>
        <p:txBody>
          <a:bodyPr/>
          <a:lstStyle/>
          <a:p>
            <a:r>
              <a:rPr lang="es-ES" b="1" dirty="0" smtClean="0"/>
              <a:t>Deportes de verano</a:t>
            </a:r>
          </a:p>
          <a:p>
            <a:endParaRPr lang="es-ES" dirty="0"/>
          </a:p>
        </p:txBody>
      </p:sp>
      <p:sp>
        <p:nvSpPr>
          <p:cNvPr id="4" name="3 Título"/>
          <p:cNvSpPr>
            <a:spLocks noGrp="1"/>
          </p:cNvSpPr>
          <p:nvPr>
            <p:ph type="title"/>
          </p:nvPr>
        </p:nvSpPr>
        <p:spPr/>
        <p:txBody>
          <a:bodyPr/>
          <a:lstStyle/>
          <a:p>
            <a:r>
              <a:rPr lang="es-ES" dirty="0" smtClean="0"/>
              <a:t>CLASIFICACIÓN</a:t>
            </a:r>
            <a:endParaRPr lang="es-ES" dirty="0"/>
          </a:p>
        </p:txBody>
      </p:sp>
      <p:pic>
        <p:nvPicPr>
          <p:cNvPr id="5" name="4 Imagen" descr="https://upload.wikimedia.org/wikipedia/commons/thumb/a/a5/Swimming_Atlanta_Paralympics_%281%29.jpg/220px-Swimming_Atlanta_Paralympics_%281%29.jpg">
            <a:hlinkClick r:id="rId2"/>
          </p:cNvPr>
          <p:cNvPicPr/>
          <p:nvPr/>
        </p:nvPicPr>
        <p:blipFill>
          <a:blip r:embed="rId3"/>
          <a:srcRect/>
          <a:stretch>
            <a:fillRect/>
          </a:stretch>
        </p:blipFill>
        <p:spPr bwMode="auto">
          <a:xfrm>
            <a:off x="5786446" y="2285992"/>
            <a:ext cx="2096135" cy="2717165"/>
          </a:xfrm>
          <a:prstGeom prst="rect">
            <a:avLst/>
          </a:prstGeom>
          <a:noFill/>
          <a:ln w="9525">
            <a:noFill/>
            <a:miter lim="800000"/>
            <a:headEnd/>
            <a:tailEnd/>
          </a:ln>
        </p:spPr>
      </p:pic>
      <p:pic>
        <p:nvPicPr>
          <p:cNvPr id="6" name="5 Imagen" descr="https://upload.wikimedia.org/wikipedia/commons/thumb/f/f8/Ddmm88_-_Innsbruck_Paralympic_Games_M.Milton_-_3b-_scanned_photo.jpg/220px-Ddmm88_-_Innsbruck_Paralympic_Games_M.Milton_-_3b-_scanned_photo.jpg">
            <a:hlinkClick r:id="rId4"/>
          </p:cNvPr>
          <p:cNvPicPr/>
          <p:nvPr/>
        </p:nvPicPr>
        <p:blipFill>
          <a:blip r:embed="rId5"/>
          <a:srcRect/>
          <a:stretch>
            <a:fillRect/>
          </a:stretch>
        </p:blipFill>
        <p:spPr bwMode="auto">
          <a:xfrm>
            <a:off x="2786050" y="2000240"/>
            <a:ext cx="2096135" cy="2941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96908"/>
          </a:xfrm>
        </p:spPr>
        <p:txBody>
          <a:bodyPr/>
          <a:lstStyle/>
          <a:p>
            <a:endParaRPr lang="es-ES" dirty="0"/>
          </a:p>
        </p:txBody>
      </p:sp>
      <p:sp>
        <p:nvSpPr>
          <p:cNvPr id="4" name="3 CuadroTexto"/>
          <p:cNvSpPr txBox="1"/>
          <p:nvPr/>
        </p:nvSpPr>
        <p:spPr>
          <a:xfrm>
            <a:off x="500034" y="1500174"/>
            <a:ext cx="4429156" cy="4370427"/>
          </a:xfrm>
          <a:prstGeom prst="rect">
            <a:avLst/>
          </a:prstGeom>
          <a:noFill/>
        </p:spPr>
        <p:txBody>
          <a:bodyPr wrap="square" rtlCol="0">
            <a:spAutoFit/>
          </a:bodyPr>
          <a:lstStyle/>
          <a:p>
            <a:pPr fontAlgn="base"/>
            <a:r>
              <a:rPr lang="es-ES" sz="2000" dirty="0" smtClean="0">
                <a:solidFill>
                  <a:schemeClr val="accent1">
                    <a:lumMod val="60000"/>
                    <a:lumOff val="40000"/>
                  </a:schemeClr>
                </a:solidFill>
                <a:latin typeface="Wide Latin" pitchFamily="18" charset="0"/>
              </a:rPr>
              <a:t>Atletismo</a:t>
            </a:r>
          </a:p>
          <a:p>
            <a:pPr fontAlgn="base"/>
            <a:r>
              <a:rPr lang="es-ES" sz="2000" dirty="0" smtClean="0">
                <a:solidFill>
                  <a:schemeClr val="accent1">
                    <a:lumMod val="60000"/>
                    <a:lumOff val="40000"/>
                  </a:schemeClr>
                </a:solidFill>
                <a:latin typeface="Wide Latin" pitchFamily="18" charset="0"/>
              </a:rPr>
              <a:t>Baloncesto en silla de ruedas</a:t>
            </a:r>
          </a:p>
          <a:p>
            <a:pPr fontAlgn="base"/>
            <a:r>
              <a:rPr lang="es-ES" sz="2000" dirty="0" smtClean="0">
                <a:solidFill>
                  <a:schemeClr val="accent1">
                    <a:lumMod val="60000"/>
                    <a:lumOff val="40000"/>
                  </a:schemeClr>
                </a:solidFill>
                <a:latin typeface="Wide Latin" pitchFamily="18" charset="0"/>
              </a:rPr>
              <a:t>Boccia</a:t>
            </a:r>
          </a:p>
          <a:p>
            <a:pPr fontAlgn="base"/>
            <a:r>
              <a:rPr lang="es-ES" sz="2000" dirty="0" smtClean="0">
                <a:solidFill>
                  <a:schemeClr val="accent1">
                    <a:lumMod val="60000"/>
                    <a:lumOff val="40000"/>
                  </a:schemeClr>
                </a:solidFill>
                <a:latin typeface="Wide Latin" pitchFamily="18" charset="0"/>
              </a:rPr>
              <a:t>Ciclismo</a:t>
            </a:r>
          </a:p>
          <a:p>
            <a:pPr fontAlgn="base"/>
            <a:r>
              <a:rPr lang="es-ES" sz="2000" dirty="0" smtClean="0">
                <a:solidFill>
                  <a:schemeClr val="accent1">
                    <a:lumMod val="60000"/>
                    <a:lumOff val="40000"/>
                  </a:schemeClr>
                </a:solidFill>
                <a:latin typeface="Wide Latin" pitchFamily="18" charset="0"/>
              </a:rPr>
              <a:t>Equitación</a:t>
            </a:r>
          </a:p>
          <a:p>
            <a:pPr fontAlgn="base"/>
            <a:r>
              <a:rPr lang="es-ES" sz="2000" dirty="0" smtClean="0">
                <a:solidFill>
                  <a:schemeClr val="accent1">
                    <a:lumMod val="60000"/>
                    <a:lumOff val="40000"/>
                  </a:schemeClr>
                </a:solidFill>
                <a:latin typeface="Wide Latin" pitchFamily="18" charset="0"/>
              </a:rPr>
              <a:t>Esgrima en silla de ruedas</a:t>
            </a:r>
          </a:p>
          <a:p>
            <a:pPr fontAlgn="base"/>
            <a:r>
              <a:rPr lang="es-ES" sz="2000" dirty="0" smtClean="0">
                <a:solidFill>
                  <a:schemeClr val="accent1">
                    <a:lumMod val="60000"/>
                    <a:lumOff val="40000"/>
                  </a:schemeClr>
                </a:solidFill>
                <a:latin typeface="Wide Latin" pitchFamily="18" charset="0"/>
              </a:rPr>
              <a:t>Fútbol 5</a:t>
            </a:r>
          </a:p>
          <a:p>
            <a:pPr fontAlgn="base"/>
            <a:r>
              <a:rPr lang="es-ES" sz="2000" dirty="0" smtClean="0">
                <a:solidFill>
                  <a:schemeClr val="accent1">
                    <a:lumMod val="60000"/>
                    <a:lumOff val="40000"/>
                  </a:schemeClr>
                </a:solidFill>
                <a:latin typeface="Wide Latin" pitchFamily="18" charset="0"/>
              </a:rPr>
              <a:t>Fútbol 7</a:t>
            </a:r>
          </a:p>
          <a:p>
            <a:pPr fontAlgn="base"/>
            <a:r>
              <a:rPr lang="es-ES" sz="2000" dirty="0" smtClean="0">
                <a:solidFill>
                  <a:schemeClr val="accent1">
                    <a:lumMod val="60000"/>
                    <a:lumOff val="40000"/>
                  </a:schemeClr>
                </a:solidFill>
                <a:latin typeface="Wide Latin" pitchFamily="18" charset="0"/>
              </a:rPr>
              <a:t>Goal ball</a:t>
            </a:r>
          </a:p>
          <a:p>
            <a:pPr fontAlgn="base"/>
            <a:r>
              <a:rPr lang="es-ES" sz="2000" dirty="0" smtClean="0">
                <a:solidFill>
                  <a:schemeClr val="accent1">
                    <a:lumMod val="60000"/>
                    <a:lumOff val="40000"/>
                  </a:schemeClr>
                </a:solidFill>
                <a:latin typeface="Wide Latin" pitchFamily="18" charset="0"/>
              </a:rPr>
              <a:t>Halterofilia</a:t>
            </a:r>
          </a:p>
          <a:p>
            <a:pPr fontAlgn="base"/>
            <a:r>
              <a:rPr lang="es-ES" sz="2000" dirty="0" smtClean="0">
                <a:solidFill>
                  <a:schemeClr val="accent1">
                    <a:lumMod val="60000"/>
                    <a:lumOff val="40000"/>
                  </a:schemeClr>
                </a:solidFill>
                <a:latin typeface="Wide Latin" pitchFamily="18" charset="0"/>
              </a:rPr>
              <a:t>Judo</a:t>
            </a:r>
          </a:p>
          <a:p>
            <a:endParaRPr lang="es-ES" dirty="0"/>
          </a:p>
        </p:txBody>
      </p:sp>
      <p:sp>
        <p:nvSpPr>
          <p:cNvPr id="6" name="5 CuadroTexto"/>
          <p:cNvSpPr txBox="1"/>
          <p:nvPr/>
        </p:nvSpPr>
        <p:spPr>
          <a:xfrm>
            <a:off x="4572001" y="1571612"/>
            <a:ext cx="4357718" cy="4370427"/>
          </a:xfrm>
          <a:prstGeom prst="rect">
            <a:avLst/>
          </a:prstGeom>
          <a:noFill/>
        </p:spPr>
        <p:txBody>
          <a:bodyPr wrap="square" rtlCol="0">
            <a:spAutoFit/>
          </a:bodyPr>
          <a:lstStyle/>
          <a:p>
            <a:pPr fontAlgn="base"/>
            <a:r>
              <a:rPr lang="es-ES" sz="2000" dirty="0" smtClean="0">
                <a:solidFill>
                  <a:schemeClr val="accent1">
                    <a:lumMod val="60000"/>
                    <a:lumOff val="40000"/>
                  </a:schemeClr>
                </a:solidFill>
                <a:latin typeface="Wide Latin" pitchFamily="18" charset="0"/>
              </a:rPr>
              <a:t>Natación</a:t>
            </a:r>
          </a:p>
          <a:p>
            <a:pPr fontAlgn="base"/>
            <a:r>
              <a:rPr lang="es-ES" sz="2000" dirty="0" err="1" smtClean="0">
                <a:solidFill>
                  <a:schemeClr val="accent1">
                    <a:lumMod val="60000"/>
                    <a:lumOff val="40000"/>
                  </a:schemeClr>
                </a:solidFill>
                <a:latin typeface="Wide Latin" pitchFamily="18" charset="0"/>
              </a:rPr>
              <a:t>Paratriatlón</a:t>
            </a:r>
            <a:endParaRPr lang="es-ES" sz="2000" dirty="0" smtClean="0">
              <a:solidFill>
                <a:schemeClr val="accent1">
                  <a:lumMod val="60000"/>
                  <a:lumOff val="40000"/>
                </a:schemeClr>
              </a:solidFill>
              <a:latin typeface="Wide Latin" pitchFamily="18" charset="0"/>
            </a:endParaRPr>
          </a:p>
          <a:p>
            <a:pPr fontAlgn="base"/>
            <a:r>
              <a:rPr lang="es-ES" sz="2000" dirty="0" err="1" smtClean="0">
                <a:solidFill>
                  <a:schemeClr val="accent1">
                    <a:lumMod val="60000"/>
                    <a:lumOff val="40000"/>
                  </a:schemeClr>
                </a:solidFill>
                <a:latin typeface="Wide Latin" pitchFamily="18" charset="0"/>
              </a:rPr>
              <a:t>Paragüismo</a:t>
            </a:r>
            <a:endParaRPr lang="es-ES" sz="2000" dirty="0" smtClean="0">
              <a:solidFill>
                <a:schemeClr val="accent1">
                  <a:lumMod val="60000"/>
                  <a:lumOff val="40000"/>
                </a:schemeClr>
              </a:solidFill>
              <a:latin typeface="Wide Latin" pitchFamily="18" charset="0"/>
            </a:endParaRPr>
          </a:p>
          <a:p>
            <a:pPr fontAlgn="base"/>
            <a:r>
              <a:rPr lang="es-ES" sz="2000" dirty="0" smtClean="0">
                <a:solidFill>
                  <a:schemeClr val="accent1">
                    <a:lumMod val="60000"/>
                    <a:lumOff val="40000"/>
                  </a:schemeClr>
                </a:solidFill>
                <a:latin typeface="Wide Latin" pitchFamily="18" charset="0"/>
              </a:rPr>
              <a:t>Remo</a:t>
            </a:r>
          </a:p>
          <a:p>
            <a:pPr fontAlgn="base"/>
            <a:r>
              <a:rPr lang="es-ES" sz="2000" dirty="0" smtClean="0">
                <a:solidFill>
                  <a:schemeClr val="accent1">
                    <a:lumMod val="60000"/>
                    <a:lumOff val="40000"/>
                  </a:schemeClr>
                </a:solidFill>
                <a:latin typeface="Wide Latin" pitchFamily="18" charset="0"/>
              </a:rPr>
              <a:t>Rugby en silla de ruedas</a:t>
            </a:r>
          </a:p>
          <a:p>
            <a:pPr fontAlgn="base"/>
            <a:r>
              <a:rPr lang="es-ES" sz="2000" dirty="0" smtClean="0">
                <a:solidFill>
                  <a:schemeClr val="accent1">
                    <a:lumMod val="60000"/>
                    <a:lumOff val="40000"/>
                  </a:schemeClr>
                </a:solidFill>
                <a:latin typeface="Wide Latin" pitchFamily="18" charset="0"/>
              </a:rPr>
              <a:t>Tenis en silla de ruedas</a:t>
            </a:r>
          </a:p>
          <a:p>
            <a:pPr fontAlgn="base"/>
            <a:r>
              <a:rPr lang="es-ES" sz="2000" dirty="0" smtClean="0">
                <a:solidFill>
                  <a:schemeClr val="accent1">
                    <a:lumMod val="60000"/>
                    <a:lumOff val="40000"/>
                  </a:schemeClr>
                </a:solidFill>
                <a:latin typeface="Wide Latin" pitchFamily="18" charset="0"/>
              </a:rPr>
              <a:t>Tenis de mesa</a:t>
            </a:r>
          </a:p>
          <a:p>
            <a:pPr fontAlgn="base"/>
            <a:r>
              <a:rPr lang="es-ES" sz="2000" dirty="0" smtClean="0">
                <a:solidFill>
                  <a:schemeClr val="accent1">
                    <a:lumMod val="60000"/>
                    <a:lumOff val="40000"/>
                  </a:schemeClr>
                </a:solidFill>
                <a:latin typeface="Wide Latin" pitchFamily="18" charset="0"/>
              </a:rPr>
              <a:t>Tiro</a:t>
            </a:r>
          </a:p>
          <a:p>
            <a:pPr fontAlgn="base"/>
            <a:r>
              <a:rPr lang="es-ES" sz="2000" dirty="0" smtClean="0">
                <a:solidFill>
                  <a:schemeClr val="accent1">
                    <a:lumMod val="60000"/>
                    <a:lumOff val="40000"/>
                  </a:schemeClr>
                </a:solidFill>
                <a:latin typeface="Wide Latin" pitchFamily="18" charset="0"/>
              </a:rPr>
              <a:t>Tiro con arco</a:t>
            </a:r>
          </a:p>
          <a:p>
            <a:pPr fontAlgn="base"/>
            <a:r>
              <a:rPr lang="es-ES" sz="2000" dirty="0" smtClean="0">
                <a:solidFill>
                  <a:schemeClr val="accent1">
                    <a:lumMod val="60000"/>
                    <a:lumOff val="40000"/>
                  </a:schemeClr>
                </a:solidFill>
                <a:latin typeface="Wide Latin" pitchFamily="18" charset="0"/>
              </a:rPr>
              <a:t>Vela</a:t>
            </a:r>
          </a:p>
          <a:p>
            <a:pPr fontAlgn="base"/>
            <a:r>
              <a:rPr lang="es-ES" sz="2000" dirty="0" smtClean="0">
                <a:solidFill>
                  <a:schemeClr val="accent1">
                    <a:lumMod val="60000"/>
                    <a:lumOff val="40000"/>
                  </a:schemeClr>
                </a:solidFill>
                <a:latin typeface="Wide Latin" pitchFamily="18" charset="0"/>
              </a:rPr>
              <a:t>Voleibol sentado</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85723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Discapacidad física</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 Hay ocho diferentes tipos de discapacidad física.</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Discapacidad de potencia muscular.</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La discapacidad en esta categor</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 por lo general es debido a la falta de potencia en los 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ú</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sculos. Puede ser en un lado del cuerpo o en la parte inferior del mismo. Por ejemplo lesi</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ó</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 en la 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é</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dula espinal, espina b</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fida o polio.</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Discapacidad de rango de movimiento pasivo.</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El rango de movimiento en una o 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á</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s articulaciones es reducido en modo sistem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á</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tico. Condiciones como la artritis no est</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á</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 incluidas en esta discapacidad.</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P</a:t>
            </a:r>
            <a:r>
              <a:rPr kumimoji="0" lang="es-ES" sz="2000" b="1" i="0" u="none" strike="noStrike" cap="none" normalizeH="0" baseline="0" dirty="0" smtClean="0">
                <a:ln>
                  <a:noFill/>
                </a:ln>
                <a:solidFill>
                  <a:srgbClr val="252525"/>
                </a:solidFill>
                <a:effectLst/>
                <a:latin typeface="Calibri"/>
                <a:ea typeface="Times New Roman" pitchFamily="18" charset="0"/>
                <a:cs typeface="Arial" pitchFamily="34" charset="0"/>
              </a:rPr>
              <a:t>é</a:t>
            </a: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rdida o deficiencia de un miembro</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Una total o parcial ausencia de huesos o articulaciones debido a alguna enfermedad, trauma, o deficiencia cong</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é</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nita.</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Corta estatura.</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La estatura es reducida debido a piernas, tronco o brazos cortos, el cual es consecuencia de un d</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é</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ficit 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ú</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sculo-esquel</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é</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tico, falta de huesos o cart</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lagos.</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Hiperton</a:t>
            </a:r>
            <a:r>
              <a:rPr kumimoji="0" lang="es-ES" sz="2000" b="1"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La hiperton</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 es una tensi</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ó</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 anormal en los m</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ú</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sculos, que evita su estiramiento natural. La hiperton</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í</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 puede resultar de una lesi</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ó</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n, enfermedad, o condiciones que por lo general afectan al sistema nervioso central (por ejemplo, la par</a:t>
            </a:r>
            <a:r>
              <a:rPr kumimoji="0" lang="es-ES" sz="2000" b="0" i="0" u="none" strike="noStrike" cap="none" normalizeH="0" baseline="0" dirty="0" smtClean="0">
                <a:ln>
                  <a:noFill/>
                </a:ln>
                <a:solidFill>
                  <a:srgbClr val="252525"/>
                </a:solidFill>
                <a:effectLst/>
                <a:latin typeface="Calibri"/>
                <a:ea typeface="Times New Roman" pitchFamily="18" charset="0"/>
                <a:cs typeface="Arial" pitchFamily="34" charset="0"/>
              </a:rPr>
              <a:t>á</a:t>
            </a:r>
            <a:r>
              <a:rPr kumimoji="0" lang="es-E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lisis cerebral).</a:t>
            </a:r>
            <a:r>
              <a:rPr kumimoji="0" lang="es-E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2"/>
              </a:rPr>
              <a:t>1</a:t>
            </a:r>
            <a:endParaRPr kumimoji="0" lang="es-E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1071538" y="214290"/>
            <a:ext cx="7268336" cy="584775"/>
          </a:xfrm>
          <a:prstGeom prst="rect">
            <a:avLst/>
          </a:prstGeom>
          <a:noFill/>
        </p:spPr>
        <p:txBody>
          <a:bodyPr wrap="none" rtlCol="0">
            <a:spAutoFit/>
          </a:bodyPr>
          <a:lstStyle/>
          <a:p>
            <a:r>
              <a:rPr lang="es-ES" sz="3200" dirty="0" smtClean="0">
                <a:solidFill>
                  <a:srgbClr val="7030A0"/>
                </a:solidFill>
                <a:latin typeface="Aharoni" pitchFamily="2" charset="-79"/>
                <a:cs typeface="Aharoni" pitchFamily="2" charset="-79"/>
              </a:rPr>
              <a:t>CLASIFICACION DE DISCAPACIDADES</a:t>
            </a:r>
            <a:endParaRPr lang="es-ES" sz="3200" dirty="0">
              <a:solidFill>
                <a:srgbClr val="7030A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Calibri" pitchFamily="34" charset="0"/>
                <a:cs typeface="Arial" pitchFamily="34" charset="0"/>
              </a:rPr>
              <a:t>Ataxia.</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Es una discapacidad que consiste en la perdida de coordinación de los movimientos musculares (por ejemplo, parálisis cerebral, ataxia de </a:t>
            </a:r>
            <a:r>
              <a:rPr kumimoji="0" lang="es-ES" sz="20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Friedreich</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a:t>
            </a:r>
            <a:r>
              <a:rPr kumimoji="0" lang="es-ES" sz="2000" b="0" i="0" u="none" strike="noStrike" cap="none" normalizeH="0" baseline="30000" dirty="0" smtClean="0">
                <a:ln>
                  <a:noFill/>
                </a:ln>
                <a:solidFill>
                  <a:srgbClr val="0B0080"/>
                </a:solidFill>
                <a:effectLst/>
                <a:latin typeface="Arial" pitchFamily="34" charset="0"/>
                <a:ea typeface="Calibri" pitchFamily="34" charset="0"/>
                <a:cs typeface="Arial" pitchFamily="34" charset="0"/>
                <a:hlinkClick r:id="rId2"/>
              </a:rPr>
              <a:t>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Calibri" pitchFamily="34" charset="0"/>
                <a:cs typeface="Arial" pitchFamily="34" charset="0"/>
              </a:rPr>
              <a:t>Atetosis.</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Por lo general está caracterizada por desequilibrio, movimientos involuntarios y dificultad para mantener una postura simétrica. </a:t>
            </a:r>
            <a:r>
              <a:rPr kumimoji="0" lang="es-ES" sz="2000" b="0" i="0" u="none" strike="noStrike" cap="none" normalizeH="0" baseline="0" dirty="0" err="1" smtClean="0">
                <a:ln>
                  <a:noFill/>
                </a:ln>
                <a:solidFill>
                  <a:srgbClr val="252525"/>
                </a:solidFill>
                <a:effectLst/>
                <a:latin typeface="Arial" pitchFamily="34" charset="0"/>
                <a:ea typeface="Calibri" pitchFamily="34" charset="0"/>
                <a:cs typeface="Arial" pitchFamily="34" charset="0"/>
              </a:rPr>
              <a:t>Eejemplo</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de ellos es la parálisis cerebral, coreoatetosis.</a:t>
            </a:r>
            <a:r>
              <a:rPr kumimoji="0" lang="es-ES" sz="2000" b="0" i="0" u="none" strike="noStrike" cap="none" normalizeH="0" baseline="30000" dirty="0" smtClean="0">
                <a:ln>
                  <a:noFill/>
                </a:ln>
                <a:solidFill>
                  <a:srgbClr val="0B0080"/>
                </a:solidFill>
                <a:effectLst/>
                <a:latin typeface="Arial" pitchFamily="34" charset="0"/>
                <a:ea typeface="Calibri" pitchFamily="34" charset="0"/>
                <a:cs typeface="Arial" pitchFamily="34" charset="0"/>
                <a:hlinkClick r:id="rId2"/>
              </a:rPr>
              <a:t>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Calibri" pitchFamily="34" charset="0"/>
                <a:cs typeface="Arial" pitchFamily="34" charset="0"/>
              </a:rPr>
              <a:t>Discapacidad visual</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Los atletas con esta discapacidad pueden tener perdida de visión parcial o total. Esto incluye deficiencia en uno o más componentes del sistema de visión (estructura del ojo, receptores, nervio óptico, o la corteza visual). El uso de un guía en competencia es algo esencial para los atletas que participan en estas categorías. Estos guías al igual que los porteros de los equipos de fútbol para ciegos también reciben medallas desde Barcelona 1992.</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52525"/>
                </a:solidFill>
                <a:effectLst/>
                <a:latin typeface="Arial" pitchFamily="34" charset="0"/>
                <a:ea typeface="Calibri" pitchFamily="34" charset="0"/>
                <a:cs typeface="Arial" pitchFamily="34" charset="0"/>
              </a:rPr>
              <a:t>Discapacidad intelectual</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Son atletas con alta discapacidad en el funcionamiento intelectual o cognitivo. A pesar de que el CPI inició solo con atletas con discapacidad física, el grupo de discapacitados intelectuales han sido incluidos en algunos de los deportes Paralímpicos. Los participantes se reducen a solo algunos atletas élite diagnosticados antes de los 18 años de edad. Las </a:t>
            </a:r>
            <a:r>
              <a:rPr kumimoji="0" lang="es-ES" sz="2000" b="0" i="0" u="none" strike="noStrike" cap="none" normalizeH="0" baseline="0" dirty="0" smtClean="0">
                <a:ln>
                  <a:noFill/>
                </a:ln>
                <a:solidFill>
                  <a:srgbClr val="0B0080"/>
                </a:solidFill>
                <a:effectLst/>
                <a:latin typeface="Arial" pitchFamily="34" charset="0"/>
                <a:ea typeface="Calibri" pitchFamily="34" charset="0"/>
                <a:cs typeface="Arial" pitchFamily="34" charset="0"/>
                <a:hlinkClick r:id="rId3" tooltip="Juegos Olímpicos Especiales"/>
              </a:rPr>
              <a:t>Olimpiadas Especiales</a:t>
            </a:r>
            <a:r>
              <a:rPr kumimoji="0" lang="es-ES" sz="2000" b="0" i="0" u="none" strike="noStrike" cap="none" normalizeH="0" baseline="0" dirty="0" smtClean="0">
                <a:ln>
                  <a:noFill/>
                </a:ln>
                <a:solidFill>
                  <a:srgbClr val="252525"/>
                </a:solidFill>
                <a:effectLst/>
                <a:latin typeface="Arial" pitchFamily="34" charset="0"/>
                <a:ea typeface="Calibri" pitchFamily="34" charset="0"/>
                <a:cs typeface="Arial" pitchFamily="34" charset="0"/>
              </a:rPr>
              <a:t> reúnen únicamente a deportistas con esta discapacidad, y es un evento reconocido por el Comité Olímpico Internacional.</a:t>
            </a:r>
            <a:endParaRPr kumimoji="0" lang="es-E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s Mejores Momentos de los Juegos Paralímpicos de Londres 2012[1].mp4">
            <a:hlinkClick r:id="" action="ppaction://media"/>
          </p:cNvPr>
          <p:cNvPicPr>
            <a:picLocks noGrp="1" noRot="1" noChangeAspect="1"/>
          </p:cNvPicPr>
          <p:nvPr>
            <p:ph idx="1"/>
            <a:videoFile r:link="rId1"/>
          </p:nvPr>
        </p:nvPicPr>
        <p:blipFill>
          <a:blip r:embed="rId3"/>
          <a:stretch>
            <a:fillRect/>
          </a:stretch>
        </p:blipFill>
        <p:spPr>
          <a:xfrm>
            <a:off x="99455" y="110309"/>
            <a:ext cx="8901701" cy="6676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3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1357298"/>
            <a:ext cx="8501122" cy="3970318"/>
          </a:xfrm>
          <a:prstGeom prst="rect">
            <a:avLst/>
          </a:prstGeom>
        </p:spPr>
        <p:txBody>
          <a:bodyPr wrap="square">
            <a:spAutoFit/>
          </a:bodyPr>
          <a:lstStyle/>
          <a:p>
            <a:r>
              <a:rPr lang="es-ES" dirty="0" smtClean="0">
                <a:hlinkClick r:id="rId2"/>
              </a:rPr>
              <a:t>BIBLIOGRAFIA</a:t>
            </a:r>
          </a:p>
          <a:p>
            <a:endParaRPr lang="es-ES" dirty="0" smtClean="0">
              <a:hlinkClick r:id="rId2"/>
            </a:endParaRPr>
          </a:p>
          <a:p>
            <a:r>
              <a:rPr lang="es-ES" dirty="0" smtClean="0">
                <a:hlinkClick r:id="rId2"/>
              </a:rPr>
              <a:t>http://www.tuperiodicodigital.com/articulo.php?id=3072</a:t>
            </a:r>
            <a:endParaRPr lang="es-ES" dirty="0" smtClean="0"/>
          </a:p>
          <a:p>
            <a:r>
              <a:rPr lang="es-ES" dirty="0" smtClean="0">
                <a:hlinkClick r:id="rId3"/>
              </a:rPr>
              <a:t>http://juegosolimpicosrio2016.net/deportes-de-los-juegos-paralimpicos-2016/</a:t>
            </a:r>
            <a:endParaRPr lang="es-ES" dirty="0" smtClean="0"/>
          </a:p>
          <a:p>
            <a:r>
              <a:rPr lang="es-ES" dirty="0" smtClean="0">
                <a:hlinkClick r:id="rId4"/>
              </a:rPr>
              <a:t>https://juegosolimpicos2016.net/category/phelps-en-jjoo-rio-2016/</a:t>
            </a:r>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
        <p:nvSpPr>
          <p:cNvPr id="4" name="3 Rectángulo"/>
          <p:cNvSpPr/>
          <p:nvPr/>
        </p:nvSpPr>
        <p:spPr>
          <a:xfrm>
            <a:off x="1714480" y="3500438"/>
            <a:ext cx="628654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GRACIAS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 </a:t>
            </a:r>
            <a:r>
              <a:rPr lang="es-ES" dirty="0" smtClean="0">
                <a:hlinkClick r:id="rId2"/>
              </a:rPr>
              <a:t>historia de los Juegos Olímpicos</a:t>
            </a:r>
            <a:endParaRPr lang="es-ES" dirty="0"/>
          </a:p>
        </p:txBody>
      </p:sp>
      <p:sp>
        <p:nvSpPr>
          <p:cNvPr id="2" name="1 Marcador de texto"/>
          <p:cNvSpPr>
            <a:spLocks noGrp="1"/>
          </p:cNvSpPr>
          <p:nvPr>
            <p:ph type="body" idx="1"/>
          </p:nvPr>
        </p:nvSpPr>
        <p:spPr>
          <a:xfrm>
            <a:off x="3786182" y="2857496"/>
            <a:ext cx="4708531" cy="3357586"/>
          </a:xfrm>
        </p:spPr>
        <p:txBody>
          <a:bodyPr>
            <a:normAutofit fontScale="77500" lnSpcReduction="20000"/>
          </a:bodyPr>
          <a:lstStyle/>
          <a:p>
            <a:r>
              <a:rPr lang="es-ES" dirty="0" smtClean="0"/>
              <a:t>La resulta ser realmente excitante e interesante. Los valores y el espíritu competitivo que consigue transmitir han evolucionado a pesar de los distintos cambios que ha sufrido el evento a lo largo de su historia. Sin embargo, en ella no hubo prácticamente lugar para los discapacitados, que siempre fueron vistos como personas inválidas para la práctica deportiva, entre otras muchas cosas. Solo unos pocos pudieron competir en los Juegos Olímpicos, a principios del siglo XX, antes de la creación de los Juegos Paralímpicos. </a:t>
            </a:r>
            <a:endParaRPr lang="es-ES" dirty="0"/>
          </a:p>
        </p:txBody>
      </p:sp>
      <p:pic>
        <p:nvPicPr>
          <p:cNvPr id="4" name="3 Imagen" descr="https://upload.wikimedia.org/wikipedia/commons/thumb/e/e6/IPC_logo_%282004%29.svg/220px-IPC_logo_%282004%29.svg.png">
            <a:hlinkClick r:id="rId3"/>
          </p:cNvPr>
          <p:cNvPicPr/>
          <p:nvPr/>
        </p:nvPicPr>
        <p:blipFill>
          <a:blip r:embed="rId4"/>
          <a:srcRect/>
          <a:stretch>
            <a:fillRect/>
          </a:stretch>
        </p:blipFill>
        <p:spPr bwMode="auto">
          <a:xfrm>
            <a:off x="285720" y="2643182"/>
            <a:ext cx="3143272"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p:txBody>
          <a:bodyPr/>
          <a:lstStyle/>
          <a:p>
            <a:endParaRPr lang="es-ES"/>
          </a:p>
        </p:txBody>
      </p:sp>
      <p:sp>
        <p:nvSpPr>
          <p:cNvPr id="2" name="1 Título"/>
          <p:cNvSpPr>
            <a:spLocks noGrp="1"/>
          </p:cNvSpPr>
          <p:nvPr>
            <p:ph type="title"/>
          </p:nvPr>
        </p:nvSpPr>
        <p:spPr/>
        <p:txBody>
          <a:bodyPr/>
          <a:lstStyle/>
          <a:p>
            <a:endParaRPr lang="es-ES" dirty="0"/>
          </a:p>
        </p:txBody>
      </p:sp>
      <p:pic>
        <p:nvPicPr>
          <p:cNvPr id="4097" name="Picture 1"/>
          <p:cNvPicPr>
            <a:picLocks noGrp="1" noChangeAspect="1" noChangeArrowheads="1"/>
          </p:cNvPicPr>
          <p:nvPr>
            <p:ph type="pic" idx="1"/>
          </p:nvPr>
        </p:nvPicPr>
        <p:blipFill>
          <a:blip r:embed="rId2"/>
          <a:srcRect l="12171" t="7039" r="36842" b="5079"/>
          <a:stretch>
            <a:fillRect/>
          </a:stretch>
        </p:blipFill>
        <p:spPr bwMode="auto">
          <a:xfrm>
            <a:off x="785786" y="285728"/>
            <a:ext cx="7429552" cy="4293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642918"/>
            <a:ext cx="7000924" cy="3416320"/>
          </a:xfrm>
          <a:prstGeom prst="rect">
            <a:avLst/>
          </a:prstGeom>
        </p:spPr>
        <p:txBody>
          <a:bodyPr wrap="square">
            <a:spAutoFit/>
          </a:bodyPr>
          <a:lstStyle/>
          <a:p>
            <a:r>
              <a:rPr lang="es-ES" b="1" dirty="0" smtClean="0"/>
              <a:t>Atenas (2004)Los Juegos Olímpicos programados para 1916 no pudieron celebrarse debido a la I Guerra Mundial. Los de 1940 y 1944 fueron igualmente suspendidos, esta vez por la II Guerra </a:t>
            </a:r>
            <a:r>
              <a:rPr lang="es-ES" b="1" dirty="0" err="1" smtClean="0"/>
              <a:t>Mundial.El</a:t>
            </a:r>
            <a:r>
              <a:rPr lang="es-ES" b="1" dirty="0" smtClean="0"/>
              <a:t> número de atletas participantes ha crecido mucho con el paso de los años: de los 295 que compitieron en Atenas en 1896, se ha pasado a los más de 11.000 que se dieron cita en Atenas en 2004. Desde 1896, asimismo, el número de deportes y pruebas abiertas a la competición se ha incrementado notablemente. En Atenas 2004 se compitió en 301 pruebas, pertenecientes a 28 deportes.</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half" idx="2"/>
          </p:nvPr>
        </p:nvSpPr>
        <p:spPr>
          <a:xfrm>
            <a:off x="428596" y="2571744"/>
            <a:ext cx="7875436" cy="3786214"/>
          </a:xfrm>
        </p:spPr>
        <p:txBody>
          <a:bodyPr>
            <a:normAutofit/>
          </a:bodyPr>
          <a:lstStyle/>
          <a:p>
            <a:r>
              <a:rPr lang="es-ES" dirty="0" smtClean="0"/>
              <a:t>El </a:t>
            </a:r>
            <a:r>
              <a:rPr lang="es-ES" b="1" dirty="0" smtClean="0">
                <a:hlinkClick r:id="rId2" tooltip="Comité Paralímpico Internacional"/>
              </a:rPr>
              <a:t>Comité Paralímpico Internacional</a:t>
            </a:r>
            <a:r>
              <a:rPr lang="es-ES" dirty="0" smtClean="0"/>
              <a:t> (CPI) está reconocido a nivel global como la organización que lidera el </a:t>
            </a:r>
            <a:r>
              <a:rPr lang="es-ES" dirty="0" smtClean="0">
                <a:hlinkClick r:id="rId3" tooltip="Movimiento Paralímpico (aún no redactado)"/>
              </a:rPr>
              <a:t>Movimiento Paralímpico</a:t>
            </a:r>
            <a:r>
              <a:rPr lang="es-ES" dirty="0" smtClean="0"/>
              <a:t>. Ejerce el gobierno directo de nueve deportes y es responsable de los </a:t>
            </a:r>
            <a:r>
              <a:rPr lang="es-ES" dirty="0" smtClean="0">
                <a:hlinkClick r:id="rId4" tooltip="Juegos Paralímpicos"/>
              </a:rPr>
              <a:t>Juegos Paralímpicos</a:t>
            </a:r>
            <a:r>
              <a:rPr lang="es-ES" dirty="0" smtClean="0"/>
              <a:t> y otros eventos "</a:t>
            </a:r>
            <a:r>
              <a:rPr lang="es-ES" dirty="0" err="1" smtClean="0"/>
              <a:t>multi</a:t>
            </a:r>
            <a:r>
              <a:rPr lang="es-ES" dirty="0" smtClean="0"/>
              <a:t>-deporte" dirigidos a atletas con </a:t>
            </a:r>
            <a:r>
              <a:rPr lang="es-ES" dirty="0" err="1" smtClean="0"/>
              <a:t>dispacidad</a:t>
            </a:r>
            <a:r>
              <a:rPr lang="es-ES" dirty="0" smtClean="0"/>
              <a:t>. Otras organizaciones internacionales como la </a:t>
            </a:r>
            <a:r>
              <a:rPr lang="es-ES" b="1" dirty="0" smtClean="0">
                <a:hlinkClick r:id="rId5" tooltip="Federación Internacional de Deportes en Silla de Ruedas y de Amputados (aún no redactado)"/>
              </a:rPr>
              <a:t>Federación Internacional de Deportes en Silla de Ruedas y de Amputados</a:t>
            </a:r>
            <a:r>
              <a:rPr lang="es-ES" dirty="0" smtClean="0"/>
              <a:t> (IWAS), la </a:t>
            </a:r>
            <a:r>
              <a:rPr lang="es-ES" b="1" dirty="0" smtClean="0">
                <a:hlinkClick r:id="rId6" tooltip="Federación Internacional de Deportes para Ciegos"/>
              </a:rPr>
              <a:t>Federación Internacional de Deportes para Ciegos</a:t>
            </a:r>
            <a:r>
              <a:rPr lang="es-ES" b="1" dirty="0" smtClean="0"/>
              <a:t> (IBSA), la </a:t>
            </a:r>
            <a:r>
              <a:rPr lang="es-ES" b="1" dirty="0" smtClean="0">
                <a:hlinkClick r:id="rId7" tooltip="Federación Internacional de Deportes para Personas con Discapacidad Intelectual (aún no redactado)"/>
              </a:rPr>
              <a:t>Federación Internacional de Deportes para Personas con Discapacidad Intelectual</a:t>
            </a:r>
            <a:r>
              <a:rPr lang="es-ES" dirty="0" smtClean="0"/>
              <a:t> (INAS) y la </a:t>
            </a:r>
            <a:r>
              <a:rPr lang="es-ES" b="1" dirty="0" smtClean="0">
                <a:hlinkClick r:id="rId8" tooltip="Asociación Internacional de Deportes de Paralíticos Cerebrales (aún no redactado)"/>
              </a:rPr>
              <a:t>Asociación Internacional de Deportes de Paralíticos Cerebrales</a:t>
            </a:r>
            <a:r>
              <a:rPr lang="es-ES" dirty="0" smtClean="0"/>
              <a:t> (CP-ISRA) gobiernan algunos deportes específicos para determinados grupos de discapacidad.</a:t>
            </a:r>
            <a:r>
              <a:rPr lang="es-ES" baseline="30000" dirty="0" smtClean="0">
                <a:hlinkClick r:id="rId9"/>
              </a:rPr>
              <a:t>3</a:t>
            </a:r>
            <a:endParaRPr lang="es-ES" dirty="0" smtClean="0"/>
          </a:p>
          <a:p>
            <a:r>
              <a:rPr lang="es-ES" dirty="0" smtClean="0"/>
              <a:t>Además, algunas federaciones internacionales deportivas se hacen cargo de las disciplinas dirigidas a las personas con discapacidad, ya sea formando parte de la federación del deporte convencional en cuestión como la </a:t>
            </a:r>
            <a:r>
              <a:rPr lang="es-ES" b="1" dirty="0" smtClean="0">
                <a:hlinkClick r:id="rId10" tooltip="Federación Ecuestre Internacional"/>
              </a:rPr>
              <a:t>Federación Ecuestre Internacional</a:t>
            </a:r>
            <a:endParaRPr lang="es-ES" dirty="0"/>
          </a:p>
        </p:txBody>
      </p:sp>
      <p:pic>
        <p:nvPicPr>
          <p:cNvPr id="5" name="4 Marcador de posición de imagen" descr="442011401.jpg"/>
          <p:cNvPicPr>
            <a:picLocks noGrp="1" noChangeAspect="1"/>
          </p:cNvPicPr>
          <p:nvPr>
            <p:ph type="pic" idx="1"/>
          </p:nvPr>
        </p:nvPicPr>
        <p:blipFill>
          <a:blip r:embed="rId11"/>
          <a:srcRect t="27332" b="27332"/>
          <a:stretch>
            <a:fillRect/>
          </a:stretch>
        </p:blipFill>
        <p:spPr>
          <a:xfrm>
            <a:off x="228600" y="190500"/>
            <a:ext cx="8272463" cy="22383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half" idx="2"/>
          </p:nvPr>
        </p:nvSpPr>
        <p:spPr>
          <a:xfrm>
            <a:off x="500034" y="5143512"/>
            <a:ext cx="8001056" cy="1500198"/>
          </a:xfrm>
        </p:spPr>
        <p:txBody>
          <a:bodyPr>
            <a:normAutofit/>
          </a:bodyPr>
          <a:lstStyle/>
          <a:p>
            <a:r>
              <a:rPr lang="es-ES" dirty="0" smtClean="0"/>
              <a:t>El término </a:t>
            </a:r>
            <a:r>
              <a:rPr lang="es-ES" b="1" dirty="0" smtClean="0"/>
              <a:t>deportes paralímpicos</a:t>
            </a:r>
            <a:r>
              <a:rPr lang="es-ES" dirty="0" smtClean="0"/>
              <a:t> abarca un amplio rango de </a:t>
            </a:r>
            <a:r>
              <a:rPr lang="es-ES" u="sng" dirty="0" smtClean="0">
                <a:hlinkClick r:id="rId2" tooltip="Deporte"/>
              </a:rPr>
              <a:t>deportes</a:t>
            </a:r>
            <a:r>
              <a:rPr lang="es-ES" dirty="0" smtClean="0"/>
              <a:t> para personas con </a:t>
            </a:r>
            <a:r>
              <a:rPr lang="es-ES" u="sng" dirty="0" smtClean="0">
                <a:hlinkClick r:id="rId3" tooltip="Discapacidad"/>
              </a:rPr>
              <a:t>discapacidad</a:t>
            </a:r>
            <a:r>
              <a:rPr lang="es-ES" dirty="0" smtClean="0"/>
              <a:t> que participan en competiciones deportivas a distintos niveles. En el contexto de los </a:t>
            </a:r>
            <a:r>
              <a:rPr lang="es-ES" u="sng" dirty="0" smtClean="0">
                <a:hlinkClick r:id="rId4" tooltip="Juegos Paralímpicos de Verano"/>
              </a:rPr>
              <a:t>Juegos Paralímpicos de Verano</a:t>
            </a:r>
            <a:r>
              <a:rPr lang="es-ES" dirty="0" smtClean="0"/>
              <a:t> y de </a:t>
            </a:r>
            <a:r>
              <a:rPr lang="es-ES" u="sng" dirty="0" smtClean="0">
                <a:hlinkClick r:id="rId5" tooltip="Juegos Paralímpicos de Invierno"/>
              </a:rPr>
              <a:t>invierno</a:t>
            </a:r>
            <a:r>
              <a:rPr lang="es-ES" dirty="0" smtClean="0"/>
              <a:t>, se refiere a las actividades deportivas de alto nivel organizadas como parte del Movimiento Paralímpico mundial. Estos deportes se organizan y se desarrollan bajo la supervisión del </a:t>
            </a:r>
            <a:r>
              <a:rPr lang="es-ES" u="sng" dirty="0" smtClean="0">
                <a:hlinkClick r:id="rId6" tooltip="Comité Paralímpico Internacional"/>
              </a:rPr>
              <a:t>Comité Paralímpico Internacional</a:t>
            </a:r>
            <a:r>
              <a:rPr lang="es-ES" dirty="0" smtClean="0"/>
              <a:t> y otras federaciones deportivas internacionales.</a:t>
            </a:r>
          </a:p>
          <a:p>
            <a:endParaRPr lang="es-ES" dirty="0"/>
          </a:p>
        </p:txBody>
      </p:sp>
      <p:sp>
        <p:nvSpPr>
          <p:cNvPr id="4" name="3 Título"/>
          <p:cNvSpPr>
            <a:spLocks noGrp="1"/>
          </p:cNvSpPr>
          <p:nvPr>
            <p:ph type="title"/>
          </p:nvPr>
        </p:nvSpPr>
        <p:spPr>
          <a:xfrm>
            <a:off x="214282" y="4643446"/>
            <a:ext cx="8075432" cy="562672"/>
          </a:xfrm>
        </p:spPr>
        <p:txBody>
          <a:bodyPr/>
          <a:lstStyle/>
          <a:p>
            <a:r>
              <a:rPr lang="es-ES" dirty="0" smtClean="0"/>
              <a:t>JUEGOS PARALÍMPICOS</a:t>
            </a:r>
            <a:endParaRPr lang="es-ES" dirty="0"/>
          </a:p>
        </p:txBody>
      </p:sp>
      <p:pic>
        <p:nvPicPr>
          <p:cNvPr id="5" name="4 Marcador de posición de imagen" descr="https://upload.wikimedia.org/wikipedia/commons/thumb/2/2f/Kenny_van_Weeghel_2006_World_Championship.jpg/280px-Kenny_van_Weeghel_2006_World_Championship.jpg">
            <a:hlinkClick r:id="rId7"/>
          </p:cNvPr>
          <p:cNvPicPr>
            <a:picLocks noGrp="1"/>
          </p:cNvPicPr>
          <p:nvPr>
            <p:ph type="pic" idx="1"/>
          </p:nvPr>
        </p:nvPicPr>
        <p:blipFill>
          <a:blip r:embed="rId8"/>
          <a:srcRect t="12184" b="12184"/>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Ambas ediciones tenían la particularidad de que eran únicamente dedicados a los veteranos de guerra de la II Guerra Mundial.</a:t>
            </a:r>
            <a:br>
              <a:rPr lang="es-ES" dirty="0" smtClean="0"/>
            </a:br>
            <a:endParaRPr lang="es-ES" dirty="0"/>
          </a:p>
        </p:txBody>
      </p:sp>
      <p:pic>
        <p:nvPicPr>
          <p:cNvPr id="8" name="7 Marcador de posición de imagen" descr="Juegos-paralimpicos.jpg"/>
          <p:cNvPicPr>
            <a:picLocks noGrp="1" noChangeAspect="1"/>
          </p:cNvPicPr>
          <p:nvPr>
            <p:ph type="pic" idx="1"/>
          </p:nvPr>
        </p:nvPicPr>
        <p:blipFill>
          <a:blip r:embed="rId2"/>
          <a:srcRect t="11127" b="1112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srcRect l="20900" t="43164" r="51098" b="28515"/>
          <a:stretch>
            <a:fillRect/>
          </a:stretch>
        </p:blipFill>
        <p:spPr bwMode="auto">
          <a:xfrm rot="635099">
            <a:off x="6771940" y="215720"/>
            <a:ext cx="2644821" cy="3196810"/>
          </a:xfrm>
          <a:prstGeom prst="rect">
            <a:avLst/>
          </a:prstGeom>
          <a:noFill/>
          <a:ln w="9525">
            <a:noFill/>
            <a:miter lim="800000"/>
            <a:headEnd/>
            <a:tailEnd/>
          </a:ln>
          <a:effectLst/>
        </p:spPr>
      </p:pic>
      <p:pic>
        <p:nvPicPr>
          <p:cNvPr id="3" name="Picture 5"/>
          <p:cNvPicPr>
            <a:picLocks noChangeAspect="1" noChangeArrowheads="1"/>
          </p:cNvPicPr>
          <p:nvPr/>
        </p:nvPicPr>
        <p:blipFill>
          <a:blip r:embed="rId3"/>
          <a:srcRect l="53843" t="32422" r="18704" b="29492"/>
          <a:stretch>
            <a:fillRect/>
          </a:stretch>
        </p:blipFill>
        <p:spPr bwMode="auto">
          <a:xfrm>
            <a:off x="3571868" y="0"/>
            <a:ext cx="3571900" cy="2786082"/>
          </a:xfrm>
          <a:prstGeom prst="rect">
            <a:avLst/>
          </a:prstGeom>
          <a:noFill/>
          <a:ln w="9525">
            <a:noFill/>
            <a:miter lim="800000"/>
            <a:headEnd/>
            <a:tailEnd/>
          </a:ln>
          <a:effectLst/>
        </p:spPr>
      </p:pic>
      <p:pic>
        <p:nvPicPr>
          <p:cNvPr id="4" name="Picture 11"/>
          <p:cNvPicPr>
            <a:picLocks noChangeAspect="1" noChangeArrowheads="1"/>
          </p:cNvPicPr>
          <p:nvPr/>
        </p:nvPicPr>
        <p:blipFill>
          <a:blip r:embed="rId4"/>
          <a:srcRect l="50000" t="23633" r="26940" b="50000"/>
          <a:stretch>
            <a:fillRect/>
          </a:stretch>
        </p:blipFill>
        <p:spPr bwMode="auto">
          <a:xfrm>
            <a:off x="157358" y="0"/>
            <a:ext cx="3555988" cy="2285992"/>
          </a:xfrm>
          <a:prstGeom prst="rect">
            <a:avLst/>
          </a:prstGeom>
          <a:noFill/>
          <a:ln w="9525">
            <a:noFill/>
            <a:miter lim="800000"/>
            <a:headEnd/>
            <a:tailEnd/>
          </a:ln>
          <a:effectLst/>
        </p:spPr>
      </p:pic>
      <p:pic>
        <p:nvPicPr>
          <p:cNvPr id="5" name="Picture 6"/>
          <p:cNvPicPr>
            <a:picLocks noChangeAspect="1" noChangeArrowheads="1"/>
          </p:cNvPicPr>
          <p:nvPr/>
        </p:nvPicPr>
        <p:blipFill>
          <a:blip r:embed="rId5"/>
          <a:srcRect l="62079" t="32422" r="17057" b="32422"/>
          <a:stretch>
            <a:fillRect/>
          </a:stretch>
        </p:blipFill>
        <p:spPr bwMode="auto">
          <a:xfrm>
            <a:off x="214282" y="2285992"/>
            <a:ext cx="2714644" cy="2571768"/>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l="53807" t="45898" r="13799" b="17969"/>
          <a:stretch>
            <a:fillRect/>
          </a:stretch>
        </p:blipFill>
        <p:spPr bwMode="auto">
          <a:xfrm>
            <a:off x="2857488" y="2428868"/>
            <a:ext cx="3759183" cy="2357454"/>
          </a:xfrm>
          <a:prstGeom prst="rect">
            <a:avLst/>
          </a:prstGeom>
          <a:noFill/>
          <a:ln w="9525">
            <a:noFill/>
            <a:miter lim="800000"/>
            <a:headEnd/>
            <a:tailEnd/>
          </a:ln>
          <a:effectLst/>
        </p:spPr>
      </p:pic>
      <p:pic>
        <p:nvPicPr>
          <p:cNvPr id="7" name="Picture 9"/>
          <p:cNvPicPr>
            <a:picLocks noChangeAspect="1" noChangeArrowheads="1"/>
          </p:cNvPicPr>
          <p:nvPr/>
        </p:nvPicPr>
        <p:blipFill>
          <a:blip r:embed="rId7"/>
          <a:srcRect l="49969" t="51268" r="22308" b="20004"/>
          <a:stretch>
            <a:fillRect/>
          </a:stretch>
        </p:blipFill>
        <p:spPr bwMode="auto">
          <a:xfrm rot="420000">
            <a:off x="6369983" y="3301208"/>
            <a:ext cx="2688337" cy="1570522"/>
          </a:xfrm>
          <a:prstGeom prst="rect">
            <a:avLst/>
          </a:prstGeom>
          <a:noFill/>
          <a:ln w="9525">
            <a:noFill/>
            <a:miter lim="800000"/>
            <a:headEnd/>
            <a:tailEnd/>
          </a:ln>
          <a:effectLst/>
        </p:spPr>
      </p:pic>
      <p:pic>
        <p:nvPicPr>
          <p:cNvPr id="8" name="Picture 7"/>
          <p:cNvPicPr>
            <a:picLocks noChangeAspect="1" noChangeArrowheads="1"/>
          </p:cNvPicPr>
          <p:nvPr/>
        </p:nvPicPr>
        <p:blipFill>
          <a:blip r:embed="rId8"/>
          <a:srcRect l="57138" t="50977" r="20351" b="17773"/>
          <a:stretch>
            <a:fillRect/>
          </a:stretch>
        </p:blipFill>
        <p:spPr bwMode="auto">
          <a:xfrm>
            <a:off x="0" y="4786322"/>
            <a:ext cx="2928958" cy="2286016"/>
          </a:xfrm>
          <a:prstGeom prst="rect">
            <a:avLst/>
          </a:prstGeom>
          <a:noFill/>
          <a:ln w="9525">
            <a:noFill/>
            <a:miter lim="800000"/>
            <a:headEnd/>
            <a:tailEnd/>
          </a:ln>
          <a:effectLst/>
        </p:spPr>
      </p:pic>
      <p:pic>
        <p:nvPicPr>
          <p:cNvPr id="9" name="Picture 8"/>
          <p:cNvPicPr>
            <a:picLocks noChangeAspect="1" noChangeArrowheads="1"/>
          </p:cNvPicPr>
          <p:nvPr/>
        </p:nvPicPr>
        <p:blipFill>
          <a:blip r:embed="rId9"/>
          <a:srcRect l="56040" t="31445" r="17057" b="38281"/>
          <a:stretch>
            <a:fillRect/>
          </a:stretch>
        </p:blipFill>
        <p:spPr bwMode="auto">
          <a:xfrm>
            <a:off x="2857488" y="4857760"/>
            <a:ext cx="3500462" cy="2214578"/>
          </a:xfrm>
          <a:prstGeom prst="rect">
            <a:avLst/>
          </a:prstGeom>
          <a:noFill/>
          <a:ln w="9525">
            <a:noFill/>
            <a:miter lim="800000"/>
            <a:headEnd/>
            <a:tailEnd/>
          </a:ln>
          <a:effectLst/>
        </p:spPr>
      </p:pic>
      <p:pic>
        <p:nvPicPr>
          <p:cNvPr id="10" name="Picture 10"/>
          <p:cNvPicPr>
            <a:picLocks noChangeAspect="1" noChangeArrowheads="1"/>
          </p:cNvPicPr>
          <p:nvPr/>
        </p:nvPicPr>
        <p:blipFill>
          <a:blip r:embed="rId10"/>
          <a:srcRect l="48865" t="34180" r="29722" b="38476"/>
          <a:stretch>
            <a:fillRect/>
          </a:stretch>
        </p:blipFill>
        <p:spPr bwMode="auto">
          <a:xfrm>
            <a:off x="6357950" y="4857736"/>
            <a:ext cx="2786050"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76" y="214290"/>
            <a:ext cx="7772400" cy="2674222"/>
          </a:xfrm>
        </p:spPr>
        <p:txBody>
          <a:bodyPr>
            <a:noAutofit/>
          </a:bodyPr>
          <a:lstStyle/>
          <a:p>
            <a:r>
              <a:rPr lang="es-ES" sz="1600" dirty="0" smtClean="0">
                <a:latin typeface="Aharoni" pitchFamily="2" charset="-79"/>
                <a:cs typeface="Aharoni" pitchFamily="2" charset="-79"/>
              </a:rPr>
              <a:t>Paralímpicos en los Juegos Olímpicos.</a:t>
            </a:r>
            <a:br>
              <a:rPr lang="es-ES" sz="1600" dirty="0" smtClean="0">
                <a:latin typeface="Aharoni" pitchFamily="2" charset="-79"/>
                <a:cs typeface="Aharoni" pitchFamily="2" charset="-79"/>
              </a:rPr>
            </a:br>
            <a:r>
              <a:rPr lang="es-ES" sz="1600" dirty="0" smtClean="0">
                <a:latin typeface="Aharoni" pitchFamily="2" charset="-79"/>
                <a:cs typeface="Aharoni" pitchFamily="2" charset="-79"/>
              </a:rPr>
              <a:t>En el 2008 Oscar </a:t>
            </a:r>
            <a:r>
              <a:rPr lang="es-ES" sz="1600" dirty="0" err="1" smtClean="0">
                <a:latin typeface="Aharoni" pitchFamily="2" charset="-79"/>
                <a:cs typeface="Aharoni" pitchFamily="2" charset="-79"/>
              </a:rPr>
              <a:t>Pistorius</a:t>
            </a:r>
            <a:r>
              <a:rPr lang="es-ES" sz="1600" dirty="0" smtClean="0">
                <a:latin typeface="Aharoni" pitchFamily="2" charset="-79"/>
                <a:cs typeface="Aharoni" pitchFamily="2" charset="-79"/>
              </a:rPr>
              <a:t>, un velocista sudafricano, intentó calificar para los Juegos Olímpicos del 2008. </a:t>
            </a:r>
            <a:r>
              <a:rPr lang="es-ES" sz="1600" dirty="0" err="1" smtClean="0">
                <a:latin typeface="Aharoni" pitchFamily="2" charset="-79"/>
                <a:cs typeface="Aharoni" pitchFamily="2" charset="-79"/>
              </a:rPr>
              <a:t>Pistorius</a:t>
            </a:r>
            <a:r>
              <a:rPr lang="es-ES" sz="1600" dirty="0" smtClean="0">
                <a:latin typeface="Aharoni" pitchFamily="2" charset="-79"/>
                <a:cs typeface="Aharoni" pitchFamily="2" charset="-79"/>
              </a:rPr>
              <a:t> tiene amputadas las piernas por debajo de la rodilla y usa dos prótesis de fibra de carbono. El mantiene el récord Paralímpico en los 400 metros. </a:t>
            </a:r>
            <a:r>
              <a:rPr lang="es-ES" sz="1600" dirty="0" err="1" smtClean="0">
                <a:latin typeface="Aharoni" pitchFamily="2" charset="-79"/>
                <a:cs typeface="Aharoni" pitchFamily="2" charset="-79"/>
              </a:rPr>
              <a:t>Pistorius</a:t>
            </a:r>
            <a:r>
              <a:rPr lang="es-ES" sz="1600" dirty="0" smtClean="0">
                <a:latin typeface="Aharoni" pitchFamily="2" charset="-79"/>
                <a:cs typeface="Aharoni" pitchFamily="2" charset="-79"/>
              </a:rPr>
              <a:t> se quedó a 0.7 segundos de calificar a los Juegos Olímpicos del 2008, si lo hizo a los Juegos Paralímpicos donde se coronó en las pruebas de 100, 200 y 400 metros planos. En el 2012 </a:t>
            </a:r>
            <a:r>
              <a:rPr lang="es-ES" sz="1600" dirty="0" err="1" smtClean="0">
                <a:latin typeface="Aharoni" pitchFamily="2" charset="-79"/>
                <a:cs typeface="Aharoni" pitchFamily="2" charset="-79"/>
              </a:rPr>
              <a:t>Pistorius</a:t>
            </a:r>
            <a:r>
              <a:rPr lang="es-ES" sz="1600" dirty="0" smtClean="0">
                <a:latin typeface="Aharoni" pitchFamily="2" charset="-79"/>
                <a:cs typeface="Aharoni" pitchFamily="2" charset="-79"/>
              </a:rPr>
              <a:t> logró una histórica calificación a los Juegos Olímpicos de Londres donde alcanzó las semifinales en los 400 metros y el octavo lugar en el relevo de 4 x 400.</a:t>
            </a:r>
            <a:endParaRPr lang="es-ES" sz="6000" dirty="0">
              <a:latin typeface="Aharoni" pitchFamily="2" charset="-79"/>
              <a:cs typeface="Aharoni" pitchFamily="2" charset="-79"/>
            </a:endParaRPr>
          </a:p>
        </p:txBody>
      </p:sp>
      <p:sp>
        <p:nvSpPr>
          <p:cNvPr id="3" name="2 Marcador de texto"/>
          <p:cNvSpPr>
            <a:spLocks noGrp="1"/>
          </p:cNvSpPr>
          <p:nvPr>
            <p:ph type="body" idx="1"/>
          </p:nvPr>
        </p:nvSpPr>
        <p:spPr/>
        <p:txBody>
          <a:bodyPr>
            <a:normAutofit fontScale="55000" lnSpcReduction="20000"/>
          </a:bodyPr>
          <a:lstStyle/>
          <a:p>
            <a:r>
              <a:rPr lang="es-ES" dirty="0" smtClean="0"/>
              <a:t>FINANCIAMIENTOS </a:t>
            </a:r>
          </a:p>
          <a:p>
            <a:r>
              <a:rPr lang="es-ES" dirty="0" smtClean="0"/>
              <a:t>Los Paralímpicos ahora son apoyados en todo el mundo por patrocinadores, a diferencia de los Juegos Olímpicos donde no se aceptan logotipos ni patrocinadores sobre los uniformes, en los Juegos Paralímpicos está permitido el uso de logotipos y patrocinadores oficiales sobre uniformes e instalaciones.</a:t>
            </a:r>
          </a:p>
          <a:p>
            <a:endParaRPr lang="es-ES" dirty="0"/>
          </a:p>
        </p:txBody>
      </p:sp>
      <p:sp>
        <p:nvSpPr>
          <p:cNvPr id="4" name="2 Marcador de texto"/>
          <p:cNvSpPr txBox="1">
            <a:spLocks/>
          </p:cNvSpPr>
          <p:nvPr/>
        </p:nvSpPr>
        <p:spPr>
          <a:xfrm>
            <a:off x="571472" y="4429132"/>
            <a:ext cx="8001024" cy="1883516"/>
          </a:xfrm>
          <a:prstGeom prst="rect">
            <a:avLst/>
          </a:prstGeom>
        </p:spPr>
        <p:txBody>
          <a:bodyPr vert="horz" lIns="91440" rIns="91440" anchor="t">
            <a:normAutofit lnSpcReduction="10000"/>
          </a:bodyPr>
          <a:lstStyle/>
          <a:p>
            <a:r>
              <a:rPr lang="es-ES" sz="1400" b="1" dirty="0" smtClean="0">
                <a:solidFill>
                  <a:srgbClr val="00B050"/>
                </a:solidFill>
              </a:rPr>
              <a:t>Cobertura de medios</a:t>
            </a:r>
          </a:p>
          <a:p>
            <a:r>
              <a:rPr lang="es-ES" sz="1400" dirty="0" smtClean="0">
                <a:solidFill>
                  <a:srgbClr val="00B050"/>
                </a:solidFill>
              </a:rPr>
              <a:t>Mientras que los Juegos Olímpicos han experimentado un tremendo crecimiento en la cobertura global desde 1984, los Juegos Paralímpicos han sido incapaces de mantener una cobertura de gran nivel.</a:t>
            </a:r>
          </a:p>
          <a:p>
            <a:r>
              <a:rPr lang="es-ES" sz="1400" dirty="0" smtClean="0">
                <a:solidFill>
                  <a:srgbClr val="00B050"/>
                </a:solidFill>
              </a:rPr>
              <a:t>La cobertura televisiva de los Juegos Paralímpicos inició en 1976, pero esta tardía cobertura solo estuvo disponible en algunos países o regiones. En los Juegos Paralímpicos de 1992 solo hubo 45 horas de transmisión en vivo para Europa. Algunos otros países dedicaron programas con resúmenes de los Juegos. Fue hasta los Juegos Paralímpicos de Sídney 2000 cuando se inició una cultura de cobertura por los medios de comunicación.</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274</Words>
  <PresentationFormat>Presentación en pantalla (4:3)</PresentationFormat>
  <Paragraphs>64</Paragraphs>
  <Slides>15</Slides>
  <Notes>0</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Concurrencia</vt:lpstr>
      <vt:lpstr>JUEGOS OLÍMPICOS Y PARALÍMPICOS</vt:lpstr>
      <vt:lpstr> historia de los Juegos Olímpicos</vt:lpstr>
      <vt:lpstr>Diapositiva 3</vt:lpstr>
      <vt:lpstr>Diapositiva 4</vt:lpstr>
      <vt:lpstr>Diapositiva 5</vt:lpstr>
      <vt:lpstr>JUEGOS PARALÍMPICOS</vt:lpstr>
      <vt:lpstr>Ambas ediciones tenían la particularidad de que eran únicamente dedicados a los veteranos de guerra de la II Guerra Mundial. </vt:lpstr>
      <vt:lpstr>Diapositiva 8</vt:lpstr>
      <vt:lpstr>Paralímpicos en los Juegos Olímpicos. En el 2008 Oscar Pistorius, un velocista sudafricano, intentó calificar para los Juegos Olímpicos del 2008. Pistorius tiene amputadas las piernas por debajo de la rodilla y usa dos prótesis de fibra de carbono. El mantiene el récord Paralímpico en los 400 metros. Pistorius se quedó a 0.7 segundos de calificar a los Juegos Olímpicos del 2008, si lo hizo a los Juegos Paralímpicos donde se coronó en las pruebas de 100, 200 y 400 metros planos. En el 2012 Pistorius logró una histórica calificación a los Juegos Olímpicos de Londres donde alcanzó las semifinales en los 400 metros y el octavo lugar en el relevo de 4 x 400.</vt:lpstr>
      <vt:lpstr>CLASIFICACIÓN</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JUEGOS OLÍMPICOS Y PARALÍMPICOS</dc:title>
  <dc:creator>WW</dc:creator>
  <cp:lastModifiedBy>WW</cp:lastModifiedBy>
  <cp:revision>32</cp:revision>
  <dcterms:created xsi:type="dcterms:W3CDTF">2016-07-08T12:47:40Z</dcterms:created>
  <dcterms:modified xsi:type="dcterms:W3CDTF">2016-07-08T19:31:21Z</dcterms:modified>
</cp:coreProperties>
</file>