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94" r:id="rId4"/>
    <p:sldId id="260" r:id="rId5"/>
    <p:sldId id="261" r:id="rId6"/>
    <p:sldId id="264" r:id="rId7"/>
    <p:sldId id="262" r:id="rId8"/>
    <p:sldId id="265" r:id="rId9"/>
    <p:sldId id="267" r:id="rId10"/>
    <p:sldId id="269" r:id="rId11"/>
    <p:sldId id="274" r:id="rId12"/>
    <p:sldId id="279" r:id="rId13"/>
    <p:sldId id="275" r:id="rId14"/>
    <p:sldId id="280" r:id="rId15"/>
    <p:sldId id="281" r:id="rId16"/>
    <p:sldId id="276" r:id="rId17"/>
    <p:sldId id="277" r:id="rId18"/>
    <p:sldId id="288" r:id="rId19"/>
    <p:sldId id="290" r:id="rId20"/>
    <p:sldId id="293" r:id="rId21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E16F60-4D04-4FB6-84F7-E0C2E502366D}" type="doc">
      <dgm:prSet loTypeId="urn:microsoft.com/office/officeart/2005/8/layout/radial5" loCatId="cycle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s-BO"/>
        </a:p>
      </dgm:t>
    </dgm:pt>
    <dgm:pt modelId="{BB0E7920-5A0C-4460-A0B0-44946E2EC8A4}">
      <dgm:prSet phldrT="[Texto]"/>
      <dgm:spPr/>
      <dgm:t>
        <a:bodyPr/>
        <a:lstStyle/>
        <a:p>
          <a:r>
            <a:rPr lang="es-BO" dirty="0" smtClean="0"/>
            <a:t>CONDUCTA PROBLEMA</a:t>
          </a:r>
          <a:endParaRPr lang="es-BO" dirty="0"/>
        </a:p>
      </dgm:t>
    </dgm:pt>
    <dgm:pt modelId="{4E3125ED-764C-4F8D-8872-61CD0A982422}" type="parTrans" cxnId="{9D3B1F89-2261-4A19-B6B2-C137BFB205C6}">
      <dgm:prSet/>
      <dgm:spPr/>
      <dgm:t>
        <a:bodyPr/>
        <a:lstStyle/>
        <a:p>
          <a:endParaRPr lang="es-BO"/>
        </a:p>
      </dgm:t>
    </dgm:pt>
    <dgm:pt modelId="{58B77D72-4808-406C-BAF9-FDCA662EE76D}" type="sibTrans" cxnId="{9D3B1F89-2261-4A19-B6B2-C137BFB205C6}">
      <dgm:prSet/>
      <dgm:spPr/>
      <dgm:t>
        <a:bodyPr/>
        <a:lstStyle/>
        <a:p>
          <a:endParaRPr lang="es-BO"/>
        </a:p>
      </dgm:t>
    </dgm:pt>
    <dgm:pt modelId="{3B73EB80-3489-451F-956F-F6EE09B281EA}">
      <dgm:prSet phldrT="[Texto]"/>
      <dgm:spPr/>
      <dgm:t>
        <a:bodyPr/>
        <a:lstStyle/>
        <a:p>
          <a:r>
            <a:rPr lang="es-BO" b="1" dirty="0" smtClean="0">
              <a:solidFill>
                <a:schemeClr val="tx1"/>
              </a:solidFill>
            </a:rPr>
            <a:t>FACTORES PRECIPITANTES</a:t>
          </a:r>
        </a:p>
        <a:p>
          <a:r>
            <a:rPr lang="es-BO" b="1" dirty="0" smtClean="0">
              <a:solidFill>
                <a:schemeClr val="tx1"/>
              </a:solidFill>
            </a:rPr>
            <a:t>Condiciones y circunstancias negativas y puntuales que, en interacción con los anteriores, pueden desencadenar la aparición del mismo:</a:t>
          </a:r>
        </a:p>
        <a:p>
          <a:r>
            <a:rPr lang="es-BO" b="1" dirty="0" smtClean="0">
              <a:solidFill>
                <a:schemeClr val="tx1"/>
              </a:solidFill>
            </a:rPr>
            <a:t>Contexto personal; familiar; escolar; social.</a:t>
          </a:r>
          <a:endParaRPr lang="es-BO" b="1" dirty="0">
            <a:solidFill>
              <a:schemeClr val="tx1"/>
            </a:solidFill>
          </a:endParaRPr>
        </a:p>
      </dgm:t>
    </dgm:pt>
    <dgm:pt modelId="{B008B48F-1A60-4366-8D5C-1355DDEC3CE7}" type="parTrans" cxnId="{D9C9BCAE-5999-4D24-8C46-70A068106C99}">
      <dgm:prSet/>
      <dgm:spPr/>
      <dgm:t>
        <a:bodyPr/>
        <a:lstStyle/>
        <a:p>
          <a:endParaRPr lang="es-BO"/>
        </a:p>
      </dgm:t>
    </dgm:pt>
    <dgm:pt modelId="{F960BDFC-BCD3-489B-B392-1B8592D57751}" type="sibTrans" cxnId="{D9C9BCAE-5999-4D24-8C46-70A068106C99}">
      <dgm:prSet/>
      <dgm:spPr/>
      <dgm:t>
        <a:bodyPr/>
        <a:lstStyle/>
        <a:p>
          <a:endParaRPr lang="es-BO"/>
        </a:p>
      </dgm:t>
    </dgm:pt>
    <dgm:pt modelId="{6613AEAF-27EA-4CEE-8C30-D9AE31387480}">
      <dgm:prSet phldrT="[Texto]"/>
      <dgm:spPr/>
      <dgm:t>
        <a:bodyPr/>
        <a:lstStyle/>
        <a:p>
          <a:r>
            <a:rPr lang="es-BO" b="1" dirty="0" smtClean="0">
              <a:solidFill>
                <a:schemeClr val="tx1"/>
              </a:solidFill>
            </a:rPr>
            <a:t>FACTORES PREDISPONENTES</a:t>
          </a:r>
        </a:p>
        <a:p>
          <a:r>
            <a:rPr lang="es-BO" b="1" dirty="0" smtClean="0">
              <a:solidFill>
                <a:schemeClr val="tx1"/>
              </a:solidFill>
            </a:rPr>
            <a:t>Condiciones personales, familiares y escolares que lo hacen más vulnerable y proclive a desarrollarlo: Contexto personal; familiar; escolar; social.</a:t>
          </a:r>
          <a:endParaRPr lang="es-BO" b="1" dirty="0">
            <a:solidFill>
              <a:schemeClr val="tx1"/>
            </a:solidFill>
          </a:endParaRPr>
        </a:p>
      </dgm:t>
    </dgm:pt>
    <dgm:pt modelId="{1EB36F13-3247-4637-8C95-3F2A4DDCAC19}" type="parTrans" cxnId="{A19FEC78-A11A-4361-9B66-BA8C124D5FAC}">
      <dgm:prSet/>
      <dgm:spPr/>
      <dgm:t>
        <a:bodyPr/>
        <a:lstStyle/>
        <a:p>
          <a:endParaRPr lang="es-BO"/>
        </a:p>
      </dgm:t>
    </dgm:pt>
    <dgm:pt modelId="{EFE8710C-AB6C-456A-A8F8-7DD2EB1369C8}" type="sibTrans" cxnId="{A19FEC78-A11A-4361-9B66-BA8C124D5FAC}">
      <dgm:prSet/>
      <dgm:spPr/>
      <dgm:t>
        <a:bodyPr/>
        <a:lstStyle/>
        <a:p>
          <a:endParaRPr lang="es-BO"/>
        </a:p>
      </dgm:t>
    </dgm:pt>
    <dgm:pt modelId="{864C6BBC-0B0E-4F15-BF1C-DD7BD9056927}">
      <dgm:prSet phldrT="[Texto]"/>
      <dgm:spPr/>
      <dgm:t>
        <a:bodyPr/>
        <a:lstStyle/>
        <a:p>
          <a:r>
            <a:rPr lang="es-BO" b="1" dirty="0" smtClean="0">
              <a:solidFill>
                <a:schemeClr val="tx1"/>
              </a:solidFill>
            </a:rPr>
            <a:t>FACTORES MANTENEDORES Las consecuencias generadas en el propio alumno y en los entornos habituales, refuerzan y mantienen la conducta problemática.</a:t>
          </a:r>
          <a:endParaRPr lang="es-BO" b="1" dirty="0">
            <a:solidFill>
              <a:schemeClr val="tx1"/>
            </a:solidFill>
          </a:endParaRPr>
        </a:p>
      </dgm:t>
    </dgm:pt>
    <dgm:pt modelId="{65518A25-E2AC-4A9D-BCBE-A111AFA3E143}" type="parTrans" cxnId="{441F3358-33DA-41BC-8A81-53FAF5BB78CF}">
      <dgm:prSet/>
      <dgm:spPr/>
      <dgm:t>
        <a:bodyPr/>
        <a:lstStyle/>
        <a:p>
          <a:endParaRPr lang="es-BO"/>
        </a:p>
      </dgm:t>
    </dgm:pt>
    <dgm:pt modelId="{930C5AC5-CCCB-4400-A578-4F97911C8882}" type="sibTrans" cxnId="{441F3358-33DA-41BC-8A81-53FAF5BB78CF}">
      <dgm:prSet/>
      <dgm:spPr/>
      <dgm:t>
        <a:bodyPr/>
        <a:lstStyle/>
        <a:p>
          <a:endParaRPr lang="es-BO"/>
        </a:p>
      </dgm:t>
    </dgm:pt>
    <dgm:pt modelId="{CCFD2DB4-6E01-407B-A92A-708CF0A4DEB6}" type="pres">
      <dgm:prSet presAssocID="{54E16F60-4D04-4FB6-84F7-E0C2E502366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BO"/>
        </a:p>
      </dgm:t>
    </dgm:pt>
    <dgm:pt modelId="{AE224E21-C73A-49A8-8474-0FB217190F33}" type="pres">
      <dgm:prSet presAssocID="{BB0E7920-5A0C-4460-A0B0-44946E2EC8A4}" presName="centerShape" presStyleLbl="node0" presStyleIdx="0" presStyleCnt="1" custScaleX="180042" custScaleY="103180" custLinFactNeighborX="-55155" custLinFactNeighborY="-6595"/>
      <dgm:spPr/>
      <dgm:t>
        <a:bodyPr/>
        <a:lstStyle/>
        <a:p>
          <a:endParaRPr lang="es-BO"/>
        </a:p>
      </dgm:t>
    </dgm:pt>
    <dgm:pt modelId="{4F348409-106F-42DD-9509-5986B00DACE3}" type="pres">
      <dgm:prSet presAssocID="{B008B48F-1A60-4366-8D5C-1355DDEC3CE7}" presName="parTrans" presStyleLbl="sibTrans2D1" presStyleIdx="0" presStyleCnt="3"/>
      <dgm:spPr/>
      <dgm:t>
        <a:bodyPr/>
        <a:lstStyle/>
        <a:p>
          <a:endParaRPr lang="es-BO"/>
        </a:p>
      </dgm:t>
    </dgm:pt>
    <dgm:pt modelId="{AC730D63-59DA-4E7B-A6FE-F7E2FF1B496B}" type="pres">
      <dgm:prSet presAssocID="{B008B48F-1A60-4366-8D5C-1355DDEC3CE7}" presName="connectorText" presStyleLbl="sibTrans2D1" presStyleIdx="0" presStyleCnt="3"/>
      <dgm:spPr/>
      <dgm:t>
        <a:bodyPr/>
        <a:lstStyle/>
        <a:p>
          <a:endParaRPr lang="es-BO"/>
        </a:p>
      </dgm:t>
    </dgm:pt>
    <dgm:pt modelId="{8B6697FA-1CD0-43E5-BF96-F0C83F8E8206}" type="pres">
      <dgm:prSet presAssocID="{3B73EB80-3489-451F-956F-F6EE09B281EA}" presName="node" presStyleLbl="node1" presStyleIdx="0" presStyleCnt="3" custScaleX="266204" custScaleY="91502" custRadScaleRad="112864" custRadScaleInc="27460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424446BF-EAD5-404C-9AEB-22BB816C1740}" type="pres">
      <dgm:prSet presAssocID="{1EB36F13-3247-4637-8C95-3F2A4DDCAC19}" presName="parTrans" presStyleLbl="sibTrans2D1" presStyleIdx="1" presStyleCnt="3"/>
      <dgm:spPr/>
      <dgm:t>
        <a:bodyPr/>
        <a:lstStyle/>
        <a:p>
          <a:endParaRPr lang="es-BO"/>
        </a:p>
      </dgm:t>
    </dgm:pt>
    <dgm:pt modelId="{4483A4AE-18A4-4509-9DD0-833F5D1F713B}" type="pres">
      <dgm:prSet presAssocID="{1EB36F13-3247-4637-8C95-3F2A4DDCAC19}" presName="connectorText" presStyleLbl="sibTrans2D1" presStyleIdx="1" presStyleCnt="3"/>
      <dgm:spPr/>
      <dgm:t>
        <a:bodyPr/>
        <a:lstStyle/>
        <a:p>
          <a:endParaRPr lang="es-BO"/>
        </a:p>
      </dgm:t>
    </dgm:pt>
    <dgm:pt modelId="{510A12DF-0AFE-44C0-98B0-45A395A55E7A}" type="pres">
      <dgm:prSet presAssocID="{6613AEAF-27EA-4CEE-8C30-D9AE31387480}" presName="node" presStyleLbl="node1" presStyleIdx="1" presStyleCnt="3" custScaleX="195681" custScaleY="97758" custRadScaleRad="93401" custRadScaleInc="-78284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  <dgm:pt modelId="{C21BB45D-D23B-4844-915A-B6392680FAEE}" type="pres">
      <dgm:prSet presAssocID="{65518A25-E2AC-4A9D-BCBE-A111AFA3E143}" presName="parTrans" presStyleLbl="sibTrans2D1" presStyleIdx="2" presStyleCnt="3"/>
      <dgm:spPr/>
      <dgm:t>
        <a:bodyPr/>
        <a:lstStyle/>
        <a:p>
          <a:endParaRPr lang="es-BO"/>
        </a:p>
      </dgm:t>
    </dgm:pt>
    <dgm:pt modelId="{144CDF4D-A4B3-4116-96A1-8226EF69791C}" type="pres">
      <dgm:prSet presAssocID="{65518A25-E2AC-4A9D-BCBE-A111AFA3E143}" presName="connectorText" presStyleLbl="sibTrans2D1" presStyleIdx="2" presStyleCnt="3"/>
      <dgm:spPr/>
      <dgm:t>
        <a:bodyPr/>
        <a:lstStyle/>
        <a:p>
          <a:endParaRPr lang="es-BO"/>
        </a:p>
      </dgm:t>
    </dgm:pt>
    <dgm:pt modelId="{9F73D01E-C821-48A1-AB25-410FE1824796}" type="pres">
      <dgm:prSet presAssocID="{864C6BBC-0B0E-4F15-BF1C-DD7BD9056927}" presName="node" presStyleLbl="node1" presStyleIdx="2" presStyleCnt="3" custScaleX="210792" custScaleY="93483" custRadScaleRad="68056" custRadScaleInc="-162363">
        <dgm:presLayoutVars>
          <dgm:bulletEnabled val="1"/>
        </dgm:presLayoutVars>
      </dgm:prSet>
      <dgm:spPr/>
      <dgm:t>
        <a:bodyPr/>
        <a:lstStyle/>
        <a:p>
          <a:endParaRPr lang="es-BO"/>
        </a:p>
      </dgm:t>
    </dgm:pt>
  </dgm:ptLst>
  <dgm:cxnLst>
    <dgm:cxn modelId="{8A5E76E9-229F-41A8-85FD-33B9E4E44B5C}" type="presOf" srcId="{54E16F60-4D04-4FB6-84F7-E0C2E502366D}" destId="{CCFD2DB4-6E01-407B-A92A-708CF0A4DEB6}" srcOrd="0" destOrd="0" presId="urn:microsoft.com/office/officeart/2005/8/layout/radial5"/>
    <dgm:cxn modelId="{9D3B1F89-2261-4A19-B6B2-C137BFB205C6}" srcId="{54E16F60-4D04-4FB6-84F7-E0C2E502366D}" destId="{BB0E7920-5A0C-4460-A0B0-44946E2EC8A4}" srcOrd="0" destOrd="0" parTransId="{4E3125ED-764C-4F8D-8872-61CD0A982422}" sibTransId="{58B77D72-4808-406C-BAF9-FDCA662EE76D}"/>
    <dgm:cxn modelId="{197E53FE-1DCF-4954-8310-1762B469EB2B}" type="presOf" srcId="{3B73EB80-3489-451F-956F-F6EE09B281EA}" destId="{8B6697FA-1CD0-43E5-BF96-F0C83F8E8206}" srcOrd="0" destOrd="0" presId="urn:microsoft.com/office/officeart/2005/8/layout/radial5"/>
    <dgm:cxn modelId="{BB404231-53D9-4A10-A8FA-D0E682C707EB}" type="presOf" srcId="{B008B48F-1A60-4366-8D5C-1355DDEC3CE7}" destId="{AC730D63-59DA-4E7B-A6FE-F7E2FF1B496B}" srcOrd="1" destOrd="0" presId="urn:microsoft.com/office/officeart/2005/8/layout/radial5"/>
    <dgm:cxn modelId="{268DC613-2729-4F2C-86BF-EF5ACBC17E7B}" type="presOf" srcId="{65518A25-E2AC-4A9D-BCBE-A111AFA3E143}" destId="{C21BB45D-D23B-4844-915A-B6392680FAEE}" srcOrd="0" destOrd="0" presId="urn:microsoft.com/office/officeart/2005/8/layout/radial5"/>
    <dgm:cxn modelId="{B80F7C2A-1150-4289-9FE4-0CC3259D6209}" type="presOf" srcId="{BB0E7920-5A0C-4460-A0B0-44946E2EC8A4}" destId="{AE224E21-C73A-49A8-8474-0FB217190F33}" srcOrd="0" destOrd="0" presId="urn:microsoft.com/office/officeart/2005/8/layout/radial5"/>
    <dgm:cxn modelId="{8AB2AEF4-E2BA-4A5D-B9E3-4B2B2429EC72}" type="presOf" srcId="{864C6BBC-0B0E-4F15-BF1C-DD7BD9056927}" destId="{9F73D01E-C821-48A1-AB25-410FE1824796}" srcOrd="0" destOrd="0" presId="urn:microsoft.com/office/officeart/2005/8/layout/radial5"/>
    <dgm:cxn modelId="{E0D08E3D-B383-4E34-9330-00E759807917}" type="presOf" srcId="{6613AEAF-27EA-4CEE-8C30-D9AE31387480}" destId="{510A12DF-0AFE-44C0-98B0-45A395A55E7A}" srcOrd="0" destOrd="0" presId="urn:microsoft.com/office/officeart/2005/8/layout/radial5"/>
    <dgm:cxn modelId="{543A9FB4-F1CC-427A-A521-7BC63279DC8A}" type="presOf" srcId="{1EB36F13-3247-4637-8C95-3F2A4DDCAC19}" destId="{4483A4AE-18A4-4509-9DD0-833F5D1F713B}" srcOrd="1" destOrd="0" presId="urn:microsoft.com/office/officeart/2005/8/layout/radial5"/>
    <dgm:cxn modelId="{D9C9BCAE-5999-4D24-8C46-70A068106C99}" srcId="{BB0E7920-5A0C-4460-A0B0-44946E2EC8A4}" destId="{3B73EB80-3489-451F-956F-F6EE09B281EA}" srcOrd="0" destOrd="0" parTransId="{B008B48F-1A60-4366-8D5C-1355DDEC3CE7}" sibTransId="{F960BDFC-BCD3-489B-B392-1B8592D57751}"/>
    <dgm:cxn modelId="{A19FEC78-A11A-4361-9B66-BA8C124D5FAC}" srcId="{BB0E7920-5A0C-4460-A0B0-44946E2EC8A4}" destId="{6613AEAF-27EA-4CEE-8C30-D9AE31387480}" srcOrd="1" destOrd="0" parTransId="{1EB36F13-3247-4637-8C95-3F2A4DDCAC19}" sibTransId="{EFE8710C-AB6C-456A-A8F8-7DD2EB1369C8}"/>
    <dgm:cxn modelId="{CA22BA4D-88B7-46B6-A4CB-C1CF8E911FC5}" type="presOf" srcId="{65518A25-E2AC-4A9D-BCBE-A111AFA3E143}" destId="{144CDF4D-A4B3-4116-96A1-8226EF69791C}" srcOrd="1" destOrd="0" presId="urn:microsoft.com/office/officeart/2005/8/layout/radial5"/>
    <dgm:cxn modelId="{441F3358-33DA-41BC-8A81-53FAF5BB78CF}" srcId="{BB0E7920-5A0C-4460-A0B0-44946E2EC8A4}" destId="{864C6BBC-0B0E-4F15-BF1C-DD7BD9056927}" srcOrd="2" destOrd="0" parTransId="{65518A25-E2AC-4A9D-BCBE-A111AFA3E143}" sibTransId="{930C5AC5-CCCB-4400-A578-4F97911C8882}"/>
    <dgm:cxn modelId="{A2182A23-1F79-449C-BA1F-11770679373F}" type="presOf" srcId="{1EB36F13-3247-4637-8C95-3F2A4DDCAC19}" destId="{424446BF-EAD5-404C-9AEB-22BB816C1740}" srcOrd="0" destOrd="0" presId="urn:microsoft.com/office/officeart/2005/8/layout/radial5"/>
    <dgm:cxn modelId="{F462FBD3-2056-402B-AB5A-BA6D8B0FE3DF}" type="presOf" srcId="{B008B48F-1A60-4366-8D5C-1355DDEC3CE7}" destId="{4F348409-106F-42DD-9509-5986B00DACE3}" srcOrd="0" destOrd="0" presId="urn:microsoft.com/office/officeart/2005/8/layout/radial5"/>
    <dgm:cxn modelId="{B9AC4F12-6ABE-4BE8-8635-315150102EA7}" type="presParOf" srcId="{CCFD2DB4-6E01-407B-A92A-708CF0A4DEB6}" destId="{AE224E21-C73A-49A8-8474-0FB217190F33}" srcOrd="0" destOrd="0" presId="urn:microsoft.com/office/officeart/2005/8/layout/radial5"/>
    <dgm:cxn modelId="{6F0B13B9-1C19-4BF1-82CA-AEFFA7B6C7F5}" type="presParOf" srcId="{CCFD2DB4-6E01-407B-A92A-708CF0A4DEB6}" destId="{4F348409-106F-42DD-9509-5986B00DACE3}" srcOrd="1" destOrd="0" presId="urn:microsoft.com/office/officeart/2005/8/layout/radial5"/>
    <dgm:cxn modelId="{5CBCFC24-F12D-4ABC-98BE-32F491F4C2F8}" type="presParOf" srcId="{4F348409-106F-42DD-9509-5986B00DACE3}" destId="{AC730D63-59DA-4E7B-A6FE-F7E2FF1B496B}" srcOrd="0" destOrd="0" presId="urn:microsoft.com/office/officeart/2005/8/layout/radial5"/>
    <dgm:cxn modelId="{28C2E209-6B5A-4221-B596-92FA64515625}" type="presParOf" srcId="{CCFD2DB4-6E01-407B-A92A-708CF0A4DEB6}" destId="{8B6697FA-1CD0-43E5-BF96-F0C83F8E8206}" srcOrd="2" destOrd="0" presId="urn:microsoft.com/office/officeart/2005/8/layout/radial5"/>
    <dgm:cxn modelId="{DD212D28-B8AA-415B-81E4-006750CE87AB}" type="presParOf" srcId="{CCFD2DB4-6E01-407B-A92A-708CF0A4DEB6}" destId="{424446BF-EAD5-404C-9AEB-22BB816C1740}" srcOrd="3" destOrd="0" presId="urn:microsoft.com/office/officeart/2005/8/layout/radial5"/>
    <dgm:cxn modelId="{077BA0C1-E88D-4B5A-B5C0-F7E300B08974}" type="presParOf" srcId="{424446BF-EAD5-404C-9AEB-22BB816C1740}" destId="{4483A4AE-18A4-4509-9DD0-833F5D1F713B}" srcOrd="0" destOrd="0" presId="urn:microsoft.com/office/officeart/2005/8/layout/radial5"/>
    <dgm:cxn modelId="{F476C6EC-464B-451A-846F-F9E250033506}" type="presParOf" srcId="{CCFD2DB4-6E01-407B-A92A-708CF0A4DEB6}" destId="{510A12DF-0AFE-44C0-98B0-45A395A55E7A}" srcOrd="4" destOrd="0" presId="urn:microsoft.com/office/officeart/2005/8/layout/radial5"/>
    <dgm:cxn modelId="{F1887344-B986-45FC-BDCB-08AD66134372}" type="presParOf" srcId="{CCFD2DB4-6E01-407B-A92A-708CF0A4DEB6}" destId="{C21BB45D-D23B-4844-915A-B6392680FAEE}" srcOrd="5" destOrd="0" presId="urn:microsoft.com/office/officeart/2005/8/layout/radial5"/>
    <dgm:cxn modelId="{E5C5D8F3-ED65-41D5-9DC0-2AB732F23F75}" type="presParOf" srcId="{C21BB45D-D23B-4844-915A-B6392680FAEE}" destId="{144CDF4D-A4B3-4116-96A1-8226EF69791C}" srcOrd="0" destOrd="0" presId="urn:microsoft.com/office/officeart/2005/8/layout/radial5"/>
    <dgm:cxn modelId="{C3693760-27A4-44F0-A3B5-5D54C718F2EA}" type="presParOf" srcId="{CCFD2DB4-6E01-407B-A92A-708CF0A4DEB6}" destId="{9F73D01E-C821-48A1-AB25-410FE1824796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24E21-C73A-49A8-8474-0FB217190F33}">
      <dsp:nvSpPr>
        <dsp:cNvPr id="0" name=""/>
        <dsp:cNvSpPr/>
      </dsp:nvSpPr>
      <dsp:spPr>
        <a:xfrm>
          <a:off x="0" y="2509153"/>
          <a:ext cx="3160643" cy="1811328"/>
        </a:xfrm>
        <a:prstGeom prst="ellipse">
          <a:avLst/>
        </a:prstGeom>
        <a:solidFill>
          <a:schemeClr val="accent5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3200" kern="1200" dirty="0" smtClean="0"/>
            <a:t>CONDUCTA PROBLEMA</a:t>
          </a:r>
          <a:endParaRPr lang="es-BO" sz="3200" kern="1200" dirty="0"/>
        </a:p>
      </dsp:txBody>
      <dsp:txXfrm>
        <a:off x="462865" y="2774416"/>
        <a:ext cx="2234913" cy="1280802"/>
      </dsp:txXfrm>
    </dsp:sp>
    <dsp:sp modelId="{4F348409-106F-42DD-9509-5986B00DACE3}">
      <dsp:nvSpPr>
        <dsp:cNvPr id="0" name=""/>
        <dsp:cNvSpPr/>
      </dsp:nvSpPr>
      <dsp:spPr>
        <a:xfrm rot="19624589">
          <a:off x="2848873" y="2096789"/>
          <a:ext cx="824884" cy="459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BO" sz="1400" kern="1200"/>
        </a:p>
      </dsp:txBody>
      <dsp:txXfrm>
        <a:off x="2859934" y="2226047"/>
        <a:ext cx="687145" cy="275479"/>
      </dsp:txXfrm>
    </dsp:sp>
    <dsp:sp modelId="{8B6697FA-1CD0-43E5-BF96-F0C83F8E8206}">
      <dsp:nvSpPr>
        <dsp:cNvPr id="0" name=""/>
        <dsp:cNvSpPr/>
      </dsp:nvSpPr>
      <dsp:spPr>
        <a:xfrm>
          <a:off x="2382840" y="0"/>
          <a:ext cx="5841525" cy="2007900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FACTORES PRECIPITANTES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Condiciones y circunstancias negativas y puntuales que, en interacción con los anteriores, pueden desencadenar la aparición del mismo: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Contexto personal; familiar; escolar; social.</a:t>
          </a:r>
          <a:endParaRPr lang="es-BO" sz="1400" b="1" kern="1200" dirty="0">
            <a:solidFill>
              <a:schemeClr val="tx1"/>
            </a:solidFill>
          </a:endParaRPr>
        </a:p>
      </dsp:txBody>
      <dsp:txXfrm>
        <a:off x="3238312" y="294050"/>
        <a:ext cx="4130581" cy="1419800"/>
      </dsp:txXfrm>
    </dsp:sp>
    <dsp:sp modelId="{424446BF-EAD5-404C-9AEB-22BB816C1740}">
      <dsp:nvSpPr>
        <dsp:cNvPr id="0" name=""/>
        <dsp:cNvSpPr/>
      </dsp:nvSpPr>
      <dsp:spPr>
        <a:xfrm rot="21350309">
          <a:off x="3475989" y="3018413"/>
          <a:ext cx="794633" cy="459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132914"/>
            <a:satOff val="-3321"/>
            <a:lumOff val="158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BO" sz="1400" kern="1200"/>
        </a:p>
      </dsp:txBody>
      <dsp:txXfrm>
        <a:off x="3476171" y="3115237"/>
        <a:ext cx="656894" cy="275479"/>
      </dsp:txXfrm>
    </dsp:sp>
    <dsp:sp modelId="{510A12DF-0AFE-44C0-98B0-45A395A55E7A}">
      <dsp:nvSpPr>
        <dsp:cNvPr id="0" name=""/>
        <dsp:cNvSpPr/>
      </dsp:nvSpPr>
      <dsp:spPr>
        <a:xfrm>
          <a:off x="4620998" y="1964770"/>
          <a:ext cx="4293983" cy="2145181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FACTORES PREDISPONENTES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Condiciones personales, familiares y escolares que lo hacen más vulnerable y proclive a desarrollarlo: Contexto personal; familiar; escolar; social.</a:t>
          </a:r>
          <a:endParaRPr lang="es-BO" sz="1400" b="1" kern="1200" dirty="0">
            <a:solidFill>
              <a:schemeClr val="tx1"/>
            </a:solidFill>
          </a:endParaRPr>
        </a:p>
      </dsp:txBody>
      <dsp:txXfrm>
        <a:off x="5249837" y="2278924"/>
        <a:ext cx="3036305" cy="1516873"/>
      </dsp:txXfrm>
    </dsp:sp>
    <dsp:sp modelId="{C21BB45D-D23B-4844-915A-B6392680FAEE}">
      <dsp:nvSpPr>
        <dsp:cNvPr id="0" name=""/>
        <dsp:cNvSpPr/>
      </dsp:nvSpPr>
      <dsp:spPr>
        <a:xfrm rot="1464753">
          <a:off x="3036176" y="3993810"/>
          <a:ext cx="651133" cy="459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265827"/>
            <a:satOff val="-6642"/>
            <a:lumOff val="317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BO" sz="1400" kern="1200"/>
        </a:p>
      </dsp:txBody>
      <dsp:txXfrm>
        <a:off x="3042333" y="4057172"/>
        <a:ext cx="513394" cy="275479"/>
      </dsp:txXfrm>
    </dsp:sp>
    <dsp:sp modelId="{9F73D01E-C821-48A1-AB25-410FE1824796}">
      <dsp:nvSpPr>
        <dsp:cNvPr id="0" name=""/>
        <dsp:cNvSpPr/>
      </dsp:nvSpPr>
      <dsp:spPr>
        <a:xfrm>
          <a:off x="3241419" y="4192815"/>
          <a:ext cx="4625576" cy="2051371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400" b="1" kern="1200" dirty="0" smtClean="0">
              <a:solidFill>
                <a:schemeClr val="tx1"/>
              </a:solidFill>
            </a:rPr>
            <a:t>FACTORES MANTENEDORES Las consecuencias generadas en el propio alumno y en los entornos habituales, refuerzan y mantienen la conducta problemática.</a:t>
          </a:r>
          <a:endParaRPr lang="es-BO" sz="1400" b="1" kern="1200" dirty="0">
            <a:solidFill>
              <a:schemeClr val="tx1"/>
            </a:solidFill>
          </a:endParaRPr>
        </a:p>
      </dsp:txBody>
      <dsp:txXfrm>
        <a:off x="3918819" y="4493231"/>
        <a:ext cx="3270776" cy="145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5867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6260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9717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174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831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9118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9653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811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8388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0299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33115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8409-ECD7-4337-A192-983A50E5CF47}" type="datetimeFigureOut">
              <a:rPr lang="es-BO" smtClean="0"/>
              <a:t>18/07/2016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57F80-8726-4913-BBC0-00F3129848E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0652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11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1691680" y="1916832"/>
            <a:ext cx="6397368" cy="2304256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6">
                  <a:lumMod val="0"/>
                  <a:lumOff val="100000"/>
                  <a:alpha val="90000"/>
                </a:schemeClr>
              </a:gs>
            </a:gsLst>
          </a:gradFill>
          <a:ln w="28575"/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4400" b="1" dirty="0" smtClean="0">
                <a:solidFill>
                  <a:schemeClr val="tx1"/>
                </a:solidFill>
                <a:latin typeface="Bradley Hand ITC" panose="03070402050302030203" pitchFamily="66" charset="0"/>
                <a:cs typeface="Aharoni" panose="02010803020104030203" pitchFamily="2" charset="-79"/>
              </a:rPr>
              <a:t>TÉCNICAS DE MANEJO </a:t>
            </a:r>
            <a:r>
              <a:rPr lang="es-BO" sz="4600" b="1" dirty="0" smtClean="0">
                <a:solidFill>
                  <a:schemeClr val="tx1"/>
                </a:solidFill>
                <a:latin typeface="Bradley Hand ITC" panose="03070402050302030203" pitchFamily="66" charset="0"/>
                <a:cs typeface="Aharoni" panose="02010803020104030203" pitchFamily="2" charset="-79"/>
              </a:rPr>
              <a:t>CONDUCTUAL</a:t>
            </a:r>
            <a:endParaRPr lang="es-BO" sz="4600" b="1" dirty="0">
              <a:solidFill>
                <a:schemeClr val="tx1"/>
              </a:solidFill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01294" y="4797152"/>
            <a:ext cx="4348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2400" b="1" i="1" dirty="0" smtClean="0"/>
              <a:t>Expositor: </a:t>
            </a:r>
          </a:p>
          <a:p>
            <a:r>
              <a:rPr lang="es-BO" sz="2400" b="1" i="1" dirty="0" smtClean="0"/>
              <a:t>	   </a:t>
            </a:r>
            <a:r>
              <a:rPr lang="es-BO" sz="2400" i="1" dirty="0" smtClean="0"/>
              <a:t>Lic. Claudia Avila Molina</a:t>
            </a:r>
            <a:endParaRPr lang="es-BO" sz="2400" i="1" dirty="0"/>
          </a:p>
        </p:txBody>
      </p:sp>
      <p:pic>
        <p:nvPicPr>
          <p:cNvPr id="7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1" t="25107" r="25486" b="25820"/>
          <a:stretch/>
        </p:blipFill>
        <p:spPr>
          <a:xfrm>
            <a:off x="251520" y="188640"/>
            <a:ext cx="1706599" cy="1686983"/>
          </a:xfrm>
          <a:prstGeom prst="ellipse">
            <a:avLst/>
          </a:prstGeom>
        </p:spPr>
      </p:pic>
      <p:pic>
        <p:nvPicPr>
          <p:cNvPr id="8" name="Imagen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4" t="39005" r="25379" b="39441"/>
          <a:stretch/>
        </p:blipFill>
        <p:spPr>
          <a:xfrm>
            <a:off x="6968262" y="188640"/>
            <a:ext cx="1996226" cy="875764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05368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es-BO" sz="3200" b="1" dirty="0" smtClean="0"/>
              <a:t>ALGUNAS </a:t>
            </a:r>
            <a:r>
              <a:rPr lang="es-BO" sz="3200" b="1" dirty="0"/>
              <a:t>TÉCNICAS SIMPLES DE MODIFICACIÓN DE CONDUCTA </a:t>
            </a:r>
            <a:endParaRPr lang="es-BO" sz="32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BO" dirty="0" smtClean="0"/>
              <a:t>Se </a:t>
            </a:r>
            <a:r>
              <a:rPr lang="es-BO" dirty="0"/>
              <a:t>emplean para conseguir que el niño desaprenda hábitos ya adquiridos o hábitos nuevos. Todo aprendizaje de conducta es un proceso que lleva su tiempo. Se debe mantener la calma, ir aplicando las técnicas y poco a poco ir observando los progresos. </a:t>
            </a:r>
            <a:endParaRPr lang="es-BO" dirty="0" smtClean="0"/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En </a:t>
            </a:r>
            <a:r>
              <a:rPr lang="es-BO" dirty="0"/>
              <a:t>caso de conductas severas (aquellas que salen de lo común), muy persistentes (aquellas que no se logra cambiar), y con una excesiva agresividad, se debe acudir a un </a:t>
            </a:r>
            <a:r>
              <a:rPr lang="es-BO" dirty="0" smtClean="0"/>
              <a:t>profesional </a:t>
            </a:r>
            <a:r>
              <a:rPr lang="es-BO" dirty="0"/>
              <a:t>y que sea este el que aplique la técnica más adecuada. </a:t>
            </a:r>
            <a:endParaRPr lang="es-BO" b="1" dirty="0" smtClean="0"/>
          </a:p>
          <a:p>
            <a:endParaRPr lang="es-BO" b="1" dirty="0"/>
          </a:p>
          <a:p>
            <a:pPr marL="0" indent="0">
              <a:lnSpc>
                <a:spcPct val="120000"/>
              </a:lnSpc>
              <a:buNone/>
            </a:pPr>
            <a:r>
              <a:rPr lang="es-BO" b="1" dirty="0" smtClean="0"/>
              <a:t>Algunas técnicas:</a:t>
            </a:r>
          </a:p>
          <a:p>
            <a:pPr>
              <a:lnSpc>
                <a:spcPct val="120000"/>
              </a:lnSpc>
            </a:pPr>
            <a:r>
              <a:rPr lang="es-BO" dirty="0" smtClean="0">
                <a:solidFill>
                  <a:srgbClr val="FF0000"/>
                </a:solidFill>
              </a:rPr>
              <a:t>Retirada </a:t>
            </a:r>
            <a:r>
              <a:rPr lang="es-BO" dirty="0">
                <a:solidFill>
                  <a:srgbClr val="FF0000"/>
                </a:solidFill>
              </a:rPr>
              <a:t>de atención </a:t>
            </a:r>
            <a:endParaRPr lang="es-BO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s-BO" dirty="0" smtClean="0">
                <a:solidFill>
                  <a:srgbClr val="FF0000"/>
                </a:solidFill>
              </a:rPr>
              <a:t>Economía de fichas </a:t>
            </a:r>
            <a:endParaRPr lang="es-BO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es-BO" dirty="0" smtClean="0">
                <a:solidFill>
                  <a:srgbClr val="FF0000"/>
                </a:solidFill>
              </a:rPr>
              <a:t>Tiempo </a:t>
            </a:r>
            <a:r>
              <a:rPr lang="es-BO" dirty="0">
                <a:solidFill>
                  <a:srgbClr val="FF0000"/>
                </a:solidFill>
              </a:rPr>
              <a:t>fuera </a:t>
            </a:r>
            <a:endParaRPr lang="es-BO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1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dirty="0" smtClean="0"/>
              <a:t>Retirada </a:t>
            </a:r>
            <a:r>
              <a:rPr lang="es-BO" dirty="0"/>
              <a:t>de atención </a:t>
            </a:r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BO" dirty="0"/>
          </a:p>
          <a:p>
            <a:pPr marL="0" indent="0">
              <a:buNone/>
            </a:pPr>
            <a:r>
              <a:rPr lang="es-BO" b="1" dirty="0"/>
              <a:t>¿Para que sirve? </a:t>
            </a:r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Esta </a:t>
            </a:r>
            <a:r>
              <a:rPr lang="es-BO" dirty="0"/>
              <a:t>técnica sirve para controlar las rabietas y llantos de los niños y niñas. Los pequeños aprenden que con esta manifestación de conducta reciben cierta atención o satisfacen ciertas demandas del adulto. </a:t>
            </a:r>
            <a:endParaRPr lang="es-BO" dirty="0" smtClean="0"/>
          </a:p>
          <a:p>
            <a:endParaRPr lang="es-BO" dirty="0"/>
          </a:p>
          <a:p>
            <a:pPr marL="0" indent="0">
              <a:buNone/>
            </a:pPr>
            <a:r>
              <a:rPr lang="es-BO" b="1" dirty="0"/>
              <a:t>¿En qué consiste la técnica? </a:t>
            </a:r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Consiste </a:t>
            </a:r>
            <a:r>
              <a:rPr lang="es-BO" dirty="0"/>
              <a:t>en retirar automáticamente la atención al niño ante este tipo de conductas. Se le enseña al niño que efectuando peticiones de modo inadecuado no va a conseguir nada. </a:t>
            </a:r>
          </a:p>
        </p:txBody>
      </p:sp>
    </p:spTree>
    <p:extLst>
      <p:ext uri="{BB962C8B-B14F-4D97-AF65-F5344CB8AC3E}">
        <p14:creationId xmlns:p14="http://schemas.microsoft.com/office/powerpoint/2010/main" val="8918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59046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BO" b="1" dirty="0" smtClean="0"/>
              <a:t>¿</a:t>
            </a:r>
            <a:r>
              <a:rPr lang="es-BO" b="1" dirty="0"/>
              <a:t>Cómo hacerlo? </a:t>
            </a:r>
            <a:endParaRPr lang="es-BO" b="1" dirty="0" smtClean="0"/>
          </a:p>
          <a:p>
            <a:endParaRPr lang="es-BO" dirty="0"/>
          </a:p>
          <a:p>
            <a:r>
              <a:rPr lang="es-BO" dirty="0" smtClean="0"/>
              <a:t>Identifica </a:t>
            </a:r>
            <a:r>
              <a:rPr lang="es-BO" dirty="0"/>
              <a:t>que la conducta del niño se produce por demanda de atención. </a:t>
            </a:r>
          </a:p>
          <a:p>
            <a:r>
              <a:rPr lang="es-BO" dirty="0" smtClean="0"/>
              <a:t>Si </a:t>
            </a:r>
            <a:r>
              <a:rPr lang="es-BO" dirty="0"/>
              <a:t>es así, se retira toda atención inmediatamente, como si la conducta no estuviera ocurriendo. Se evita cualquier mirada, palabra o gesto. Si es posible mantén distancia. </a:t>
            </a:r>
          </a:p>
          <a:p>
            <a:r>
              <a:rPr lang="es-BO" dirty="0" smtClean="0"/>
              <a:t>No </a:t>
            </a:r>
            <a:r>
              <a:rPr lang="es-BO" dirty="0"/>
              <a:t>le digas nada, ni siquiera una riña o reproche. </a:t>
            </a:r>
          </a:p>
          <a:p>
            <a:r>
              <a:rPr lang="es-BO" dirty="0" smtClean="0"/>
              <a:t>Cuando </a:t>
            </a:r>
            <a:r>
              <a:rPr lang="es-BO" dirty="0"/>
              <a:t>la conducta empiece a bajar de tono y el niño comience a calmarse, presta atención progresivamente y explícale lo sucedido. Lo que le queremos transmitir es que si lo pide de la manera adecuada puede conseguir las cosas. </a:t>
            </a:r>
          </a:p>
          <a:p>
            <a:r>
              <a:rPr lang="es-BO" dirty="0" smtClean="0"/>
              <a:t>Tenemos </a:t>
            </a:r>
            <a:r>
              <a:rPr lang="es-BO" dirty="0"/>
              <a:t>que tener cuidado con esto, ya que no debemos transmitir el siguiente mensaje “te has portado mal, eres malo y te desprecio y no te hago caso”. </a:t>
            </a:r>
          </a:p>
        </p:txBody>
      </p:sp>
    </p:spTree>
    <p:extLst>
      <p:ext uri="{BB962C8B-B14F-4D97-AF65-F5344CB8AC3E}">
        <p14:creationId xmlns:p14="http://schemas.microsoft.com/office/powerpoint/2010/main" val="8874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El niño ha aprendido que:</a:t>
            </a:r>
          </a:p>
          <a:p>
            <a:pPr marL="0" indent="0">
              <a:buNone/>
            </a:pPr>
            <a:endParaRPr lang="es-BO" dirty="0" smtClean="0"/>
          </a:p>
          <a:p>
            <a:pPr>
              <a:buFontTx/>
              <a:buChar char="-"/>
            </a:pPr>
            <a:r>
              <a:rPr lang="es-BO" dirty="0" smtClean="0"/>
              <a:t>Con la rabieta se consigue atención, su madre está pendiente de él.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- Cualquier cosa que desee- si va acompañado de rabietas – es obtenida. </a:t>
            </a:r>
          </a:p>
          <a:p>
            <a:pPr marL="0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9187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s-BO" dirty="0" smtClean="0"/>
              <a:t>Economía </a:t>
            </a:r>
            <a:r>
              <a:rPr lang="es-BO" dirty="0"/>
              <a:t>de fichas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BO" b="1" dirty="0" smtClean="0"/>
              <a:t>¿</a:t>
            </a:r>
            <a:r>
              <a:rPr lang="es-BO" b="1" dirty="0"/>
              <a:t>Para que sirve? </a:t>
            </a:r>
            <a:endParaRPr lang="es-BO" dirty="0"/>
          </a:p>
          <a:p>
            <a:pPr marL="0" indent="0">
              <a:buNone/>
            </a:pPr>
            <a:r>
              <a:rPr lang="es-BO" dirty="0"/>
              <a:t>Sirve para ir reforzando positivamente secuencias de conductas. Permite enseñar una o varias o conductas, alterar la frecuencia de determinadas conductas y eliminar conductas inapropiadas. Además puede usarse para conductas de una sola persona o grupos de personas. </a:t>
            </a:r>
            <a:endParaRPr lang="es-BO" dirty="0" smtClean="0"/>
          </a:p>
          <a:p>
            <a:endParaRPr lang="es-BO" dirty="0"/>
          </a:p>
          <a:p>
            <a:r>
              <a:rPr lang="es-BO" b="1" dirty="0"/>
              <a:t>¿En qué consiste la técnica? </a:t>
            </a:r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En </a:t>
            </a:r>
            <a:r>
              <a:rPr lang="es-BO" dirty="0"/>
              <a:t>entregar un reforzador “ficha” (puede ser puntos, pegatinas, etc.), cada vez que el niño hace una conducta deseada. Se lleva el control de las fichas y cuando se consigue un número determinado (concretado con antelación), por ejemplo 10 fichas, se obtiene una recompensa. </a:t>
            </a:r>
          </a:p>
        </p:txBody>
      </p:sp>
    </p:spTree>
    <p:extLst>
      <p:ext uri="{BB962C8B-B14F-4D97-AF65-F5344CB8AC3E}">
        <p14:creationId xmlns:p14="http://schemas.microsoft.com/office/powerpoint/2010/main" val="66767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r>
              <a:rPr lang="es-BO" b="1" dirty="0" smtClean="0"/>
              <a:t>¿</a:t>
            </a:r>
            <a:r>
              <a:rPr lang="es-BO" b="1" dirty="0"/>
              <a:t>Cómo hacerlo? </a:t>
            </a:r>
            <a:endParaRPr lang="es-BO" b="1" dirty="0" smtClean="0"/>
          </a:p>
          <a:p>
            <a:pPr marL="0" indent="0">
              <a:buNone/>
            </a:pPr>
            <a:endParaRPr lang="es-BO" dirty="0"/>
          </a:p>
          <a:p>
            <a:r>
              <a:rPr lang="es-BO" dirty="0" smtClean="0"/>
              <a:t>Explica </a:t>
            </a:r>
            <a:r>
              <a:rPr lang="es-BO" dirty="0"/>
              <a:t>claramente al niño o niños en qué consiste la economía de fichas. </a:t>
            </a:r>
          </a:p>
          <a:p>
            <a:r>
              <a:rPr lang="es-BO" dirty="0" smtClean="0"/>
              <a:t>Elije </a:t>
            </a:r>
            <a:r>
              <a:rPr lang="es-BO" dirty="0"/>
              <a:t>fichas adecuadas, que puedan verse, tocarse, que no den lugar a confusión. </a:t>
            </a:r>
          </a:p>
          <a:p>
            <a:r>
              <a:rPr lang="es-BO" dirty="0" smtClean="0"/>
              <a:t>Establece </a:t>
            </a:r>
            <a:r>
              <a:rPr lang="es-BO" dirty="0"/>
              <a:t>el número de fichas que consigue con cada conducta deseada, así como cuales son estas conductas. </a:t>
            </a:r>
          </a:p>
          <a:p>
            <a:r>
              <a:rPr lang="es-BO" dirty="0" smtClean="0"/>
              <a:t>Escoge </a:t>
            </a:r>
            <a:r>
              <a:rPr lang="es-BO" dirty="0"/>
              <a:t>un lugar donde colocar las fichas que vaya obteniendo para que tenga un control de sus logros. En ese mismo lugar colocas la lista de recompensas. </a:t>
            </a:r>
          </a:p>
          <a:p>
            <a:r>
              <a:rPr lang="es-BO" dirty="0" smtClean="0"/>
              <a:t>Establece </a:t>
            </a:r>
            <a:r>
              <a:rPr lang="es-BO" dirty="0"/>
              <a:t>la lista de recompensas con ellos. Estas deben ser reforzadores preferiblemente no materiales (cosas que le gusten y en las que podamos participar) </a:t>
            </a:r>
          </a:p>
          <a:p>
            <a:r>
              <a:rPr lang="es-BO" dirty="0" smtClean="0"/>
              <a:t>Cuando </a:t>
            </a:r>
            <a:r>
              <a:rPr lang="es-BO" dirty="0"/>
              <a:t>el pequeño quiera intercambiar sus fichas, debemos hacerlo con él. 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210631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dirty="0" smtClean="0"/>
              <a:t>Tiempo </a:t>
            </a:r>
            <a:r>
              <a:rPr lang="es-BO" dirty="0"/>
              <a:t>fuera </a:t>
            </a:r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BO" b="1" dirty="0" smtClean="0"/>
              <a:t>¿</a:t>
            </a:r>
            <a:r>
              <a:rPr lang="es-BO" b="1" dirty="0"/>
              <a:t>Para qué sirve? </a:t>
            </a:r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Se </a:t>
            </a:r>
            <a:r>
              <a:rPr lang="es-BO" dirty="0"/>
              <a:t>utiliza cuando el niño hace alguna travesura o conducta indeseada, como golpear a un amiguito, tirar cosas al suelo, etc. El objetivo es conseguir parar la conducta antes de que esté fuera de control. Para ello se utiliza la reflexión y se evitan los refuerzos que aumenten la intensidad del comportamiento. </a:t>
            </a:r>
            <a:endParaRPr lang="es-BO" dirty="0" smtClean="0"/>
          </a:p>
          <a:p>
            <a:endParaRPr lang="es-BO" dirty="0"/>
          </a:p>
          <a:p>
            <a:r>
              <a:rPr lang="es-BO" b="1" dirty="0"/>
              <a:t>¿En qué consiste la técnica? </a:t>
            </a:r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Consiste </a:t>
            </a:r>
            <a:r>
              <a:rPr lang="es-BO" dirty="0"/>
              <a:t>en retirar al niño y/o niña de la situación en la que se está descontrolando. Se le lleva a otro lugar adecuado para pensar, donde no haya estímulos que refuercen su conducta. </a:t>
            </a:r>
          </a:p>
        </p:txBody>
      </p:sp>
    </p:spTree>
    <p:extLst>
      <p:ext uri="{BB962C8B-B14F-4D97-AF65-F5344CB8AC3E}">
        <p14:creationId xmlns:p14="http://schemas.microsoft.com/office/powerpoint/2010/main" val="89187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r>
              <a:rPr lang="es-BO" b="1" dirty="0" smtClean="0"/>
              <a:t>¿</a:t>
            </a:r>
            <a:r>
              <a:rPr lang="es-BO" b="1" dirty="0"/>
              <a:t>Cómo hacerlo? </a:t>
            </a:r>
            <a:endParaRPr lang="es-BO" b="1" dirty="0" smtClean="0"/>
          </a:p>
          <a:p>
            <a:pPr marL="0" indent="0">
              <a:buNone/>
            </a:pPr>
            <a:endParaRPr lang="es-BO" dirty="0"/>
          </a:p>
          <a:p>
            <a:r>
              <a:rPr lang="es-BO" dirty="0" smtClean="0"/>
              <a:t>En </a:t>
            </a:r>
            <a:r>
              <a:rPr lang="es-BO" dirty="0"/>
              <a:t>el momento en el que el pequeño se descontrola, se le lleva un “tiempo fuera”. </a:t>
            </a:r>
          </a:p>
          <a:p>
            <a:r>
              <a:rPr lang="es-BO" dirty="0" smtClean="0"/>
              <a:t>No </a:t>
            </a:r>
            <a:r>
              <a:rPr lang="es-BO" dirty="0"/>
              <a:t>le amenaces ni digas: «si sigues te llevo a tu habitación». De forma inmediata, coges al niño sin alterarte y con calma y le llevas al espacio escogido para el tiempo fuera (un lugar tranquilo, no hostil o de castigo). </a:t>
            </a:r>
          </a:p>
          <a:p>
            <a:r>
              <a:rPr lang="es-BO" dirty="0" smtClean="0"/>
              <a:t>Le </a:t>
            </a:r>
            <a:r>
              <a:rPr lang="es-BO" dirty="0"/>
              <a:t>explicas con calma, estás haciendo cosas que pueden molestar a los demás, vamos a pensar en lo que has hecho. No uses reproches o desprecios, no le digas “eres malo y te voy a castigar…” “me tienes harto….” </a:t>
            </a:r>
          </a:p>
          <a:p>
            <a:r>
              <a:rPr lang="es-BO" dirty="0" smtClean="0"/>
              <a:t>El </a:t>
            </a:r>
            <a:r>
              <a:rPr lang="es-BO" dirty="0"/>
              <a:t>tiempo fuera debe ser corto, con unos minutos basta, no excedas nunca los 15 minutos. Simplemente espera a que el niño se calme y cuando esto ocurra habla con él sobre su conducta y pídele que se disculpe por lo que ha hecho. 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9187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783" y="49411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. </a:t>
            </a:r>
            <a:br>
              <a:rPr lang="es-BO" dirty="0" smtClean="0"/>
            </a:b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es-BO" dirty="0"/>
          </a:p>
          <a:p>
            <a:pPr marL="0" indent="0" algn="ctr">
              <a:buNone/>
            </a:pPr>
            <a:r>
              <a:rPr lang="es-BO" b="1" dirty="0" smtClean="0"/>
              <a:t>PREVENCIÓNDE PROBLEMAS </a:t>
            </a:r>
          </a:p>
          <a:p>
            <a:pPr marL="0" indent="0" algn="ctr">
              <a:buNone/>
            </a:pPr>
            <a:r>
              <a:rPr lang="es-BO" b="1" dirty="0" smtClean="0"/>
              <a:t>DE DISCIPLINA </a:t>
            </a:r>
          </a:p>
          <a:p>
            <a:pPr marL="0" indent="0" algn="ctr">
              <a:buNone/>
            </a:pPr>
            <a:endParaRPr lang="es-BO" dirty="0" smtClean="0"/>
          </a:p>
          <a:p>
            <a:pPr marL="0" indent="0" algn="ctr">
              <a:buNone/>
            </a:pPr>
            <a:endParaRPr lang="es-BO" dirty="0" smtClean="0"/>
          </a:p>
          <a:p>
            <a:pPr marL="0" indent="0" algn="just">
              <a:buNone/>
            </a:pPr>
            <a:r>
              <a:rPr lang="es-BO" dirty="0" smtClean="0"/>
              <a:t>Una forma de evitar conflictos de disciplina es entrenar a los niños para que vayan adquiriendo control de sus conductas y emociones sin necesidad de imposiciones externas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6523878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43805"/>
            <a:ext cx="8229600" cy="5865515"/>
          </a:xfrm>
        </p:spPr>
        <p:txBody>
          <a:bodyPr>
            <a:normAutofit fontScale="85000" lnSpcReduction="20000"/>
          </a:bodyPr>
          <a:lstStyle/>
          <a:p>
            <a:r>
              <a:rPr lang="es-BO" dirty="0" smtClean="0"/>
              <a:t>El </a:t>
            </a:r>
            <a:r>
              <a:rPr lang="es-BO" dirty="0"/>
              <a:t>establecimiento de </a:t>
            </a:r>
            <a:r>
              <a:rPr lang="es-BO" dirty="0">
                <a:solidFill>
                  <a:srgbClr val="FF0000"/>
                </a:solidFill>
              </a:rPr>
              <a:t>límites</a:t>
            </a:r>
            <a:r>
              <a:rPr lang="es-BO" dirty="0"/>
              <a:t> claros y explicados desde un principio. </a:t>
            </a:r>
          </a:p>
          <a:p>
            <a:r>
              <a:rPr lang="es-BO" dirty="0" smtClean="0"/>
              <a:t>El </a:t>
            </a:r>
            <a:r>
              <a:rPr lang="es-BO" dirty="0"/>
              <a:t>recordatorio de estos límites cada cierto tiempo y después de algunas situaciones específicas de crisis disciplinaria </a:t>
            </a:r>
            <a:endParaRPr lang="es-BO" dirty="0" smtClean="0"/>
          </a:p>
          <a:p>
            <a:r>
              <a:rPr lang="es-BO" dirty="0" smtClean="0"/>
              <a:t>La </a:t>
            </a:r>
            <a:r>
              <a:rPr lang="es-BO" dirty="0"/>
              <a:t>asociación de </a:t>
            </a:r>
            <a:r>
              <a:rPr lang="es-BO" dirty="0">
                <a:solidFill>
                  <a:srgbClr val="FF0000"/>
                </a:solidFill>
              </a:rPr>
              <a:t>consecuencias</a:t>
            </a:r>
            <a:r>
              <a:rPr lang="es-BO" dirty="0"/>
              <a:t> placenteras al cumplimiento de límites y buenas conductas. </a:t>
            </a:r>
          </a:p>
          <a:p>
            <a:r>
              <a:rPr lang="es-BO" dirty="0" smtClean="0"/>
              <a:t>El </a:t>
            </a:r>
            <a:r>
              <a:rPr lang="es-BO" dirty="0"/>
              <a:t>manejo de las infracciones con calma y firmeza afectuosa, sin </a:t>
            </a:r>
            <a:r>
              <a:rPr lang="es-BO" dirty="0" smtClean="0"/>
              <a:t>violencia. </a:t>
            </a:r>
            <a:endParaRPr lang="es-BO" dirty="0"/>
          </a:p>
          <a:p>
            <a:r>
              <a:rPr lang="es-BO" dirty="0" smtClean="0"/>
              <a:t>La </a:t>
            </a:r>
            <a:r>
              <a:rPr lang="es-BO" dirty="0"/>
              <a:t>instauración de algunas consecuencias inmediatas y razonadas en casos de reincidencia de transgresiones. </a:t>
            </a:r>
          </a:p>
          <a:p>
            <a:r>
              <a:rPr lang="es-BO" dirty="0" smtClean="0"/>
              <a:t>La </a:t>
            </a:r>
            <a:r>
              <a:rPr lang="es-BO" dirty="0"/>
              <a:t>ayuda al niño transgresor para cumplir compromisos de no reincidencia (tiene que ser concreto, bien comprendido por el alumno y relacionado con una conducta específica. 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65238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783" y="404664"/>
            <a:ext cx="8229600" cy="1143000"/>
          </a:xfrm>
        </p:spPr>
        <p:txBody>
          <a:bodyPr/>
          <a:lstStyle/>
          <a:p>
            <a:r>
              <a:rPr lang="es-BO" b="1" dirty="0" smtClean="0"/>
              <a:t>¿Qué es conducta?</a:t>
            </a:r>
            <a:endParaRPr lang="es-BO" b="1" dirty="0"/>
          </a:p>
        </p:txBody>
      </p:sp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dirty="0"/>
          </a:p>
          <a:p>
            <a:pPr marL="0" indent="0" algn="just">
              <a:buNone/>
            </a:pPr>
            <a:r>
              <a:rPr lang="es-AR" dirty="0" smtClean="0"/>
              <a:t>La </a:t>
            </a:r>
            <a:r>
              <a:rPr lang="es-AR" dirty="0"/>
              <a:t>conducta se puede definir como la manifestación externa de procesos mentales y de vivencias internas ya sean estas físicas y/o afectivo emocionales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61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5" name="AutoShape 2" descr="data:image/jpeg;base64,/9j/4AAQSkZJRgABAQAAAQABAAD/2wCEAAkGBxITEhUSEhMVFRUVGCAYGBcXGBYWGhcYHh8aHhcdGRoYHyggGB8lIBsYITEiJSkrLi4uGiAzODMtNygtLisBCgoKDg0OGxAQGy0mICUtLS8vLS8zLS0vLy0tNy0tLS8tLy0tLS0tLS0vLS0tLS0tLS0tLS0tLS0tLS0tLS0tLf/AABEIAK8BIAMBEQACEQEDEQH/xAAbAAEAAgMBAQAAAAAAAAAAAAAABAUBAwYCB//EAE8QAAIBAgQEAwUCCgUICQUAAAECEQADBBIhMQUTIkEGUWEjMnGBkRShBxUzNUJScrHB0TaCsrPwFjRGU2KiwsQkJUN1krTS4fEmc3SDk//EABsBAQADAQEBAQAAAAAAAAAAAAACAwQBBQYH/8QARhEAAgECAwMJBQUGBQEJAAAAAAECAxEEITESQVEFEyJhcYGhwfAUMpGx0TM0NVLhBiNCYnKCFUNFsvHCJCVEU5KTotLi/9oADAMBAAIRAxEAPwD7jQCgFAKAUAoBQCgFAKAUAoBQCgFAKAUAoBQCgFAKAUAoBQCgFAKAUAoBQCgFAKAUAoBQCgFAKAUAoBQCgFAKAUAoBQCgFAKAUAoBQCgFAKAUAoBQCgFAKAUAoBQCgFAKAUAoBQCgFAKAUAoBQCgFAKAUB55g8xpvrXNpcTuyxnETIjzptK17izvY83LmhgiYka/T5VGUsstQo55kaxiyc4OWVA279IJ+81nhXbck92nwuWyppJNb/qbsHfzorGJKgmOxIBq6jU5ympcSE4bMnE2LcU7EH5ipqcXoyLTRrvXD+jlPUAZPadfnUJzaXRtqrnVHiRcJjyxUHKMysfmGgVno4rbcU96fg7F1Shsp26vkWBYedbG0tTOkYziYkT5TXNpXtc7Zke7iYdFEEPOvwHaqp1rTilvv4E1T6MnwJVXlYoBQCgFAKAUAoBQCgFAKAUAoBQCgFAKAUAoBQCaA8m4IJkQNzO0bzQGZoDGYbTtvQHNlBBMe8DPr7UDXz0rwdmKu7arP/wBR6Xl/9SYyj7PcWNBcIA7Rn2rTZezSX8z+ZT/nR7F8jTi1UXTlH6wJiAByzCT386qrKMarUev5aeZOm26ab6vnqeEQZgY1lRPeOSdKrSW0pWzuv9pNt7LXb/uJXCEAVoEezQ/MqZNacFFKDsv4Y/JlOIbclfi/mQ8JaUFCAAfZax5hs31rPShFOLWT6PmW1Jtxa/q8hZABgbZresRmPMPV/CfSox2VJqOavHvzEtLv+buyMNbXIug0RiPQ8wQaOEdhWW6XzJJvad+K+RN46BoTqQpgRMar1T2jb51rx2z0W83bT4ZlGFvmlpf65Gh0GZyTlnmgtGoEL9YqhqLlJt2967+BYm9lWz93L4mcAo5idMAO0AgCOhe3bzruGjF1Yu292+CI1bqD7F82X017RhE0AmgMzQCgFAKAUAoBQCgFAKAUAoBQCgFAKAquM8W5BTpkMG9NREfvNTjHaNOHw/PXz4eZAfxSB/2Z2n3h5D+cVNUi5YBveGvvjEHK9mbbg+8wkQf1f3VyypvMrnTVCVnncg4ngl9LTF7wChZbrukGZzSI13Pxmpc7HgQliKcVdon4jgt9lQc0SqMp6rmpJJB03gafzqKmuBZSxFON7x1fUZ4Dw5lc3ObnAzq3ve+CAfe3jKda5KomrJCti6daGzBWz6iRZwBLOCGVYIBOUwc2YZY3HfWvHp4aUpyTulay043yEqyUU1a/6WzJv2Ics28x1OYnSSZzHStSw37rm777377lHO9Pasc4/G8O2PODm6LpJ/RXJm5WpzTPu+m9Z50oyrtbT7O6x6iwVeODWJstnx1L5eGAEHOYHaBuFyz9JqxYFJ3v6tY832i62ber3PS2Fso7EkgWwDprCKdvWrqWG2LxT1SXwyIVK18+DbI1yylu1zixyoiPtrCAnz7zUY4HpKN9LeB2WK6O1bj4mL+EW0M7OxGe2oEDT2gCj4Sw1qFPk/pe893/AMczs8Xldr08jNnCo5uIrN7Mm2ZA0zZLmnmIYV2WAsrbWTT8X+gji7u6WjXgiXjsFzIOYroVMAGQYP8AAVKvhudad2rZHKdbY3XIn2EtdYEMEIeT0x1Rqvf6+VZfZZSqtNPZs+zO2hcqyUE1a+Xga7Tqt4WzzC4eS2VY1XYwdAQK1U8E4dPavnfyIym5RvZWtYcXtYsu3IJym2ANVEOCzSJ84CH9oHsa9CDglmedUVTayIt37Sp62uQ10DKgUSpLe4xcx0wNl286l0HpwIfvFq9/qx7VMUFeRcZ8ns4a2APegXNdX90Tqs7d6jem5ZW6yVqlne/UWvClugMLxli5I2jKQNBHYGQJ10qubhdbPAtpqST2uJPqJYKAUAoBQCgFAKAUAoBQCgFAKAwx0oGchbx+L/StTJJl7Two6e5Og3/wK2bFLW5ijWrxyszD43ElTGHAnSRZYnVTJHwga99KbFP8xL2iu0dBexHLgKo137fHtXk18Q4Ssj0acNtXkyFxfFF7F4EQOW2x+H071GnXdSVrWVijGUlGhLM5+5eeXXPcgICOthOa4LagtMgeyMnfU71fc8dyldrPTzt5G3hGKfnWgGYkliwnp1+0kafpFikk9si+ddu1oXYeV6sU32nTC/dJIgjQ9j5GPvrJGpVk2rHtuEEtTZhrtwtDCAZ7EVZSqVHK0kRnGFsmUS+DgOI/jDnGZnl5RHuZPen57VP2f97zlz0Xyu3gfY9nLjfruQ+Oov23NHUHtQe/v4f+bfU16tH7P4+Z8zWX7z4eRT8PuJykzsfyZyQRJu8nC83ffqN3PGvvz3q2d7u3Hwu/SKKbTir+nZfqe2FsB0aRFpxaUREf9M5gIP6EZJj9IW57Vxt3TXHPyO2Wj4f8mMdcIbLZjmKsIC3cYhOUAvZAYEzvppFSglrLS/k7kZt2tHh5qxjENby38rAWotctm1HLNq1nJ1EtPJ7jXLRL3eOfzf6nfzd3yRIxzKAu2dmxJJLQT1Mphd2aAoOugHeajG+fDIk2rLvLzwdbVbt5VAAgaDb8riAPuAHyFUYl3Sb9ZI0YZWb9cSbc4bc+186BkBHfX3Y1Hx+6KpUk42PTU1zezvM/5T2emc0ncZTp0ljGnVsdvI+VOaZZ7FVJOOxjKZU6ZJ236bhB/wB0V5uJrTpyye7yl9CFKkpLPj9PqaRinDRI1YJMAT1MB9ymqFiKilbi7fMsdKLV+/wX1PCYx5zyCQCNtD3+k/dXFXm3t3zzWh3mo2semx1wfpbAjYb+01/3RXfaaidr+s/oc5mHD1kevt7gNrMW2bbusx/8VdQrzlNRk75fUorRUabkloaE8Q6e4CcwX3vMEjt6fTX0rbtHmrF5aFvgcVzLaXIjMJjf76kjVCalFSJE0JmaAUAoBQCgFAKAUBA4txNbAUspOZsojKOxOpYgDauN2KatVU7XWpGwXGxdLBUIIGb3rbSJHZGJ712Lu7EI11K+WhV8b8TtZwl2+FGdcqoCDGZjAnXWN49K5iv3MNpHo8jUfb8TGk8lv7Dgz4n4wuGOIZm5LkBbpS30mf0QBsdRqI8q8t16+xtPQ+1/wzkqWIVCPvLWN3nl5a5HS/j/ABP4j+1c08/NGeFn8tl2iPd02rRzsvZ9u+Z4/sFD/GPZ9nocM/y3Ifgji3E8VdtG9L4Ul1diluHOViM2kmDA0gaCoYepVm1taF/LOC5Ow9OcIL95lZXeWhr8W8exV3GPgsDbXpENCW2LkdTTnEBQSfnPnStWqOpsUyHJ3JOBjhFicaspdtvAsPwdcfa9dfD4m2nPsglXCKrRMXAYEAyRtvJqzDVpSbhLVGXlrkjD4eMMTh10ZeHYaPF/ivGNjPsWA0ZdCQFLM0ZjGbRQB/GoV69Tb2KZr5L5LwscL7VjNHprbwzN/gXxVinxLYLG/lACVJCqwI1Ktl0OmoI8u81LD15uexMr5Y5Lw0MOsVhfde7d45nlPEGJ/Hf2XmnkZiMkJEcrNvE7671xVZ+0bF8jssBh1yQsRs9Pjnxsbfwg+KL9m9bwmEA5rgEtlDNqYRVDaSY3PpUsTXnGShDUr5F5LoVqcsTifdju7N/EieEPFGLXGfYseJZpykqoZWjMPc0IInWoUMRUU9ioXcp8l4R4X2rB6LXh45pkrx54kxKYi3gsEALrgEmFJ6joozaDaST6VPEVpqahDUp5H5Mw86MsVifdWVvrbM8+BvEmJbEvgsaAbqglWhQQRqVOXQ6GQR5Uw9ee3sT1O8r8mYaNCOLwvuvK3/OZ13GL9xAvKTNOh6S0e75bfP08q1ts+TrylFdFEPh2KvvcQXEIUTJyMJ6QZJO2v9rzFcUmU051JTSlEtSzAmB93rXm1K2KjNqKurvcekowsZts5Ou3wrtCpiJVFziyElG2RF/EOG25Q19W8svn5GPnXq85LiWe1VuJKu4RWGnllG8bMP8AiNZqlGFTN+tfqVxqSiyCypbu2LTElrhZgYkHICTqTp7585qFPBJJO+j+pY6jkm169WPbWbS3UtZXJdWYHUqAuUEMex6hA9D5VJYKla/DrI87Nps84lLSvbsw2e6HynUjpBzZtZ/TrnscHBuPrU7GpJ58CQmGW0puGSUUzEme5gdzXaOGjBp7yEqjm7HjFo1+wDaLIXCsJJRgNDBjVTGlalaLzO0XGnUvJXSKf8S4ySedH/7Lm06af48tqt5yHA3PE4e1lDwRd8Fw122kXWzMTM5i2kDST6zVU2m8jHiJwnO8FZFhUSgUAoBQCgFAKAxQHPeJr1wBRlXKWhSGcsxykkZUQkd+/aoyuYsVJ7+ORF8NybzBswPLMKTcAOqycroJjQSDpO2tI6leGzk11FJ+EXAtawBDEa3U2J7BvOq+UqilTyPqf2SouGNd/wArNfFv6PJ+zb/vBWaf3X4Hp4T8dfbL5Mif6N/1v+YqP/hfXEu/1/1+U6j8F35utftP/batGE+yR5H7Q/iE+75I53wphrg43iXKOFJvQxUgHrEQToaooxaryZ6nKVWm+SKMVJN9HLuNfhL8+4r43f7QpR+8y7yXKP4LS/t8x4f/AD/f+Nz9wpS+8sY78Epd3me/s1z/AChz5HyZveytl/IxvEb1yz9pv60OOrT/AMD2NpX4b/eNNr+kZ/bP9xRfevXAsn+AL1/Eb+PYW4eO2XCOUDW+rKco0112qVSL9pTKcJWprkacW1fPK+Zq4+f+v7Hxt/uNcq/eYlmB/A6nf5GOPXBa4/ae4YVikHyBXIPlmmuVXbEpsYOPO8iThHVX+afyLKzwDFDjZxXKPIzHrlYjk5dpn3tNqs5uftG3bL9DK8fh3yP7PtdPhn+a/wAjt+K2na2Rb96VI1jUMDufhXoQaTzPlKqk49HU502sb/2jkLmgZmQSfZlBManNm11n9996RnVOvLIl8PGJtHNek2wCSAVYljEQBrJJPfzqNTm5K0dSyjCrtZm+14ltEqMrSQSdNiCBp5jXf4eelbos3cxJGv8AGNm6zMHKwATmXTuBsfIT8KyVsFOUtq5Jz5mPSPeF4pYRWbmgws5Y6tC2nqe1WUcHUpuxlniqclcoUFy7j+q9cA5mItIBlAtqtu3BTpkN1EyZrZkoacDc7Rp5Lcn2kK7xfE2rQdb9xg1jGXELlWJCPaWwx0AMAlhp+lUlCLea3omqcJSs1vj+poxHFrvsyl1rr8y/Yw9xwMxNxbItkwBOVnJmNlrqgnfufzJKmnfLg33XLO9xG+l17fOchL1xBJ3VcIrif68t8TUdmLV7bvMrUIuN7bvM1cM43ebF2EN5zJtI1qAVa22GNx7jHLObmZdZ+VccI7Ly4/MSpRVNu3HPvLvjvEcSHQ2M+SAcvKuySGObN7F9CBA90jfUEVylCGe368TyKtSd1sEvw5j7jZkvFs8llzW7idHTPU1tAxk9hsRUasIp3iSoTk1aWpeVSaBQCgFAKAUBiaAitfaYjvHevLli6qna2Vy1QViq8XsOXblgAbkQQpDdLQJbRfOfSO9elI87GPorPeVPhtS16Lb8sgZmXImoVgGDRqp1iCB3Paox1M+GTc8n2ox+Fz/MB/8AdX9zVRjfs+8+0/Zn77/a/Iq+Lf0dT9m3/eCq5/dfga8J+Ovtl8mRP9G/63/MVFfdfXEu/wBf9flOo/Bb+brX7T/22rRhPskeR+0P3+fd8kVXjXxvcS6cHglLXpys4GYhj+ii/pN5nt+6uviWpbENTZyVyNTnT9qxTtDhxXWc/wDgzt3F4o63p5gRw8mTmlZk9zNZ8JfnnfU9Xl+VOXJ0XS926t2Zk/w/+f7/AMbn7qtpfeZGXHfglLu8z6jNegfHHyu1/SP+sf7g15y+9P1uPs5/gC9fxHSeOvGgwcWbSh77iRPuoDoCQNWJ7D0+t+IxHN5LU8jknkd4y9So7QXj64nz7g32n8aYdsXn5r3EY5/eg+7I/R07aRWGnt88nPU+pxTw3+F1FhrbKTWXHz7T6B+EjwscXaF20PbWgYH+sTcr8e4+Y7zW7FUecjdao+X5C5UWEqOFT3Ja9T4/Ux+DfxOcTaNm6fb2RBnd02BPqNj8j3rmFrba2XqjvLnJiw1TnafuS06nw+hoscTvlnm+4AW440BjRcoAA1AzGB5xXqSiraGd0qeSUVuRs/GN7KtzmXJVEzBshGZmYCYHvAW9Y066jZJ2JqjT2nGy1fHTL65Fjw3Hk4cLfDXC2ecxQmAdAxTSY8vKnN3d0eVj6kKNa0Fu7PmZw7Yc72FmCdIAiCY1Pp99SlCS3mOGOb1PF9sObVzLaKwvYgEzKjXt73+IrjjODTuW0Z+2S5tlY1/CagJeyxOhUkwRtB84H+Jq3aqdRrfI2ys38/ob8RwXGC/de2tvLN97b59c922iqCsaQy7yaqU4bKv1ElUhspPq8CNxLgl5sOga2llbOEvWIz8zVhZ5R0AJnIZEfWa7GpFS45ko1Y7Ts73aZ6xnAMXiEW42UPN27bHMzi0xFo4cBoEjNbkxoJNFUjFhVoRdt2SfmeOK8Pv27l3EXRbSxL32c3NVL4YWsmWI94bzrIpGcWrLX9TsZxaUVrkvG5s4Bgb/AD0CEC2vJuXTnKsCMObfKKR1alHkmNu4rk5R2X3/ADOVJR2XfXP56m/xHxO/ZuheeiPlmALYXLJAkX7qgnQ6rrtParKFOnJXt67keLXqVIvX13stvCWLa7bdmucw54LZrTdh2tOyr8NPh3qmvFRlkvXwRdh5uSzd/Xayz4njBatl9DEaExOoB2BPfyqhuxZVqbEdo88KxvNQPEenV/xKD91dOUqnORuTJoWmaAUAoDRiy2Xp3keXmPOqqyns9DUlHZv0iEgvRvIP7OtZVGvoy5uk9DR4nvqiW5e4pa5CLbBZnbKxywCJEAtvHTrO1ejCk6mh52JasrtrPcU2C44lu5dbJjXKL7RWSYnqzsM0DQGMoAgnftasJLLpLPrKIVYwk30nx9fQ0fhRvC5w1LizDOjCfIgkT9RXnY5NU2us+v8A2YknjU+MX5FfxU//AE8n7Nv+8FVT+6/A2YRf9+vtl8mRP9G/63/MVFfdfXEu/wBf9flOo/Bd+brX7T/22rRhPskeR+0P3+fd8kcv+D1AeLYtmEkc0iexNwTWbDL99LvPY5bk48mUUv5fkevCX58xPxu/2hXaP3mRHlH8Fpf2+Y8P/n+/8bn7hSn95kdx34JS7vMzzn/yhy5my5/dkx+Q8tt67tN4m18iPN01yFt2V+O/3jVa/pGf2z/cVxfevXAsn+Ar1/EesWubxEocSAwIn0tSv3ia5LPFHKT2eQpOPq7M8f8Az/Y+Nv8AdXan3mJzA/glXv8AI6PE+Lbq8UXA8tMjEdeubVM3w30rQ67VVUzyafJUJcnSxe07rdu1sc3h15PiErb0Dk5gP9q2Wb/eE1nS2cTZHrzfO8hKU82tO52XhkX2HxOCtc4uC+csTrZEKYzABbnoNd69KVa58bV5WvbVWXyLXF4bDWQji0SH7Zm/RUsNGaJhdzR1HvO1uUaiSbevYeLOPw6WxkskKCyqDB3yzMtrOYHuYBrnOsyVsZGr+8mrs2txm0u9nUgEQE2KgkGT6t6fWuc4yHtEF/D8jzY4rZZsgs9LtBkLuWAWddRJJ9IpzjbFLFwjJbCtdm/2OoNi1H7K7d+3xrI8bJPNeJ7X7x/xskvxKCdBoY3+M/u++ovFtN5FaoZLMw/EAZlQVOkfvmntjWdhzPWesTxEJbV8uhbLA7aGP3AfOtMKm3HaMleSo6kVvENlhorNJGhAjt69tf8Aw/Cp7Rm9shuubrPGbJdVCtLwJgf1ZM129yaxUG1Fbyj8Q3na7Di/aHLgZLhUbtDKyMBmBgkMDoBtJrbRsllZ9xRXvKWd1lxLLwiTkuSbh9pu5cj3V9zOzHL8981V4jVF2GVkyV4jb2J1I1GwnWREmNKyvQ7ivsyttWb72bItsd3zHMVG+kx8Ktoyik3IopqpKnG3WbMNw7FhlLXNBGb2jawwJ7eU6fzirZTptZIsjTqJ5s6OazGszXQKApeI4K67EhgF0OrMBoPIaDXv6elX0qkIrNGOtRqTlk8jPC7LI3VdVhBAGcn9WIHyNcqyUtEWUaFSD6WhF8ZIHtKoAeX902PtIJAPbMuT9qfTvUsM7Sv52I4qzgu3hc5sYbEXMgfh2GuKihFL5bEINljmXDHpWq9OOk2uzP6GRKcnnBPwOgx+AbG4S7hbtr7OwgLBDpIhkKMAMy6QRAjWvMxNGM42Tvc9zkvGzwteNXZ93dxXUfNeNeDsbhsK73rq8m2QRbV3YFmYCQpAA3JnevJqYepCDbeSPvMHyvg8TiYxpQe275tJaLidJw3AXb/h8WrKl3ZjCggTF8k7mNga0Qi5Yay9Znj169Ohy26lR2itX/adT+D/AIfdsYK3avLkdS5KkgxLEjYkbGtGGi4U1GWp5HLOIp4jGSqUndO2fccdxvwtxCxjbmIwAMXSWzKySuYy6sH0idRv2rLUoVYVHKnvPdwnKmBr4ONDF6x7d2lrdRu8CeG8bYx7XcRbMFXBuZlIZiQZ3nXXtXcPSqQqOUyvljlHB18FGnQejWVnklc2+L/CuMXGHG4DVm3ClQytEEw+jAjtXa1GaqbdPeQ5M5TwssL7LjNFpw8M8jf4F8K4pcS+Nxp9oQcoJDMSdCzZdBpoAP4V3D0JqW3PUr5X5Uw88OsLhfdXwyPNvgGJ/Hf2rlHk5ic8rEcrLtM76bUVGftG1bI7LH4f/CFh9rp8M+N+w8+PPDGLbFpjMECXgTlKhlZdARm0II0+XrTE0Z7e3A7yPylho4aWFxXu+Fnuy6yq4V4a4l+MLGJxKF+tWd8yGAO0AjYRoBFVQo1edUpG7Ecpcn+wToUHbJpKzz9dZe+PfDGJuYi3jcEfaoACAVBkTlZc2h0MEHyHrV2IpSclOGqPN5H5Sw9OjLC4r3Hv+Zq8FeGMX9rbHY78pBCglSxYjLmOTpUBdAB5+lKFGe251CfKvKWF9mWEwnu79bcd+epvfHMoIW6dJgG5b+Qkv99aD4Fytkjq8bBtpmVWkD3gHGo1qvEVXCN0ezSpKqrS4GyzgrTIs20Ok+6u+n8h9BV1N7UU2VzpQTasrFRhuJWnMtYQAMqSe0yJkoBpHar6tNQSZlU4P+Fak/m4MGZsAhgJ6AQx6lHoTlkfs+lVZFm1RXAxjeMJbz5gBkdF1IEhjbzNr2XOCfhUeiKmJUL34pfG31JN3idhdWu2wPMso8v5j6120Sx1oLWR4ucTtrcdHKoFVWzMQAc2ed/IITXLRvocdZKTTehjE4rDPCu9o9eUAsvv9hE767etdyOTnSllJo5i+9xHdVw2EKhiBmxIBgaCVjpMASPOauVKHX8D1KXJeC2U3tXf8uXca7/Fb1pTd+y4P2YzdOJUnTXQRqakqUG/0L6fJODlNKLnf+k7DhGLN2xaukAG4gaAZAkTE96qlFJ2PPxFPmqsoLc2iPcxTLcYCDmcdjtlSdvjPyrzZV5QqSS49fBFipqUV2fU0nGMR7qHNBMgka5I0n/a+6oPE1Fmkrux3mYPJ6ZnsYsslwQo9kWEdpEmfmT9Km8RKcZq38NzipKLjbiemx76aLDKWG8xrBifID60eKnZNJZq6O8zG711+h4s4huaDAE6MNTuLe2vrUYVZc9fidcFseusuBXpmQzQFP4jx627ZQgk3EeI5cAAdRId1kCZMfOpwTbLKcbs4rh9+0960vLQRdQhudh2kh1KwqZWmQO/ybY6JRaTdzXKLjFu/gX/AItwVq1athbWHCc4u4u22a2SVaSxRGyGY6jG2+tMNJyk7t3tu18TxMTGMYqyVr79PApL9iwihzZ4QQ3u5S7lv2VVCW+QNaE3J2vPw+pmklFXtDx+h0nH+ENiuHi1bi2+RGQDMgDCCF1gqIldRpNeRiYbacVqfRclYqOGrwqSV4711fofOWwXGLllcA1m5ywR7ygDeRNzYqDroa83Zryjzdsj7GNfkqlVeMjNbXC/lxPrHhzhn2bDWrEzkWCfNt2P1Jr0qcNiCifFYzEe0151eL8Nxvv3MtwHsEYn7v8AHzrzMVXdLFRk1koSb8CEY3g+1GDjYE5TM6iRtEz9KPlVKF3B3vmrrhe/wOcz1mL+JkMsHYifWJ/jUcRygpqdNRejs+u1yUadmmeGviVPZZ18+kk1RPGLapt5KDd3xtFtnVDX1vNgxJnbuNPis1pXKL2rNb1l2q5Hm8vXE2DEdAfLvED47Vesd/2dVnHXRX46Eeb6Wzcj4nE5lgA66n0hgPnrWDGcoOrRSjF52b6rSS788sicKdnm/Vja2NAzdJ0mNRrBg/CtEuVYx2ui8r269l2fZmcVLQ8/aMpMIZJEie+WareOVGUmqb2m81fquObulmbsPfzzpGx+R2rbg8asRfo2tbXg+whOGycHexygMHIbefbnUaz0jEfdFab8TwpTir3+f/6OxxiA20IHYRAOgjymqMXG8bnv4aVvgSQPZRqOntmnbtl1n4VooK0IldXVnFco3LdwW7azKGE5hZllpBz7SJWe0/TViV0V+h5M4ucWorejxxGw+d/Z3OtmVBkbqLLjWUDTXS4knYTrEGMxCae1o83w9fEteJYVzibjZGZWazlIUkDLcsG59RH/APM0azZbVpydSWWXR8LX9dRUWcFdyBeVckWxPQ/eyoiYgmQRHY1FIpjTlkrPdu7C24jhbhvlsjlTZRBCkw+bMe36oI9JH61daNE4S27tbkQb9p+cw5bjNdhQEePfYyCRqIOYtsM3aKNZlEk9uzTzfB+u8rMfftXL9+LPDLWS6yn7UWW45nV4HZiZrfFWSzfcfoFKE4UoXlVldJ9C1l1Ee69u2pcrwR8onKjOWaOyg9zRZ8SxKc3s3rq+9pW7z6PhMepwyXyhRTbD5I1UEA5Y+6szjeVj5bER5qck3ezeZUNxiyxztnXWTGvuxPbaFUz/AO9QqcnOUr3KI46KibcNiLTW3uDP7IbaagEZDt3yD4TVM+T1FpNl9HFc57pqwPEbB6czAuOXESBMKNco12rvsCjfN5qxoltqztpma7XFbLHQuGJyqo8izBCTl6feOnl51F8nb7vw6/qde0lp6yL21w1QQQTpHl2y/wDpFRjhIxd7lLrNqxOrUUigKzj1y4LbLbtXXLIwBtG2rIY0INxhr5b7VKGpOna+bt8TncLwe/zbbZcSoDoWLXRl6WkwOe0AjQiGn0mauc1Z6eu40SqRs9PXcbfEuBt2FDi7cGd4PNxmKtrqCdMmb6QBFWUJubtZdyXmeNXpqKvd58WzllNi2WuWzZDkSeXjcYHcjtItgk/Otj25WUr27I/UxKMY5q1+1/Q+hfjNbNiy1xX6woy6synLmbMXIJgAyTrp515FR2kz05Vo04JyI58QqGJK3CDlAWE01uy05tjyzp6DTU1ByK/aknnfd55+Bru+IvadCNlVbgIOUZmBtC3Guxzx231iubW45LFdLJcf0J7YgXEW4NntEgfEAxXjcpt7eW+nNLtyyPSw8lKCa4o8l1Ckid9GmZIUafPasClRjSvG+Uspa3dll5F1m35d4cjM289RidhlGsfdSbjzlRu+10na+i2VnbwOJOy7vmeXHQq91Yn46ZvvFUzjL2eFLfGTb68trxRK/ScuKNj3AX0O7Aj4ZTWitVhKu7PWSa7NlkUmo+uJsf8AIp293Xy1Fa61nyfTzy6OfBcSK+1feR3YR8RpJmev/BrzqkqcYJLJNWV879PXzJr18A0dfn1Trt1CNPWj2Vzizved88l0uHXqN6fZ8jbc98/tf8BrRWtz8l/N/wBDOL3e7zNvD+/7K/urbyV7z/ph8iurp8Tjn6gSty/JLQc7DQneBcAzCNCIHpXqnguzzTfx/U6/EWGZEy6wBuddvoarxFOc7bJ7dCSSzJGWLcEE9OoB1OmwOn76upJxikyNSzvYpvDOBu22uF1ZQwESwPnO1a684ytYyYeEottovbiKYJAOXUE9jBEjy0JHzrOabXKvi3G0s3LaMYmWuEhiFthLrTI0Bm3tuQDVtOk5ptFNSsoNJ+keLHiG2XYEwpy5OlgdYDZgRKwxA1iCa66MrHFiI3eYs+IrE63NGMpCP7uS2/UYgH2g8veA3muczLgd5+G9kjh3FLGIJNuSUE9SOhAMjTOB5EaVGdOUdSUKkJ6bjh+KcQm9cyX0xBV2GRsCbhWCRkzqNcu0+lXqOWeXefU0KP7qLcXFW1VRK/XZnrA43Gk6cKsuOzcoWD/v7UcYfmO1aWFtniZLqvtfI6TD+IM4u2sVh2sslvOy5g6tbOhKsI2+UVU4Wd4s8mtgI2i6U1KMnbg79aNdm5hLmVeUQdWgbSQZEzruY+ApUqVKcXJsyz5N2VdpWJychVdVtwrCCPPffX17VgeP2nmIYXY903WeG2FUOtsSIIJmZBB19Zq2riXGk6gcpN2bNC4HDjKRaUEEEanQ/wCP4eVYZcqyS0J9LS5aWcRmMR9/wq+hiucko23FTjYkVsICgMRQGnF3Cqkjt/Oqq0nGDaJQV3YqeMYa/fspybmU5pYBmt51hhlzoCyawZHlFXYOtFranmU4qlJ5R3EDFcExr2wTfPMEKqpdu20RQPeZwC995gnNAPkO+mNaknksuz1Yzyo1XG7efr4kzi+Ge7YtIt1WMjMSxQP0nU5Qe/VB00rNOLd7IV4ucEkyu4hwu6oUqA85Uhczd787DT8oN9NDJFVtNFFSjJK69a/U2pwC+GdyULFidWY5tbTAklemTaiBoARG0VzZZL2WabZPuPcw9m0gCkqoUnWJA1ir6dOM/eLZznSgkiRhOJ2rty5h1Y8yyEa4MpAGYBlgkQflVFbCKUFuV7ruPQUZKKqPee+O4k28NfuIRmS2xB0MEAkSKSjHN2zMmIqONKUovRG3h13NZtuxElFLHQakCfhvXVCOtiynU2oJvga1W79onMnI5ei6ZuZmMnbaNN65zcb6IgpT5y9+jbxNuPLG24tHry9MZTr230+tTjGPuvTgXQkr3ZVcHfFFwb08vKdxaGukTlEj4fGp1KdK2SRdNw2ei8zdwHGtcbE8wgi3fZF0AhQFImN996pUItt2R52Grym57T0dl2FwFFScI8DXcqeE8WRluZ7ihrbPm2GVFdgpPyAq+ph9hrZWTsZKGKUovbeab+FyBxU4NMO1y3y5ZW5epgsJ0AnzpTw7c1FoqrToQpucWt9u0zxXEPzctq8FCWwzrmAIAMsY+EfLz2q2nBKN3E7Oq9rZUtFdmzh/ETlw/tFYM7i4QQdld9SO+gNclS97K1khHEZws7pt3+DZO4TxIXbt4KwZVKFY/VZQZ+s1CpS2IxfEtoV+cnJJ5K1jJwTeY3PnsY/lNeX7NNu9z0lVitxS8c4Vfa5NtA/syJOQrmCYoAMrnWTdTsRvNephXGnSUZP1dfQ83ExlOptRW76kLDcDxCln5bGQNCyFum8tzfNEsAQddwtaJVoPK/q1ihUaiu7bvMj4Pg15isWycnQ3XAVhawoMgMA8NbdRuAw+dHVisvWrOKjJnReHOH3LbuzrAKgDUHXO57HyIqmtOMkkjTRg4yu0Yu+JeS7LicNetKGIW6BzbZWeliU1WRBgjSoKnfRnsxwPORTpTUnw0fjqYu+L7LHLh0u4lvK0hKj4u0KPrXFSe/ILkypHOs1Bdbz+GpPxd8nDhrtoAsBntsQ0TuJGhI865GPSsmefXqcw3KDvbeRsM1mUNuwuZ80bCAsZjOv6w09a5VunsvMisbUqRSu8+vgPxkmvsVHddQS/UV2Ckz0kxrWfm6fAq9sl9M9Tbb4yvL5gSLSlFJJAgvkjTyAcEmexqyytbcc9py2t31/5I346LMCEKIsZtFzdVxra77arJG+vprFRjfQrWJcndZL9bFjw3iAumMpXoW4NQZR5yzGx6dvvPbqjHci+nV23axYVMtFAKAjY+chABJMbT5+lUV77DsidP3syqx3Emw1tTkJLE76Ab/PtU8HSexZ6mulQVeo7si8d8WphxZR7V242ItlgLQDnQCQJIJ38q106Ld2txTHCOe0rpWyzOdwPiTC3HtKBfAuMEztaUW1uMMoRjm1OvadwfMjTJTSenxMr5HlFPpLLMucZ4tw+CuNh2W9cyEG46ICtrPBGcz6zoO/npVHNyq9Iuw2Clzd7om8T8XW7OJt4blXbjXFVw1sBlhmKydZAEEkxtUI0W47VyyGHlKLne1iBxXxZg/tHIuW7zBHFtroHskuHsTm39Y/dU4U6ijtJ2ISwHOR2pfAm2MbYGIxtu1ZKX7VtTcuwvX0Tb1mTlEDUCq5qWwm3kRrRnGgnfLO3UcrhbIt2nCSOdwxrtzUnNcn3jPfU1jWncfNpbEMv4oNvtM4vDrasYpLYhWwlm4RJMuW1Otdej7CUoKnCpGOmzF95Y8WsLYuX1tdIXhxjUkiXYnU67k115fAtqx5uUoxytT82asNwwr9rs4VYZsNZgZo1ac2rHTSe9cS1sI0WtuFLVxiaHW2LeIsWjNj7TYSFYkQ2XmAGe5Bo8viiu0didOL6O1FfHU9phEGbDgHlNxEWysnVMkwTvGg+lOrrCpxV6S911LW6rHT+CtMOya5UvXEWTMKHMDXyqcND0cDlSa4Noo8R7jx+pf8A/MJXrQzkv7fkedLR9kv9yPeOQhbmYqTkxROXNAabcgZgNq5CSurX1j5kqiaTu1pPTjke+KMOZdyqcuW9mYkavyVkKANFAC79ya5TVoq/V8LkqvvOyys7vrsiPxUwGjQc2GI7IcOocj1C5jU6dt/D/qyKqztpxz7NnPwOn4SoF7EgbBkAjy5axWKq24Rv1/M9TDpKpO3V8iJ4gwt5rqsjqoCxq+Xv1QP/AAz9KjTkks0elRcbZq5EZbtvDYubgLchiCrliCqsCZHunaPh6VGo7rIz47KjJxVsn8j1juOOLyoVAZLgUAMesut1VDDsJUN8CDVLlmefPEyU1G2j+aZYcAx+a0xYwqOUzE+8Z119CQvxBqULyL8PVvBt7nqaeKYDBYpg90ksvSIuOmk+SsAauSnHcb8NynKgmqbWfUn80cg2AtPcupYwJdbVxrZZ8a9sll36SdvKrtqSV2/A+jVWpCEZVatm0nlBPXrsZTgcCBw5APTiDfzpzl9X4HZYzad3Xf8A7a+h2C3Wt2sNbCqkhQULq4AGUMMz6vAIgjU1Rq2z52slOpJvPPhbw3FxcwltgAyKQDIkAwfMeRqvUzOEXuMPgbZEFFI8io85/frQ46cWrNHk8Os/6tNgPdXYRlG2wgfQUOc1DgejgrZIYosgkgwJBJkkfE60JbEdbHrD4VEnIqrOpgAT8YoIwjHRG6hIUAoDFAc54ynLbEEjN2kmYPaNvnV1LU9Dk9LafYVGKtheJcKAEexu6a7lJO/rU19nPtRxtunV7V5nOL/mFv8A70/iau/zH/SXf5j/AKPIzxzGlb3FrC2r1xr5RQbaFwsKD1RqJnT4V2EcqbFKF405XW86DhQI4tYBEEcNWQdCDm1maql9i/6iif2D/qIPC+CtjMNxCwrhCce5zEEjpKnYV2c9hxfUTnV5uUJP8pZ8OQtxLiqjc2rQHxNuq6n2Me8zYhXw0V2lRhbvMtvkDex4a1m5KkZbs+7r30NYV5Hy8Xtwy/hg0+3gMZfW5YxbrOVMLZtMSCsXFbqXXuKPNOxKUtuFSS/LFd5c8ftM+IxCKCWPD4AG5Oc7VKS17C+vFyqSS/8ALKq9ijdTGNaDiMNZUypVoBi5odYjMKjfXsRQ584qjjf3Y/qeOba5eJuWB7FMRh3EKRCKBmMRPmfvprftRFOOxOUF0VKL+GpvTFqQ+JE8pOIi4zQdEyDqIiQNR9adfWTU071NyqX7rHTeDW/6OzmQr3bjrIiVLHKYPnUotKN2ejgE3TvbVt+JJTg+HlxqeYCCC5MZjmbL+qSddPKr/am7JNZE/YoLa1z9ZGq7wWywFoh9M0sHOZs+r5j3nT6VmXKVRVtjZ4eBKWApuG/f46nnieBwqNnus68zMsAsVllysYAIUkAa1uhWm1ZHYcnKrJuKfrI82FwlxwFYsXJIBDAH2fLO4/UFcc6iXrjcsnydZbcl6tsm3hGIw4Xm2mbK3siWkSbcrJnvpE99KVFNuz7fiZ6bpx6SfV8DHEMCuKZSrgBAynSTLARH3/dUbums0ehhcYoxkkr5oj28Fa5lzCtcJd7DSAkRbcxObaZnT1pJNw2rZFWIrxrXo8Ue38MguXN0yWzjpGjDOQd9ep5+QFUbJheCTldsk4bh9u0r2zcMO2cjaDpMeUwPvNcVWNN6l8MJ0HHOzPNrhlmRDk9QIBI7R9Zg/WrfbVLK6I+wqOdmcVjORdxF5Uw2BDi8yRiLjrcuPOrBR2YnStKTSu2z6+HO06MJSqTtsp9FJpLhfqK9Htct3bC8OttbzBrT3HS7KzIyk6kxpB1qVnxZptU21GNWo07Waims+v5nbWsSosYJ9LSlV0ViiKpyGBm3G2h7Tp3FFs2fN14uNepFu7TZ1IqkxmaAUAoBQCgFAKAUBzfjWDbthoIz99Rse3eraOpv5P8Ael2FTiz/ANZcL2/I3dvLJpVkfs59qOf5dTtRza/5hb/70/iauv8AvH/SXv7V/wBHkS+LcU+y3uLjmG1eucs2YkM3SNV8965GG1GD1S1Iwp7caeV0tf1LnAZvxxZzzm/F4zTvmz6z86rf2LtxKpfd3b8xzt/ijWLWOsW7pt4p8eciqYchisR6EfvHnVqhtOLaysXqCm4SayUTq+AfnfiP7Nn+wKoqfYx7zJV+7w7zr4rOZLELFX3DFQukbwTWSrWqRlZRyLoU4ON2zSme6ro2ZAykZllWWdOk9vOuUKs5tqSOV6MNiyebyNfA+Cmw1y495r1y4FUswA6VnKIHxMnvWpRsYaGH5tuTldvf1FjjHK23ZRJVSQPMgabVOKuy+WSdjnU8Q3u9rU9ofTQ+m2nx1+mrmIcTJ7RO3ukzA45riMt6ECBSXPSCZbfNoPdH1rLiKMZRtc00azWcloS8Nat5lZbgaZKwQcwGhiN4kVkhhYxltJmiWJUlbLM9NeRWLtcRVDZSSwEGJiT39KzwwtSOI5x2sclVgo5szi8LZvkK8MVAYAN2aYOnY5T9DXpxk1oSpV5U30HmUnFnTD8hsKguXbtzl281xsmoYsSdZ2/xFX0Vzl9p5LMpxGOq7KjGz2mUfDcc64OzaS0rXb2IvAKz5VXKXZ5YDXyrVKC51yvkkvI8tNuio2zbfmS7fiS6qWmw1lW51hsQ4uOenlwrAEDXQQNu1ReHi29uWjS04k41pRS5taq+b4HjFceCYh8YF34ejqp7sz9K/UgV1UG4Kn/Pb4IOulN1P5F4k/iPiu/acqbKFbK2jiDmIKtdMRbEagetVww0JK99b27uJZPFSjK1tLX7+B097CKxkzXl1MPGbuz04VXFWRV8Qx+EwzKL14W2PUAx3G3lXYYNXujTSo4jERbpxujkH8TC9duXBdwFoJcK2zdts7sq+64YefptXobGykrM9hcnOjTjFxnK6u7OyTe6x5xHEkds74rhbv8ArNYZm021JmlrLRnYUJRWzGnVS4KR1WLulrWGcMjscpzKCEYnIQVBBIBMQNND7wqpas8KUVGpKNmu3U6MVUZjNAKAUAoBQCgFAKAqeN8HN/L7QrHaJB37SNdd6shPZNOHxHM3yuSrXDrc22ZFa5aXKrlRmWRDZTus+hqG08ymVSTvnkyHi8DYQBBh7RTNzMuRYFyfeiIzb671nrYidN5FkLyzubLWGtXn5l2zbLpGVmUEjfYkSK7h685p7jk7wyizGNuWrd5HNpTcYZOZAzKkzExMTOlaVdrUjFNxavkaGeybq3Dh1N3YOQmddFkTGbSWGn6prudrXOrata+Rm5dtgPet2lV7oIa4MoZoHs5I6m0jfYUim2kyqrtbDV9EzQeN3EGXlqSFU6ueoZSWJ6dNiBvMHaruYi3e5gWKnFWtuRjH8Zch7YTKZgHMQQvUZ0Gh6JA8iNaRopWdyNTFSacUvX1FniDciWmbdxNQxJZSQdfIxpGtc5tbeW9MlGtLm89zRqxfHnayYQAujgMHMBlDnpIXXRNTpGZa6qCUs2Rli5ShdLXr/Q6ZaynoLQoeN2MSbvsgckLsV3Bad/Qr8datg42zN2HlRUOnrnx6hN/7NcN8kOCIMqukL/q3Qb5v0h/CoVNn+Ex49Urfu9Ldf6HP3bg5qEMC/swplXeSzk5czO3ls8RvpVLZ4spJTTTzytx834lgtwmy9zmkhr0q08uQban9G7bnSO5+Fd4sv1pt31fl2r5kO1iFXEFlcBpaWXI7BQqSWmWyjXVmI8tajfPUqjJRq3Tz/wCPA3YhSBw3Mcx+0nWAP0bnlWzDfZz7PNFyulTvnmVmAvNyLFu0iG/cxGI5dxxItAM/MYDucugFa5R6Tk3klHv0K4t7CjFZty7iPwb8nhv/AMDEf2qsq+9L+uJGlpH+hkO6wF3Au/5JcPhjdH+znIUn0DFSamvdqJatysVfxU29Eo3LPxLhs+Kxxe+1q0oscwLbFwvPubkEQfLzqqjJqlC0bvpdxdWinVneVl0e8+kLXls9VaFPxvCYp3U4dsOFjXmozmZ7EHQVOLitTbhqlCMXzql/a7FNhOF8UGbM+D98xmtE9PaMsQPQyfU1a50+s21MTgXbZU9OO83XOE8SYEc3BrOmZbLEr6iTE/GubcOsrWJwad9mb/uL1OH9NpWdybYHUMq5yInMAI1jYRvVW1mzzpVLybStfwJ4qJWZoBQCgFAKAUAoBQCgFAIoBFAYIoBlFAa7tkFSsRII09d66nY5JXViixHAW/RcHMQCco0GXKTvr2gdq0xxC3owywjvk9bbjY/h7ViLkZmn3e3XIOuvvnX0FR9oukrHXg821IkDgwyMmcwxU7fqx696hzud7Fvs62bX4eBHueHi0ZrpJClT0+YuARr0gcw6f7IqfP8AUVvB3tnoXiDzrObFkj1Q6ROJ4U3EyKQpzK0kZh0srbd9qNFdWG3GxWpwIgoc4bK+ckiMvVnIRRoJO5JJiKjslCw7TWe+56/FFwqOpFbmFzCllAKFIAJHxpYcxJrVa+VjXa4VkZWDo+VCs3DqdMqrA0VAPLckzNRukdjhpRkrZu3ruPOM4Gt2zZtm8bdy0/MW5biQ2swGmR1Ea1fRrKnwdyUsM5QS0a4EQeEkW1atriLivad3W6Muf2k5wZ01nervbOm5NLPd2EPYugopu6zv2mzCeF7aLbUXieXYuWBououGSfiK5LF7TembT+BKOEUUs9E0ZbwdbKFGuMQcKMNsNlMq/wAZgx6VL2qV7233I+yRta+6wxnhBbrq73rmq21vKMoF7lmVLaaGd4rkMU4qyXG3VcSwik02+F+ux08VmNZiKAzFAKARQCgFAKAUAoBQCgFAKAUAoBQCgFAKAUBiKAzQCKARQCgFAKARQHlhXHmDQcIpmZMiD9/86pdCDvfeTVRrQwMEum/Ttr6R2riw8Muo7zkjP2NZJ11M7neuvDwvc5zktDKYNQZE7zv30/lSNCEXcOpJkiryAoBQCgFAKAUAoBQCgFAKAUAoBQCgFAKAUAoBQCgFAKAUAoBQCgFAKAUAoBQCgFAKAUAoBQCgFAKAUAoBQCgFAKAUAoBQCgFAKAUAoBQCgFAKAUAoBQCgFAKAUAoBQCgFAKAUAoBQCgFAKAUAoBQCgFAKAUB//9k="/>
          <p:cNvSpPr>
            <a:spLocks noChangeAspect="1" noChangeArrowheads="1"/>
          </p:cNvSpPr>
          <p:nvPr/>
        </p:nvSpPr>
        <p:spPr bwMode="auto">
          <a:xfrm>
            <a:off x="155575" y="-1668463"/>
            <a:ext cx="571500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pic>
        <p:nvPicPr>
          <p:cNvPr id="17412" name="Picture 4" descr="http://www.tusimagenes.info/wp-content/uploads/2015/04/gracia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11719"/>
            <a:ext cx="8280920" cy="503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46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783" y="372600"/>
            <a:ext cx="8229600" cy="792088"/>
          </a:xfrm>
        </p:spPr>
        <p:txBody>
          <a:bodyPr/>
          <a:lstStyle/>
          <a:p>
            <a:r>
              <a:rPr lang="es-BO" b="1" dirty="0" smtClean="0"/>
              <a:t>Reforzamiento y Castigo</a:t>
            </a:r>
            <a:endParaRPr lang="es-BO" b="1" dirty="0"/>
          </a:p>
        </p:txBody>
      </p:sp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dirty="0" smtClean="0"/>
          </a:p>
          <a:p>
            <a:endParaRPr lang="es-BO" dirty="0"/>
          </a:p>
        </p:txBody>
      </p:sp>
      <p:pic>
        <p:nvPicPr>
          <p:cNvPr id="5" name="Picture 2" descr="http://3.bp.blogspot.com/-2vWkHcS9FE0/UQF9E8XHu2I/AAAAAAAAAB4/7nbyzlTEGnQ/s1600/Imagen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834985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62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6131024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BO" sz="2800" dirty="0" smtClean="0"/>
              <a:t>		</a:t>
            </a:r>
            <a:r>
              <a:rPr lang="es-BO" b="1" dirty="0" smtClean="0"/>
              <a:t>Entonces…</a:t>
            </a:r>
          </a:p>
          <a:p>
            <a:pPr marL="0" indent="0">
              <a:buNone/>
            </a:pPr>
            <a:endParaRPr lang="es-BO" b="1" dirty="0" smtClean="0"/>
          </a:p>
          <a:p>
            <a:r>
              <a:rPr lang="es-BO" sz="2800" dirty="0" smtClean="0"/>
              <a:t>Desde </a:t>
            </a:r>
            <a:r>
              <a:rPr lang="es-BO" sz="2800" dirty="0"/>
              <a:t>una edad muy temprana las personas aprenden distintas formas de comportarse. Ej.: los bebés usan una sonrisa o un llanto para conseguir un tipo de atención determinado. </a:t>
            </a:r>
            <a:endParaRPr lang="es-BO" sz="2800" dirty="0" smtClean="0"/>
          </a:p>
          <a:p>
            <a:pPr marL="0" indent="0">
              <a:buNone/>
            </a:pPr>
            <a:endParaRPr lang="es-BO" sz="2800" dirty="0"/>
          </a:p>
          <a:p>
            <a:r>
              <a:rPr lang="es-BO" sz="2800" dirty="0"/>
              <a:t>Esto lo hacen porque han aprendido a través de sucesivas experiencias que con una conducta u otra logran respuestas concretas en los adultos.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364" y="3645024"/>
            <a:ext cx="2085705" cy="1357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40382"/>
            <a:ext cx="2017938" cy="1312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472" y="332656"/>
            <a:ext cx="8229600" cy="1143000"/>
          </a:xfrm>
        </p:spPr>
        <p:txBody>
          <a:bodyPr>
            <a:normAutofit/>
          </a:bodyPr>
          <a:lstStyle/>
          <a:p>
            <a:r>
              <a:rPr lang="es-BO" sz="3600" b="1" dirty="0" smtClean="0"/>
              <a:t>¿CÓMO SE APRENDEN LAS CONDUCTAS? </a:t>
            </a:r>
            <a:endParaRPr lang="es-BO" sz="3600" dirty="0"/>
          </a:p>
        </p:txBody>
      </p:sp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BO" b="1" dirty="0" smtClean="0"/>
              <a:t>Condicionamiento. </a:t>
            </a:r>
            <a:r>
              <a:rPr lang="es-BO" dirty="0" smtClean="0"/>
              <a:t>Los niños y niñas asocian una conducta a una respuesta o estimulo determinado. Por ejemplo el niño que tiene una rabieta y recibe atención </a:t>
            </a:r>
          </a:p>
          <a:p>
            <a:endParaRPr lang="es-BO" dirty="0"/>
          </a:p>
          <a:p>
            <a:r>
              <a:rPr lang="es-BO" b="1" dirty="0"/>
              <a:t>Modelo. </a:t>
            </a:r>
            <a:r>
              <a:rPr lang="es-BO" dirty="0"/>
              <a:t>Forma de aprender conductas más complejas o elaboradas, ya que los comportamientos están basados en varias secuencias de acción. Ejemplo: adolescente miente para evitar un castigo (ante acción no deseada: reflexión para elaborar una mentira, momento en el que se la cuenta, forma de mantenerla o buscar encubrimiento). </a:t>
            </a:r>
            <a:endParaRPr lang="es-BO" dirty="0" smtClean="0"/>
          </a:p>
          <a:p>
            <a:endParaRPr lang="es-BO" dirty="0"/>
          </a:p>
          <a:p>
            <a:r>
              <a:rPr lang="es-BO" b="1" dirty="0"/>
              <a:t>Imitación. </a:t>
            </a:r>
            <a:r>
              <a:rPr lang="es-BO" dirty="0"/>
              <a:t>Los niños y niñas aprenden imitando la conducta de los adultos significativos para ellos. Aprenden más de lo que ven, que de lo que les dice. </a:t>
            </a:r>
          </a:p>
        </p:txBody>
      </p:sp>
    </p:spTree>
    <p:extLst>
      <p:ext uri="{BB962C8B-B14F-4D97-AF65-F5344CB8AC3E}">
        <p14:creationId xmlns:p14="http://schemas.microsoft.com/office/powerpoint/2010/main" val="2361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media.diariopopular.com.ar/adjuntos/143/imagenes/000/537/00005371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0"/>
            <a:ext cx="2628944" cy="1377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BO" dirty="0" smtClean="0"/>
              <a:t/>
            </a:r>
            <a:br>
              <a:rPr lang="es-BO" dirty="0" smtClean="0"/>
            </a:br>
            <a:r>
              <a:rPr lang="es-BO" b="1" dirty="0" smtClean="0"/>
              <a:t>PROBLEMAS </a:t>
            </a:r>
            <a:r>
              <a:rPr lang="es-BO" b="1" dirty="0"/>
              <a:t>DE CONDUCTA </a:t>
            </a:r>
            <a:r>
              <a:rPr lang="es-BO" b="1" dirty="0" smtClean="0"/>
              <a:t/>
            </a:r>
            <a:br>
              <a:rPr lang="es-BO" b="1" dirty="0" smtClean="0"/>
            </a:br>
            <a:endParaRPr lang="es-BO" dirty="0"/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412776"/>
            <a:ext cx="9073857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BO" dirty="0" smtClean="0"/>
              <a:t>Presenta </a:t>
            </a:r>
            <a:r>
              <a:rPr lang="es-BO" dirty="0"/>
              <a:t>una frecuencia exagerada. </a:t>
            </a:r>
            <a:endParaRPr lang="es-BO" dirty="0" smtClean="0"/>
          </a:p>
          <a:p>
            <a:r>
              <a:rPr lang="es-BO" dirty="0" smtClean="0"/>
              <a:t>Persiste </a:t>
            </a:r>
            <a:r>
              <a:rPr lang="es-BO" dirty="0"/>
              <a:t>en el tiempo de una manera estable. </a:t>
            </a:r>
          </a:p>
          <a:p>
            <a:r>
              <a:rPr lang="es-BO" dirty="0" smtClean="0"/>
              <a:t>Afecta </a:t>
            </a:r>
            <a:r>
              <a:rPr lang="es-BO" dirty="0"/>
              <a:t>negativamente a la persona, interfiriendo en su desarrollo personal, social </a:t>
            </a:r>
            <a:r>
              <a:rPr lang="es-BO" dirty="0" smtClean="0"/>
              <a:t>educativo… </a:t>
            </a:r>
            <a:endParaRPr lang="es-BO" dirty="0"/>
          </a:p>
          <a:p>
            <a:r>
              <a:rPr lang="es-BO" dirty="0" smtClean="0"/>
              <a:t>Repercute </a:t>
            </a:r>
            <a:r>
              <a:rPr lang="es-BO" dirty="0"/>
              <a:t>negativamente en el </a:t>
            </a:r>
            <a:r>
              <a:rPr lang="es-BO" dirty="0" smtClean="0"/>
              <a:t>entorno </a:t>
            </a:r>
            <a:r>
              <a:rPr lang="es-BO" dirty="0"/>
              <a:t>(familiar, escolar y social). </a:t>
            </a:r>
          </a:p>
          <a:p>
            <a:r>
              <a:rPr lang="es-BO" dirty="0" smtClean="0"/>
              <a:t>No </a:t>
            </a:r>
            <a:r>
              <a:rPr lang="es-BO" dirty="0"/>
              <a:t>se explica desde las condiciones propias de la etapa evolutiva (edad de desarrollo) </a:t>
            </a:r>
          </a:p>
        </p:txBody>
      </p:sp>
      <p:sp>
        <p:nvSpPr>
          <p:cNvPr id="5" name="AutoShape 2" descr="data:image/jpeg;base64,/9j/4AAQSkZJRgABAQAAAQABAAD/2wCEAAkGBxMSEhQUExQUFRQVFRQUFRQUFBQUFBUXFRQWFxQUFBQYHCggGBolHBQVITEhJSkrLi4uFx8zODMsNygtLisBCgoKDg0OGhAQGiwkHCQsLCwsLCwsLCwsLCwsLCwsLCwsLCwsLCwsLCwsLCwsLCwsLCwsLCwsLCwsLCwsLCwsLP/AABEIAKkBKgMBIgACEQEDEQH/xAAcAAABBQEBAQAAAAAAAAAAAAAFAAEDBAYCBwj/xAA8EAABAwIEAwYEAwcEAwEAAAABAAIRAwQFEiExQVFxBhMiMmGBkaGxwUJSciMzYtHh8PEUU4KyY3OiFf/EABkBAAMBAQEAAAAAAAAAAAAAAAACAwEEBf/EACERAAICAwEAAwEBAQAAAAAAAAABAhEDITESIjJBE1EE/9oADAMBAAIRAxEAPwD2RJJJaYKEydJACSShMgB0kyS0BFRuEqQpoQBXdRGilDQu0ywBoVHEyIEgHUwCJ1ylXnIT2gfkouf+UH5gj7rJcGj08wpWJrVqtQENbQzOLokSJIEexKx2JUn1Xku5y5wHEiQIXothT7vC3u41X1HO6Zi0fJvzQTFLYMtGsHmfFQnrqB81DiOi7Z57VtDvpHqqNanyMN9t0VuatRryyYZuQdj/AGZQ+tUE+UAfFMhWimb0gZRtxB2Veo8Hgizbdjxo0Aqlc27G+h6z8k9iNMpEKZ1WA0DkZ6lR1VwAtF4dsZJA5om1ukR7KnbAz4d4+HqieH1wxwa7oPVJJuikEr2UnVqjd2iOmvxSp3cHMCR6brYiwY8CAFSr9lQ7YkKSyp9LPFJcOLO7D27jbX4afZSU7kMeHA7iD19VSfhFW3cCfE38426OHBS02gtcZ2iPQ8D9EUjbY9xctDgWBxnziDAdPNW7fD61QPqFsNjQceqOdm8Lbc0zMajXmHDdaCxtMrXUneZvh68lP1RTweb1qIeMplrhsRr/AGENNItJbPXl19VpO0tiaTiRznqgNauKrYOhMweUc1eErRGapnWG35Y8FuhafDrE+i9k7GdoWVA2RBMBw9fzLwU0nB3r9Vrez1+WkaxH96JrcdonSlpn0T3Q0MaKxk02BB5rG9l+0zXBtOqYOzHcCeR5FbS3MiOI0V4yUlaISi4umcsotG3+FLlPquwF1kRYokkkkpoimTpIAZJOmQAkkkkAMUk6YoAZMnK5WgIrOduqxbaVY4gD4laIrPdr2Z6TWfnfB6BpP2ST4x4fZGIu2up4bTpHzOHh3H7xwd8pIUWL1WtpgSC4Myzpq7TMQeQED4rTdq7TJQAgFrMmUHgM7dFk8esstNxDQJ0A5T5ifVc89HRjVmLxVmdzA0ebwgRP+EExK0yGCCCNzut/Qw8UKfeVPO4eAHdrefUrI4pUBJmCTxWRn+Dyh+gazeQRrA4psUY0nRwPoi1pbgDNl6T/ACVW5t3OkwPYKqkRcQAW6qQMV02cHZT0rUE7ac/6JvQqiR2rIED39VYuMJLhm+n2Wn7K9lnXOZwIDWkAzuZ4BaGv2adSkZCQN43U/VFljs87wvEqlBwFSSzbNy6reYXdNeBqCDsVQu8LpEFpaZPA6GeiAXFvVsnSySw6lvD+ilOKltdKwbjp8N9c2oLeBlCbrAAGOyAS4Ax0n4JdnceZXblmDxndpWvtaGcgEcNwpptOirSasw3Zi9dbVgHeVxg+h4Feg39MGKo/L4o4gceoWY7VYHk8bRvr0KKdkcR7yl3b/M3b1A4eyZ7F4Ae2NAHL/ENDzHCF5ze03NII5r2jH8LFVppbHzUXDgZ1YfT++C8xxS1IcWubDpgjkZ1+aaEqYmSNoDgg6EgKzavyOHLRULyiWuPofiFcptzCRy0K6ltHN+mwwm9g5TsdYPBem9jsdMilUM/7b5k6fhdz9PReNW1QlrHbOGh9CNpWt7P4gPCeHGPwkfyKmn4Y8l6R7ayrKkzKnY1w5jTvI3VrMF0nHR0knTJTRJJJIASSSSwBQkknQAyYrpMgDgpl0Uy0DgoZilDO5npmP/yR90UIVWu3xD3+ixmoBdpaBqjKNobHq6SR8N/ZAceFNgBf5WRpvmduBHHmj2KXmV/lJjygESeZPIbarOXtH9k+rUhz3SByaJ2by68YXPlaOvCmZLF7t1wZd4Wj8I5ep+yz+FYYbq4gD9mzT4bojjdfIzwjVxDR76LbdicGFKjmjV30CjiuTtl8tJUZe8wiOEDYRwA4ITWsRqt9i9tA23n5lZ+tbxAlo+fxTzdMWKtGYFjIhW6WCOMhokwi1C1GbzM9wQtVhtABp8LSSN2kFT9sbwjD9nL51s806jntDjOmwPqYW8tb7NB7x22k5frCq4hgbKrfGA2eA0+J+yCPw6rbbHPT5EEEfpcUkptFIpcNlVw2lXjPqeDtAR7hD7rsrM/iEQAVTwjED+B227H8PhstDTxYAQ4Fs+49imhkT6ZKDXDyPGMArWdfM1hAOsagETxK2HZrGmvAg8II4g+q3danTrs7uq0OaRv7cDwK8u7bdjLixP8AqbUufTaQZbJc1uulRo3Hr9FSUfXCcZeenoj2Nq0y12xCxFWg61uBGxcOkzoffZFuyuMGpTbnGVxaDHUK1jmHio2T6gnkOB9ipWUovZe+pZm6O3Ho4LL9rsKD2Nrx4xo8c/8ACL9mb8gljz4muDH+p/C/o4R7oh2kt5pOA2Oq18sxdo8gxGxiZ5HX6H5hDMJ1aQdxotvj1lDGujh7ab/IrIMp5Kjhwk/ArowytUQyxp2WLCtlcWnUEfP+/siuFVclRzDs6IJ4E7Hos73s8wQfb1RSjUDhMwQPj06J2rEiz23sFfirSLHeZmkLW5F492FxWK1N8+fwP6gGD8PqvYJT43qiOWNMlSlJdNCckcykpITwgCJJSpINIwnhdpLAI8qfKu0kAR5Eu7UiSAI+7UVWl/lWITOC0ww+Iw1741PEneB/eyGY4z9ixvGAT1OpRalbkvqOdxcT7DZAceupXDlfxbPRx9SMfc2ve16NPm8E+y9StaYa2BsAvP8ABiDe0Z45vjlK9GqaNW/8/wBbMz9oD4vQDtwSAAs9VpmdmjkNz8FqKtSZ5lCq1IRI4mCfsjKv0bH/AIUaVrUPly9HNiVctWn8VEtcPxMiCuaLROzz65oCmLmj/cHuSPiuctRcpQNyB18Tv6K61jagjQ9fuFRszxDY9TufdEqeomBI+KeIrAWJdmW+el4H/wAOiCuv6lPwV2k8Mw36rfNVPE8KbVbBGqyWJPaGU66CsJvdsr5B4HULV2VzIg6/ReX3tpWtXSAcs6jWD/Io3gPaAPGh4wQdwUkMjg6YTgpcNjcYLSdqGgH+EAfRJuHggg8RGq5tb2QDKvUq0rqTizmfpGExTDDb1w8iWEZHxuWTLT1adeiL3Jz0NYJGhPP1HVGsTpCo3ZCKdvka5n4SJb6Di32UZKnS4Wi7VvpmMYt5ozxB+RWEv7SGuI3a9xn+GYH0+S9Juqc0nzw+yAW2G97RqmOBPsZkfdEHTCas8/uKGXgdfv7K1YNeYDW5s2wHmnjl67IvcWX7IzqWS2Y5aj5KjgVQlw3G0R8iutOzmoM9nQc7mjTUEDYgjUfT5L2O2xYFjSdy1pPwXkD3ZLpjtPFlnrBC3QZUGgmBt0WNtPRjVrZ6Ku2LldMXQzkOkkk0rDR0lyXjmuTWbzQBIkoDdN5rg3zeaALSSpHEWrh2JDkgAgkhhxI8lwcQcgAtKYoOb1y5Ny7mjQUUbwRmj1WEuGEucN4K3lzqDKyV54C/+JcWZWd+F0jM2VUi6oH/AMka/wAQI+69LOrYkbc15biXhfTqcGVGOPQOE/JemXeHNIzNJaSNCPXijA/iNmW0DnNIO2ygqt8B9XE/yVDE6t5S4d6yd27x6oLWxS5e6SwATsJWZHo2C2aWcsJqrjw2nZVLeqXtBIgq6xswuc6EiSnVytMorhN01w1I5SUFvT4CAs7SNzqAYB4LVKmLKNo9RFMBJ9wxnmcPivPGVr+MoqSP4o091ew3DXb1qjnn02V/6r8I/wAmHcUvaVRpaGl3QSvPaFCpSuyCwtpuBIneRsvSLbK0Q0BZHtxILXDcGdOU6pMu1ZSCp0GMPqPy7IphV6Zh2hQrALsFoCMd2JkbpILSaCT3TC+4VZ9HdS2jtFJUaujqOe6Znb218Dx6FD8DpAU/Qtn6ytLWpTI5oRYUcvg/U36wp1srdoxWI2h7gvgQ6m1xHTNr8EF7KWUvBjTI0fEa/b4rc4zZ5bQ+lMNjr6e6q4DhPdUWmNfD11Oo+i6KOa9WZbGGllcNO7YI+P8AVesW48Df0j6LzbtLazcvj8OUGOboJHyXqVCh4W9B9EyVmSejRylmTJlc5SOoHHiqz6b+ZVxJAA1zHeq4yFFS1cmkFlGgvu0u7V91uuDblFAVMiWVWDblcm3WGkMJtFN3CbuEARSmlTdwmqU4ErDUU6moKxHaB/jW0cdCsTjbZqErjzvR3YFsDXzM1Mg8QtDgfaAOtGZj4qbcruZA0BQaq3wkITYUw4ZTMFxacpIMTzChCTXDoaTC9125Y06NJHDUCeg3UdDtlQq7tc084BHvGqivcBZase13lqAFtQjMWmdQ7qDvzAWYwbC6QeS58NzSS5w4cGgLoeJV0g8rT4ek2VZlQSxwM7Qd1YY0gwV59WxGnQqfsXFzTvAML0HBa/8AqKOY7jioeHwup/pI5kqnd1Q1HKNtLZQHE7A+IlY4urNUlZn8Y7SupaMEu9dggL+3FeYlgJ2ABP3Vu+tX5xLJE66gkjmFUpdlg6o3wggbOJiBOxHFUxY4tbJZZTT+IUt+0V2G5njK07FzXBp/5DZc3PaE1hlfGb0MhbKhaU2W4oUhOhlxGkncrLX/AGbbQ8Q1LjqfstzY4paNxTm/sWuzd7oObTBW6ta8gLzS0rCk+PzbdeIWqs73QarnjOik42a+3qaq/MrMUb4CJRyyuA4LohNMhOD6TPYh91Th4KKFQ3FGQmaFiyhitoH0yOBj/sFw+3DKXQjTodPoind5mEcdFHWt8xHpsPWIldcdqzklp0ZH/wDKLiXHzF4J6lwH0B+K2wCiZaAED/kevBXsqZKhJSsuJJ0ycQZOkkgBk6SSAOUk6SwBoTQuoShAHBamyKSEoQBFkVe9EMKuwqmJ+T3WPg0emdxCtlaVjru4zEo92juIELJ92V5ud26PSwqlZ1cTGih7MUe8quHIkp65ga8PVc9k7oNuiCfMFKK2iz4bG7DKrMjokc1jcRwZjToAtXjlrOo0I4hZivVfqCZVsl2LBKgSbWDDW67DmV6V2Wwk0LeH+ZwLnehOwWZwBje8GniJ3P2XoFwQKZA5KmCKptkc0naSIsMbLVNcWTXAgjQiFzhDSGq84plVGS6ed4zgppu08vAqtaWxlbjEGAyDBB5oIbNgOk9JXPOG9HTCWtk9kNF3fWWcaqe2oAK6WaJ0tCt7PMO0FiWEO5GR7KbD7xrgCJj0aZRvtbR8KAYdbOjw6+n8lzuD/CzaNRZDMB4fckfQI3YgtWawW7O32haZjpVIU9kJaDLDIUkKvYukKyQuhcs53pipNgqy2jyVZpUwq+McnfIroxPVHPljuyena80/cjmpnOUWYKxE7STpLDBkk6SwBoShdJoQBylC6hKEWBzCeE8JINGhKE6SAGhDsWOw90SQrFTqf0pZPQ8FswmNy955BDm0YR1zQZPNQf6eSvPavZ6adIzuIjKDv8FPgOEF1tVuAPHIcydCG0jLo/VqPZT49bkMJCfDcR7pgaSTDcuXYcTr8U2GCcnYuST8qgw66FWmHDiFn7yluorG4LCWHadPqFaqGVLJIvCIKo1jTdmHBeh0LrPbsftmAWIt6LalZjDo1zgD0W4v3tFNrRoGnTonwPTbJ5V8kkFsPHhUj2ofh9zA34KehiVNxIDmmNwCCrelSIuLtgvFqxadQhtK5krRYjbioI30WPvaD6LuYXNluLv8OnG01Qft62ith6zNte+qJ0brTdbCdmyhQL7WP0HVQdm6Os8lDj9TM4BG+z9rDWjid1WG2Tm9AfM2ncPa3YOjodyPmtNQghZK9olrjU/NVq/J5j5LRYZWkBIlUmjJcTDOGvLSipdKH2zVeYrRWiEnsddmoGtk77BcqOvtPLVVxumTmrR06qXEDUk8FdFkq+GUZOc+yuldJzM7STpIEGShJu8KTKsNOEykypZUARylKkypQsAjSUkJ0ARQlClSWgREIJizpzEckWvKvBBr4yHdEs/qPj+xmqDSrVOkoqQ1V6kxcMUejJgjHKE03dFkbzwweBW9xWn4D0WKxS3Ipn01Vca2xW9DXTYc13MCfZSPq6KSgzvaQP8AC2FA9nh14Lnzwp2WxS1RSNWHT6rRWWI6akmdwSsZieLMpuhwdHMR9FfwzF6LxLHA+kwfghRdDdZrXXkggAwdN1Ph2D05DtR+nT5hCaGI0Yh2YHmrlt2ipUxAa53ySJb2U8yrRsGuAEAQFTvbUPGqy9129ps/CB6ZpJ6AbqK27U3lx+6twxv56kj5K32RFYpJl+7wsNkjfdQ250lPVdXaA6q4EkfhEAKOzdIXO1Topsi7jM8ErT2MMpuefwtJ+AQi1p5nLQPpghtIazq7oOfvC6sSIZGCO0dnFlTdGoc1x/5Az8yFQwOtoFru0dsH2r2CC7KMo5kEFZTBsJqs88N9Jk/JNlxv1oljyLy7NTZvlEWhD7OmAEctWt5KscbojOaRUa0nYFWG2ZO+nzV3KlKdY0iTyNkUBohcd96LqvSmDyXOcc1UmTJkkllmHLD4lOqjg4OkKeHIAkSUeQ803dHmigJU0qPufUpdyEASZhzTd4Oa57kJ+6HJGgF3oTd8E/djkmqNAGyNAU6pModd0iQRpJ9UR4qk9suEfmk+w0Q1Y0XQBFm8HVp+RVukz0V15iUqLQXN06qP8UdH9m1sE4r5T0WWxOuO4cd/CdfZeh17XXaRyMEfNZvtzbg0QYA3kDohQ82Mpp0jI9lXE27Z5uHtOit3dCQfVc4PTy0WD0n4mVZqJZxUlTLRdOzMYjhAq8sw57FZ657OOB8sLe1redRuq4qOGhErmuUNHQvMumNt8MqgQHvHpmciNDBXPgVHvI/UVo6bXO2aPgEStMMc7eB7JPcmyycF+FHCMDoUhLWDNzIkytPasMCdBy2+SltcLDQNVb7kAJrn+k55U9IF4k3MIVGhQyojiFZrAS4ws1d4zy0HzKSt2xVw01pUbTBcSJ+iu4XVz/tBPjAj9O4+O6x2HYbXviGtOShI7yoZ8Q4sZznnstrTpCiSwSQ2AJ5ACNl14ovrObNJcRbqMOvsqx31VrvJCqP3V2cyRatp1CMYe/ggbH6opZP1WxFkgykEzTKeFpE5qCQVQ7keqIqo6iZOq1GokSJSTIFFKnCrqw3ZDNHSSSWAJJJJACSSSQAlHW2Uiir7LUBVLR4iOUKizzK87Zyos3WjIq1NHT66qzZt1KrXG5Viy83slHLrUOx2w7+m+kRDsstPrwKt1OK7qeZv6ShgtHm7aJZ4ToW6EdEziiOOfv6nUfQIcVE7VtHBCI0sINWnnZqRu3j1CHlansx5CjwpaYk5uG0ZunSynor9vcgIRa/va/8A7H/9laXDL4vR2xfpBynejmheL9o2M0aQ53IHQdSoLn92/wDS76LE0tlqk6FcVYSu8Qc85nGfoOgT4FZ9/UJcCWM1jg53AH0Q160/Yz92/wDUfoE+JXLZk3UQ83GalJoAawNboABGnRDqGOVKlR5dvMgcIHAKfE/KguHfvB1XXIhGK7RtKNxLRHJO8qlZ+RqtFFkWqZKxyJ2dXZCldsk6EkaS3dIUoCq2m6tp2c7EkkksMP/Z"/>
          <p:cNvSpPr>
            <a:spLocks noChangeAspect="1" noChangeArrowheads="1"/>
          </p:cNvSpPr>
          <p:nvPr/>
        </p:nvSpPr>
        <p:spPr bwMode="auto">
          <a:xfrm>
            <a:off x="155575" y="-1554163"/>
            <a:ext cx="5724525" cy="324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6" name="AutoShape 4" descr="data:image/jpeg;base64,/9j/4AAQSkZJRgABAQAAAQABAAD/2wCEAAkGBxMSEhQUExQUFRQVFRQUFRQUFBQUFBUXFRQWFxQUFBQYHCggGBolHBQVITEhJSkrLi4uFx8zODMsNygtLisBCgoKDg0OGhAQGiwkHCQsLCwsLCwsLCwsLCwsLCwsLCwsLCwsLCwsLCwsLCwsLCwsLCwsLCwsLCwsLCwsLCwsLP/AABEIAKkBKgMBIgACEQEDEQH/xAAcAAABBQEBAQAAAAAAAAAAAAAFAAEDBAYCBwj/xAA8EAABAwIEAwYEAwcEAwEAAAABAAIRAwQFEiExQVFxBhMiMmGBkaGxwUJSciMzYtHh8PEUU4KyY3OiFf/EABkBAAMBAQEAAAAAAAAAAAAAAAACAwEEBf/EACERAAICAwEAAwEBAQAAAAAAAAABAhEDITESIjJBE1EE/9oADAMBAAIRAxEAPwD2RJJJaYKEydJACSShMgB0kyS0BFRuEqQpoQBXdRGilDQu0ywBoVHEyIEgHUwCJ1ylXnIT2gfkouf+UH5gj7rJcGj08wpWJrVqtQENbQzOLokSJIEexKx2JUn1Xku5y5wHEiQIXothT7vC3u41X1HO6Zi0fJvzQTFLYMtGsHmfFQnrqB81DiOi7Z57VtDvpHqqNanyMN9t0VuatRryyYZuQdj/AGZQ+tUE+UAfFMhWimb0gZRtxB2Veo8Hgizbdjxo0Aqlc27G+h6z8k9iNMpEKZ1WA0DkZ6lR1VwAtF4dsZJA5om1ukR7KnbAz4d4+HqieH1wxwa7oPVJJuikEr2UnVqjd2iOmvxSp3cHMCR6brYiwY8CAFSr9lQ7YkKSyp9LPFJcOLO7D27jbX4afZSU7kMeHA7iD19VSfhFW3cCfE38426OHBS02gtcZ2iPQ8D9EUjbY9xctDgWBxnziDAdPNW7fD61QPqFsNjQceqOdm8Lbc0zMajXmHDdaCxtMrXUneZvh68lP1RTweb1qIeMplrhsRr/AGENNItJbPXl19VpO0tiaTiRznqgNauKrYOhMweUc1eErRGapnWG35Y8FuhafDrE+i9k7GdoWVA2RBMBw9fzLwU0nB3r9Vrez1+WkaxH96JrcdonSlpn0T3Q0MaKxk02BB5rG9l+0zXBtOqYOzHcCeR5FbS3MiOI0V4yUlaISi4umcsotG3+FLlPquwF1kRYokkkkpoimTpIAZJOmQAkkkkAMUk6YoAZMnK5WgIrOduqxbaVY4gD4laIrPdr2Z6TWfnfB6BpP2ST4x4fZGIu2up4bTpHzOHh3H7xwd8pIUWL1WtpgSC4Myzpq7TMQeQED4rTdq7TJQAgFrMmUHgM7dFk8esstNxDQJ0A5T5ifVc89HRjVmLxVmdzA0ebwgRP+EExK0yGCCCNzut/Qw8UKfeVPO4eAHdrefUrI4pUBJmCTxWRn+Dyh+gazeQRrA4psUY0nRwPoi1pbgDNl6T/ACVW5t3OkwPYKqkRcQAW6qQMV02cHZT0rUE7ac/6JvQqiR2rIED39VYuMJLhm+n2Wn7K9lnXOZwIDWkAzuZ4BaGv2adSkZCQN43U/VFljs87wvEqlBwFSSzbNy6reYXdNeBqCDsVQu8LpEFpaZPA6GeiAXFvVsnSySw6lvD+ilOKltdKwbjp8N9c2oLeBlCbrAAGOyAS4Ax0n4JdnceZXblmDxndpWvtaGcgEcNwpptOirSasw3Zi9dbVgHeVxg+h4Feg39MGKo/L4o4gceoWY7VYHk8bRvr0KKdkcR7yl3b/M3b1A4eyZ7F4Ae2NAHL/ENDzHCF5ze03NII5r2jH8LFVppbHzUXDgZ1YfT++C8xxS1IcWubDpgjkZ1+aaEqYmSNoDgg6EgKzavyOHLRULyiWuPofiFcptzCRy0K6ltHN+mwwm9g5TsdYPBem9jsdMilUM/7b5k6fhdz9PReNW1QlrHbOGh9CNpWt7P4gPCeHGPwkfyKmn4Y8l6R7ayrKkzKnY1w5jTvI3VrMF0nHR0knTJTRJJJIASSSSwBQkknQAyYrpMgDgpl0Uy0DgoZilDO5npmP/yR90UIVWu3xD3+ixmoBdpaBqjKNobHq6SR8N/ZAceFNgBf5WRpvmduBHHmj2KXmV/lJjygESeZPIbarOXtH9k+rUhz3SByaJ2by68YXPlaOvCmZLF7t1wZd4Wj8I5ep+yz+FYYbq4gD9mzT4bojjdfIzwjVxDR76LbdicGFKjmjV30CjiuTtl8tJUZe8wiOEDYRwA4ITWsRqt9i9tA23n5lZ+tbxAlo+fxTzdMWKtGYFjIhW6WCOMhokwi1C1GbzM9wQtVhtABp8LSSN2kFT9sbwjD9nL51s806jntDjOmwPqYW8tb7NB7x22k5frCq4hgbKrfGA2eA0+J+yCPw6rbbHPT5EEEfpcUkptFIpcNlVw2lXjPqeDtAR7hD7rsrM/iEQAVTwjED+B227H8PhstDTxYAQ4Fs+49imhkT6ZKDXDyPGMArWdfM1hAOsagETxK2HZrGmvAg8II4g+q3danTrs7uq0OaRv7cDwK8u7bdjLixP8AqbUufTaQZbJc1uulRo3Hr9FSUfXCcZeenoj2Nq0y12xCxFWg61uBGxcOkzoffZFuyuMGpTbnGVxaDHUK1jmHio2T6gnkOB9ipWUovZe+pZm6O3Ho4LL9rsKD2Nrx4xo8c/8ACL9mb8gljz4muDH+p/C/o4R7oh2kt5pOA2Oq18sxdo8gxGxiZ5HX6H5hDMJ1aQdxotvj1lDGujh7ab/IrIMp5Kjhwk/ArowytUQyxp2WLCtlcWnUEfP+/siuFVclRzDs6IJ4E7Hos73s8wQfb1RSjUDhMwQPj06J2rEiz23sFfirSLHeZmkLW5F492FxWK1N8+fwP6gGD8PqvYJT43qiOWNMlSlJdNCckcykpITwgCJJSpINIwnhdpLAI8qfKu0kAR5Eu7UiSAI+7UVWl/lWITOC0ww+Iw1741PEneB/eyGY4z9ixvGAT1OpRalbkvqOdxcT7DZAceupXDlfxbPRx9SMfc2ve16NPm8E+y9StaYa2BsAvP8ABiDe0Z45vjlK9GqaNW/8/wBbMz9oD4vQDtwSAAs9VpmdmjkNz8FqKtSZ5lCq1IRI4mCfsjKv0bH/AIUaVrUPly9HNiVctWn8VEtcPxMiCuaLROzz65oCmLmj/cHuSPiuctRcpQNyB18Tv6K61jagjQ9fuFRszxDY9TufdEqeomBI+KeIrAWJdmW+el4H/wAOiCuv6lPwV2k8Mw36rfNVPE8KbVbBGqyWJPaGU66CsJvdsr5B4HULV2VzIg6/ReX3tpWtXSAcs6jWD/Io3gPaAPGh4wQdwUkMjg6YTgpcNjcYLSdqGgH+EAfRJuHggg8RGq5tb2QDKvUq0rqTizmfpGExTDDb1w8iWEZHxuWTLT1adeiL3Jz0NYJGhPP1HVGsTpCo3ZCKdvka5n4SJb6Di32UZKnS4Wi7VvpmMYt5ozxB+RWEv7SGuI3a9xn+GYH0+S9Juqc0nzw+yAW2G97RqmOBPsZkfdEHTCas8/uKGXgdfv7K1YNeYDW5s2wHmnjl67IvcWX7IzqWS2Y5aj5KjgVQlw3G0R8iutOzmoM9nQc7mjTUEDYgjUfT5L2O2xYFjSdy1pPwXkD3ZLpjtPFlnrBC3QZUGgmBt0WNtPRjVrZ6Ku2LldMXQzkOkkk0rDR0lyXjmuTWbzQBIkoDdN5rg3zeaALSSpHEWrh2JDkgAgkhhxI8lwcQcgAtKYoOb1y5Ny7mjQUUbwRmj1WEuGEucN4K3lzqDKyV54C/+JcWZWd+F0jM2VUi6oH/AMka/wAQI+69LOrYkbc15biXhfTqcGVGOPQOE/JemXeHNIzNJaSNCPXijA/iNmW0DnNIO2ygqt8B9XE/yVDE6t5S4d6yd27x6oLWxS5e6SwATsJWZHo2C2aWcsJqrjw2nZVLeqXtBIgq6xswuc6EiSnVytMorhN01w1I5SUFvT4CAs7SNzqAYB4LVKmLKNo9RFMBJ9wxnmcPivPGVr+MoqSP4o091ew3DXb1qjnn02V/6r8I/wAmHcUvaVRpaGl3QSvPaFCpSuyCwtpuBIneRsvSLbK0Q0BZHtxILXDcGdOU6pMu1ZSCp0GMPqPy7IphV6Zh2hQrALsFoCMd2JkbpILSaCT3TC+4VZ9HdS2jtFJUaujqOe6Znb218Dx6FD8DpAU/Qtn6ytLWpTI5oRYUcvg/U36wp1srdoxWI2h7gvgQ6m1xHTNr8EF7KWUvBjTI0fEa/b4rc4zZ5bQ+lMNjr6e6q4DhPdUWmNfD11Oo+i6KOa9WZbGGllcNO7YI+P8AVesW48Df0j6LzbtLazcvj8OUGOboJHyXqVCh4W9B9EyVmSejRylmTJlc5SOoHHiqz6b+ZVxJAA1zHeq4yFFS1cmkFlGgvu0u7V91uuDblFAVMiWVWDblcm3WGkMJtFN3CbuEARSmlTdwmqU4ErDUU6moKxHaB/jW0cdCsTjbZqErjzvR3YFsDXzM1Mg8QtDgfaAOtGZj4qbcruZA0BQaq3wkITYUw4ZTMFxacpIMTzChCTXDoaTC9125Y06NJHDUCeg3UdDtlQq7tc084BHvGqivcBZase13lqAFtQjMWmdQ7qDvzAWYwbC6QeS58NzSS5w4cGgLoeJV0g8rT4ek2VZlQSxwM7Qd1YY0gwV59WxGnQqfsXFzTvAML0HBa/8AqKOY7jioeHwup/pI5kqnd1Q1HKNtLZQHE7A+IlY4urNUlZn8Y7SupaMEu9dggL+3FeYlgJ2ABP3Vu+tX5xLJE66gkjmFUpdlg6o3wggbOJiBOxHFUxY4tbJZZTT+IUt+0V2G5njK07FzXBp/5DZc3PaE1hlfGb0MhbKhaU2W4oUhOhlxGkncrLX/AGbbQ8Q1LjqfstzY4paNxTm/sWuzd7oObTBW6ta8gLzS0rCk+PzbdeIWqs73QarnjOik42a+3qaq/MrMUb4CJRyyuA4LohNMhOD6TPYh91Th4KKFQ3FGQmaFiyhitoH0yOBj/sFw+3DKXQjTodPoind5mEcdFHWt8xHpsPWIldcdqzklp0ZH/wDKLiXHzF4J6lwH0B+K2wCiZaAED/kevBXsqZKhJSsuJJ0ycQZOkkgBk6SSAOUk6SwBoTQuoShAHBamyKSEoQBFkVe9EMKuwqmJ+T3WPg0emdxCtlaVjru4zEo92juIELJ92V5ud26PSwqlZ1cTGih7MUe8quHIkp65ga8PVc9k7oNuiCfMFKK2iz4bG7DKrMjokc1jcRwZjToAtXjlrOo0I4hZivVfqCZVsl2LBKgSbWDDW67DmV6V2Wwk0LeH+ZwLnehOwWZwBje8GniJ3P2XoFwQKZA5KmCKptkc0naSIsMbLVNcWTXAgjQiFzhDSGq84plVGS6ed4zgppu08vAqtaWxlbjEGAyDBB5oIbNgOk9JXPOG9HTCWtk9kNF3fWWcaqe2oAK6WaJ0tCt7PMO0FiWEO5GR7KbD7xrgCJj0aZRvtbR8KAYdbOjw6+n8lzuD/CzaNRZDMB4fckfQI3YgtWawW7O32haZjpVIU9kJaDLDIUkKvYukKyQuhcs53pipNgqy2jyVZpUwq+McnfIroxPVHPljuyena80/cjmpnOUWYKxE7STpLDBkk6SwBoShdJoQBylC6hKEWBzCeE8JINGhKE6SAGhDsWOw90SQrFTqf0pZPQ8FswmNy955BDm0YR1zQZPNQf6eSvPavZ6adIzuIjKDv8FPgOEF1tVuAPHIcydCG0jLo/VqPZT49bkMJCfDcR7pgaSTDcuXYcTr8U2GCcnYuST8qgw66FWmHDiFn7yluorG4LCWHadPqFaqGVLJIvCIKo1jTdmHBeh0LrPbsftmAWIt6LalZjDo1zgD0W4v3tFNrRoGnTonwPTbJ5V8kkFsPHhUj2ofh9zA34KehiVNxIDmmNwCCrelSIuLtgvFqxadQhtK5krRYjbioI30WPvaD6LuYXNluLv8OnG01Qft62ith6zNte+qJ0brTdbCdmyhQL7WP0HVQdm6Os8lDj9TM4BG+z9rDWjid1WG2Tm9AfM2ncPa3YOjodyPmtNQghZK9olrjU/NVq/J5j5LRYZWkBIlUmjJcTDOGvLSipdKH2zVeYrRWiEnsddmoGtk77BcqOvtPLVVxumTmrR06qXEDUk8FdFkq+GUZOc+yuldJzM7STpIEGShJu8KTKsNOEykypZUARylKkypQsAjSUkJ0ARQlClSWgREIJizpzEckWvKvBBr4yHdEs/qPj+xmqDSrVOkoqQ1V6kxcMUejJgjHKE03dFkbzwweBW9xWn4D0WKxS3Ipn01Vca2xW9DXTYc13MCfZSPq6KSgzvaQP8AC2FA9nh14Lnzwp2WxS1RSNWHT6rRWWI6akmdwSsZieLMpuhwdHMR9FfwzF6LxLHA+kwfghRdDdZrXXkggAwdN1Ph2D05DtR+nT5hCaGI0Yh2YHmrlt2ipUxAa53ySJb2U8yrRsGuAEAQFTvbUPGqy9129ps/CB6ZpJ6AbqK27U3lx+6twxv56kj5K32RFYpJl+7wsNkjfdQ250lPVdXaA6q4EkfhEAKOzdIXO1Topsi7jM8ErT2MMpuefwtJ+AQi1p5nLQPpghtIazq7oOfvC6sSIZGCO0dnFlTdGoc1x/5Az8yFQwOtoFru0dsH2r2CC7KMo5kEFZTBsJqs88N9Jk/JNlxv1oljyLy7NTZvlEWhD7OmAEctWt5KscbojOaRUa0nYFWG2ZO+nzV3KlKdY0iTyNkUBohcd96LqvSmDyXOcc1UmTJkkllmHLD4lOqjg4OkKeHIAkSUeQ803dHmigJU0qPufUpdyEASZhzTd4Oa57kJ+6HJGgF3oTd8E/djkmqNAGyNAU6pModd0iQRpJ9UR4qk9suEfmk+w0Q1Y0XQBFm8HVp+RVukz0V15iUqLQXN06qP8UdH9m1sE4r5T0WWxOuO4cd/CdfZeh17XXaRyMEfNZvtzbg0QYA3kDohQ82Mpp0jI9lXE27Z5uHtOit3dCQfVc4PTy0WD0n4mVZqJZxUlTLRdOzMYjhAq8sw57FZ657OOB8sLe1redRuq4qOGhErmuUNHQvMumNt8MqgQHvHpmciNDBXPgVHvI/UVo6bXO2aPgEStMMc7eB7JPcmyycF+FHCMDoUhLWDNzIkytPasMCdBy2+SltcLDQNVb7kAJrn+k55U9IF4k3MIVGhQyojiFZrAS4ws1d4zy0HzKSt2xVw01pUbTBcSJ+iu4XVz/tBPjAj9O4+O6x2HYbXviGtOShI7yoZ8Q4sZznnstrTpCiSwSQ2AJ5ACNl14ovrObNJcRbqMOvsqx31VrvJCqP3V2cyRatp1CMYe/ggbH6opZP1WxFkgykEzTKeFpE5qCQVQ7keqIqo6iZOq1GokSJSTIFFKnCrqw3ZDNHSSSWAJJJJACSSSQAlHW2Uiir7LUBVLR4iOUKizzK87Zyos3WjIq1NHT66qzZt1KrXG5Viy83slHLrUOx2w7+m+kRDsstPrwKt1OK7qeZv6ShgtHm7aJZ4ToW6EdEziiOOfv6nUfQIcVE7VtHBCI0sINWnnZqRu3j1CHlansx5CjwpaYk5uG0ZunSynor9vcgIRa/va/8A7H/9laXDL4vR2xfpBynejmheL9o2M0aQ53IHQdSoLn92/wDS76LE0tlqk6FcVYSu8Qc85nGfoOgT4FZ9/UJcCWM1jg53AH0Q160/Yz92/wDUfoE+JXLZk3UQ83GalJoAawNboABGnRDqGOVKlR5dvMgcIHAKfE/KguHfvB1XXIhGK7RtKNxLRHJO8qlZ+RqtFFkWqZKxyJ2dXZCldsk6EkaS3dIUoCq2m6tp2c7EkkksMP/Z"/>
          <p:cNvSpPr>
            <a:spLocks noChangeAspect="1" noChangeArrowheads="1"/>
          </p:cNvSpPr>
          <p:nvPr/>
        </p:nvSpPr>
        <p:spPr bwMode="auto">
          <a:xfrm>
            <a:off x="307975" y="-1401763"/>
            <a:ext cx="5724525" cy="324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6422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472" y="332656"/>
            <a:ext cx="8229600" cy="1143000"/>
          </a:xfrm>
        </p:spPr>
        <p:txBody>
          <a:bodyPr/>
          <a:lstStyle/>
          <a:p>
            <a:endParaRPr lang="es-BO" dirty="0"/>
          </a:p>
        </p:txBody>
      </p:sp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Flecha izquierda y derecha"/>
          <p:cNvSpPr/>
          <p:nvPr/>
        </p:nvSpPr>
        <p:spPr>
          <a:xfrm>
            <a:off x="3131840" y="2456892"/>
            <a:ext cx="3384376" cy="165618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400" b="1" dirty="0" smtClean="0"/>
              <a:t>Problema</a:t>
            </a:r>
            <a:endParaRPr lang="es-BO" sz="24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657862" y="2276872"/>
            <a:ext cx="2162195" cy="25922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BO" b="1" dirty="0" smtClean="0"/>
              <a:t>Conductas "por exceso" (interrupciones frecuentes, deambulación continua, agresiones físicas o verbales...) 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8" name="7 Rectángulo redondeado"/>
          <p:cNvSpPr/>
          <p:nvPr/>
        </p:nvSpPr>
        <p:spPr>
          <a:xfrm>
            <a:off x="6660232" y="2240868"/>
            <a:ext cx="2162195" cy="25922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BO" b="1" dirty="0" smtClean="0"/>
              <a:t>Conductas </a:t>
            </a:r>
            <a:r>
              <a:rPr lang="es-BO" b="1" dirty="0"/>
              <a:t>"por defecto" (inhibición social, mutismo selectivo, pasividad, falta de iniciativa..).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61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6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2 Marcador de contenido"/>
          <p:cNvSpPr txBox="1">
            <a:spLocks/>
          </p:cNvSpPr>
          <p:nvPr/>
        </p:nvSpPr>
        <p:spPr>
          <a:xfrm>
            <a:off x="395536" y="3789040"/>
            <a:ext cx="7140113" cy="2448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BO" b="1" dirty="0" smtClean="0"/>
              <a:t>NO es un problema de conducta si…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BO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s-BO" dirty="0" smtClean="0"/>
              <a:t>Tratar de satisfacer una necesidad (como ir al sanitario).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BO" dirty="0" smtClean="0"/>
              <a:t>El contestar o reaccionar con disgusto ante un ataque verbal o físico de este o de un compañero.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BO" dirty="0" smtClean="0"/>
              <a:t>El defenderse físicamente ante una agresión que no ha provocado intencionalmente. </a:t>
            </a:r>
            <a:endParaRPr lang="es-BO" dirty="0"/>
          </a:p>
        </p:txBody>
      </p:sp>
      <p:sp>
        <p:nvSpPr>
          <p:cNvPr id="5" name="4 Rectángulo"/>
          <p:cNvSpPr/>
          <p:nvPr/>
        </p:nvSpPr>
        <p:spPr>
          <a:xfrm>
            <a:off x="2699792" y="332656"/>
            <a:ext cx="61024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BO" b="1" dirty="0" smtClean="0"/>
              <a:t>Ejemplo de problemas de conducta:</a:t>
            </a:r>
          </a:p>
          <a:p>
            <a:pPr algn="r"/>
            <a:endParaRPr lang="es-BO" b="1" dirty="0" smtClean="0"/>
          </a:p>
          <a:p>
            <a:pPr algn="r"/>
            <a:r>
              <a:rPr lang="es-BO" dirty="0" smtClean="0"/>
              <a:t>- La </a:t>
            </a:r>
            <a:r>
              <a:rPr lang="es-BO" dirty="0"/>
              <a:t>hiperactividad </a:t>
            </a:r>
          </a:p>
          <a:p>
            <a:pPr algn="r"/>
            <a:r>
              <a:rPr lang="es-BO" dirty="0"/>
              <a:t>- La conducta violenta </a:t>
            </a:r>
          </a:p>
          <a:p>
            <a:pPr algn="r"/>
            <a:r>
              <a:rPr lang="es-BO" dirty="0"/>
              <a:t>- El hostigamiento </a:t>
            </a:r>
          </a:p>
          <a:p>
            <a:pPr algn="r"/>
            <a:r>
              <a:rPr lang="es-BO" dirty="0"/>
              <a:t>- La conducta impertinente </a:t>
            </a:r>
          </a:p>
          <a:p>
            <a:pPr algn="r"/>
            <a:r>
              <a:rPr lang="es-BO" dirty="0"/>
              <a:t>- Las actitudes desafiantes </a:t>
            </a:r>
          </a:p>
          <a:p>
            <a:pPr algn="r"/>
            <a:r>
              <a:rPr lang="es-BO" dirty="0"/>
              <a:t>- La conducta vandálica </a:t>
            </a:r>
          </a:p>
          <a:p>
            <a:pPr algn="r"/>
            <a:r>
              <a:rPr lang="es-BO" dirty="0"/>
              <a:t>- El alumno que roba </a:t>
            </a:r>
          </a:p>
          <a:p>
            <a:pPr algn="r"/>
            <a:r>
              <a:rPr lang="es-BO" dirty="0"/>
              <a:t>- El acoso sexual </a:t>
            </a:r>
          </a:p>
          <a:p>
            <a:pPr algn="r"/>
            <a:r>
              <a:rPr lang="es-BO" dirty="0"/>
              <a:t>- El incumplimiento de deberes </a:t>
            </a:r>
          </a:p>
        </p:txBody>
      </p:sp>
      <p:sp>
        <p:nvSpPr>
          <p:cNvPr id="7" name="AutoShape 2" descr="data:image/jpeg;base64,/9j/4AAQSkZJRgABAQAAAQABAAD/2wCEAAkGBxISEhUTEBIVFRUVFRcWFRYQFQ8VEBUVFRUWFhcVFRUYHSggGBolGxUVITEhJSkrLi4uGB8zODMtNygtLisBCgoKDg0OGxAQGi0lHyItLS0tLSstLS0tLy0tLS0tLS0tLS0tLi0tLS0tLS0tLS0uLS0tLS0tLS0tLS0tLS0tLf/AABEIAKIBNgMBIgACEQEDEQH/xAAcAAAABwEBAAAAAAAAAAAAAAAAAQIDBAUGBwj/xAA7EAABAwIEAwYDBgYCAwEAAAABAAIRAwQFEiExBkFREyJhcYGRMqGxB0JSwdHwFCMzYnLhJII0kvEV/8QAGgEAAgMBAQAAAAAAAAAAAAAAAAIBAwQFBv/EACoRAAICAgIBBAAFBQAAAAAAAAABAhEDIQQxEhMiQVEFIzJxkRRhgbHw/9oADAMBAAIRAxEAPwDrqCEI0ACERCNBABI0EEABFCNBACSEghOpJCUBohFCWQklABQhCMInOQAEzc3DKYl7gB4/kFW4tjIp91urjt0HiVzTiXiJziZeSNieZ8Gjoq5ZK0h4wbNrjPG1KlIp95wWGxTjWtUJGcgdGmFjbq+JmTA6D96lQu1P+lXbfZYkkaoYu46lxProhTxV3LWN4iVnadWAmDWM6GDyUUSby0xgxIcR4gkfMK4sOMK9Iw52cdH6n0cudWV4T5j4h18QpT7jTSS3pzH+JRtA0mdqwfiu3r93Nkf+F538jsVfArz1TuogzI5Hn6+K2PDHF76ZDHuzN/u3ViyfZW4fR1RGFDsr1tRoc0qWCrUViwlBIBSwgBQSwkBLCAFAI4RBKQAIRwgEaACQhGggBJCSQnEhyAGXBBKcjUgLRI0FIAQQQQAESNCEAEjQQUAEiKUklQAghJKWUkoAQSqnFsQFNuZ3/UcyVaVRoViOIK+aoTyZoOkqvJLxRZjjbM9j+JkB0nvO+Ly5NCwV3WLnEnlsr3F6hfUInQanzWfuGy4geqzJmlxINQyfAbI2NTxpSY6KTTttE/kKoEJw0TDxqrh1pt4BQK9GCpUglAbo6EEGCrBzo15O0I/C7w8Cq8N2VhbgObB56H8ihsVIjmoWExqNyPxDr5hP0Ljm06fvQ+KhunUH4m/kmi/KZGx3CmrFOhcK49UYcufbkeY6ea6fhWICo2efMLgVrWkBzTqNj1jkfELpfB2L5wz8U5D7GFMZUxZI6K0pwFMU04CryoeCW0poFKBQA6EqU2CjlADgKNNgpQKAFoIgUJQAZSClSkEoAQ5BByCkBxGhCJSAEEEEAGiQQUMAIIIKAAiRoiUAJISCiua7WNLnGABJWB4sx57ntaxzqYbrBlr3Tzido09VRyORHDG339GricSfIn4x/k3Fes1sSfiOUeJWFxgRncNgTH0HylU1teVYY4FwDXHKcxgHnptzVziYmmAeYkn6rGuV60bqjZm4X9PJK7sw9xbltJzzu89333/fRU7LfRx9FrMSpFzZjQCAOg2CgssNIj7x9miEKQviU1tY92Y3/VWNpZS0mFbWloCz3Uq2oANhTY3ikUlS0HRUmIWsR5rZ1qI1/fRUmL0Rk8f9qUwkkzMto6fvcQhbmHR1n33CnU6W48fqP/igXndcD4hWp2Z2qCvhDg4cxKjVG6EeoUi4fMeqaA28R+adFTGbO4yO/tPyK2vBl1kuqQJ7rnjy1BA+qwVQQSrDDr1zC0zq0y0+RCZr5FX0emgUoFUvDWMNuaDKjSJIhw6OG4VyCrk7KBwFKBTUpUqQHZR5k0XIsyAHw5LDlHDksOQA+CjlMhyOUAOEpJKKURKACJQSSUEASkSNBMAUII0RQAlCUpCFDATKEoyodaqcwGmUmPHwSykojRg5dDzrlgMZhPTmq64xtjHBrwRmMAjXXxCTdODKnKS0xPXT8llsWNxmFTRwY8OGkSAdlmnmkujZj4qfZa8Y16gY3JVDGuOUgjQ7mSd+Wywd24PfNQ7Hv1BLp5gD6KwxPFRcVf5tUt2yUzAdPMAeEb81XiiT3CIhxkH4tBMuXG5WRvI2z0n4dijjx1e/+/kj2daHNa/UySGyYbPMRzV/i1aSBy0Hp+ws+YLnmTLQ106QCSBB9CrDE6vdzjmGn3CuwfpMv4kvzEO3zw2mSf2AoJvgC31PujxkOLSByb9BKp6hnKeRb9R+oWk56Ra/xmUac5SzdzPkq6lTLmEDUt18x4JNJ+3t/tCGon1LrQeiqrypIP72Mp6DqPZRXNmUyFaIjqggnxB+ircXMnRPVwQVGriR6K2PZRMiByUHaDwlMtOqUNvRWlA1WSBUIGnsg8ptokgba7pxavo2v2f8Y/wryxzM7X7AGC0jc6+H5LtGEY3QuGg0ngkicjiBUHm1cAs6hYA1o25gbq3sbl5c17Xw/NlGUkVGg6bnTWfms8uR4PXRuj+HOcLemd4JRMrNOzgfIgrjOIYxWtGljajjTdkzse7MQTm+E9CIkDorLCsdNRjXUtHEwI5HxVkeRaToyy4bUvGzqxcizLm+MYhUDQczg772ph0+CuMHxV9OKb5dnEtk/DAk+KaOZMSfGlE2IcltcqGxxtr3lj+64ajXRw8PFW1KsHCQQR4K1ST6M7i12TA5KDlGDk4HJiB6URKQCjQAHFBJcUEAT0EEAmANEQjRIAIII0RUMAisnxrjJt6RIaTroRGh5brS3102kxz3HRoJPouA8dcSVLmqRMN1IHQclnzu6ijTx9NtkvHPtJq1I7OmGvbGsyJ56dF0DgvEn3tp2tankJJAAnK4D7zZ5FcIw+0NR7Qdi4T5dF6Pwt7G0GNZADWgADlAVTijT5ujmfGWFkVO0py1zTLXD6HwWn4B4dFWm64uHOeahc0h0a7AkneNxCXxUBUIa0S5xAgdSdlon5rSjSYIDWgSR+Lcz6lVe2KcprSLZTnKowdSZl8QwmiypVYKcB7mBsHbQx81EusKe62hoJIEDzBkK87ZtYua8NmDBcI733TPhJVrw/QIpZXgSHGdQR7jdZeN+Y210zRyZOMUpdqv9Gc//BqPpAxBcJIO/KFk6mBV2PyuYcvI+B1XVMSua1MfyqOfyc0H5rM4pe3G5t9zH9RvvstnpoyRyMg4NgWoLj7cvBS7rhNjSXtdoeXJTeHszzLgBG+uYeUrRXlMZVKgiJZJJnMsSsmAiDBGiTYYO6p3qbZCk8RWoBLp0CtMKx4sot7OgXCIGVzAfZCSZPkzN4xwjWyyGwd1ljYPZo5pHmuhYlxc8jW1rCegafoVnL+5NQ/A4eDhBU1RDdoyFzYlrpGxTNSkW7rTimDuoGL0hCayqjOVqca8kdrSJkjaYUprZ0U2thRptYSJLgXFonMGiIJ6KXLRbgjHz2MU50CmWz4JneI/2mGNOkDnHJWNG0zuAYSCJLnEHSBPueiyTdncjNR2TquB0qlt2lSsCc3wgkPAgatncgkyE/8AZ9aiH94nvHKOWUafNWPDeAOBqGoWj+WQRoXMJEtJHIjT3U3hagxtOW6nn1lTCWqs52dKU3Jb/uQuKL1tN1PtD3MwzdYEmPkrLAsSZVcax0a0FrJ5k7kKNxBglOs1xq7xIMxk8lzOv2lBxYXEtG0ExHUK6KT67Ms21trR1rD7llS5c6RFNp93afSVZ8MXOa4rBru7lBI/unQj0BXH8LrukmnUcC7cEron2b6VampM0+9PXMI+pTw1IoytOFnSGuTjSmGlONK1mIeBSk20pYKAA5BJcUEAWRQCNEUwAQQQQASJApKhgZzjx5/hi0c9/IargnEFKKzjGkx+X6L0LxRa9pSLfMe4IXF8WtCXAxPJw8W/rCwZZVlN+GN4xnBbZoptMa7rc2GJFrN+Sztvh4awQZG7T4fqn2sJho5kADxOiSy9RN9wrhmYi5qak/0x05Zv0TuO4cZNUuLpMBsaAdPJXtjQ7Omxn4Wtb7BOkLTk48Z4/BmPHyZY8nmjn2H4fVL3SHDmAQCDGui1OEbGWwZ1GsT6q0Fu3NnjvbSkVBqs+Dhejbs1cjn+u0qFZJCq62HNJ1Ez1VsDAUO7uQwFx5K1lcbEULRrYAAHgEm9OhCg4PedpmrP0BMMB/COfqpGIVmAEzyUX8ktOzEY/Up5uzdEnaeqGC2Dm93UA9FUY8RWqT90T5q54NxLtmFrjL6ZiereRSosNK6zYGayT4rFY3RGZbS6q91YrGX6qWxaKIiCq7FTsOqsnIjhVapBZSe4HYhpg9ddkCFXgmGGpVa0akkDTpzK6xUwSmbZ7CN2jVsToQd+k8vFRuDeHuxDnVI7Q6EaHKIBgFaG8GVhnq0ejngT81bGPt2Z5zuVIi2mDUHhlR1JhIpCmRlblII56apjEcXoWLIp0XSScogtBO0lx1I0AnyVthwHZtjlIH/VxA+ieqW7HkFzQ4t+EuAMeXsmcPb7dMI5al77a+rOV1sSrvfO2Qk5A3Rsuk5ue8bqU28c2HFsE7iC3/s0/kV0w0WmZaO9o7QSfPqs3xBgbMo7OnJOk5jIJOjWMG589AsGXiTXuUrOri/EMORqDhSMJieJGoTmMgbD9VmcSZm16LX4hgL6b3MqaRB0iHFwGx5qruMLdENG/VJihJPyfZo5OfHKHhDoxtJxY8QuicC482jVh8ZKoDS47tI29JJCyF3hha+I239kKEsIB6j85W3yt2jjuGmmehmlLaVQ8H3/AG1u2TJbDT7afvwV81aYu1Zjap0OtKWE2EsJiAFBAoIAtJQSEcpgAUEJQQSEUlxhLTLjJSTlSGhG2IqsBBB5rnvEPD5FUub8LjPkV0Gq5U2IP6rFkimbcboxde2LKcGNOnNTuBcN7Wsarh3aW3QvO3tv7Kv4guY0C3nCFj2NrTB+Jwzu83aj2EKMELl+w/In4w/cuUEECt5zBJKaqhKq1mt3cAipVA8S3Ueqh09DJNbGHv0WT4lrlxbSB+Nwbp4nX5StTV20WPxYZbmk47ZvyKxyXwdDE/k09vRaxgaAIAgDwCq8Wt21Bl28QsXj32i9jdOoOa5rG5RnbDnGSJMcgASeey0bKzK1EPo3zHBzolwAjWNjrKdp/RCavbMtinDoadHE9ZKVgjm29QHxgx0Kb4gvDQc4PrsfDZAb8Tp6CVRUMTp1XltN8ka6ggxz0PTZLTHtXpnUcRMCQsViz9Vo7Wu51uwu3Aj20B9lm79slLWwK6nTL3Bo3JAHmdF1eztBSpsYNmgD5arlX8cbZ9OoAC4PGUOEjzIWzpcaNLW56ZzHfK4Zfc6+iuxtIy5bekXGKdq1hdRMGNSS0AAczIK5zf41WcXh5z5tCRImCNNOWi19bi2k4ZezJaRBzOAOvKBP1VXePtKwa1rOyA3yAEEfIyquRFy3Fmjh5YY374/5KzDcUq5WBoJFP7svdsZJiV1CxuW1GNe0yCPIzz081jcOqYeyqx1Ks5pb+IOyuPWeUrY21wxwmm5pH9hBHyU8aEo3bF5uWGSvBUSZSk0HJxq1nPKTie2nI+NPhP1H5qirUGwTGwW2uaAqMLHbEe3QrHOoEOdTf90wfH/SzZo07NmCdxr6KSjhWdrnuHxHTyWS4pt8rwB0/NdSFIRH0WN4kw4vrNAHKT7qlKtl73otvswvtX0nGC8AtnnlmR7GV0Rq5CGOoOa6mYLCCD4hdSwbEG3FJtVvMd4fhcNwtWKWqMWaNOywCWEgJYVpSAoI0FIFggggmAJElIIAQ5yQjqFIcVnyPZoxLQxcv0Wcxa4gFXt2VkMcr/dGrjoANST4BZsjNWKNsyl5Xz1mtOxeB7kLtbAAABsAAPRcywzhCoXtq1nZSHBwY2DqDIzH8gtyHVTu72ACbDJQTsXkx82qLGtWDd/bmodWs53gPDf3RU6adATvI5FUcSiRBbSY5lXhoBrQ0eXpzUSzZ3wrCqe8ArcUdWV5XuiHdUBllZLHrXNB5gyFtrpvcKrLvDc9MEb9EZIX0TinXZxHjLh7/nUXkS2qRPmB/paZuG020RDW7RsPVaPGbIPa10a0zPygqruHA0wPGFXFmppeNoyuN4SwNEN1InyWZwCwAunP+7TYc3iXd1o+vstzxTUDduQWQwYuh55OfPnAhS2CSq2dDp3ANJoHIKkuWiSTsNyl2tzlYY5qgxzEp/ltP+R/JVi2VWJ3Pa1JG0hrfKd1a3dOGjwH1CqLOiX1abR+KfZa66sC4AQpSKpPZS0aJLJV5hmHEiVOscI0DYWjwqwEuEbR8wn8LF86OXuty1zh0cR7FSrStUpmWOLT1aSFbYla5a9YdHz7gH81G7EKh6ZpjtF7hPF72wLgZh+Jujh5jmtrY3bKrQ6m4Oaen0PRcwbbJ6xr1aDs1FxHUbtPmE8MzXZVPjp/pOqArP8AEVDLUbUH3hB8xt8voo1jxe06VqZaerNW+26cxfGberShlQZg4EAhwJ5GJ8FbOUZR0yrHCcJq0IpjRRbm1El3OIUi3MhLqhZ0aXozF/bbqVwTiJo1+xce5V28Hjb329lJu2LO34LSHN0LTIPiDKeLplc1aOuhKChYTeCtRZUH32gnz5/OVOC1oxBoIQgpAnoIkJTEhyiJREopQQNVTqE298JVcc1Fc3NoSsuTTNWP9JWX1w+o7JREu5n7rfFxUjDMGZS7x71Q7vdv5DoFPo02sENAA/e6M1VT4/LL/LVIUGBCEw+4hMPvAp0ITSUw+vBVdc4o0c1TXONme4JSORYo2bvDTLp8FJq/G1U3B98azXFzcpbAPTXorp/xjyW3E7gjHl1MXXEtKOiNAlOGiA5Kwq+DO4rayajRvBjyI0/NcyvblzH5TpDh8iuyYjbF0OZ8TeX4m9PNcy42w0h/asaS128A6OG4I5LLkXizo8Vqa8WZjii4zAwdTp7qJRggNaIAG/krzC+Ga1UOrVWEA6Ma7Qn+6OQVfi+C14yhuVnRvPzPNI5Fk0ul8FVe4sAMlIz1dy9OqgUaMqfTwdwOoWiwDhZ9YgkFrObj9B1Klb6KJa2wcF8PlxNZw0+Fk8+pWwtcKDn+A0/VWzbYUmBrBAaIaOg2kqXa0Mpj97LRGFGSUrdlfh1kM79NjCdsWjt6w6BpU3CW9558VDsj/wAisfIfOE1CmE43HZXbjyexp9RIVPhD+1d4BX32tNyinU/yZ6rEYBiYY6J0KyZVTZsxO4o3P8KAETbZC3vg4bqUx4VKLiDUtlEr2XTfdXJAKRkkooFIdwe6zDK7R43HXxHgp9Rqqrq0Ih7NHDb9D4KVbX4f3To4bg/UdQmjoiW9oj3QWfxQaFX98VnMQenRWzYfZxdZrdzDvTefZwn6ytcFzn7Mq/8APqs/EwH/ANXf7XSAtUOjHNe4CCNBWIQlgoJKAKkBRCJAlFKCQiFEq2h3YfQ/qpco0kop9kxk49FNWFUfcJ/x1UGpcVBuxw82uWnQVbwotWd/Rkn13nkfYph1Ko7Zrz5ArZFBL6C+yf6h/RjqeBVXn4I8XkD5KyteGmjV7vRgj5lX4RqVggiHnmxeE2bKTTkESddSSYCk1Piak2p7vql1uXmr0kloptt7HSk1NkpJeNFICpUe4smP12PVvPzHNOHYJQKhpPsE2uivfhrvxA+YIUG6wLNuR6CVfym3lL6UR/VkZulw3RbqW5j/AHbeynCkBAaPLp7KdklJyy/yUqKXQrk32RKtHvR1b80btAT0ann/ABk+iiVzoR4qSBeEthhJ8VWYbr27vI/OVZ1X5KJPn81XYS2KFZ3WfkoAoftCs2Vm0mv+A1aTj5Fwa4eocFQ332e0CS63e6meh7zP1CvONav/AAmv5gAiOrXAfp7K0s6mdjXfiaD7iVW0mxlJpaOc18Fu7bdpe0fepyR6jcJ60xInddKY1RbvAaFXV9MA/iZ3XfLdVyw30XRz12ZSjdgqVSqhTa3B8f0qpHg8T8wodTh+6Zs1r/8AFw+hhV+nJFqywfyTA8EKBf24dBGhGxG6S6lcM+KjUHk0kfJQ6964btcPNrgocRk18D9aocveOoWaxCrrCmVnVqmlOnUd/ix5+gVng/BFeqQbj+UzmNO1PgBy9U0YtiykkSPsvsnGpVrR3Q3ID1cTJjyAHuujAJiwsmUWNp0mhrWiAB9T1KkhaYqlRjk7dhEI0cIJxR0IwggpABQQQQASCNBABI0EFABFEjQUMAIigggCZb/Cl1dkEEwDnJJKCCAEjZBmyCCADSKqCCAG2Jtm6CCAGDz81HqblBBADOM/0h5hNWn/AIbvI/VGglfYFLjTQcPfI2p1Ynl3Sk8NH/i0f8AjQSfI3wXDE+1BBMKLSggggABLRIKQfYcowgggBQSwiQUgE5BBBAH/2Q=="/>
          <p:cNvSpPr>
            <a:spLocks noChangeAspect="1" noChangeArrowheads="1"/>
          </p:cNvSpPr>
          <p:nvPr/>
        </p:nvSpPr>
        <p:spPr bwMode="auto">
          <a:xfrm>
            <a:off x="155575" y="-1508125"/>
            <a:ext cx="6000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8" name="AutoShape 4" descr="data:image/jpeg;base64,/9j/4AAQSkZJRgABAQAAAQABAAD/2wCEAAkGBxISEhUTEBIVFRUVFRcWFRYQFQ8VEBUVFRUWFhcVFRUYHSggGBolGxUVITEhJSkrLi4uGB8zODMtNygtLisBCgoKDg0OGxAQGi0lHyItLS0tLSstLS0tLy0tLS0tLS0tLS0tLi0tLS0tLS0tLS0uLS0tLS0tLS0tLS0tLS0tLf/AABEIAKIBNgMBIgACEQEDEQH/xAAcAAAABwEBAAAAAAAAAAAAAAAAAQIDBAUGBwj/xAA7EAABAwIEAwYDBgYCAwEAAAABAAIRAwQFEiExBkFREyJhcYGRMqGxB0JSwdHwFCMzYnLhJII0kvEV/8QAGgEAAgMBAQAAAAAAAAAAAAAAAAIBAwQFBv/EACoRAAICAgIBBAAFBQAAAAAAAAABAhEDIQQxEhMiQVEFIzJxkRRhgbHw/9oADAMBAAIRAxEAPwDrqCEI0ACERCNBABI0EEABFCNBACSEghOpJCUBohFCWQklABQhCMInOQAEzc3DKYl7gB4/kFW4tjIp91urjt0HiVzTiXiJziZeSNieZ8Gjoq5ZK0h4wbNrjPG1KlIp95wWGxTjWtUJGcgdGmFjbq+JmTA6D96lQu1P+lXbfZYkkaoYu46lxProhTxV3LWN4iVnadWAmDWM6GDyUUSby0xgxIcR4gkfMK4sOMK9Iw52cdH6n0cudWV4T5j4h18QpT7jTSS3pzH+JRtA0mdqwfiu3r93Nkf+F538jsVfArz1TuogzI5Hn6+K2PDHF76ZDHuzN/u3ViyfZW4fR1RGFDsr1tRoc0qWCrUViwlBIBSwgBQSwkBLCAFAI4RBKQAIRwgEaACQhGggBJCSQnEhyAGXBBKcjUgLRI0FIAQQQQAESNCEAEjQQUAEiKUklQAghJKWUkoAQSqnFsQFNuZ3/UcyVaVRoViOIK+aoTyZoOkqvJLxRZjjbM9j+JkB0nvO+Ly5NCwV3WLnEnlsr3F6hfUInQanzWfuGy4geqzJmlxINQyfAbI2NTxpSY6KTTttE/kKoEJw0TDxqrh1pt4BQK9GCpUglAbo6EEGCrBzo15O0I/C7w8Cq8N2VhbgObB56H8ihsVIjmoWExqNyPxDr5hP0Ljm06fvQ+KhunUH4m/kmi/KZGx3CmrFOhcK49UYcufbkeY6ea6fhWICo2efMLgVrWkBzTqNj1jkfELpfB2L5wz8U5D7GFMZUxZI6K0pwFMU04CryoeCW0poFKBQA6EqU2CjlADgKNNgpQKAFoIgUJQAZSClSkEoAQ5BByCkBxGhCJSAEEEEAGiQQUMAIIIKAAiRoiUAJISCiua7WNLnGABJWB4sx57ntaxzqYbrBlr3Tzido09VRyORHDG339GricSfIn4x/k3Fes1sSfiOUeJWFxgRncNgTH0HylU1teVYY4FwDXHKcxgHnptzVziYmmAeYkn6rGuV60bqjZm4X9PJK7sw9xbltJzzu89333/fRU7LfRx9FrMSpFzZjQCAOg2CgssNIj7x9miEKQviU1tY92Y3/VWNpZS0mFbWloCz3Uq2oANhTY3ikUlS0HRUmIWsR5rZ1qI1/fRUmL0Rk8f9qUwkkzMto6fvcQhbmHR1n33CnU6W48fqP/igXndcD4hWp2Z2qCvhDg4cxKjVG6EeoUi4fMeqaA28R+adFTGbO4yO/tPyK2vBl1kuqQJ7rnjy1BA+qwVQQSrDDr1zC0zq0y0+RCZr5FX0emgUoFUvDWMNuaDKjSJIhw6OG4VyCrk7KBwFKBTUpUqQHZR5k0XIsyAHw5LDlHDksOQA+CjlMhyOUAOEpJKKURKACJQSSUEASkSNBMAUII0RQAlCUpCFDATKEoyodaqcwGmUmPHwSykojRg5dDzrlgMZhPTmq64xtjHBrwRmMAjXXxCTdODKnKS0xPXT8llsWNxmFTRwY8OGkSAdlmnmkujZj4qfZa8Y16gY3JVDGuOUgjQ7mSd+Wywd24PfNQ7Hv1BLp5gD6KwxPFRcVf5tUt2yUzAdPMAeEb81XiiT3CIhxkH4tBMuXG5WRvI2z0n4dijjx1e/+/kj2daHNa/UySGyYbPMRzV/i1aSBy0Hp+ws+YLnmTLQ106QCSBB9CrDE6vdzjmGn3CuwfpMv4kvzEO3zw2mSf2AoJvgC31PujxkOLSByb9BKp6hnKeRb9R+oWk56Ra/xmUac5SzdzPkq6lTLmEDUt18x4JNJ+3t/tCGon1LrQeiqrypIP72Mp6DqPZRXNmUyFaIjqggnxB+ircXMnRPVwQVGriR6K2PZRMiByUHaDwlMtOqUNvRWlA1WSBUIGnsg8ptokgba7pxavo2v2f8Y/wryxzM7X7AGC0jc6+H5LtGEY3QuGg0ngkicjiBUHm1cAs6hYA1o25gbq3sbl5c17Xw/NlGUkVGg6bnTWfms8uR4PXRuj+HOcLemd4JRMrNOzgfIgrjOIYxWtGljajjTdkzse7MQTm+E9CIkDorLCsdNRjXUtHEwI5HxVkeRaToyy4bUvGzqxcizLm+MYhUDQczg772ph0+CuMHxV9OKb5dnEtk/DAk+KaOZMSfGlE2IcltcqGxxtr3lj+64ajXRw8PFW1KsHCQQR4K1ST6M7i12TA5KDlGDk4HJiB6URKQCjQAHFBJcUEAT0EEAmANEQjRIAIII0RUMAisnxrjJt6RIaTroRGh5brS3102kxz3HRoJPouA8dcSVLmqRMN1IHQclnzu6ijTx9NtkvHPtJq1I7OmGvbGsyJ56dF0DgvEn3tp2tankJJAAnK4D7zZ5FcIw+0NR7Qdi4T5dF6Pwt7G0GNZADWgADlAVTijT5ujmfGWFkVO0py1zTLXD6HwWn4B4dFWm64uHOeahc0h0a7AkneNxCXxUBUIa0S5xAgdSdlon5rSjSYIDWgSR+Lcz6lVe2KcprSLZTnKowdSZl8QwmiypVYKcB7mBsHbQx81EusKe62hoJIEDzBkK87ZtYua8NmDBcI733TPhJVrw/QIpZXgSHGdQR7jdZeN+Y210zRyZOMUpdqv9Gc//BqPpAxBcJIO/KFk6mBV2PyuYcvI+B1XVMSua1MfyqOfyc0H5rM4pe3G5t9zH9RvvstnpoyRyMg4NgWoLj7cvBS7rhNjSXtdoeXJTeHszzLgBG+uYeUrRXlMZVKgiJZJJnMsSsmAiDBGiTYYO6p3qbZCk8RWoBLp0CtMKx4sot7OgXCIGVzAfZCSZPkzN4xwjWyyGwd1ljYPZo5pHmuhYlxc8jW1rCegafoVnL+5NQ/A4eDhBU1RDdoyFzYlrpGxTNSkW7rTimDuoGL0hCayqjOVqca8kdrSJkjaYUprZ0U2thRptYSJLgXFonMGiIJ6KXLRbgjHz2MU50CmWz4JneI/2mGNOkDnHJWNG0zuAYSCJLnEHSBPueiyTdncjNR2TquB0qlt2lSsCc3wgkPAgatncgkyE/8AZ9aiH94nvHKOWUafNWPDeAOBqGoWj+WQRoXMJEtJHIjT3U3hagxtOW6nn1lTCWqs52dKU3Jb/uQuKL1tN1PtD3MwzdYEmPkrLAsSZVcax0a0FrJ5k7kKNxBglOs1xq7xIMxk8lzOv2lBxYXEtG0ExHUK6KT67Ms21trR1rD7llS5c6RFNp93afSVZ8MXOa4rBru7lBI/unQj0BXH8LrukmnUcC7cEron2b6VampM0+9PXMI+pTw1IoytOFnSGuTjSmGlONK1mIeBSk20pYKAA5BJcUEAWRQCNEUwAQQQQASJApKhgZzjx5/hi0c9/IargnEFKKzjGkx+X6L0LxRa9pSLfMe4IXF8WtCXAxPJw8W/rCwZZVlN+GN4xnBbZoptMa7rc2GJFrN+Sztvh4awQZG7T4fqn2sJho5kADxOiSy9RN9wrhmYi5qak/0x05Zv0TuO4cZNUuLpMBsaAdPJXtjQ7Omxn4Wtb7BOkLTk48Z4/BmPHyZY8nmjn2H4fVL3SHDmAQCDGui1OEbGWwZ1GsT6q0Fu3NnjvbSkVBqs+Dhejbs1cjn+u0qFZJCq62HNJ1Ez1VsDAUO7uQwFx5K1lcbEULRrYAAHgEm9OhCg4PedpmrP0BMMB/COfqpGIVmAEzyUX8ktOzEY/Up5uzdEnaeqGC2Dm93UA9FUY8RWqT90T5q54NxLtmFrjL6ZiereRSosNK6zYGayT4rFY3RGZbS6q91YrGX6qWxaKIiCq7FTsOqsnIjhVapBZSe4HYhpg9ddkCFXgmGGpVa0akkDTpzK6xUwSmbZ7CN2jVsToQd+k8vFRuDeHuxDnVI7Q6EaHKIBgFaG8GVhnq0ejngT81bGPt2Z5zuVIi2mDUHhlR1JhIpCmRlblII56apjEcXoWLIp0XSScogtBO0lx1I0AnyVthwHZtjlIH/VxA+ieqW7HkFzQ4t+EuAMeXsmcPb7dMI5al77a+rOV1sSrvfO2Qk5A3Rsuk5ue8bqU28c2HFsE7iC3/s0/kV0w0WmZaO9o7QSfPqs3xBgbMo7OnJOk5jIJOjWMG589AsGXiTXuUrOri/EMORqDhSMJieJGoTmMgbD9VmcSZm16LX4hgL6b3MqaRB0iHFwGx5qruMLdENG/VJihJPyfZo5OfHKHhDoxtJxY8QuicC482jVh8ZKoDS47tI29JJCyF3hha+I239kKEsIB6j85W3yt2jjuGmmehmlLaVQ8H3/AG1u2TJbDT7afvwV81aYu1Zjap0OtKWE2EsJiAFBAoIAtJQSEcpgAUEJQQSEUlxhLTLjJSTlSGhG2IqsBBB5rnvEPD5FUub8LjPkV0Gq5U2IP6rFkimbcboxde2LKcGNOnNTuBcN7Wsarh3aW3QvO3tv7Kv4guY0C3nCFj2NrTB+Jwzu83aj2EKMELl+w/In4w/cuUEECt5zBJKaqhKq1mt3cAipVA8S3Ueqh09DJNbGHv0WT4lrlxbSB+Nwbp4nX5StTV20WPxYZbmk47ZvyKxyXwdDE/k09vRaxgaAIAgDwCq8Wt21Bl28QsXj32i9jdOoOa5rG5RnbDnGSJMcgASeey0bKzK1EPo3zHBzolwAjWNjrKdp/RCavbMtinDoadHE9ZKVgjm29QHxgx0Kb4gvDQc4PrsfDZAb8Tp6CVRUMTp1XltN8ka6ggxz0PTZLTHtXpnUcRMCQsViz9Vo7Wu51uwu3Aj20B9lm79slLWwK6nTL3Bo3JAHmdF1eztBSpsYNmgD5arlX8cbZ9OoAC4PGUOEjzIWzpcaNLW56ZzHfK4Zfc6+iuxtIy5bekXGKdq1hdRMGNSS0AAczIK5zf41WcXh5z5tCRImCNNOWi19bi2k4ZezJaRBzOAOvKBP1VXePtKwa1rOyA3yAEEfIyquRFy3Fmjh5YY374/5KzDcUq5WBoJFP7svdsZJiV1CxuW1GNe0yCPIzz081jcOqYeyqx1Ks5pb+IOyuPWeUrY21wxwmm5pH9hBHyU8aEo3bF5uWGSvBUSZSk0HJxq1nPKTie2nI+NPhP1H5qirUGwTGwW2uaAqMLHbEe3QrHOoEOdTf90wfH/SzZo07NmCdxr6KSjhWdrnuHxHTyWS4pt8rwB0/NdSFIRH0WN4kw4vrNAHKT7qlKtl73otvswvtX0nGC8AtnnlmR7GV0Rq5CGOoOa6mYLCCD4hdSwbEG3FJtVvMd4fhcNwtWKWqMWaNOywCWEgJYVpSAoI0FIFggggmAJElIIAQ5yQjqFIcVnyPZoxLQxcv0Wcxa4gFXt2VkMcr/dGrjoANST4BZsjNWKNsyl5Xz1mtOxeB7kLtbAAABsAAPRcywzhCoXtq1nZSHBwY2DqDIzH8gtyHVTu72ACbDJQTsXkx82qLGtWDd/bmodWs53gPDf3RU6adATvI5FUcSiRBbSY5lXhoBrQ0eXpzUSzZ3wrCqe8ArcUdWV5XuiHdUBllZLHrXNB5gyFtrpvcKrLvDc9MEb9EZIX0TinXZxHjLh7/nUXkS2qRPmB/paZuG020RDW7RsPVaPGbIPa10a0zPygqruHA0wPGFXFmppeNoyuN4SwNEN1InyWZwCwAunP+7TYc3iXd1o+vstzxTUDduQWQwYuh55OfPnAhS2CSq2dDp3ANJoHIKkuWiSTsNyl2tzlYY5qgxzEp/ltP+R/JVi2VWJ3Pa1JG0hrfKd1a3dOGjwH1CqLOiX1abR+KfZa66sC4AQpSKpPZS0aJLJV5hmHEiVOscI0DYWjwqwEuEbR8wn8LF86OXuty1zh0cR7FSrStUpmWOLT1aSFbYla5a9YdHz7gH81G7EKh6ZpjtF7hPF72wLgZh+Jujh5jmtrY3bKrQ6m4Oaen0PRcwbbJ6xr1aDs1FxHUbtPmE8MzXZVPjp/pOqArP8AEVDLUbUH3hB8xt8voo1jxe06VqZaerNW+26cxfGberShlQZg4EAhwJ5GJ8FbOUZR0yrHCcJq0IpjRRbm1El3OIUi3MhLqhZ0aXozF/bbqVwTiJo1+xce5V28Hjb329lJu2LO34LSHN0LTIPiDKeLplc1aOuhKChYTeCtRZUH32gnz5/OVOC1oxBoIQgpAnoIkJTEhyiJREopQQNVTqE298JVcc1Fc3NoSsuTTNWP9JWX1w+o7JREu5n7rfFxUjDMGZS7x71Q7vdv5DoFPo02sENAA/e6M1VT4/LL/LVIUGBCEw+4hMPvAp0ITSUw+vBVdc4o0c1TXONme4JSORYo2bvDTLp8FJq/G1U3B98azXFzcpbAPTXorp/xjyW3E7gjHl1MXXEtKOiNAlOGiA5Kwq+DO4rayajRvBjyI0/NcyvblzH5TpDh8iuyYjbF0OZ8TeX4m9PNcy42w0h/asaS128A6OG4I5LLkXizo8Vqa8WZjii4zAwdTp7qJRggNaIAG/krzC+Ga1UOrVWEA6Ma7Qn+6OQVfi+C14yhuVnRvPzPNI5Fk0ul8FVe4sAMlIz1dy9OqgUaMqfTwdwOoWiwDhZ9YgkFrObj9B1Klb6KJa2wcF8PlxNZw0+Fk8+pWwtcKDn+A0/VWzbYUmBrBAaIaOg2kqXa0Mpj97LRGFGSUrdlfh1kM79NjCdsWjt6w6BpU3CW9558VDsj/wAisfIfOE1CmE43HZXbjyexp9RIVPhD+1d4BX32tNyinU/yZ6rEYBiYY6J0KyZVTZsxO4o3P8KAETbZC3vg4bqUx4VKLiDUtlEr2XTfdXJAKRkkooFIdwe6zDK7R43HXxHgp9Rqqrq0Ih7NHDb9D4KVbX4f3To4bg/UdQmjoiW9oj3QWfxQaFX98VnMQenRWzYfZxdZrdzDvTefZwn6ytcFzn7Mq/8APqs/EwH/ANXf7XSAtUOjHNe4CCNBWIQlgoJKAKkBRCJAlFKCQiFEq2h3YfQ/qpco0kop9kxk49FNWFUfcJ/x1UGpcVBuxw82uWnQVbwotWd/Rkn13nkfYph1Ko7Zrz5ArZFBL6C+yf6h/RjqeBVXn4I8XkD5KyteGmjV7vRgj5lX4RqVggiHnmxeE2bKTTkESddSSYCk1Piak2p7vql1uXmr0kloptt7HSk1NkpJeNFICpUe4smP12PVvPzHNOHYJQKhpPsE2uivfhrvxA+YIUG6wLNuR6CVfym3lL6UR/VkZulw3RbqW5j/AHbeynCkBAaPLp7KdklJyy/yUqKXQrk32RKtHvR1b80btAT0ann/ABk+iiVzoR4qSBeEthhJ8VWYbr27vI/OVZ1X5KJPn81XYS2KFZ3WfkoAoftCs2Vm0mv+A1aTj5Fwa4eocFQ332e0CS63e6meh7zP1CvONav/AAmv5gAiOrXAfp7K0s6mdjXfiaD7iVW0mxlJpaOc18Fu7bdpe0fepyR6jcJ60xInddKY1RbvAaFXV9MA/iZ3XfLdVyw30XRz12ZSjdgqVSqhTa3B8f0qpHg8T8wodTh+6Zs1r/8AFw+hhV+nJFqywfyTA8EKBf24dBGhGxG6S6lcM+KjUHk0kfJQ6964btcPNrgocRk18D9aocveOoWaxCrrCmVnVqmlOnUd/ix5+gVng/BFeqQbj+UzmNO1PgBy9U0YtiykkSPsvsnGpVrR3Q3ID1cTJjyAHuujAJiwsmUWNp0mhrWiAB9T1KkhaYqlRjk7dhEI0cIJxR0IwggpABQQQQASCNBABI0EFABFEjQUMAIigggCZb/Cl1dkEEwDnJJKCCAEjZBmyCCADSKqCCAG2Jtm6CCAGDz81HqblBBADOM/0h5hNWn/AIbvI/VGglfYFLjTQcPfI2p1Ynl3Sk8NH/i0f8AjQSfI3wXDE+1BBMKLSggggABLRIKQfYcowgggBQSwiQUgE5BBBAH/2Q=="/>
          <p:cNvSpPr>
            <a:spLocks noChangeAspect="1" noChangeArrowheads="1"/>
          </p:cNvSpPr>
          <p:nvPr/>
        </p:nvSpPr>
        <p:spPr bwMode="auto">
          <a:xfrm>
            <a:off x="307975" y="-1355725"/>
            <a:ext cx="6000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pic>
        <p:nvPicPr>
          <p:cNvPr id="14342" name="Picture 6" descr="http://static.tvazteca.com/imagenes/2012/50/Suplemento-hierro-evitan-problemas-174775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75" y="257973"/>
            <a:ext cx="2629109" cy="137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s://encrypted-tbn1.gstatic.com/images?q=tbn:ANd9GcQQHshCPVxPPsgzeEdO1mB0eiLpZ5hS0V7bCh8ARJtwMkjRN_X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988" y="1753244"/>
            <a:ext cx="2566925" cy="153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71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0"/>
            <a:ext cx="90738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739084"/>
              </p:ext>
            </p:extLst>
          </p:nvPr>
        </p:nvGraphicFramePr>
        <p:xfrm>
          <a:off x="281502" y="188640"/>
          <a:ext cx="8724161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461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1429</Words>
  <Application>Microsoft Office PowerPoint</Application>
  <PresentationFormat>Presentación en pantalla (4:3)</PresentationFormat>
  <Paragraphs>118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¿Qué es conducta?</vt:lpstr>
      <vt:lpstr>Reforzamiento y Castigo</vt:lpstr>
      <vt:lpstr>Presentación de PowerPoint</vt:lpstr>
      <vt:lpstr>¿CÓMO SE APRENDEN LAS CONDUCTAS? </vt:lpstr>
      <vt:lpstr> PROBLEMAS DE CONDUCTA  </vt:lpstr>
      <vt:lpstr>Presentación de PowerPoint</vt:lpstr>
      <vt:lpstr>Presentación de PowerPoint</vt:lpstr>
      <vt:lpstr>Presentación de PowerPoint</vt:lpstr>
      <vt:lpstr>ALGUNAS TÉCNICAS SIMPLES DE MODIFICACIÓN DE CONDUCTA </vt:lpstr>
      <vt:lpstr>Retirada de atención </vt:lpstr>
      <vt:lpstr>Presentación de PowerPoint</vt:lpstr>
      <vt:lpstr>Presentación de PowerPoint</vt:lpstr>
      <vt:lpstr>Economía de fichas </vt:lpstr>
      <vt:lpstr>Presentación de PowerPoint</vt:lpstr>
      <vt:lpstr>Tiempo fuera </vt:lpstr>
      <vt:lpstr>Presentación de PowerPoint</vt:lpstr>
      <vt:lpstr>.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22</cp:revision>
  <dcterms:created xsi:type="dcterms:W3CDTF">2016-07-08T02:04:10Z</dcterms:created>
  <dcterms:modified xsi:type="dcterms:W3CDTF">2016-07-19T00:41:10Z</dcterms:modified>
</cp:coreProperties>
</file>