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7" r:id="rId3"/>
    <p:sldId id="270" r:id="rId4"/>
    <p:sldId id="271" r:id="rId5"/>
    <p:sldId id="272" r:id="rId6"/>
    <p:sldId id="273" r:id="rId7"/>
    <p:sldId id="258" r:id="rId8"/>
    <p:sldId id="274" r:id="rId9"/>
    <p:sldId id="275" r:id="rId10"/>
    <p:sldId id="259" r:id="rId11"/>
    <p:sldId id="266" r:id="rId12"/>
    <p:sldId id="276" r:id="rId13"/>
    <p:sldId id="265" r:id="rId14"/>
    <p:sldId id="269" r:id="rId15"/>
    <p:sldId id="262" r:id="rId16"/>
    <p:sldId id="267" r:id="rId17"/>
    <p:sldId id="268" r:id="rId18"/>
    <p:sldId id="263"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3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4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6B08C-974B-4FA7-99E6-490C69BBE163}" type="datetimeFigureOut">
              <a:rPr lang="es-ES" smtClean="0"/>
              <a:pPr/>
              <a:t>17/12/2014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4568A-902F-4188-BC22-B0660121209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18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3D4568A-902F-4188-BC22-B06601212091}"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E6BE49-E6EF-4D4C-9457-C839431FEC9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8B60188-A6FB-4862-AF8C-F4793E981039}" type="datetimeFigureOut">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3EE6BE49-E6EF-4D4C-9457-C839431FEC9F}"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B60188-A6FB-4862-AF8C-F4793E981039}" type="datetimeFigureOut">
              <a:rPr lang="es-ES" smtClean="0"/>
              <a:pPr/>
              <a:t>17/12/2014</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E6BE49-E6EF-4D4C-9457-C839431FEC9F}"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otanical-online.com/medicinalspreparaciones3.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otanical-online.com/medicinalsgengibre.htm" TargetMode="External"/><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botanical-online.com/curcuma_longa.htm" TargetMode="External"/><Relationship Id="rId4" Type="http://schemas.openxmlformats.org/officeDocument/2006/relationships/hyperlink" Target="http://www.botanical-online.com/pina.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botanical-online.com/medicinalsalliumsativum.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botanical-online.com/lima_medicinal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ofranciscodoconde.ba.gov.br/wp-content/uploads/2013/07/15685941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Rectángulo"/>
          <p:cNvSpPr/>
          <p:nvPr/>
        </p:nvSpPr>
        <p:spPr>
          <a:xfrm>
            <a:off x="6286512" y="6143644"/>
            <a:ext cx="2857488" cy="71435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ES" sz="1600" dirty="0" smtClean="0"/>
              <a:t>Presentado  por : Sandra Terán</a:t>
            </a:r>
            <a:endParaRPr lang="es-ES" sz="1600" dirty="0"/>
          </a:p>
        </p:txBody>
      </p:sp>
      <p:sp>
        <p:nvSpPr>
          <p:cNvPr id="6" name="5 Rectángulo"/>
          <p:cNvSpPr/>
          <p:nvPr/>
        </p:nvSpPr>
        <p:spPr>
          <a:xfrm>
            <a:off x="2428860" y="4214818"/>
            <a:ext cx="3357586" cy="19288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4400" dirty="0" smtClean="0">
                <a:solidFill>
                  <a:schemeClr val="bg1">
                    <a:lumMod val="75000"/>
                    <a:lumOff val="25000"/>
                  </a:schemeClr>
                </a:solidFill>
                <a:latin typeface="Arial Unicode MS" pitchFamily="34" charset="-128"/>
                <a:ea typeface="Arial Unicode MS" pitchFamily="34" charset="-128"/>
                <a:cs typeface="Arial Unicode MS" pitchFamily="34" charset="-128"/>
              </a:rPr>
              <a:t>APLICADO A LA </a:t>
            </a:r>
          </a:p>
          <a:p>
            <a:pPr algn="ctr"/>
            <a:r>
              <a:rPr lang="es-ES" sz="4400" dirty="0" smtClean="0">
                <a:solidFill>
                  <a:schemeClr val="bg1">
                    <a:lumMod val="75000"/>
                    <a:lumOff val="25000"/>
                  </a:schemeClr>
                </a:solidFill>
                <a:latin typeface="Arial Unicode MS" pitchFamily="34" charset="-128"/>
                <a:ea typeface="Arial Unicode MS" pitchFamily="34" charset="-128"/>
                <a:cs typeface="Arial Unicode MS" pitchFamily="34" charset="-128"/>
              </a:rPr>
              <a:t>ARTRITIS</a:t>
            </a:r>
            <a:endParaRPr lang="es-ES" sz="4400" dirty="0">
              <a:solidFill>
                <a:schemeClr val="bg1">
                  <a:lumMod val="75000"/>
                  <a:lumOff val="2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Cataplasma y emplasto</a:t>
            </a:r>
            <a:br>
              <a:rPr lang="es-ES" b="1" dirty="0" smtClean="0"/>
            </a:br>
            <a:endParaRPr lang="es-ES" dirty="0"/>
          </a:p>
        </p:txBody>
      </p:sp>
      <p:sp>
        <p:nvSpPr>
          <p:cNvPr id="3" name="2 Marcador de contenido"/>
          <p:cNvSpPr>
            <a:spLocks noGrp="1"/>
          </p:cNvSpPr>
          <p:nvPr>
            <p:ph idx="1"/>
          </p:nvPr>
        </p:nvSpPr>
        <p:spPr>
          <a:xfrm>
            <a:off x="457200" y="1935480"/>
            <a:ext cx="5400684" cy="3422346"/>
          </a:xfrm>
        </p:spPr>
        <p:txBody>
          <a:bodyPr>
            <a:normAutofit lnSpcReduction="10000"/>
          </a:bodyPr>
          <a:lstStyle/>
          <a:p>
            <a:r>
              <a:rPr lang="es-ES" dirty="0" smtClean="0"/>
              <a:t>Para preparar el </a:t>
            </a:r>
            <a:r>
              <a:rPr lang="es-ES" b="1" dirty="0" smtClean="0"/>
              <a:t>emplasto</a:t>
            </a:r>
            <a:r>
              <a:rPr lang="es-ES" dirty="0" smtClean="0"/>
              <a:t> se puede mezclar la parte de la planta a utilizar con una harina, arcilla o similar logrando una pasta que se aplica sobre el área afectada, al igual que la cataplasma. No obstante el emplasto también se puede aplicar solo con la planta resultado de la cocción</a:t>
            </a:r>
          </a:p>
          <a:p>
            <a:endParaRPr lang="es-ES" dirty="0"/>
          </a:p>
        </p:txBody>
      </p:sp>
      <p:pic>
        <p:nvPicPr>
          <p:cNvPr id="5" name="4 Imagen" descr="H:\FOTOS DE TRABAJO RBC 2014\Foto-0017.jpg"/>
          <p:cNvPicPr/>
          <p:nvPr/>
        </p:nvPicPr>
        <p:blipFill>
          <a:blip r:embed="rId3" cstate="print"/>
          <a:srcRect/>
          <a:stretch>
            <a:fillRect/>
          </a:stretch>
        </p:blipFill>
        <p:spPr bwMode="auto">
          <a:xfrm rot="5400000">
            <a:off x="5607851" y="2464588"/>
            <a:ext cx="3536179" cy="332186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lgerian" pitchFamily="82" charset="0"/>
              </a:rPr>
              <a:t>Harina de Avena y vinagre</a:t>
            </a:r>
            <a:endParaRPr lang="es-ES" dirty="0">
              <a:latin typeface="Algerian" pitchFamily="82" charset="0"/>
            </a:endParaRPr>
          </a:p>
        </p:txBody>
      </p:sp>
      <p:sp>
        <p:nvSpPr>
          <p:cNvPr id="3" name="2 Marcador de contenido"/>
          <p:cNvSpPr>
            <a:spLocks noGrp="1"/>
          </p:cNvSpPr>
          <p:nvPr>
            <p:ph idx="1"/>
          </p:nvPr>
        </p:nvSpPr>
        <p:spPr>
          <a:xfrm>
            <a:off x="457200" y="1935480"/>
            <a:ext cx="4400552" cy="4279602"/>
          </a:xfrm>
        </p:spPr>
        <p:txBody>
          <a:bodyPr/>
          <a:lstStyle/>
          <a:p>
            <a:r>
              <a:rPr lang="es-ES" dirty="0" smtClean="0"/>
              <a:t>Se mezcla la harina y el vinagre formando una masa cremosa, posteriormente  precalentarla y aplicarla sobre la zona afectada. Para bajar la inflamación articular.</a:t>
            </a:r>
            <a:endParaRPr lang="es-ES" dirty="0"/>
          </a:p>
        </p:txBody>
      </p:sp>
      <p:pic>
        <p:nvPicPr>
          <p:cNvPr id="4" name="3 Imagen" descr="H:\FOTOS DE TRABAJO RBC 2014\Foto-0028.jpg"/>
          <p:cNvPicPr/>
          <p:nvPr/>
        </p:nvPicPr>
        <p:blipFill>
          <a:blip r:embed="rId3" cstate="print"/>
          <a:srcRect/>
          <a:stretch>
            <a:fillRect/>
          </a:stretch>
        </p:blipFill>
        <p:spPr bwMode="auto">
          <a:xfrm>
            <a:off x="5715008" y="1928802"/>
            <a:ext cx="3000396" cy="442915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50000"/>
                  </a:schemeClr>
                </a:solidFill>
                <a:latin typeface="Algerian" pitchFamily="82" charset="0"/>
              </a:rPr>
              <a:t>cúrcuma</a:t>
            </a:r>
            <a:endParaRPr lang="es-ES" dirty="0">
              <a:solidFill>
                <a:schemeClr val="bg2">
                  <a:lumMod val="50000"/>
                </a:schemeClr>
              </a:solidFill>
              <a:latin typeface="Algerian" pitchFamily="82" charset="0"/>
            </a:endParaRPr>
          </a:p>
        </p:txBody>
      </p:sp>
      <p:sp>
        <p:nvSpPr>
          <p:cNvPr id="3" name="2 Marcador de contenido"/>
          <p:cNvSpPr>
            <a:spLocks noGrp="1"/>
          </p:cNvSpPr>
          <p:nvPr>
            <p:ph idx="1"/>
          </p:nvPr>
        </p:nvSpPr>
        <p:spPr>
          <a:xfrm>
            <a:off x="457200" y="1935480"/>
            <a:ext cx="4257676" cy="4389120"/>
          </a:xfrm>
        </p:spPr>
        <p:txBody>
          <a:bodyPr/>
          <a:lstStyle/>
          <a:p>
            <a:r>
              <a:rPr lang="es-ES" b="1" dirty="0" smtClean="0"/>
              <a:t>- </a:t>
            </a:r>
            <a:r>
              <a:rPr lang="es-ES" dirty="0" smtClean="0"/>
              <a:t>( </a:t>
            </a:r>
            <a:r>
              <a:rPr lang="es-ES" i="1" dirty="0" err="1" smtClean="0"/>
              <a:t>Curcuma</a:t>
            </a:r>
            <a:r>
              <a:rPr lang="es-ES" i="1" dirty="0" smtClean="0"/>
              <a:t> longa</a:t>
            </a:r>
            <a:r>
              <a:rPr lang="es-ES" dirty="0" smtClean="0"/>
              <a:t>): Tiene propiedades antiinflamatorias debido a su contenido en </a:t>
            </a:r>
            <a:r>
              <a:rPr lang="es-ES" dirty="0" err="1" smtClean="0"/>
              <a:t>curcumina</a:t>
            </a:r>
            <a:r>
              <a:rPr lang="es-ES" dirty="0" smtClean="0"/>
              <a:t>. ( Se prepara una pasta con polvo de cúrcuma y agua caliente, dejar enfriar 8 minutos y aplicar el </a:t>
            </a:r>
            <a:r>
              <a:rPr lang="es-ES" u="sng" dirty="0" smtClean="0">
                <a:hlinkClick r:id="rId3"/>
              </a:rPr>
              <a:t>cataplasma</a:t>
            </a:r>
            <a:r>
              <a:rPr lang="es-ES" dirty="0" smtClean="0"/>
              <a:t> sobre la articulación inflamada).</a:t>
            </a:r>
          </a:p>
          <a:p>
            <a:endParaRPr lang="es-ES" dirty="0"/>
          </a:p>
        </p:txBody>
      </p:sp>
      <p:pic>
        <p:nvPicPr>
          <p:cNvPr id="45058" name="Picture 2" descr="cataplasma curcuma abierto"/>
          <p:cNvPicPr>
            <a:picLocks noChangeAspect="1" noChangeArrowheads="1"/>
          </p:cNvPicPr>
          <p:nvPr/>
        </p:nvPicPr>
        <p:blipFill>
          <a:blip r:embed="rId4" cstate="print"/>
          <a:srcRect/>
          <a:stretch>
            <a:fillRect/>
          </a:stretch>
        </p:blipFill>
        <p:spPr bwMode="auto">
          <a:xfrm>
            <a:off x="4643438" y="1714488"/>
            <a:ext cx="3840507" cy="428628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lgerian" pitchFamily="82" charset="0"/>
              </a:rPr>
              <a:t>Compresa</a:t>
            </a:r>
            <a:endParaRPr lang="es-ES" dirty="0"/>
          </a:p>
        </p:txBody>
      </p:sp>
      <p:sp>
        <p:nvSpPr>
          <p:cNvPr id="3" name="2 Marcador de contenido"/>
          <p:cNvSpPr>
            <a:spLocks noGrp="1"/>
          </p:cNvSpPr>
          <p:nvPr>
            <p:ph idx="1"/>
          </p:nvPr>
        </p:nvSpPr>
        <p:spPr>
          <a:xfrm>
            <a:off x="457200" y="1935480"/>
            <a:ext cx="4400552" cy="4389120"/>
          </a:xfrm>
        </p:spPr>
        <p:txBody>
          <a:bodyPr>
            <a:normAutofit fontScale="92500" lnSpcReduction="10000"/>
          </a:bodyPr>
          <a:lstStyle/>
          <a:p>
            <a:r>
              <a:rPr lang="es-ES" dirty="0" smtClean="0"/>
              <a:t>Es una preparación similar a la cataplasma, pero en este caso en lugar de aplicar la planta directamente, se utiliza una extracción acuosa, aplicada a un paño o toalla. Las compresas pueden ser calientes, generalmente aplicadas en el caso de inflamaciones y abscesos; o bien frías, preferibles para tratar casos de cefalea o conjuntivitis</a:t>
            </a:r>
          </a:p>
          <a:p>
            <a:endParaRPr lang="es-ES" dirty="0"/>
          </a:p>
        </p:txBody>
      </p:sp>
      <p:pic>
        <p:nvPicPr>
          <p:cNvPr id="17410" name="Picture 2" descr="http://www.botanical-online.com/fotos/plantasmedicinales/jengibre-cataplasma-dolor.jpg"/>
          <p:cNvPicPr>
            <a:picLocks noChangeAspect="1" noChangeArrowheads="1"/>
          </p:cNvPicPr>
          <p:nvPr/>
        </p:nvPicPr>
        <p:blipFill>
          <a:blip r:embed="rId3" cstate="print"/>
          <a:srcRect/>
          <a:stretch>
            <a:fillRect/>
          </a:stretch>
        </p:blipFill>
        <p:spPr bwMode="auto">
          <a:xfrm>
            <a:off x="4643438" y="1857364"/>
            <a:ext cx="4206996" cy="4286280"/>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dirty="0" smtClean="0">
                <a:latin typeface="Algerian" pitchFamily="82" charset="0"/>
              </a:rPr>
              <a:t>Rábano</a:t>
            </a:r>
            <a:r>
              <a:rPr lang="es-ES" dirty="0" smtClean="0"/>
              <a:t> </a:t>
            </a:r>
            <a:endParaRPr lang="es-ES" dirty="0"/>
          </a:p>
        </p:txBody>
      </p:sp>
      <p:pic>
        <p:nvPicPr>
          <p:cNvPr id="4" name="3 Marcador de contenido" descr="http://lasaludesloprimero.files.wordpress.com/2010/04/rara.jpg?w=300&amp;h=221"/>
          <p:cNvPicPr>
            <a:picLocks noGrp="1"/>
          </p:cNvPicPr>
          <p:nvPr>
            <p:ph idx="1"/>
          </p:nvPr>
        </p:nvPicPr>
        <p:blipFill>
          <a:blip r:embed="rId3" cstate="print"/>
          <a:srcRect/>
          <a:stretch>
            <a:fillRect/>
          </a:stretch>
        </p:blipFill>
        <p:spPr bwMode="auto">
          <a:xfrm>
            <a:off x="4714876" y="2357430"/>
            <a:ext cx="3786214" cy="3929090"/>
          </a:xfrm>
          <a:prstGeom prst="rect">
            <a:avLst/>
          </a:prstGeom>
          <a:noFill/>
          <a:ln w="9525">
            <a:noFill/>
            <a:miter lim="800000"/>
            <a:headEnd/>
            <a:tailEnd/>
          </a:ln>
        </p:spPr>
      </p:pic>
      <p:sp>
        <p:nvSpPr>
          <p:cNvPr id="5" name="4 Rectángulo"/>
          <p:cNvSpPr/>
          <p:nvPr/>
        </p:nvSpPr>
        <p:spPr>
          <a:xfrm>
            <a:off x="500034" y="2214554"/>
            <a:ext cx="3286148" cy="3539430"/>
          </a:xfrm>
          <a:prstGeom prst="rect">
            <a:avLst/>
          </a:prstGeom>
        </p:spPr>
        <p:txBody>
          <a:bodyPr wrap="square">
            <a:spAutoFit/>
          </a:bodyPr>
          <a:lstStyle/>
          <a:p>
            <a:r>
              <a:rPr lang="es-ES" sz="2800" dirty="0" smtClean="0"/>
              <a:t>triturar un par de rábanos con la licuadora, luego aplicar en forma de loción sobre la parte afectada, enzima  cubrir  con papel periódico.</a:t>
            </a:r>
            <a:endParaRPr lang="es-ES" sz="28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www.infusionesmedicinales.com/wp-content/uploads/2010/09/infusion_de_alfalfa-300x225.jpg"/>
          <p:cNvPicPr>
            <a:picLocks noChangeAspect="1" noChangeArrowheads="1"/>
          </p:cNvPicPr>
          <p:nvPr/>
        </p:nvPicPr>
        <p:blipFill>
          <a:blip r:embed="rId3" cstate="print"/>
          <a:srcRect/>
          <a:stretch>
            <a:fillRect/>
          </a:stretch>
        </p:blipFill>
        <p:spPr bwMode="auto">
          <a:xfrm>
            <a:off x="6000760" y="1928802"/>
            <a:ext cx="2857500" cy="3500462"/>
          </a:xfrm>
          <a:prstGeom prst="rect">
            <a:avLst/>
          </a:prstGeom>
          <a:noFill/>
        </p:spPr>
      </p:pic>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b="1" dirty="0" smtClean="0"/>
              <a:t/>
            </a:r>
            <a:br>
              <a:rPr lang="es-ES" b="1" dirty="0" smtClean="0"/>
            </a:br>
            <a:r>
              <a:rPr lang="es-ES" dirty="0" smtClean="0">
                <a:latin typeface="Algerian" pitchFamily="82" charset="0"/>
              </a:rPr>
              <a:t>Infusión</a:t>
            </a:r>
            <a:endParaRPr lang="es-ES" dirty="0">
              <a:latin typeface="Algerian" pitchFamily="82" charset="0"/>
            </a:endParaRPr>
          </a:p>
        </p:txBody>
      </p:sp>
      <p:sp>
        <p:nvSpPr>
          <p:cNvPr id="3" name="2 Marcador de contenido"/>
          <p:cNvSpPr>
            <a:spLocks noGrp="1"/>
          </p:cNvSpPr>
          <p:nvPr>
            <p:ph idx="1"/>
          </p:nvPr>
        </p:nvSpPr>
        <p:spPr>
          <a:xfrm>
            <a:off x="457200" y="1935480"/>
            <a:ext cx="5972188" cy="4389120"/>
          </a:xfrm>
        </p:spPr>
        <p:txBody>
          <a:bodyPr>
            <a:normAutofit fontScale="92500" lnSpcReduction="10000"/>
          </a:bodyPr>
          <a:lstStyle/>
          <a:p>
            <a:r>
              <a:rPr lang="es-ES" dirty="0" smtClean="0"/>
              <a:t>Es la forma de preparación más frecuente y sencilla, se le denomina también apagado o té. Forma parte de una cultur</a:t>
            </a:r>
            <a:r>
              <a:rPr lang="es-ES" dirty="0" smtClean="0">
                <a:solidFill>
                  <a:schemeClr val="bg1"/>
                </a:solidFill>
              </a:rPr>
              <a:t>a</a:t>
            </a:r>
            <a:r>
              <a:rPr lang="es-ES" dirty="0" smtClean="0"/>
              <a:t> de consumo de hierbas aromáticas que s</a:t>
            </a:r>
            <a:r>
              <a:rPr lang="es-ES" dirty="0" smtClean="0">
                <a:solidFill>
                  <a:schemeClr val="bg1"/>
                </a:solidFill>
              </a:rPr>
              <a:t>e </a:t>
            </a:r>
            <a:r>
              <a:rPr lang="es-ES" dirty="0" smtClean="0"/>
              <a:t>usan no solo para fines medicinales. Consiste en poner en contacto las partes de las plantas con agua hirviendo por unos minutos, dejando que se enfríe progresivamente. Al no usarse calor directo, garantiza que sus partes no sufr</a:t>
            </a:r>
            <a:r>
              <a:rPr lang="es-ES" dirty="0" smtClean="0">
                <a:solidFill>
                  <a:schemeClr val="bg1"/>
                </a:solidFill>
              </a:rPr>
              <a:t>en</a:t>
            </a:r>
            <a:r>
              <a:rPr lang="es-ES" dirty="0" smtClean="0"/>
              <a:t> deterioro. Más frecuentemente se usa para las partes blandas de las plantas como hojas y flores.</a:t>
            </a:r>
          </a:p>
          <a:p>
            <a:endParaRPr lang="es-ES" dirty="0"/>
          </a:p>
        </p:txBody>
      </p:sp>
      <p:sp>
        <p:nvSpPr>
          <p:cNvPr id="11266" name="AutoShape 2" descr="data:image/jpeg;base64,/9j/4AAQSkZJRgABAQAAAQABAAD/2wCEAAkGBxQSEhUUExQWFhUXFxcYFxgYFxcYFxgXFBUWFxoUGBYYHCggGBolHBcUITEhJikrLi4uGB8zODMsNygtLiwBCgoKDg0OGhAQGCwkHRwtLCwsLC8vLCwsLCwsLCwsLCwsLCwsLCwsLCwsLCwsLCsrLCwsLCwsNywsLCwsLC4sN//AABEIALQA8AMBIgACEQEDEQH/xAAcAAABBAMBAAAAAAAAAAAAAAADAgQFBgABBwj/xAA/EAABAwIEAwQIBAUDBAMAAAABAAIRAyEEEjFBBVFhBnGBkQcTIjKhscHwFELR4SNSYnLxM4KyQ5PC4kRjc//EABkBAQEBAQEBAAAAAAAAAAAAAAABAgMEBf/EACERAQEAAgMBAQADAQEAAAAAAAABAhEDEiExQSJRYRME/9oADAMBAAIRAxEAPwDj4CXlWNCWBZVGw1LDQttatwiMDUuFvLolZUCSEoBbWwFQlrbpQCV96LcQgSGrYSnBZmA3QayhbhDNdu7gkfjWD8yByAltCDRxAqH2Gucf6Wl3yCkqfDaxFqNb/tv/AEQNg1ZlsnTuHVRc0qg76b/0Qi2NRdA3SwieC05qoHlWQlABbyqBG9lkIhb1WEIBEWQy1FJWOagbZUIhOw2UKo3ooG2WEgpw5qG9qBu0JYasaN0sBBiIxviVoIgCDQF0oiyxiU0dFRuFpgS4G6bYjFhqA5IHRM6+OaFG18WXKc7J9jcRjzLBlpzBqOBy9zR+YqbXSJq8SdtZWLgPYLHYuHBnq2H81SRbmG6ldf7LdgsLggCG+sqb1HwTPQaN8FapjRZuQ5rwf0O0GicRVfVPIew34Sfirhw7sdgaHuYanPMtDj5mVMZkoOWdptulTa0QGtA6BE9YOQ8ghSszKbBJHIeSDWwlN/vMae8A/NKzLWZXYhMd2NwdX/pBp5t9n5Ks8S9G0XoVf9rxPk4aeS6DnWw5WZDhfFOAVsOf4rC0bO1afEJgWbL0C9ocIcAQdVTe0PYKnUl+HIY7+X8h6f0+C3Mkcuyc9lo6aJ9jeHvovLKjS1w57jmOY7kycNlpSIM9FopZMXSCJQIaydFmJboOSIwoL3SUAHBBc1ONvmgwoAAFGAQ4RxaygyEoBYErdaGNKU4RqtxCYY3EQg1jsZFlEVHk6rKj5Kuvoy7G/jqpqVR/ApkT/W7XJ3DfvhYtU99HXo9OLiviAW0NWt3qdTyb8127DUGUmhrGhrQIAAgADZbADQGgAAWAHyQy9YtS0YvScyDmSX1gNSoHGZazKEx3GY9lkZ4sHTHwTCnxGpl9twJ6SAs9pvTPZajVHP4rTqwCqbsa7msfj3u1c495JWja1iuOaUHqoDEnmi0seQps2tJKUHKBo8UO6kKOPaeiLs+zLbXwgZ1mZaAuNcHpYtmWoO5w95p5grkfaHgVTCVMrrg+46LO/Q9F2Nr4Q+J8Pp4qk6nUEg+YPMdVqVXBah5pPcpbj3Cn4WqaT7nZwFnN/mCintldBov+SCDqitbZDhAmUIhEcEgqAFNGaJ5JIS6encg2GXS46ea2HJQVAMTUgKCxdaSpHH1lDFZqw64XgX16rKLLue4NHjqT0Av4L05wPhbMJh6dFmjWgd53J6krk/oP4Nnr1cQ4WpgMb/c658gB5rr9epdYpWnPSS5DLkyx+MyjqssjYvHBneqdxjieKznI1pbtz8U7rYgkqq8b444Esp2jV288hyXLksk+ued8GrcXcXhlVjZnSdzt8kmvXrF2UvbTAtA0HSwVYNQ3J89/NOKnEnPYQT1B7vmvN2ce39rBj+MZXsZnMDLmcIJdpYfe6Lju0bacBrc7ybicoHSSFV8I0tMyC7VskAAxz3NkusGOykjK4D2gIiBo4FdO/wDL/G+y4N4wPV5yIvBGvxSqGPe4BzQ17SLGY+H7qpU6pywII8URuMMZJMcpS82K3kxi0YbjdyH25fXTVSDMW141BG6qH405C2ARtIiO7qm+F4saZ0n75pjzRJyR03A8RywNlNU8QCJXNOGcaD3EWaABAJupqnxIPZUY1wJyG09Cu8zl+Okyn4uudLpVYKrHZTinraWUmXMgHmWuEtPlI8FOZ1rG7bl3Ng9seBDGUDlH8Rklh67s7j84XGHtIN/Jd8wFbZcv9IvCfU4nOBDaoLh0cIDvmD4rthVU+OXj+iQ51kaqY5Ia0BSkvCMxt0Jxg2QDaERre5IphFhBstSXO9kSEemJCFiRZBBcQemCc47VNisNR6E9FGB9Tw2m7epmef8AcTHwhT76iRwGmGYGgBtSZ/xCA+osVml1q2USq1jcVmKkeLYiBCqfEcXlE/d1lk6xGLDdSAqnj6bc5y+74+YTzGYaR6xzokWvy6clE1sTFp8V5+a3fXTjyX8Y+i0tIbM3mT3fum3rg0WGn1RaeIAcBEg/P6pvioc85NCNB02+C5Y478rEmyauL7oHhKd4fD1XtD203Oa4wCRYkbAprg+GGsYED2SQSYaY2B0nRdH4LWYMPhabgHFrJY64ymx0mDp8F6+Lhxz8dceOZKC+We80tN/hr3rVMlxm/wDcIjuj91cKXDGYmoGPfmy5iWSGtN/ZD4vr3IHargNag4HJTLSAJa7K0Eflh8X8dtlyz4LMe0Yy4tTaCay2p05EBNjTJvEI9dxYJe1zb7tIB6h2hCbmoXi2bvB25xC82OF/XPqGHR97p5guImmczddL6eSZRBhwNtt0qtRyX2PUedlvR8+LB2N4j6vEtGzwWHwuCunCouNcKd/FYeTgfJdUwWIzMB8+8Lvw5ead+K7iYwtaCmPpJwPrcGX70yHeBsfmtU6t1OYyj63C1GfzU3DxymPivRjfXZwd3IpDgZRHCy1ZdgJzbx5QkOHxRd1g6oGob4ozG2umlWsG6kJtV4wB7oU2JWEnFaFD4XwzGYm9NmVuznWHhzVs4d6NXvvWxDu5gA+JmU7Qc0xoum0rvGA9GeEbqwvP9RJ+qfcX7GUBhqjadGmDlMENE2HPVY2qZ4K7Nw+gf/qZ/wAQmDqiN2Cret4bR6Mynvbb6KPrugkcisVFc7X4moIyTaZjXbbfdVHEVqhYBUkQZBOsAHUeSuHFantquuZ6wVCTYOgDmAOW+q4Zfxu9uetXe0d+OgNIEnckyYjQDSN1H0GF9QMaMznGAJFydAJ3T04ptOq17mghpnKBY8x3q28No0XNa/2Lklrj7JJdfLMag6brpjjM/bU6zL7VEqCCQZB0I36hKdAFhH6qW7XYeMU4gEB8G/8AMbH6KLrUspy5ge7TzXn8/L442JHAOqZHsaJJbDWjcv7tABJPJWBlT8N6unm9YCTEWLfZLiB/Tcjp1Ve4LxY0HDaXtzkalgiGdGzJI3lSfaDjwFQigQWlng117tI0N17eHk6yXt8d+POSTdTXG+KUGlnqmOa8FwOhBENiDy6KpYqq94Ae5zoEDMSSB4pNPGZ2tDvebMnnpf5rdSSR96aleL/0c+WeWvyOHJncqaYTMCQ0lsakGAOphPTxFrRAbnOhcbctABMd5Ufiat4Fh8+pWUXGDBjnc3HWPBZ1v2pJs8pcXDZDqYcy0TALecDe/XZPWPoVB7ojkdv0UIaQMQPDcp1hWw8fEdSEz1J4uc0K7LTDgyDJ1nQa5Rb4qxdjcS9rnU3TlPtCdiDB+YUDjBmsBe3ipTspUJe8n8rbeJ/9Vniy3ds8WV7Rd21bq5cLvT7wuesrXXQcActDMdmz5CV78fr2uD16XtWt+yCWEdU4J++9IidIld0BI33SS7miuM23QwLR80VT/ae4AXJNguidj+yDWxUqjM7UDYKsdjcKHVcx207117g9Nc60k8Bg57lPYegAmuFapKk1RktrUtzJBCWxiK1oUVRfR+fU1cVg3fkfnZ/bUnTxB81rtDRLKh6rfbt34LEUcez3f9OsP6HRDvAhTXaDDDEUBUp3tmHUHZPxK5nx7EhhBO6rlTHkgtFhJI6E7wpXtLTL6YP8jr9zrfMKtRBB+z0Xl5Ld6efPO71GnAjS+xPNOKTYaY1FybXHWNbIL33dHu8t7ckilWLWzz8iI0PmudlvjNlviQxOP9eGB8y2QHDTLaxB36yddE2qMaIMgXGxvE206oTCXAEzmI8O7vMjwCfPpibrN1h8ZvlNarGiNXA3izbTEG5n4IGbyvA70UYd4cG0gXyZjZs63628lK8OwOV+d7GOA/K8nKe8N181sqLwFMPqBpdlJmD1hSrpAAcNoM6CZi/Ln3qPdw5+Hq+sbleCDI93XYG91OYXENfsRvcXVuGN/TLxWsexzTlIg9bINJrnuFOmMz3ctgOZ5K1Y44Z7mtq2O5gxEG0yLz1TTCVRhHPDKOYuJ9sv1ANgAG2C1j1x8reNkmzrBcKZSADiXvHgBOwHLXVC4xRZmZlGSprAP5QRBI848UkdoXxORjfMqFNYueXPl5Orp3/RXK43G6Z1vdSDw0GXG/epvgtQAHK2Gkc9wLnTuVWrEO10srNgwKdEx+Zxy/2gC/ifkuHHjqxnjx9ib4a0vqtaNyr92qr+owNU6Esyjvd7P1VZ9HHDi9xqu0Fglelbil6WHb1e/wCTR/yPkvocceyOclt9Z+iS7fbdbqEiD8FgA5fZXcDjdDDdxZG1B5IZMzI00UU37FM06krrXCKVguR9g6ntEciuqMxwY3quVVZ6TwNU0x/aejR95wnlN1WHVqlaQ4kDkFF1+zeuVxB63SIn8V6QgPcY4+Q+ag8b6UqrP+hI/wD0j/xUXiODVmmzc3cfoobiHD3btI7x8lvUEjxb0mjE0n0qlFwDrWLXR5wrN6H+1THA4J780Cacggxuy/6rjmNw+UoWCxTqT21GGHNILTyI+ysq7r234D6pxqATSfIeOU7rmXE6BpuLSLg+Y2IXaexPailxPD5XxniHtO9rqq9s+yBpCwln5Xa5f6XHl1XDl49+xx5MN+xzmml2JDYG09B08kHETTcQRfl1SWlwEgSZn/HkuEljlN4zR05pB9kOnVsGwAPzRXGYkxNp8Y+qwuaWh021TNgLiSNPqFyn8p7+M457ns+LYyi2mCGH2ZMSbwb3tr1WNrgbE91vj+yreF4o5pEjMBzJuAIiR80p/GCAS6A3pst2Usu05jRmBJsRp3jv11+SZNIaZnUQeSe0+H1XUfWHRsZh+YZgHCfAjzQMNTbcm8RAIEa66yfBceSZYX+UTKauqgOKPc4sbeXOEk83GI+KtgwoJMkRldY30yyW8jHyUbxbBioBPsmxBDY7jqnTcZLRIGa0wJBibgbarX/TG8f+p2mojuMcPFN8N911xcGNJBITNmHP+LqQqmBJPI3HIRzTV3FSTAAMDqrhLn8XHHt8Zw7DF1QDrZT+HouxWIFKnoIE8hzTHAU6lQhrQXVX2AH5RuSuxdi+yzcHTzPjObuP3svXx4XWq9WON16f0KdPA4aTZrG+JPLvJhcY4tj3V6r6j/ecSYme5vgLKzdvO0gxTxTpn+Cw2/rcLZu4bKoFvf8A43Xsxx1GiWs8UjMP2SnMjePqkgffVUCLeUfok/PRKdZI9Ud9OSiq92Xx4pVhNg63jsut4IB4nyXI8Vwg6t8lMcA7UVMKQys0lo33H6rFiutUaGhCftpA6hQXBO0FGuJY8HpN/JWClVB0WdIH+ECS7ANOoTxqKAoILE9n6NQQ5jT4BUbtN2CaAXUhHQLq5YkVqAIQefeF4qrgq2emSHDUaTH3qu+9k+1tHHUgHwHERfRxGo7+nVVTtP2ObWBc0Q5c6YauArSRYxmGgcBpfYibHZXaup9svRzn/i4fUT7GkjkHXXLMXhXUqjmva6m4G7XD76rq3Z7t6WNb66X0nAZX/mHRw371bsTgMHxGnJDKg2P5h3HULlnxdvY558e3nWnTyy1p97Y8zuEg1gGho00XU+PeiepmDsNWkC+SoL9wePqFR8d2SxeGJ9ZQfGxaMzfEhcMuOz645cevVcpG0ckmvSztyjUkAd5IARquUSDYjz7oSGVSMr2xmaWuHKWkOA+Cs+7Wb3t15uNeWMLbtyBr2nYt5j+YfuqzxLh4AdUYRAdDm8ieUbJxgOK06lF9YFzGT7WWczfd5bapnh+MsdUe0uJYWkCoLWAMAs2N+49F6+bLHlw65Y6v9u+cxyx1YisVWIExKasx8SMoNrXuOqOKoccrZeeTQXHybKleC9gMdX0peqBPvVDFueUXK+Zw8Xb7Hk4+PdVatjS8mZt3R3Qpvsj2TxGMdNNsN3qH3B3fzFdP7M+ibD0IdXca7xzGVg/27+KtXFOOYbBNAkSB7LGgTbYAaL34cevj1Y4zH4a9m+y1DAUy6xdHtVHdOuwVT7a9rjXBo0DFPQum7/0b81HdpO01XE+97NPZgPd7x3Vddr3/AAXoxx0uwHgffzSHNkSNfkikXJkpD5nLGuq2B1APLb6pDm+Z5bJZEH4LTXbblAJzrgzPeENr+qO8ff6IbwALLKmtMdVgohwveUJhgx4pxTuZ8kDZ3DGZrNLY/MDB8IUphcXiKX+nXcRyeM37pNN3MXW21JkJqCbw3avFM95tN45glv0KlcN22/mpOHcWn6qqCnbeOX7pTTt0TrE2uze2tLcPH+0/ROaPa7DucG5wHcjYqg0mASm+OwrnOY9hAcy45dx6KXA26s3i9M/mCiuO4TD4lpDolQGC45MCoMp338inZxwAJ9ZI6AysaVTRSdg6hpOOai82OzTzTzAY6pQdLHFp6Hl81I8XxDKos0EnQm2g1gKsUMS5j/V1Whs+4Rp3LUg6Zwb0j1WgCq0PHMWPkrdw/tzhqoucp6riYZB/REZVO179xTqO8VfwWIHtik/+4NPzTKp2L4a//wCPR8BHyXIKGJdq2yuPZQvqOgjN3uP0WbjBccP2EwDA5rKTWh/vAEgOidRPUrVHsXw2npQojvAPzVX7S4p1Mw32OgJPxKqOJ4hVcf8AU+JV6jsbcRg8OLGmwDYQPkojiXpCw1OzPbPRcmeCbvcVqnSBMiw56lWYi1cX7d4mv7NP+G3prCgGgyXE5jzJujNphto1Eyhkbm1vuy6SaZ2HiXCAdjr8IQwYgc+SJVMyhPsNZP3dUCboRrdaxAv9+SUb9OXVagbmyKG8mw2+aEWTtYafe6M55B08PqkPcCNIlSgZN5m6D7Q5aT+yJEbdCUnPrZQR9Jm8pywTp99EzpvPWOidU3BRRGSAI6+SI5psQtMdb7siMEb23VG6ZOicAfcctk3piTmnwRpMmDH7qoIwXtst0277lYHZdBvefktsaD0/dARpB63AR2NzTc/r0Q6LL3t+6OHxtoLfuiFU6U32GvRNsVw5lT2XAH6dU9bVO2+qypTF4sgg/wAE5o1JA/N9D1QGhwU8RG9rT16LTsEHDM3fY9eSml2icMea6T2CMSTAtvP0Ko/4OCJBBV57K46hTBz1ssiILSSe5ZsVG9q+I5nmAN/u6p9eoXalWjjppVHn1bnv7xAUWcCBrblFyVqRNo/D4IuuZAGsp/RpQQdOn3uj5rdwJtzHRJotJF91qRCKhgaaoNYiAesafBbqOIfpIv4JFUkwY6g6jvQBqOi4EbfHdCDbE9/x2S3iTaI5fVKLufggEW28Nk3Ai/KU5Y7Ya796F6rlb9VFDmZO2yST1B1v+yU5wO+n12SGjrogG4XJuNNev+Eiq6/yISqoFp8f3QXOGnkoGOHN42RWuufvmtrFFGoG07o1RkwL6LFiA1Jt/BFDfvzWLFUFqi7eqVTbJ8VtYqFOMFvfutOeQSBosWIHVH5j6J01+WIWLEGNM5p6reSIA2B+ELFisG8O85onYfNPQ6x6fVaWKoEHXA0BQXHfuW1iLGNEwTv5arRdJPTRYsUDLEu9rwSCb/fNYsQBq1Tmi15+CTTMwfvdYsT8Aq5g26FKGvisWIBPMgyhM94jY6+SxYooLxAPkh4ho8jZYsUH/9k="/>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268" name="AutoShape 4" descr="data:image/jpeg;base64,/9j/4AAQSkZJRgABAQAAAQABAAD/2wCEAAkGBxQSEhUUExQWFhUXFxcYFxgYFxcYFxgXFBUWFxoUGBYYHCggGBolHBcUITEhJikrLi4uGB8zODMsNygtLiwBCgoKDg0OGhAQGCwkHRwtLCwsLC8vLCwsLCwsLCwsLCwsLCwsLCwsLCwsLCwsLCsrLCwsLCwsNywsLCwsLC4sN//AABEIALQA8AMBIgACEQEDEQH/xAAcAAABBAMBAAAAAAAAAAAAAAADAgQFBgABBwj/xAA/EAABAwIEAwQIBAUDBAMAAAABAAIRAyEEEjFBBVFhBnGBkQcTIjKhscHwFELR4SNSYnLxM4KyQ5PC4kRjc//EABkBAQEBAQEBAAAAAAAAAAAAAAABAgMEBf/EACERAQEAAgMBAQADAQEAAAAAAAABAhEDEiExQSJRYRME/9oADAMBAAIRAxEAPwDj4CXlWNCWBZVGw1LDQttatwiMDUuFvLolZUCSEoBbWwFQlrbpQCV96LcQgSGrYSnBZmA3QayhbhDNdu7gkfjWD8yByAltCDRxAqH2Gucf6Wl3yCkqfDaxFqNb/tv/AEQNg1ZlsnTuHVRc0qg76b/0Qi2NRdA3SwieC05qoHlWQlABbyqBG9lkIhb1WEIBEWQy1FJWOagbZUIhOw2UKo3ooG2WEgpw5qG9qBu0JYasaN0sBBiIxviVoIgCDQF0oiyxiU0dFRuFpgS4G6bYjFhqA5IHRM6+OaFG18WXKc7J9jcRjzLBlpzBqOBy9zR+YqbXSJq8SdtZWLgPYLHYuHBnq2H81SRbmG6ldf7LdgsLggCG+sqb1HwTPQaN8FapjRZuQ5rwf0O0GicRVfVPIew34Sfirhw7sdgaHuYanPMtDj5mVMZkoOWdptulTa0QGtA6BE9YOQ8ghSszKbBJHIeSDWwlN/vMae8A/NKzLWZXYhMd2NwdX/pBp5t9n5Ks8S9G0XoVf9rxPk4aeS6DnWw5WZDhfFOAVsOf4rC0bO1afEJgWbL0C9ocIcAQdVTe0PYKnUl+HIY7+X8h6f0+C3Mkcuyc9lo6aJ9jeHvovLKjS1w57jmOY7kycNlpSIM9FopZMXSCJQIaydFmJboOSIwoL3SUAHBBc1ONvmgwoAAFGAQ4RxaygyEoBYErdaGNKU4RqtxCYY3EQg1jsZFlEVHk6rKj5Kuvoy7G/jqpqVR/ApkT/W7XJ3DfvhYtU99HXo9OLiviAW0NWt3qdTyb8127DUGUmhrGhrQIAAgADZbADQGgAAWAHyQy9YtS0YvScyDmSX1gNSoHGZazKEx3GY9lkZ4sHTHwTCnxGpl9twJ6SAs9pvTPZajVHP4rTqwCqbsa7msfj3u1c495JWja1iuOaUHqoDEnmi0seQps2tJKUHKBo8UO6kKOPaeiLs+zLbXwgZ1mZaAuNcHpYtmWoO5w95p5grkfaHgVTCVMrrg+46LO/Q9F2Nr4Q+J8Pp4qk6nUEg+YPMdVqVXBah5pPcpbj3Cn4WqaT7nZwFnN/mCintldBov+SCDqitbZDhAmUIhEcEgqAFNGaJ5JIS6encg2GXS46ea2HJQVAMTUgKCxdaSpHH1lDFZqw64XgX16rKLLue4NHjqT0Av4L05wPhbMJh6dFmjWgd53J6krk/oP4Nnr1cQ4WpgMb/c658gB5rr9epdYpWnPSS5DLkyx+MyjqssjYvHBneqdxjieKznI1pbtz8U7rYgkqq8b444Esp2jV288hyXLksk+ued8GrcXcXhlVjZnSdzt8kmvXrF2UvbTAtA0HSwVYNQ3J89/NOKnEnPYQT1B7vmvN2ce39rBj+MZXsZnMDLmcIJdpYfe6Lju0bacBrc7ybicoHSSFV8I0tMyC7VskAAxz3NkusGOykjK4D2gIiBo4FdO/wDL/G+y4N4wPV5yIvBGvxSqGPe4BzQ17SLGY+H7qpU6pywII8URuMMZJMcpS82K3kxi0YbjdyH25fXTVSDMW141BG6qH405C2ARtIiO7qm+F4saZ0n75pjzRJyR03A8RywNlNU8QCJXNOGcaD3EWaABAJupqnxIPZUY1wJyG09Cu8zl+Okyn4uudLpVYKrHZTinraWUmXMgHmWuEtPlI8FOZ1rG7bl3Ng9seBDGUDlH8Rklh67s7j84XGHtIN/Jd8wFbZcv9IvCfU4nOBDaoLh0cIDvmD4rthVU+OXj+iQ51kaqY5Ia0BSkvCMxt0Jxg2QDaERre5IphFhBstSXO9kSEemJCFiRZBBcQemCc47VNisNR6E9FGB9Tw2m7epmef8AcTHwhT76iRwGmGYGgBtSZ/xCA+osVml1q2USq1jcVmKkeLYiBCqfEcXlE/d1lk6xGLDdSAqnj6bc5y+74+YTzGYaR6xzokWvy6clE1sTFp8V5+a3fXTjyX8Y+i0tIbM3mT3fum3rg0WGn1RaeIAcBEg/P6pvioc85NCNB02+C5Y478rEmyauL7oHhKd4fD1XtD203Oa4wCRYkbAprg+GGsYED2SQSYaY2B0nRdH4LWYMPhabgHFrJY64ymx0mDp8F6+Lhxz8dceOZKC+We80tN/hr3rVMlxm/wDcIjuj91cKXDGYmoGPfmy5iWSGtN/ZD4vr3IHargNag4HJTLSAJa7K0Eflh8X8dtlyz4LMe0Yy4tTaCay2p05EBNjTJvEI9dxYJe1zb7tIB6h2hCbmoXi2bvB25xC82OF/XPqGHR97p5guImmczddL6eSZRBhwNtt0qtRyX2PUedlvR8+LB2N4j6vEtGzwWHwuCunCouNcKd/FYeTgfJdUwWIzMB8+8Lvw5ead+K7iYwtaCmPpJwPrcGX70yHeBsfmtU6t1OYyj63C1GfzU3DxymPivRjfXZwd3IpDgZRHCy1ZdgJzbx5QkOHxRd1g6oGob4ozG2umlWsG6kJtV4wB7oU2JWEnFaFD4XwzGYm9NmVuznWHhzVs4d6NXvvWxDu5gA+JmU7Qc0xoum0rvGA9GeEbqwvP9RJ+qfcX7GUBhqjadGmDlMENE2HPVY2qZ4K7Nw+gf/qZ/wAQmDqiN2Cret4bR6Mynvbb6KPrugkcisVFc7X4moIyTaZjXbbfdVHEVqhYBUkQZBOsAHUeSuHFantquuZ6wVCTYOgDmAOW+q4Zfxu9uetXe0d+OgNIEnckyYjQDSN1H0GF9QMaMznGAJFydAJ3T04ptOq17mghpnKBY8x3q28No0XNa/2Lklrj7JJdfLMag6brpjjM/bU6zL7VEqCCQZB0I36hKdAFhH6qW7XYeMU4gEB8G/8AMbH6KLrUspy5ge7TzXn8/L442JHAOqZHsaJJbDWjcv7tABJPJWBlT8N6unm9YCTEWLfZLiB/Tcjp1Ve4LxY0HDaXtzkalgiGdGzJI3lSfaDjwFQigQWlng117tI0N17eHk6yXt8d+POSTdTXG+KUGlnqmOa8FwOhBENiDy6KpYqq94Ae5zoEDMSSB4pNPGZ2tDvebMnnpf5rdSSR96aleL/0c+WeWvyOHJncqaYTMCQ0lsakGAOphPTxFrRAbnOhcbctABMd5Ufiat4Fh8+pWUXGDBjnc3HWPBZ1v2pJs8pcXDZDqYcy0TALecDe/XZPWPoVB7ojkdv0UIaQMQPDcp1hWw8fEdSEz1J4uc0K7LTDgyDJ1nQa5Rb4qxdjcS9rnU3TlPtCdiDB+YUDjBmsBe3ipTspUJe8n8rbeJ/9Vniy3ds8WV7Rd21bq5cLvT7wuesrXXQcActDMdmz5CV78fr2uD16XtWt+yCWEdU4J++9IidIld0BI33SS7miuM23QwLR80VT/ae4AXJNguidj+yDWxUqjM7UDYKsdjcKHVcx207117g9Nc60k8Bg57lPYegAmuFapKk1RktrUtzJBCWxiK1oUVRfR+fU1cVg3fkfnZ/bUnTxB81rtDRLKh6rfbt34LEUcez3f9OsP6HRDvAhTXaDDDEUBUp3tmHUHZPxK5nx7EhhBO6rlTHkgtFhJI6E7wpXtLTL6YP8jr9zrfMKtRBB+z0Xl5Ld6efPO71GnAjS+xPNOKTYaY1FybXHWNbIL33dHu8t7ckilWLWzz8iI0PmudlvjNlviQxOP9eGB8y2QHDTLaxB36yddE2qMaIMgXGxvE206oTCXAEzmI8O7vMjwCfPpibrN1h8ZvlNarGiNXA3izbTEG5n4IGbyvA70UYd4cG0gXyZjZs63628lK8OwOV+d7GOA/K8nKe8N181sqLwFMPqBpdlJmD1hSrpAAcNoM6CZi/Ln3qPdw5+Hq+sbleCDI93XYG91OYXENfsRvcXVuGN/TLxWsexzTlIg9bINJrnuFOmMz3ctgOZ5K1Y44Z7mtq2O5gxEG0yLz1TTCVRhHPDKOYuJ9sv1ANgAG2C1j1x8reNkmzrBcKZSADiXvHgBOwHLXVC4xRZmZlGSprAP5QRBI848UkdoXxORjfMqFNYueXPl5Orp3/RXK43G6Z1vdSDw0GXG/epvgtQAHK2Gkc9wLnTuVWrEO10srNgwKdEx+Zxy/2gC/ifkuHHjqxnjx9ib4a0vqtaNyr92qr+owNU6Esyjvd7P1VZ9HHDi9xqu0Fglelbil6WHb1e/wCTR/yPkvocceyOclt9Z+iS7fbdbqEiD8FgA5fZXcDjdDDdxZG1B5IZMzI00UU37FM06krrXCKVguR9g6ntEciuqMxwY3quVVZ6TwNU0x/aejR95wnlN1WHVqlaQ4kDkFF1+zeuVxB63SIn8V6QgPcY4+Q+ag8b6UqrP+hI/wD0j/xUXiODVmmzc3cfoobiHD3btI7x8lvUEjxb0mjE0n0qlFwDrWLXR5wrN6H+1THA4J780Cacggxuy/6rjmNw+UoWCxTqT21GGHNILTyI+ysq7r234D6pxqATSfIeOU7rmXE6BpuLSLg+Y2IXaexPailxPD5XxniHtO9rqq9s+yBpCwln5Xa5f6XHl1XDl49+xx5MN+xzmml2JDYG09B08kHETTcQRfl1SWlwEgSZn/HkuEljlN4zR05pB9kOnVsGwAPzRXGYkxNp8Y+qwuaWh021TNgLiSNPqFyn8p7+M457ns+LYyi2mCGH2ZMSbwb3tr1WNrgbE91vj+yreF4o5pEjMBzJuAIiR80p/GCAS6A3pst2Usu05jRmBJsRp3jv11+SZNIaZnUQeSe0+H1XUfWHRsZh+YZgHCfAjzQMNTbcm8RAIEa66yfBceSZYX+UTKauqgOKPc4sbeXOEk83GI+KtgwoJMkRldY30yyW8jHyUbxbBioBPsmxBDY7jqnTcZLRIGa0wJBibgbarX/TG8f+p2mojuMcPFN8N911xcGNJBITNmHP+LqQqmBJPI3HIRzTV3FSTAAMDqrhLn8XHHt8Zw7DF1QDrZT+HouxWIFKnoIE8hzTHAU6lQhrQXVX2AH5RuSuxdi+yzcHTzPjObuP3svXx4XWq9WON16f0KdPA4aTZrG+JPLvJhcY4tj3V6r6j/ecSYme5vgLKzdvO0gxTxTpn+Cw2/rcLZu4bKoFvf8A43Xsxx1GiWs8UjMP2SnMjePqkgffVUCLeUfok/PRKdZI9Ud9OSiq92Xx4pVhNg63jsut4IB4nyXI8Vwg6t8lMcA7UVMKQys0lo33H6rFiutUaGhCftpA6hQXBO0FGuJY8HpN/JWClVB0WdIH+ECS7ANOoTxqKAoILE9n6NQQ5jT4BUbtN2CaAXUhHQLq5YkVqAIQefeF4qrgq2emSHDUaTH3qu+9k+1tHHUgHwHERfRxGo7+nVVTtP2ObWBc0Q5c6YauArSRYxmGgcBpfYibHZXaup9svRzn/i4fUT7GkjkHXXLMXhXUqjmva6m4G7XD76rq3Z7t6WNb66X0nAZX/mHRw371bsTgMHxGnJDKg2P5h3HULlnxdvY558e3nWnTyy1p97Y8zuEg1gGho00XU+PeiepmDsNWkC+SoL9wePqFR8d2SxeGJ9ZQfGxaMzfEhcMuOz645cevVcpG0ckmvSztyjUkAd5IARquUSDYjz7oSGVSMr2xmaWuHKWkOA+Cs+7Wb3t15uNeWMLbtyBr2nYt5j+YfuqzxLh4AdUYRAdDm8ieUbJxgOK06lF9YFzGT7WWczfd5bapnh+MsdUe0uJYWkCoLWAMAs2N+49F6+bLHlw65Y6v9u+cxyx1YisVWIExKasx8SMoNrXuOqOKoccrZeeTQXHybKleC9gMdX0peqBPvVDFueUXK+Zw8Xb7Hk4+PdVatjS8mZt3R3Qpvsj2TxGMdNNsN3qH3B3fzFdP7M+ibD0IdXca7xzGVg/27+KtXFOOYbBNAkSB7LGgTbYAaL34cevj1Y4zH4a9m+y1DAUy6xdHtVHdOuwVT7a9rjXBo0DFPQum7/0b81HdpO01XE+97NPZgPd7x3Vddr3/AAXoxx0uwHgffzSHNkSNfkikXJkpD5nLGuq2B1APLb6pDm+Z5bJZEH4LTXbblAJzrgzPeENr+qO8ff6IbwALLKmtMdVgohwveUJhgx4pxTuZ8kDZ3DGZrNLY/MDB8IUphcXiKX+nXcRyeM37pNN3MXW21JkJqCbw3avFM95tN45glv0KlcN22/mpOHcWn6qqCnbeOX7pTTt0TrE2uze2tLcPH+0/ROaPa7DucG5wHcjYqg0mASm+OwrnOY9hAcy45dx6KXA26s3i9M/mCiuO4TD4lpDolQGC45MCoMp338inZxwAJ9ZI6AysaVTRSdg6hpOOai82OzTzTzAY6pQdLHFp6Hl81I8XxDKos0EnQm2g1gKsUMS5j/V1Whs+4Rp3LUg6Zwb0j1WgCq0PHMWPkrdw/tzhqoucp6riYZB/REZVO179xTqO8VfwWIHtik/+4NPzTKp2L4a//wCPR8BHyXIKGJdq2yuPZQvqOgjN3uP0WbjBccP2EwDA5rKTWh/vAEgOidRPUrVHsXw2npQojvAPzVX7S4p1Mw32OgJPxKqOJ4hVcf8AU+JV6jsbcRg8OLGmwDYQPkojiXpCw1OzPbPRcmeCbvcVqnSBMiw56lWYi1cX7d4mv7NP+G3prCgGgyXE5jzJujNphto1Eyhkbm1vuy6SaZ2HiXCAdjr8IQwYgc+SJVMyhPsNZP3dUCboRrdaxAv9+SUb9OXVagbmyKG8mw2+aEWTtYafe6M55B08PqkPcCNIlSgZN5m6D7Q5aT+yJEbdCUnPrZQR9Jm8pywTp99EzpvPWOidU3BRRGSAI6+SI5psQtMdb7siMEb23VG6ZOicAfcctk3piTmnwRpMmDH7qoIwXtst0277lYHZdBvefktsaD0/dARpB63AR2NzTc/r0Q6LL3t+6OHxtoLfuiFU6U32GvRNsVw5lT2XAH6dU9bVO2+qypTF4sgg/wAE5o1JA/N9D1QGhwU8RG9rT16LTsEHDM3fY9eSml2icMea6T2CMSTAtvP0Ko/4OCJBBV57K46hTBz1ssiILSSe5ZsVG9q+I5nmAN/u6p9eoXalWjjppVHn1bnv7xAUWcCBrblFyVqRNo/D4IuuZAGsp/RpQQdOn3uj5rdwJtzHRJotJF91qRCKhgaaoNYiAesafBbqOIfpIv4JFUkwY6g6jvQBqOi4EbfHdCDbE9/x2S3iTaI5fVKLufggEW28Nk3Ai/KU5Y7Ya796F6rlb9VFDmZO2yST1B1v+yU5wO+n12SGjrogG4XJuNNev+Eiq6/yISqoFp8f3QXOGnkoGOHN42RWuufvmtrFFGoG07o1RkwL6LFiA1Jt/BFDfvzWLFUFqi7eqVTbJ8VtYqFOMFvfutOeQSBosWIHVH5j6J01+WIWLEGNM5p6reSIA2B+ELFisG8O85onYfNPQ6x6fVaWKoEHXA0BQXHfuW1iLGNEwTv5arRdJPTRYsUDLEu9rwSCb/fNYsQBq1Tmi15+CTTMwfvdYsT8Aq5g26FKGvisWIBPMgyhM94jY6+SxYooLxAPkh4ho8jZYsUH/9k="/>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latin typeface="Algerian" pitchFamily="82" charset="0"/>
              </a:rPr>
              <a:t>Jengibre</a:t>
            </a:r>
            <a:endParaRPr lang="es-ES" dirty="0"/>
          </a:p>
        </p:txBody>
      </p:sp>
      <p:sp>
        <p:nvSpPr>
          <p:cNvPr id="3" name="2 Marcador de contenido"/>
          <p:cNvSpPr>
            <a:spLocks noGrp="1"/>
          </p:cNvSpPr>
          <p:nvPr>
            <p:ph idx="1"/>
          </p:nvPr>
        </p:nvSpPr>
        <p:spPr>
          <a:xfrm>
            <a:off x="457200" y="1935480"/>
            <a:ext cx="3543296" cy="4389120"/>
          </a:xfrm>
        </p:spPr>
        <p:txBody>
          <a:bodyPr>
            <a:normAutofit lnSpcReduction="10000"/>
          </a:bodyPr>
          <a:lstStyle/>
          <a:p>
            <a:r>
              <a:rPr lang="es-ES" dirty="0" smtClean="0"/>
              <a:t>Se prepara una infusión con un puñado de raíz de jengibre en un litro de agua. Se moja una compresa y se aplica bien caliente, durante unos 20 minutos sobre las articulaciones. El tratamiento se repite cada seis horas.</a:t>
            </a:r>
          </a:p>
          <a:p>
            <a:pPr>
              <a:buNone/>
            </a:pPr>
            <a:endParaRPr lang="es-ES" dirty="0"/>
          </a:p>
        </p:txBody>
      </p:sp>
      <p:pic>
        <p:nvPicPr>
          <p:cNvPr id="82946" name="Picture 2" descr="http://www.biomanantial.com/images/revista/jengibre.google.jpg"/>
          <p:cNvPicPr>
            <a:picLocks noChangeAspect="1" noChangeArrowheads="1"/>
          </p:cNvPicPr>
          <p:nvPr/>
        </p:nvPicPr>
        <p:blipFill>
          <a:blip r:embed="rId3" cstate="print"/>
          <a:srcRect/>
          <a:stretch>
            <a:fillRect/>
          </a:stretch>
        </p:blipFill>
        <p:spPr bwMode="auto">
          <a:xfrm>
            <a:off x="4071934" y="1714488"/>
            <a:ext cx="4286280" cy="464347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nes.forociudad.com/fotos/14918-la-riera-de-babia-el-sauce-lloron-sombra-y-bienestar.jpg"/>
          <p:cNvPicPr>
            <a:picLocks noChangeAspect="1" noChangeArrowheads="1"/>
          </p:cNvPicPr>
          <p:nvPr/>
        </p:nvPicPr>
        <p:blipFill>
          <a:blip r:embed="rId3" cstate="print"/>
          <a:srcRect/>
          <a:stretch>
            <a:fillRect/>
          </a:stretch>
        </p:blipFill>
        <p:spPr bwMode="auto">
          <a:xfrm>
            <a:off x="3929058" y="1785926"/>
            <a:ext cx="5072066" cy="4627655"/>
          </a:xfrm>
          <a:prstGeom prst="rect">
            <a:avLst/>
          </a:prstGeom>
          <a:noFill/>
        </p:spPr>
      </p:pic>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dirty="0" smtClean="0"/>
              <a:t/>
            </a:r>
            <a:br>
              <a:rPr lang="es-ES" dirty="0" smtClean="0"/>
            </a:br>
            <a:r>
              <a:rPr lang="es-ES" dirty="0" smtClean="0"/>
              <a:t/>
            </a:r>
            <a:br>
              <a:rPr lang="es-ES" dirty="0" smtClean="0"/>
            </a:br>
            <a:r>
              <a:rPr lang="es-ES" dirty="0" smtClean="0">
                <a:latin typeface="Algerian" pitchFamily="82" charset="0"/>
              </a:rPr>
              <a:t>Sauce</a:t>
            </a:r>
            <a:endParaRPr lang="es-ES" dirty="0">
              <a:latin typeface="Algerian" pitchFamily="82" charset="0"/>
            </a:endParaRPr>
          </a:p>
        </p:txBody>
      </p:sp>
      <p:sp>
        <p:nvSpPr>
          <p:cNvPr id="3" name="2 Marcador de contenido"/>
          <p:cNvSpPr>
            <a:spLocks noGrp="1"/>
          </p:cNvSpPr>
          <p:nvPr>
            <p:ph idx="1"/>
          </p:nvPr>
        </p:nvSpPr>
        <p:spPr>
          <a:xfrm>
            <a:off x="457200" y="1935480"/>
            <a:ext cx="3614734" cy="4389120"/>
          </a:xfrm>
        </p:spPr>
        <p:txBody>
          <a:bodyPr>
            <a:normAutofit fontScale="92500" lnSpcReduction="20000"/>
          </a:bodyPr>
          <a:lstStyle/>
          <a:p>
            <a:r>
              <a:rPr lang="es-ES" dirty="0" smtClean="0"/>
              <a:t>Dado que posee un potente efecto antiinflamatorio (contiene acido salicílico), mejora el dolor, la tumefacción y la rigidez de las articulaciones. Para ello, se aconseja beber una infusión con 40g de corteza de la planta, por litro de agua. Se toma cuando aparezca e dolor</a:t>
            </a:r>
          </a:p>
          <a:p>
            <a:endParaRPr lang="es-E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endParaRPr lang="es-ES" dirty="0"/>
          </a:p>
        </p:txBody>
      </p:sp>
      <p:pic>
        <p:nvPicPr>
          <p:cNvPr id="4" name="irc_mi" descr="http://espaciodeluzcosmica.bligoo.com.ar/media/users/16/814428/images/public/143077/1322677137308-cqs1205417383t.gif?v=1322677137124"/>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pPr algn="ctr"/>
            <a:r>
              <a:rPr lang="es-ES" dirty="0" smtClean="0">
                <a:latin typeface="Algerian" pitchFamily="82" charset="0"/>
              </a:rPr>
              <a:t> fitoterapia</a:t>
            </a:r>
            <a:endParaRPr lang="es-ES" dirty="0">
              <a:latin typeface="Algerian" pitchFamily="82" charset="0"/>
            </a:endParaRPr>
          </a:p>
        </p:txBody>
      </p:sp>
      <p:sp>
        <p:nvSpPr>
          <p:cNvPr id="3" name="2 Marcador de contenido"/>
          <p:cNvSpPr>
            <a:spLocks noGrp="1"/>
          </p:cNvSpPr>
          <p:nvPr>
            <p:ph idx="1"/>
          </p:nvPr>
        </p:nvSpPr>
        <p:spPr>
          <a:xfrm>
            <a:off x="457200" y="1935480"/>
            <a:ext cx="4186238" cy="4389120"/>
          </a:xfrm>
        </p:spPr>
        <p:txBody>
          <a:bodyPr/>
          <a:lstStyle/>
          <a:p>
            <a:r>
              <a:rPr lang="es-ES" dirty="0" smtClean="0"/>
              <a:t>La fitoterapia utiliza plantas medicinales con fines terapéuticos para mantener la salud, se usa desde hace miles de años en medicina por los principios activos de las plantas que actúan como fármacos.</a:t>
            </a:r>
            <a:endParaRPr lang="es-ES" dirty="0"/>
          </a:p>
        </p:txBody>
      </p:sp>
      <p:pic>
        <p:nvPicPr>
          <p:cNvPr id="1026" name="Picture 2" descr="http://www.naturalternativa.net/wp-content/fitoterapia-thumb.jpg"/>
          <p:cNvPicPr>
            <a:picLocks noChangeAspect="1" noChangeArrowheads="1"/>
          </p:cNvPicPr>
          <p:nvPr/>
        </p:nvPicPr>
        <p:blipFill>
          <a:blip r:embed="rId3" cstate="print"/>
          <a:srcRect/>
          <a:stretch>
            <a:fillRect/>
          </a:stretch>
        </p:blipFill>
        <p:spPr bwMode="auto">
          <a:xfrm>
            <a:off x="4714876" y="2071678"/>
            <a:ext cx="4199845" cy="4071966"/>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latin typeface="Algerian" pitchFamily="82" charset="0"/>
              </a:rPr>
              <a:t>artritis</a:t>
            </a:r>
            <a:endParaRPr lang="es-ES" sz="4400" dirty="0">
              <a:latin typeface="Algerian" pitchFamily="82" charset="0"/>
            </a:endParaRPr>
          </a:p>
        </p:txBody>
      </p:sp>
      <p:sp>
        <p:nvSpPr>
          <p:cNvPr id="3" name="2 Marcador de contenido"/>
          <p:cNvSpPr>
            <a:spLocks noGrp="1"/>
          </p:cNvSpPr>
          <p:nvPr>
            <p:ph idx="1"/>
          </p:nvPr>
        </p:nvSpPr>
        <p:spPr>
          <a:xfrm>
            <a:off x="457200" y="1935480"/>
            <a:ext cx="4400552" cy="4493916"/>
          </a:xfrm>
        </p:spPr>
        <p:txBody>
          <a:bodyPr>
            <a:normAutofit fontScale="92500" lnSpcReduction="10000"/>
          </a:bodyPr>
          <a:lstStyle/>
          <a:p>
            <a:r>
              <a:rPr lang="es-ES" dirty="0" smtClean="0"/>
              <a:t>es una inflamación de las articulaciones que se caracteriza por dolor, hinchazón, deformidad y/o rigidez de la articulación.</a:t>
            </a:r>
          </a:p>
          <a:p>
            <a:r>
              <a:rPr lang="es-ES" dirty="0" smtClean="0"/>
              <a:t> las áreas más afectadas por la artritis son las articulaciones como las rodillas, dedos de las manos, de los pies, las muñecas, codos y hombros aunque también el cuello, la espalda y la cadera.</a:t>
            </a:r>
            <a:endParaRPr lang="es-ES" dirty="0"/>
          </a:p>
        </p:txBody>
      </p:sp>
      <p:pic>
        <p:nvPicPr>
          <p:cNvPr id="79874" name="Picture 2" descr="https://encrypted-tbn3.gstatic.com/images?q=tbn:ANd9GcRmpMMnahf3xlmItGaSD_D84qAZhREnsK2jO9Ihq5Q-4VMuFYzs"/>
          <p:cNvPicPr>
            <a:picLocks noChangeAspect="1" noChangeArrowheads="1"/>
          </p:cNvPicPr>
          <p:nvPr/>
        </p:nvPicPr>
        <p:blipFill>
          <a:blip r:embed="rId3" cstate="print"/>
          <a:srcRect/>
          <a:stretch>
            <a:fillRect/>
          </a:stretch>
        </p:blipFill>
        <p:spPr bwMode="auto">
          <a:xfrm>
            <a:off x="4929190" y="2500306"/>
            <a:ext cx="4013525" cy="289560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nagen.es/wp-content/uploads/2013/08/Patrones-de-herencia-genetica.png"/>
          <p:cNvPicPr>
            <a:picLocks noChangeAspect="1" noChangeArrowheads="1"/>
          </p:cNvPicPr>
          <p:nvPr/>
        </p:nvPicPr>
        <p:blipFill>
          <a:blip r:embed="rId3" cstate="print"/>
          <a:srcRect l="14950" r="11544"/>
          <a:stretch>
            <a:fillRect/>
          </a:stretch>
        </p:blipFill>
        <p:spPr bwMode="auto">
          <a:xfrm>
            <a:off x="5222189" y="1142984"/>
            <a:ext cx="3778967" cy="5214974"/>
          </a:xfrm>
          <a:prstGeom prst="rect">
            <a:avLst/>
          </a:prstGeom>
          <a:noFill/>
        </p:spPr>
      </p:pic>
      <p:sp>
        <p:nvSpPr>
          <p:cNvPr id="2" name="1 Título"/>
          <p:cNvSpPr>
            <a:spLocks noGrp="1"/>
          </p:cNvSpPr>
          <p:nvPr>
            <p:ph type="title"/>
          </p:nvPr>
        </p:nvSpPr>
        <p:spPr/>
        <p:txBody>
          <a:bodyPr/>
          <a:lstStyle/>
          <a:p>
            <a:r>
              <a:rPr lang="es-ES" dirty="0" smtClean="0">
                <a:latin typeface="Algerian" pitchFamily="82" charset="0"/>
              </a:rPr>
              <a:t>Causas</a:t>
            </a:r>
            <a:r>
              <a:rPr lang="es-ES" dirty="0" smtClean="0"/>
              <a:t> </a:t>
            </a:r>
            <a:endParaRPr lang="es-ES" dirty="0"/>
          </a:p>
        </p:txBody>
      </p:sp>
      <p:sp>
        <p:nvSpPr>
          <p:cNvPr id="3" name="2 Marcador de contenido"/>
          <p:cNvSpPr>
            <a:spLocks noGrp="1"/>
          </p:cNvSpPr>
          <p:nvPr>
            <p:ph idx="1"/>
          </p:nvPr>
        </p:nvSpPr>
        <p:spPr>
          <a:xfrm>
            <a:off x="142844" y="1857364"/>
            <a:ext cx="5429288" cy="4786346"/>
          </a:xfrm>
        </p:spPr>
        <p:txBody>
          <a:bodyPr>
            <a:normAutofit fontScale="85000" lnSpcReduction="20000"/>
          </a:bodyPr>
          <a:lstStyle/>
          <a:p>
            <a:pPr>
              <a:buNone/>
            </a:pPr>
            <a:r>
              <a:rPr lang="es-ES" dirty="0" smtClean="0"/>
              <a:t>Algunas de las causas son:</a:t>
            </a:r>
          </a:p>
          <a:p>
            <a:r>
              <a:rPr lang="es-ES" dirty="0" smtClean="0"/>
              <a:t>Herencia genética  de los padres</a:t>
            </a:r>
          </a:p>
          <a:p>
            <a:r>
              <a:rPr lang="es-ES" dirty="0" smtClean="0"/>
              <a:t>Un defecto en el sistema inmunológico, que normalmente protege al organismo contra la invasión de bacterias y virus.</a:t>
            </a:r>
          </a:p>
          <a:p>
            <a:r>
              <a:rPr lang="es-ES" dirty="0" smtClean="0"/>
              <a:t>En algunos casos, es posible que el sistema no responda de manera adecuada a la infección y, ataca a los tejidos propios del cuerpo.</a:t>
            </a:r>
          </a:p>
          <a:p>
            <a:r>
              <a:rPr lang="es-ES" dirty="0" smtClean="0"/>
              <a:t>Un defecto en el cartílago o en la unión de las articulaciones.</a:t>
            </a:r>
          </a:p>
          <a:p>
            <a:r>
              <a:rPr lang="es-ES" dirty="0" smtClean="0"/>
              <a:t>Lesión o traumatismo en una articulación.</a:t>
            </a:r>
          </a:p>
          <a:p>
            <a:r>
              <a:rPr lang="es-ES" dirty="0" smtClean="0"/>
              <a:t>Una bacteria, un hongo o un virus que puede infectar las articulaciones.</a:t>
            </a:r>
          </a:p>
          <a:p>
            <a:endParaRPr lang="es-E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Algerian" pitchFamily="82" charset="0"/>
              </a:rPr>
              <a:t/>
            </a:r>
            <a:br>
              <a:rPr lang="es-ES" b="1" dirty="0" smtClean="0">
                <a:latin typeface="Algerian" pitchFamily="82" charset="0"/>
              </a:rPr>
            </a:br>
            <a:r>
              <a:rPr lang="es-ES" b="1" dirty="0" smtClean="0"/>
              <a:t/>
            </a:r>
            <a:br>
              <a:rPr lang="es-ES" b="1" dirty="0" smtClean="0"/>
            </a:br>
            <a:r>
              <a:rPr lang="es-ES" dirty="0" smtClean="0">
                <a:latin typeface="Algerian" pitchFamily="82" charset="0"/>
              </a:rPr>
              <a:t>Factores que pueden causar</a:t>
            </a:r>
            <a:endParaRPr lang="es-ES" dirty="0"/>
          </a:p>
        </p:txBody>
      </p:sp>
      <p:sp>
        <p:nvSpPr>
          <p:cNvPr id="3" name="2 Marcador de contenido"/>
          <p:cNvSpPr>
            <a:spLocks noGrp="1"/>
          </p:cNvSpPr>
          <p:nvPr>
            <p:ph idx="1"/>
          </p:nvPr>
        </p:nvSpPr>
        <p:spPr>
          <a:xfrm>
            <a:off x="457200" y="1935480"/>
            <a:ext cx="5114932" cy="4389120"/>
          </a:xfrm>
        </p:spPr>
        <p:txBody>
          <a:bodyPr>
            <a:normAutofit fontScale="77500" lnSpcReduction="20000"/>
          </a:bodyPr>
          <a:lstStyle/>
          <a:p>
            <a:r>
              <a:rPr lang="es-ES" u="sng" dirty="0" smtClean="0"/>
              <a:t>Obesidad </a:t>
            </a:r>
          </a:p>
          <a:p>
            <a:pPr>
              <a:buNone/>
            </a:pPr>
            <a:r>
              <a:rPr lang="es-ES" dirty="0" smtClean="0"/>
              <a:t>Las personas con exceso de peso poseen mayores probabilidades de padecer osteoartritis, especialmente en las rodillas.</a:t>
            </a:r>
            <a:br>
              <a:rPr lang="es-ES" dirty="0" smtClean="0"/>
            </a:br>
            <a:r>
              <a:rPr lang="es-ES" dirty="0" smtClean="0"/>
              <a:t>A la vez, los hombres con exceso de peso son los que están más expuestos a desarrollar gota.</a:t>
            </a:r>
          </a:p>
          <a:p>
            <a:r>
              <a:rPr lang="es-ES" u="sng" dirty="0" smtClean="0"/>
              <a:t>Debilidad muscular</a:t>
            </a:r>
          </a:p>
          <a:p>
            <a:pPr>
              <a:buNone/>
            </a:pPr>
            <a:r>
              <a:rPr lang="es-ES" dirty="0" smtClean="0"/>
              <a:t>Cuando los músculos son débiles, no pueden sostener a las articulaciones de una forma adecuada.</a:t>
            </a:r>
          </a:p>
          <a:p>
            <a:r>
              <a:rPr lang="es-ES" u="sng" dirty="0" smtClean="0"/>
              <a:t>Movimientos repetitivos</a:t>
            </a:r>
          </a:p>
          <a:p>
            <a:pPr>
              <a:buNone/>
            </a:pPr>
            <a:r>
              <a:rPr lang="es-ES" dirty="0" smtClean="0"/>
              <a:t>Algunos movimientos que se realizan repetidamente durante un período de tiempo prolongado, pueden ser la causa de una lesión en la articulación.</a:t>
            </a:r>
          </a:p>
          <a:p>
            <a:endParaRPr lang="es-ES" dirty="0"/>
          </a:p>
        </p:txBody>
      </p:sp>
      <p:pic>
        <p:nvPicPr>
          <p:cNvPr id="44034" name="Picture 2" descr="https://encrypted-tbn0.gstatic.com/images?q=tbn:ANd9GcTJ54AXJEsYrNFZubYg9hbB8ghH3OkZhq7BHWcfhmffoWo2xPN7"/>
          <p:cNvPicPr>
            <a:picLocks noChangeAspect="1" noChangeArrowheads="1"/>
          </p:cNvPicPr>
          <p:nvPr/>
        </p:nvPicPr>
        <p:blipFill>
          <a:blip r:embed="rId3" cstate="print"/>
          <a:srcRect/>
          <a:stretch>
            <a:fillRect/>
          </a:stretch>
        </p:blipFill>
        <p:spPr bwMode="auto">
          <a:xfrm>
            <a:off x="5429256" y="1142984"/>
            <a:ext cx="3286148" cy="2786082"/>
          </a:xfrm>
          <a:prstGeom prst="rect">
            <a:avLst/>
          </a:prstGeom>
          <a:noFill/>
        </p:spPr>
      </p:pic>
      <p:pic>
        <p:nvPicPr>
          <p:cNvPr id="44036" name="Picture 4" descr="https://encrypted-tbn3.gstatic.com/images?q=tbn:ANd9GcS1SASHY4HRp_tqHcApr6WVJS_VzPYIczzJBDTGkWNru8-IQKC0"/>
          <p:cNvPicPr>
            <a:picLocks noChangeAspect="1" noChangeArrowheads="1"/>
          </p:cNvPicPr>
          <p:nvPr/>
        </p:nvPicPr>
        <p:blipFill>
          <a:blip r:embed="rId4" cstate="print"/>
          <a:srcRect/>
          <a:stretch>
            <a:fillRect/>
          </a:stretch>
        </p:blipFill>
        <p:spPr bwMode="auto">
          <a:xfrm>
            <a:off x="5786446" y="3929066"/>
            <a:ext cx="2428587" cy="2643206"/>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latin typeface="Algerian" pitchFamily="82" charset="0"/>
              </a:rPr>
              <a:t>Los síntomas comunes de la artritis son</a:t>
            </a:r>
            <a:endParaRPr lang="es-ES" dirty="0">
              <a:latin typeface="Algerian" pitchFamily="82" charset="0"/>
            </a:endParaRPr>
          </a:p>
        </p:txBody>
      </p:sp>
      <p:sp>
        <p:nvSpPr>
          <p:cNvPr id="3" name="2 Marcador de contenido"/>
          <p:cNvSpPr>
            <a:spLocks noGrp="1"/>
          </p:cNvSpPr>
          <p:nvPr>
            <p:ph idx="1"/>
          </p:nvPr>
        </p:nvSpPr>
        <p:spPr/>
        <p:txBody>
          <a:bodyPr/>
          <a:lstStyle/>
          <a:p>
            <a:r>
              <a:rPr lang="es-ES" dirty="0" smtClean="0"/>
              <a:t>Hinchazón en una o más articulaciones</a:t>
            </a:r>
          </a:p>
          <a:p>
            <a:r>
              <a:rPr lang="es-ES" dirty="0" smtClean="0"/>
              <a:t>Rigidez alrededor de las articulaciones que dura por lo menos 1 hora temprano en la mañana</a:t>
            </a:r>
          </a:p>
          <a:p>
            <a:r>
              <a:rPr lang="es-ES" dirty="0" smtClean="0"/>
              <a:t>Constante o dolor recurrente o sensibilidad en una articulación</a:t>
            </a:r>
          </a:p>
          <a:p>
            <a:r>
              <a:rPr lang="es-ES" dirty="0" smtClean="0"/>
              <a:t>Dificultad para utilizar o mover una articulación normalmente</a:t>
            </a:r>
          </a:p>
          <a:p>
            <a:r>
              <a:rPr lang="es-ES" dirty="0" smtClean="0"/>
              <a:t>El calor y enrojecimiento en la articulación</a:t>
            </a:r>
          </a:p>
          <a:p>
            <a:endParaRPr lang="es-E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868052"/>
          </a:xfrm>
        </p:spPr>
        <p:txBody>
          <a:bodyPr>
            <a:normAutofit fontScale="90000"/>
          </a:bodyPr>
          <a:lstStyle/>
          <a:p>
            <a:pPr algn="ctr"/>
            <a:r>
              <a:rPr lang="es-ES" b="1" dirty="0" smtClean="0"/>
              <a:t/>
            </a:r>
            <a:br>
              <a:rPr lang="es-ES" b="1" dirty="0" smtClean="0"/>
            </a:br>
            <a:r>
              <a:rPr lang="es-ES" sz="6600" dirty="0" smtClean="0">
                <a:latin typeface="Algerian" pitchFamily="82" charset="0"/>
              </a:rPr>
              <a:t>tratamiento con fitoterapia</a:t>
            </a:r>
            <a:br>
              <a:rPr lang="es-ES" sz="6600" dirty="0" smtClean="0">
                <a:latin typeface="Algerian" pitchFamily="82" charset="0"/>
              </a:rPr>
            </a:br>
            <a:r>
              <a:rPr lang="es-ES" sz="6600" dirty="0" smtClean="0">
                <a:latin typeface="Algerian" pitchFamily="82" charset="0"/>
              </a:rPr>
              <a:t/>
            </a:r>
            <a:br>
              <a:rPr lang="es-ES" sz="6600" dirty="0" smtClean="0">
                <a:latin typeface="Algerian" pitchFamily="82" charset="0"/>
              </a:rPr>
            </a:br>
            <a:r>
              <a:rPr lang="es-ES" sz="6600" dirty="0" smtClean="0">
                <a:latin typeface="Algerian" pitchFamily="82" charset="0"/>
              </a:rPr>
              <a:t/>
            </a:r>
            <a:br>
              <a:rPr lang="es-ES" sz="6600" dirty="0" smtClean="0">
                <a:latin typeface="Algerian" pitchFamily="82" charset="0"/>
              </a:rPr>
            </a:br>
            <a:endParaRPr lang="es-ES" sz="6600" dirty="0"/>
          </a:p>
        </p:txBody>
      </p:sp>
      <p:pic>
        <p:nvPicPr>
          <p:cNvPr id="78850" name="Picture 2" descr="http://www.ecoagricultor.com/wp-content/uploads/2012/12/fitoterapia.jpg"/>
          <p:cNvPicPr>
            <a:picLocks noChangeAspect="1" noChangeArrowheads="1"/>
          </p:cNvPicPr>
          <p:nvPr/>
        </p:nvPicPr>
        <p:blipFill>
          <a:blip r:embed="rId3" cstate="print"/>
          <a:srcRect/>
          <a:stretch>
            <a:fillRect/>
          </a:stretch>
        </p:blipFill>
        <p:spPr bwMode="auto">
          <a:xfrm>
            <a:off x="2500298" y="2928934"/>
            <a:ext cx="3286148" cy="3286148"/>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lgerian" pitchFamily="82" charset="0"/>
              </a:rPr>
              <a:t>Plantas medicinales para la artritis </a:t>
            </a:r>
            <a:endParaRPr lang="es-ES" dirty="0">
              <a:latin typeface="Algerian" pitchFamily="82" charset="0"/>
            </a:endParaRPr>
          </a:p>
        </p:txBody>
      </p:sp>
      <p:sp>
        <p:nvSpPr>
          <p:cNvPr id="3" name="2 Marcador de contenido"/>
          <p:cNvSpPr>
            <a:spLocks noGrp="1"/>
          </p:cNvSpPr>
          <p:nvPr>
            <p:ph idx="1"/>
          </p:nvPr>
        </p:nvSpPr>
        <p:spPr>
          <a:xfrm>
            <a:off x="457200" y="1935480"/>
            <a:ext cx="4686304" cy="4708230"/>
          </a:xfrm>
        </p:spPr>
        <p:txBody>
          <a:bodyPr>
            <a:normAutofit fontScale="62500" lnSpcReduction="20000"/>
          </a:bodyPr>
          <a:lstStyle/>
          <a:p>
            <a:r>
              <a:rPr lang="es-ES" b="1" dirty="0" smtClean="0"/>
              <a:t>-</a:t>
            </a:r>
            <a:r>
              <a:rPr lang="es-ES" b="1" u="sng" dirty="0" smtClean="0">
                <a:hlinkClick r:id="rId3"/>
              </a:rPr>
              <a:t> Jengibre</a:t>
            </a:r>
            <a:r>
              <a:rPr lang="es-ES" dirty="0" smtClean="0"/>
              <a:t> El jengibre constituye uno de los mejores antiinflamatorios y analgésicos vegetales. La ingestión de este alimento reduce las inflamaciones y mitiga el dolor producido por la artritis reumatoide ( Ingestión de un par de cucharaditas de jengibre en polvo repartidas en dos tomas diarias. Unos 10 g)</a:t>
            </a:r>
          </a:p>
          <a:p>
            <a:r>
              <a:rPr lang="es-ES" dirty="0" smtClean="0"/>
              <a:t>-</a:t>
            </a:r>
            <a:r>
              <a:rPr lang="es-ES" b="1" dirty="0" smtClean="0"/>
              <a:t> </a:t>
            </a:r>
            <a:r>
              <a:rPr lang="es-ES" b="1" u="sng" dirty="0" smtClean="0">
                <a:hlinkClick r:id="rId4"/>
              </a:rPr>
              <a:t>Piña</a:t>
            </a:r>
            <a:r>
              <a:rPr lang="es-ES" b="1" u="sng" dirty="0" smtClean="0"/>
              <a:t> </a:t>
            </a:r>
            <a:r>
              <a:rPr lang="es-ES" dirty="0" smtClean="0"/>
              <a:t>La piña es una fruta antiinflamatoria debido a su contenido en </a:t>
            </a:r>
            <a:r>
              <a:rPr lang="es-ES" dirty="0" err="1" smtClean="0"/>
              <a:t>bromelina</a:t>
            </a:r>
            <a:r>
              <a:rPr lang="es-ES" dirty="0" smtClean="0"/>
              <a:t>, un enzima con propiedades antiinflamatorias y antiartríticas. Diversos estudios científicos confirman los efectos antiinflamatorios de la piña, y algunos señalan que su efecto es mayor cuando se combina con cúrcuma. ( Tomar piña fresca en la alimentación / Cápsulas de extracto de </a:t>
            </a:r>
            <a:r>
              <a:rPr lang="es-ES" dirty="0" err="1" smtClean="0"/>
              <a:t>bromelina</a:t>
            </a:r>
            <a:r>
              <a:rPr lang="es-ES" dirty="0" smtClean="0"/>
              <a:t> según las condiciones del prospecto).</a:t>
            </a:r>
          </a:p>
          <a:p>
            <a:r>
              <a:rPr lang="es-ES" b="1" dirty="0" smtClean="0"/>
              <a:t>- </a:t>
            </a:r>
            <a:r>
              <a:rPr lang="es-ES" b="1" dirty="0" smtClean="0">
                <a:hlinkClick r:id="rId5"/>
              </a:rPr>
              <a:t>Cúrcuma</a:t>
            </a:r>
            <a:r>
              <a:rPr lang="es-ES" dirty="0" smtClean="0"/>
              <a:t> Los efectos antiinflamatorios de la </a:t>
            </a:r>
            <a:r>
              <a:rPr lang="es-ES" dirty="0" err="1" smtClean="0"/>
              <a:t>curcumina</a:t>
            </a:r>
            <a:r>
              <a:rPr lang="es-ES" dirty="0" smtClean="0"/>
              <a:t> actúan aliviando la sintomatología y siendo un buen remedio natural para la artritis reumatoide. Además ayudan a levantar el ánimo.- Tomar cúrcuma en la alimentación</a:t>
            </a:r>
            <a:endParaRPr lang="es-ES" dirty="0"/>
          </a:p>
        </p:txBody>
      </p:sp>
      <p:sp>
        <p:nvSpPr>
          <p:cNvPr id="47106" name="AutoShape 2" descr="data:image/jpeg;base64,/9j/4AAQSkZJRgABAQAAAQABAAD/2wCEAAkGBxQTERQUEhQVFBUUFxcWFhQXFBYaFhYVFhgXGBUYFhUYHSggGholHBoXITEhJSkrLi4uFyAzODMsNygtLisBCgoKDg0OGxAQGy0kICYsLCwsODc0LCw1LDQsLCwvLCw0LCwsLCw0NCwsLCwsLC8sLCwsLCwsLDUsLCwsLCwsLP/AABEIAJABXgMBIgACEQEDEQH/xAAbAAABBQEBAAAAAAAAAAAAAAAAAQMEBQYCB//EADoQAAEDAgQDBgQEBgIDAQAAAAEAAhEDIQQSMUEFUWEGIjJxgZETobHwFELB0SNSYpLh8RWCM0NyB//EABoBAQADAQEBAAAAAAAAAAAAAAABAgMFBAb/xAAuEQACAgECBAMIAgMAAAAAAAAAAQIDEQQhBRIxQVFhoRMiMnGBsdHwweEUQpH/2gAMAwEAAhEDEQA/APb0IQgBCEIAQhCAEIQgBCEIAQhCAEIQgBCEiAEIQgBCFFxXEqVNwbUqMa5xADS4ZiXGBbX1UNpdSUm+hKQmfxdP+dn9wVVU7U4dji2o7JeATcH0Fwoc4rqyyrk+iLtCqaHaTDvc5rKkuZEjKQSCJBbMSNbjkUzjeOkf+NoPPUnpYKrtgu5Kqm+xeIWQPGXVAQXXsC0iw9FBr16zb0nnXd5aI6QDCz/yFnoarTvxN6kWFwHa+oDleWucNQ6NNoI6XBWm4fx2nULWmWPdo0gkHycBEecLSNsZGUqpRLRCELQzBIlSKQCEIQCIQhACEIUgEiVIgBCEIBEISoB1CVCqAQhCAEIQgBIlQgEQlQgEQgqNVx7G7z5BQ2l1JSb6ElCp8Xx3JJFNzgNw4fMRKjN7UskAtAJ2z39iFT2sPE09jPwNCkWR/wCWrmtn+K0Uwf8AxBgMtgwCTed5B2Uw4x9USKpA5NaB8zdU9vEt/jyXc0RMaqPWxzG6unyus9WcQZdfrN/UrluIB3lUeofZF1p13ZZ4vjzW6Nde2YxHyKp8RUZVfnLWufFnEAkRpHJcYhwcIdBGpH0lUz6b6QLmVC5ovlIBMdDGyxnKUupvCEY9CyxYfctDSf6SQ7+3Q+UpihjRUlp8XJwXeFxbXiWnXUJniOBL25mENqNuCRYj+V3TS+yrjJbIfBablgB1BESOUbpjD8aDoaIB5WTFHiDsvfOWCQ7S0bT7j0WVr4gMqvaXZhIyui4BkgyN9fOFOB8zb4rvNNocAYMXm8QqccWPhcO9oSdC3nBCoX9sm03NpOeHycpePyaZcw08xsArDij5INyZHznuymCUReKcQBdBaXGJEACPN8giOk6yrzsJxB1Wu1kO/huYRuIJMgeQBvbyCyzmuqYhmQFxlxETrJYQ73kei9W7BdkW4Ck4ucX1ari9xOjM0S1vSbnqVrVDODG6eE0atCTMjMvaeEEIlEoAQiUSgBIllIgBCEKQCEIQCISoQCIQhAPJUIVQCEIQAhCiYziVKkWte8Au0Gp6kgaDqbXChtLqSk3siUkJ5qFU4tTiWnN5A/UqvrcQz/tssp3Rj03NY0yZaVMewCxn3+qq6+OfBdnMcgAAPlPzVfi8W0Hn98hr5qLXxUM5mYA/UrzytlI9EKYolVOIF2rnHoXH/CZqY37n68lTfiiHS7KQ4x3Z7pA/Nf5pP+SYXlo1GkH3gys931NsJFsMV79CPqVzVdmBB0PkobcSSJ06GZPVcHEEHp5giVbBAtbKx0E2dpMWI1UvC1Nwf29RzVTxNudmxIuLwDzt+yjcEx8jLsI/+mkHQj70UNBbmsdUkXuqjE4n4feAECS7/ATpxFjBFhPlGsxoq7jeJaaZDbmII/qvI0TARLxOOG4EHeRvvCgV8YIttcDbnPr+6zf402BJIEbzy0i/VV/FOK5SGNN7TrpI/SUwTsjXUnkPdkJaZkcr6iImOqkU+Iuc4tfLSNj0nQ8ja/usvw2u6rUYGG5GZoAzEgjXcx1IjqtM/AODWufmJbqXZJLT4vD6eyAzfavF/C+IWifiNbLb2IkONtjI9lk8IA6abiXCrmNPUeHODPTznRaXGU6eIqFxPdbAEHQXMmdZJ06KIMHQa4DOXXJicxEiLBv3YK0diJFOOFM/FMaPC003OA2kwWGNpk6/mPJbtzMwgCSQAGgfduqh8OwpdAZTyjW+pPM/oFqOH8Mc3VaxrcnlmUrFFYRO7OYJlGHEB1TnsPLr1Wpbi5VLhqEKfSavVGKisI8k5czyyeKy6FVR2NTzWKxQebUXYcm2tXYCA7BXS4C6QCpUiVACEIQAhCVAIhKhAIhKhAOoQhVBFx+NbSbJudhzVSeOu5NHumOJVC2rXe+4aWtYJgZAwEk/93P/ALVmG8RDtWxrYaR0XkstlzYTPZVVHly0a1/E3uNnW5C36KFjqmcRmIP8wMkFUzMSPKBeQf0K4qVyBYkDqsHJvqbqtLoPCq6kCXOBAG0j316Ip4xtQWuY8O5vdQMS7O2DeR6R5bquwTctUhzbhoAOpEbT5ZTKYJbLurUJsNfPf76JKlUX6eZ+ijl5E5rg6D6KLiauWCSRFpA9NtArYwQnk54i2dAee4lccLIBMshw3dGYg6QY+5XNOvm1JcBOv+VA4niS2qCDaI2t785TzLeRcvxguJ9Jj2TAxrQZmev+lT08T4jNweRk6aBc4RvxKguREuk8h9FXJblNMGPe1xG4I1NzzPrCzNShUpvdnBGYQHTIkXFwYn5pvinHCTkY5waAQNBJG/vv0HrT4rHuc2fjZiD4cw1GxA8jbzRyIUTT4XiLmEscTIn/ALN2I56/VI7Ed8XsPseSzFDEdxlXNoXDxXDRDcrhynNH+VC4nx4klrCb6n9umqlJsiTSJFbFn8Q6jScXmTDe62BExnJAgGReP3KHZPE4h+Y1KTGzBOcPczYw1kgn/sstSe81v4WY1HHK2BJM2AC9w7N8KxFSnTdiHgZRe05ugmBA56G9ogq8m44KRw08icGwNHDU20mUy/QONy5xEAFwAhTyGQXRUpbZnZsoi8lpMDzMK1fTDW5WuIiw0j2iFXivUYZqgFv87NB0cDp53HynMtkyXEOz+eqDMsqXaGumnO4aRtuPXkrPh/ZprY7oHotB+Fa4ZmgAEyR/NBmYFp0M9FY06K9enWVueW94exAwmADRYKfToKQykuqtZrBc3/lGvstrLIVR5pvCRhFSk8IKdFJXxTKYuQTs0alUeL4i6HFzoA2mG2Ex9yqF9Z73Zg4huaA0iM0gXG8e6+cu4/KeVTHHm/wvydSnhnebNHU7T5S3ughxIAv5XPnZTmdpWAgPYWzvPWNIWWbTEtmwaZ5SfXqT7LjFscQKjQO66cpJEtBMkkbxpPkubDiuqjL4/wDuPwe2Whoa+E9KpOBAI0IBHkU4AsPwjtH8FrQ7vMfpeI0uD1lX7O0tOJLXD1BC+ho4xp5QTsfK+63+5ybdBbGXurKLoBLCh4bidJ7A/MGgz4iAbWU0LpV3QsWYNM8coSi8SQISoWhUEISoBEJUIBEJUIBEJUIBxCEKAYPjePbU+M2QXMMx/STA+QPus4KTtjp6rQcc4I+jiKtdjS5lTKXEXAG8jpfpdVDMr3EtEQYLYiOUHcf6XgnF53OnXJY2IzCdPuU7hKb6rsomRqSbAKS1sgxtY8wu8hbSdGrtfLr01Wbjg0UiLXxFOmSLvI3Enz0CqeI8Qa+o00x+UQbyCNtva6gcTfVnujKJ01ka3E6TY81zTpl8d1zW2dl1II28p38lZMq1uXNLHmC14g+ehib+aWriJac0dDadb+agB5e4ukRpIuIFhcep9U3VoAnc+p80YSJVbiAuGtBaI53mZ8oj5qr4oA7vAgR0N/8AKdAEHad/8KC6k+qZaxz2t0yNJk+ijDZfZHLT4Z2Hrbaxn2SUsbGabGOdiLAxPSygY2o9h71Oo3nmY4R5yk4Gx1es1rWFzWuBqOiA0a3O56C6rP3U5MJ52RY8G4M+p/EqjxaMIMNkkzfU76WnnppsFwimz8rZ55RvqrKhhCBt6qQcKeYXz12qnNvc6VdcIorq/DKNQRUpscOrQYPQ7FYrtX2KeJfhLt1dSJJcBzYSbjob+eg31WkW63CM0hW02rsqkmnny7C7TwsiYf8A/PeAllcOqslwaSCdjYW85jylex06JcASYA2G/qsbwWuPxbmR/wCsvH9wBHz+a3dASxfQ+0jY8rwOTyOuOH4kDEURzI+Y+ai0a9y14GWYt03M+ilV6gBgn1VFi8XldlIuZg3neDpHzXO4hbbXGLrXff5eD+ZvRCMm0wrV/hGpTpm0y0EmA4gSJ5eEx16K24NjooMNdzBUFnBpJGvdi0m0bLKwKhcXHU3E2BAAtaRYfVT8HRAEA8iYJ+hnl5ryri9tMm0l8vD1Np6KFkd2aPEcUg/wgCI8RnXoN9lWvqEzMku8pMlMvqQbRzMwDG91GxOMAAgS5025evQclytVrL9ZLM3t2XZGtOnhUsRQ69jTa5vPkQZn391FxIbHefob3MknUktE+QEJKbiWFhtA01IBnWd956pr4QidRmgZiIm9rXmT8gsoxw+p6R7D12OAGabQByIiP3kwuK8ta3J3i2/evObQAgffVVlUOpSQW7kgOJIM31jmbHn0TQpOd3XFwd3YAIylogi5OoOsDl5rdVLOc7AepVg5pbluHS3WAbSMxtpBn9lOwdeD34LfDIMjXQ7Sm20oa0A98nUwPUQLXPzK4q05aMxDnssZBEgkgkyTbW90liWwLaIMTlAFonnIM8+ib4ZxnJWNzmEHUAGIkTNwf1XGHxILTBBygGLkxv62XEh4Dmw4GZDhYzA9Lx87rKGYvPddyrimsM9KwONbVaHNImAS2btm1/YqQD9+Wq83pVXs8BLCJFuu7TuNTCvcB2heMoeAWiJMXcOc8/2X0um47BpK5Yfiunz8vU413DpLet5RrEKLRx1N8AOBJGkqTmXdjZGazF5Oa4tbNCoRKFcqCEBI0662+7IBUJUKQdpJSFIoB1KpqvZ2kXOc2WZtWiMk7w3b0VtKSVDin1LRk49DKYnsy9kvY7NAnKAZPkOapfxbYdB8PjaWuBaDbvNIBC9Cc9VXHsQBRew3NRrmNbu4uBEAb6rGdSW6N4XNvD3PNsfihcsaHabxG0ydPRQMHgKldxHi3LGmcoMeIDXzMraYbs8wNzVgXOIHdkhrQBYWN1KAFMZabAwcmiPfms4UtrLN53JbRM0OB1QPDlA0lzfpMqPX4YR43t9JP6BaGu17lFPDSdVoqUZ+2ZRObSH5M5/qMj+3T3CTEcQqkQ0QBoBp7LRM4W0bJ38A3ktFWZuw89xOGrVntYZGYgTyndbPhXDWUaYbTYAByi53JO56qYzCNmw9f0CfqnLovm+J6mM58kXsvv8A0dfSVuMctbsYdMafNN/EM3T3xpXZpZlxsRbwe3OOojachUmPq/Dc6NBE9JVlTqlpLTeNDKzPaPEkUHukZnOEAbXFp6XXR0umzzL98jKVnK0xrs/xIPx+WLhjxnn8stJafUNPoV6AzigykfmsPsey8m7M0zSrMqOmXPGY8gbR5CdV6J+EdUmCGtESSYJAI+cfQ+vZ5PZpLyPG5KxvJ3XeXPAmxmYOpG3zVVjsO7PeTyIOnnK07sFTp0zkmTEk6xteFTYh89Y6+8qz3TTMu+UZ74bM9QFxO5pmLgxPzn3VlRptY3+HlAjRouRpNtr7LO4nED8TUYdgx1ufem+x0+Sm0yxxDmZo/NsyN80nW+i+d1FLjLDbOtXLmWTS1PDEbiZ3tuL+UJp7xldlABAAEkNtMxB0+uijY/EE91jg0tAiwNvXyTb2NeBIJHhcRPqO7oQZ1Np6rwRhtllxyhOV77S65BdsIBPTZdtAiXOm12kmA2IDRl0I8t1GxFcgloa3LaAIkOuCb2sPOdU/TxvdGYHcBsEXAsYBt0NtVdxfUESpw8ZsxEFpzNgADqIAuP8AafxmJe10AgAAS7KdTqOfK9tUoruJlzAQZN+W82vtod0jnMqatAy6wQdR+YSNOs7dCrZefe3BEq04eLlwEzyaJ/KRpMm5/m2TmKxdOuxzKbwHCBIk6nQrqgIcWmImIaCJBB/WVX1OG0mV2vFR7dRlMZXOJsDHK4/ZaR5W9+q6EDmPe+jlyMfHdl2U90OBDr6SL2PzUnBOFTvNc2DyIy5WweVj0Cn0XVHPJcRlIcMsWI5EHzVH+LDWkQLiO7sb5wD+6iL51jG4L7BOOmcOLdhqJggBx9bp/NIAmHEkRIkgGJAkqkwjjAM7AEA2/pHe5d6d9VbYeoHgG7SDIOx0m/VYWQw8gewlXYGCJg7xJv5SrOl2gqtMTA08HLUyR4jruCqNlQAXIaQS32kgDpF06+oWAHNmEwbRtIiDz+qmFllUvck1n6FJ1wn8SybfA8UD8vdeJvP5Ta5J0A/WFJpYmXd1zC0STEkn/QWIpcRc0ANL4J2mCdSYBUjh2KyvDrRa4JmL/ouvXxqa5VJd930+xzp8PW7X0N4HJZUPC41j/AQSNrTaAbKVTqA6ft9V9RXbCazFpnIlBx6ocQkCQrQodlJC6QgOCFyQnISQpA0WqPUwoJBIEjQxcTrB2U2EhCE5K5+GTL8J0VrlSZEGSmOBXP8AxyusiPhqRkphw8JrE4Ax3deu/RXxppmpRVZxU4uL7kxk4vJk3vMwRBGyjV2nktFxLhoqCRZ40P6HmFSVabmkgj9/mvj9Zw6yiWY5a8fyd7T6mM14MhspqY0Quc3P9EzWrwvLXprZyWF/BvOxdyq4s+HGN/splnDBUaC4dQOvP5laHC8GY8B1QZjrcmL8xoSrelw8aAL6zTaTkisnJv1OXhGAfwc8ld8PeQzKfGAYn5HreAtQeGDkoeO4Wcvc7rm3aeRC3tp5kY13YZnsfjZoHMe8HuZ3dLR4RMlZD/lMriM9suYydB5nornGcMrMomm+nkGcuaQ5pmSXQL6fd4WPqYarUrCnUaWUwRfUncZgNjHyM2sedZPkzzM6FcefoWHD6IeTUcAPiHO199CHBrSAQfCB0knorDiVOWFkuEiMwGZ06BwcNDca33S4bhRaSADDhaAAB3Y8INtvbZWLcKTBIa3fvG/QwLA28uq4Ntyc+bJ0YRwsFDwStUq5qbvGzxVC2ZvaethI/wAFaR85CxmpJL3GIMjYfP8AdGGk2YwhodE8zEmIHXWYTnwmsBJJIPlaBEDlosLbFKXTHl+/YukQBTpixJe92nemdXAbAa+Sk0cYMphrgNHSMozaAEuvqAPmnX0iXDI2wvIaJg9dgQOhUd/e7jS45ZJdNpkGLxcjoq5UuoJL6osAyJJBzXkAWG4F45c0xWw+YkiA4W5bkWIiLCLWv1XFTF0Q8OJAzNc1rpMnLaxAsRcc9VGwNYtDy5gytJHxBbukg98TJIJda6Rg0sogcxFJze9BlsxqcoDbi3MAH21VXxXiNEmk2qwODicktsXCIJ5E3utQxrXGWOBkdJ6W5X9lWVeGwc/w6Ye0khxu/LAH8PleQrVWxz734IY2K2QB7S0MkA5WATMm8XkKurVG5wbAyc1wYJ6SIJ8UkHTyV9j6TKrC1sTYuYDEzuYvIsZ6JrDdmKrWd2jlzQWlrwY5uynlPLl5LaiLmm0nn+CJTUX7zwO/hWll5BaOhHoIn3G6qMQ2vRpw0F4dYPboBOj8okHKYmBJhX44NidX0nGLtAdMkZjcA3NxtHku6eEbdkPLnNOov5SBMiVlJTpfvxf1QU4y+FlDQY9zd2kiTq4WMgc83kp+GdWa4CqGlrpBLSR7ZgDoDO4lW9LhdUDuggxNzc3/AJfkrXB9nnu8cCQC4EekyLT6q6putlyqH8fcpO+uKy5FTw3hdV15LmGbsAIG+1ybi+i1OG4EwNkk1LHVoFzuIupWA4JTY0CDPOT7gDT6qSOHkPzNqOaLy3YyIEcohdvS8M5I81kE2/Pp6JfPr+eXfreeWIywvl1OcPhGsBygBsaaSP6jHmpjBOv3r1XRH+ot7/eq6AXarrjDZHNlNy3ZyxsfVJWpBwgz6LoidfuNENEaK7imsdiue44hCFJAiEqEAi5XSRAIiEqFIEhCVCASEkLpIgG3UwVGxPDmP8Qnrv7hTkKGk+pKbXQoanZxp0c8eo/UIo9m2AySXHqf00V8iFXkj4F/az8SDTwACebQAUiEQrmYz8NcvphSIXGWBu6B0k/QKMklfisICIuJB0F7dYIm+ix/EmhjnBoBc0m8gT12vEBbR/xXSA0suQDIIjmR+irH9nASS+HEgxcgTtLY00lcLiVFmpwq4vHdvb06+n1Olo7Y1Z52YbEh0Nyua1xc0lsSSJGZs7WB56qSZF3WbG0d25Mi0iRNytfguzQmaobr4QZGnl5J13ZsZ82aBM5GiB6ySuZDhGpnGLaS+6/fqe6XEaU8Hm9TGvNUkNeG5TJIj8wiAb6DSLqRgmvc1xEtzEg5uQI0EWkk68uq9MpcJptBAaAbmQBN50JmFFq9nmOvLmnWxET5QvRZwa5RShjJSPEq87oyVOiwNAMuIN3ExLrC5F50ChcQogMztccoMlhmLmJ5z+60WL7J13G1RmXqHfQHVWHDuzApi5zGInb2Mrz0cF1LlmW3r++hM9fVHdPJ5tT4C52Yt+IXmSwhrn0xMzFoF/orJ9OrkyBsN8IHtryj3XqVPBgNgABNu4ZTMy2ZM7/LkuhdwabS5ZZfn/RjHii7xPMeH4WoDBa4ydRJcTAiWtGmvy5q3o8Lr1CJpPaJd3jEgiMp+vNbdnDWNMtayIsMokHmHaqUynFxadUq4LF72vfy/f3wKWcSf+iM9g+zDGtbMB1s72sAc/zKvaGGDRl2T4CWF2q6K694rsl9F2OdO6c/iZHOGE3v5xP+v2Ciu4LSL8+XvTOpj20VlCFadNc/iimVjZKPR4GadEAQBAH+tZS0qZFptsI0GwTqFZRSK5YgCISoViBEJUKQIhCEB0hCFABCEIAQhCAEIQgBCEIAQhCAEIQgBCEIAQhCAEIQgBCEIASQlQgEhCVCAEQhCASEqEIBCEAJUIBEBKhAIUIQgBCEIAQhIgFSJUik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7108" name="AutoShape 4" descr="data:image/jpeg;base64,/9j/4AAQSkZJRgABAQAAAQABAAD/2wCEAAkGBxQTERQUEhQVFBUUFxcWFhQXFBYaFhYVFhgXGBUYFhUYHSggGholHBoXITEhJSkrLi4uFyAzODMsNygtLisBCgoKDg0OGxAQGy0kICYsLCwsODc0LCw1LDQsLCwvLCw0LCwsLCw0NCwsLCwsLC8sLCwsLCwsLDUsLCwsLCwsLP/AABEIAJABXgMBIgACEQEDEQH/xAAbAAABBQEBAAAAAAAAAAAAAAAAAQMEBQYCB//EADoQAAEDAgQDBgQEBgIDAQAAAAEAAhEDIQQSMUEFUWEGIjJxgZETobHwFELB0SNSYpLh8RWCM0NyB//EABoBAQADAQEBAAAAAAAAAAAAAAABAgMFBAb/xAAuEQACAgECBAMIAgMAAAAAAAAAAQIDEQQhBRIxQVFhoRMiMnGBsdHwweEUQpH/2gAMAwEAAhEDEQA/APb0IQgBCEIAQhCAEIQgBCEIAQhCAEIQgBCEiAEIQgBCFFxXEqVNwbUqMa5xADS4ZiXGBbX1UNpdSUm+hKQmfxdP+dn9wVVU7U4dji2o7JeATcH0Fwoc4rqyyrk+iLtCqaHaTDvc5rKkuZEjKQSCJBbMSNbjkUzjeOkf+NoPPUnpYKrtgu5Kqm+xeIWQPGXVAQXXsC0iw9FBr16zb0nnXd5aI6QDCz/yFnoarTvxN6kWFwHa+oDleWucNQ6NNoI6XBWm4fx2nULWmWPdo0gkHycBEecLSNsZGUqpRLRCELQzBIlSKQCEIQCIQhACEIUgEiVIgBCEIBEISoB1CVCqAQhCAEIQgBIlQgEQlQgEQgqNVx7G7z5BQ2l1JSb6ElCp8Xx3JJFNzgNw4fMRKjN7UskAtAJ2z39iFT2sPE09jPwNCkWR/wCWrmtn+K0Uwf8AxBgMtgwCTed5B2Uw4x9USKpA5NaB8zdU9vEt/jyXc0RMaqPWxzG6unyus9WcQZdfrN/UrluIB3lUeofZF1p13ZZ4vjzW6Nde2YxHyKp8RUZVfnLWufFnEAkRpHJcYhwcIdBGpH0lUz6b6QLmVC5ovlIBMdDGyxnKUupvCEY9CyxYfctDSf6SQ7+3Q+UpihjRUlp8XJwXeFxbXiWnXUJniOBL25mENqNuCRYj+V3TS+yrjJbIfBablgB1BESOUbpjD8aDoaIB5WTFHiDsvfOWCQ7S0bT7j0WVr4gMqvaXZhIyui4BkgyN9fOFOB8zb4rvNNocAYMXm8QqccWPhcO9oSdC3nBCoX9sm03NpOeHycpePyaZcw08xsArDij5INyZHznuymCUReKcQBdBaXGJEACPN8giOk6yrzsJxB1Wu1kO/huYRuIJMgeQBvbyCyzmuqYhmQFxlxETrJYQ73kei9W7BdkW4Ck4ucX1ari9xOjM0S1vSbnqVrVDODG6eE0atCTMjMvaeEEIlEoAQiUSgBIllIgBCEKQCEIQCISoQCIQhAPJUIVQCEIQAhCiYziVKkWte8Au0Gp6kgaDqbXChtLqSk3siUkJ5qFU4tTiWnN5A/UqvrcQz/tssp3Rj03NY0yZaVMewCxn3+qq6+OfBdnMcgAAPlPzVfi8W0Hn98hr5qLXxUM5mYA/UrzytlI9EKYolVOIF2rnHoXH/CZqY37n68lTfiiHS7KQ4x3Z7pA/Nf5pP+SYXlo1GkH3gys931NsJFsMV79CPqVzVdmBB0PkobcSSJ06GZPVcHEEHp5giVbBAtbKx0E2dpMWI1UvC1Nwf29RzVTxNudmxIuLwDzt+yjcEx8jLsI/+mkHQj70UNBbmsdUkXuqjE4n4feAECS7/ATpxFjBFhPlGsxoq7jeJaaZDbmII/qvI0TARLxOOG4EHeRvvCgV8YIttcDbnPr+6zf402BJIEbzy0i/VV/FOK5SGNN7TrpI/SUwTsjXUnkPdkJaZkcr6iImOqkU+Iuc4tfLSNj0nQ8ja/usvw2u6rUYGG5GZoAzEgjXcx1IjqtM/AODWufmJbqXZJLT4vD6eyAzfavF/C+IWifiNbLb2IkONtjI9lk8IA6abiXCrmNPUeHODPTznRaXGU6eIqFxPdbAEHQXMmdZJ06KIMHQa4DOXXJicxEiLBv3YK0diJFOOFM/FMaPC003OA2kwWGNpk6/mPJbtzMwgCSQAGgfduqh8OwpdAZTyjW+pPM/oFqOH8Mc3VaxrcnlmUrFFYRO7OYJlGHEB1TnsPLr1Wpbi5VLhqEKfSavVGKisI8k5czyyeKy6FVR2NTzWKxQebUXYcm2tXYCA7BXS4C6QCpUiVACEIQAhCVAIhKhAIhKhAOoQhVBFx+NbSbJudhzVSeOu5NHumOJVC2rXe+4aWtYJgZAwEk/93P/ALVmG8RDtWxrYaR0XkstlzYTPZVVHly0a1/E3uNnW5C36KFjqmcRmIP8wMkFUzMSPKBeQf0K4qVyBYkDqsHJvqbqtLoPCq6kCXOBAG0j316Ip4xtQWuY8O5vdQMS7O2DeR6R5bquwTctUhzbhoAOpEbT5ZTKYJbLurUJsNfPf76JKlUX6eZ+ijl5E5rg6D6KLiauWCSRFpA9NtArYwQnk54i2dAee4lccLIBMshw3dGYg6QY+5XNOvm1JcBOv+VA4niS2qCDaI2t785TzLeRcvxguJ9Jj2TAxrQZmev+lT08T4jNweRk6aBc4RvxKguREuk8h9FXJblNMGPe1xG4I1NzzPrCzNShUpvdnBGYQHTIkXFwYn5pvinHCTkY5waAQNBJG/vv0HrT4rHuc2fjZiD4cw1GxA8jbzRyIUTT4XiLmEscTIn/ALN2I56/VI7Ed8XsPseSzFDEdxlXNoXDxXDRDcrhynNH+VC4nx4klrCb6n9umqlJsiTSJFbFn8Q6jScXmTDe62BExnJAgGReP3KHZPE4h+Y1KTGzBOcPczYw1kgn/sstSe81v4WY1HHK2BJM2AC9w7N8KxFSnTdiHgZRe05ugmBA56G9ogq8m44KRw08icGwNHDU20mUy/QONy5xEAFwAhTyGQXRUpbZnZsoi8lpMDzMK1fTDW5WuIiw0j2iFXivUYZqgFv87NB0cDp53HynMtkyXEOz+eqDMsqXaGumnO4aRtuPXkrPh/ZprY7oHotB+Fa4ZmgAEyR/NBmYFp0M9FY06K9enWVueW94exAwmADRYKfToKQykuqtZrBc3/lGvstrLIVR5pvCRhFSk8IKdFJXxTKYuQTs0alUeL4i6HFzoA2mG2Ex9yqF9Z73Zg4huaA0iM0gXG8e6+cu4/KeVTHHm/wvydSnhnebNHU7T5S3ughxIAv5XPnZTmdpWAgPYWzvPWNIWWbTEtmwaZ5SfXqT7LjFscQKjQO66cpJEtBMkkbxpPkubDiuqjL4/wDuPwe2Whoa+E9KpOBAI0IBHkU4AsPwjtH8FrQ7vMfpeI0uD1lX7O0tOJLXD1BC+ho4xp5QTsfK+63+5ybdBbGXurKLoBLCh4bidJ7A/MGgz4iAbWU0LpV3QsWYNM8coSi8SQISoWhUEISoBEJUIBEJUIBEJUIBxCEKAYPjePbU+M2QXMMx/STA+QPus4KTtjp6rQcc4I+jiKtdjS5lTKXEXAG8jpfpdVDMr3EtEQYLYiOUHcf6XgnF53OnXJY2IzCdPuU7hKb6rsomRqSbAKS1sgxtY8wu8hbSdGrtfLr01Wbjg0UiLXxFOmSLvI3Enz0CqeI8Qa+o00x+UQbyCNtva6gcTfVnujKJ01ka3E6TY81zTpl8d1zW2dl1II28p38lZMq1uXNLHmC14g+ehib+aWriJac0dDadb+agB5e4ukRpIuIFhcep9U3VoAnc+p80YSJVbiAuGtBaI53mZ8oj5qr4oA7vAgR0N/8AKdAEHad/8KC6k+qZaxz2t0yNJk+ijDZfZHLT4Z2Hrbaxn2SUsbGabGOdiLAxPSygY2o9h71Oo3nmY4R5yk4Gx1es1rWFzWuBqOiA0a3O56C6rP3U5MJ52RY8G4M+p/EqjxaMIMNkkzfU76WnnppsFwimz8rZ55RvqrKhhCBt6qQcKeYXz12qnNvc6VdcIorq/DKNQRUpscOrQYPQ7FYrtX2KeJfhLt1dSJJcBzYSbjob+eg31WkW63CM0hW02rsqkmnny7C7TwsiYf8A/PeAllcOqslwaSCdjYW85jylex06JcASYA2G/qsbwWuPxbmR/wCsvH9wBHz+a3dASxfQ+0jY8rwOTyOuOH4kDEURzI+Y+ai0a9y14GWYt03M+ilV6gBgn1VFi8XldlIuZg3neDpHzXO4hbbXGLrXff5eD+ZvRCMm0wrV/hGpTpm0y0EmA4gSJ5eEx16K24NjooMNdzBUFnBpJGvdi0m0bLKwKhcXHU3E2BAAtaRYfVT8HRAEA8iYJ+hnl5ryri9tMm0l8vD1Np6KFkd2aPEcUg/wgCI8RnXoN9lWvqEzMku8pMlMvqQbRzMwDG91GxOMAAgS5025evQclytVrL9ZLM3t2XZGtOnhUsRQ69jTa5vPkQZn391FxIbHefob3MknUktE+QEJKbiWFhtA01IBnWd956pr4QidRmgZiIm9rXmT8gsoxw+p6R7D12OAGabQByIiP3kwuK8ta3J3i2/evObQAgffVVlUOpSQW7kgOJIM31jmbHn0TQpOd3XFwd3YAIylogi5OoOsDl5rdVLOc7AepVg5pbluHS3WAbSMxtpBn9lOwdeD34LfDIMjXQ7Sm20oa0A98nUwPUQLXPzK4q05aMxDnssZBEgkgkyTbW90liWwLaIMTlAFonnIM8+ib4ZxnJWNzmEHUAGIkTNwf1XGHxILTBBygGLkxv62XEh4Dmw4GZDhYzA9Lx87rKGYvPddyrimsM9KwONbVaHNImAS2btm1/YqQD9+Wq83pVXs8BLCJFuu7TuNTCvcB2heMoeAWiJMXcOc8/2X0um47BpK5Yfiunz8vU413DpLet5RrEKLRx1N8AOBJGkqTmXdjZGazF5Oa4tbNCoRKFcqCEBI0662+7IBUJUKQdpJSFIoB1KpqvZ2kXOc2WZtWiMk7w3b0VtKSVDin1LRk49DKYnsy9kvY7NAnKAZPkOapfxbYdB8PjaWuBaDbvNIBC9Cc9VXHsQBRew3NRrmNbu4uBEAb6rGdSW6N4XNvD3PNsfihcsaHabxG0ydPRQMHgKldxHi3LGmcoMeIDXzMraYbs8wNzVgXOIHdkhrQBYWN1KAFMZabAwcmiPfms4UtrLN53JbRM0OB1QPDlA0lzfpMqPX4YR43t9JP6BaGu17lFPDSdVoqUZ+2ZRObSH5M5/qMj+3T3CTEcQqkQ0QBoBp7LRM4W0bJ38A3ktFWZuw89xOGrVntYZGYgTyndbPhXDWUaYbTYAByi53JO56qYzCNmw9f0CfqnLovm+J6mM58kXsvv8A0dfSVuMctbsYdMafNN/EM3T3xpXZpZlxsRbwe3OOojachUmPq/Dc6NBE9JVlTqlpLTeNDKzPaPEkUHukZnOEAbXFp6XXR0umzzL98jKVnK0xrs/xIPx+WLhjxnn8stJafUNPoV6AzigykfmsPsey8m7M0zSrMqOmXPGY8gbR5CdV6J+EdUmCGtESSYJAI+cfQ+vZ5PZpLyPG5KxvJ3XeXPAmxmYOpG3zVVjsO7PeTyIOnnK07sFTp0zkmTEk6xteFTYh89Y6+8qz3TTMu+UZ74bM9QFxO5pmLgxPzn3VlRptY3+HlAjRouRpNtr7LO4nED8TUYdgx1ufem+x0+Sm0yxxDmZo/NsyN80nW+i+d1FLjLDbOtXLmWTS1PDEbiZ3tuL+UJp7xldlABAAEkNtMxB0+uijY/EE91jg0tAiwNvXyTb2NeBIJHhcRPqO7oQZ1Np6rwRhtllxyhOV77S65BdsIBPTZdtAiXOm12kmA2IDRl0I8t1GxFcgloa3LaAIkOuCb2sPOdU/TxvdGYHcBsEXAsYBt0NtVdxfUESpw8ZsxEFpzNgADqIAuP8AafxmJe10AgAAS7KdTqOfK9tUoruJlzAQZN+W82vtod0jnMqatAy6wQdR+YSNOs7dCrZefe3BEq04eLlwEzyaJ/KRpMm5/m2TmKxdOuxzKbwHCBIk6nQrqgIcWmImIaCJBB/WVX1OG0mV2vFR7dRlMZXOJsDHK4/ZaR5W9+q6EDmPe+jlyMfHdl2U90OBDr6SL2PzUnBOFTvNc2DyIy5WweVj0Cn0XVHPJcRlIcMsWI5EHzVH+LDWkQLiO7sb5wD+6iL51jG4L7BOOmcOLdhqJggBx9bp/NIAmHEkRIkgGJAkqkwjjAM7AEA2/pHe5d6d9VbYeoHgG7SDIOx0m/VYWQw8gewlXYGCJg7xJv5SrOl2gqtMTA08HLUyR4jruCqNlQAXIaQS32kgDpF06+oWAHNmEwbRtIiDz+qmFllUvck1n6FJ1wn8SybfA8UD8vdeJvP5Ta5J0A/WFJpYmXd1zC0STEkn/QWIpcRc0ANL4J2mCdSYBUjh2KyvDrRa4JmL/ouvXxqa5VJd930+xzp8PW7X0N4HJZUPC41j/AQSNrTaAbKVTqA6ft9V9RXbCazFpnIlBx6ocQkCQrQodlJC6QgOCFyQnISQpA0WqPUwoJBIEjQxcTrB2U2EhCE5K5+GTL8J0VrlSZEGSmOBXP8AxyusiPhqRkphw8JrE4Ax3deu/RXxppmpRVZxU4uL7kxk4vJk3vMwRBGyjV2nktFxLhoqCRZ40P6HmFSVabmkgj9/mvj9Zw6yiWY5a8fyd7T6mM14MhspqY0Quc3P9EzWrwvLXprZyWF/BvOxdyq4s+HGN/splnDBUaC4dQOvP5laHC8GY8B1QZjrcmL8xoSrelw8aAL6zTaTkisnJv1OXhGAfwc8ld8PeQzKfGAYn5HreAtQeGDkoeO4Wcvc7rm3aeRC3tp5kY13YZnsfjZoHMe8HuZ3dLR4RMlZD/lMriM9suYydB5nornGcMrMomm+nkGcuaQ5pmSXQL6fd4WPqYarUrCnUaWUwRfUncZgNjHyM2sedZPkzzM6FcefoWHD6IeTUcAPiHO199CHBrSAQfCB0knorDiVOWFkuEiMwGZ06BwcNDca33S4bhRaSADDhaAAB3Y8INtvbZWLcKTBIa3fvG/QwLA28uq4Ntyc+bJ0YRwsFDwStUq5qbvGzxVC2ZvaethI/wAFaR85CxmpJL3GIMjYfP8AdGGk2YwhodE8zEmIHXWYTnwmsBJJIPlaBEDlosLbFKXTHl+/YukQBTpixJe92nemdXAbAa+Sk0cYMphrgNHSMozaAEuvqAPmnX0iXDI2wvIaJg9dgQOhUd/e7jS45ZJdNpkGLxcjoq5UuoJL6osAyJJBzXkAWG4F45c0xWw+YkiA4W5bkWIiLCLWv1XFTF0Q8OJAzNc1rpMnLaxAsRcc9VGwNYtDy5gytJHxBbukg98TJIJda6Rg0sogcxFJze9BlsxqcoDbi3MAH21VXxXiNEmk2qwODicktsXCIJ5E3utQxrXGWOBkdJ6W5X9lWVeGwc/w6Ye0khxu/LAH8PleQrVWxz734IY2K2QB7S0MkA5WATMm8XkKurVG5wbAyc1wYJ6SIJ8UkHTyV9j6TKrC1sTYuYDEzuYvIsZ6JrDdmKrWd2jlzQWlrwY5uynlPLl5LaiLmm0nn+CJTUX7zwO/hWll5BaOhHoIn3G6qMQ2vRpw0F4dYPboBOj8okHKYmBJhX44NidX0nGLtAdMkZjcA3NxtHku6eEbdkPLnNOov5SBMiVlJTpfvxf1QU4y+FlDQY9zd2kiTq4WMgc83kp+GdWa4CqGlrpBLSR7ZgDoDO4lW9LhdUDuggxNzc3/AJfkrXB9nnu8cCQC4EekyLT6q6putlyqH8fcpO+uKy5FTw3hdV15LmGbsAIG+1ybi+i1OG4EwNkk1LHVoFzuIupWA4JTY0CDPOT7gDT6qSOHkPzNqOaLy3YyIEcohdvS8M5I81kE2/Pp6JfPr+eXfreeWIywvl1OcPhGsBygBsaaSP6jHmpjBOv3r1XRH+ot7/eq6AXarrjDZHNlNy3ZyxsfVJWpBwgz6LoidfuNENEaK7imsdiue44hCFJAiEqEAi5XSRAIiEqFIEhCVCASEkLpIgG3UwVGxPDmP8Qnrv7hTkKGk+pKbXQoanZxp0c8eo/UIo9m2AySXHqf00V8iFXkj4F/az8SDTwACebQAUiEQrmYz8NcvphSIXGWBu6B0k/QKMklfisICIuJB0F7dYIm+ix/EmhjnBoBc0m8gT12vEBbR/xXSA0suQDIIjmR+irH9nASS+HEgxcgTtLY00lcLiVFmpwq4vHdvb06+n1Olo7Y1Z52YbEh0Nyua1xc0lsSSJGZs7WB56qSZF3WbG0d25Mi0iRNytfguzQmaobr4QZGnl5J13ZsZ82aBM5GiB6ySuZDhGpnGLaS+6/fqe6XEaU8Hm9TGvNUkNeG5TJIj8wiAb6DSLqRgmvc1xEtzEg5uQI0EWkk68uq9MpcJptBAaAbmQBN50JmFFq9nmOvLmnWxET5QvRZwa5RShjJSPEq87oyVOiwNAMuIN3ExLrC5F50ChcQogMztccoMlhmLmJ5z+60WL7J13G1RmXqHfQHVWHDuzApi5zGInb2Mrz0cF1LlmW3r++hM9fVHdPJ5tT4C52Yt+IXmSwhrn0xMzFoF/orJ9OrkyBsN8IHtryj3XqVPBgNgABNu4ZTMy2ZM7/LkuhdwabS5ZZfn/RjHii7xPMeH4WoDBa4ydRJcTAiWtGmvy5q3o8Lr1CJpPaJd3jEgiMp+vNbdnDWNMtayIsMokHmHaqUynFxadUq4LF72vfy/f3wKWcSf+iM9g+zDGtbMB1s72sAc/zKvaGGDRl2T4CWF2q6K694rsl9F2OdO6c/iZHOGE3v5xP+v2Ciu4LSL8+XvTOpj20VlCFadNc/iimVjZKPR4GadEAQBAH+tZS0qZFptsI0GwTqFZRSK5YgCISoViBEJUKQIhCEB0hCFABCEIAQhCAEIQgBCEIAQhCAEIQgBCEIAQhCAEIQgBCEIASQlQgEhCVCAEQhCASEqEIBCEAJUIBEBKhAIUIQgBCEIAQhIgFSJUikAhCEB//Z"/>
          <p:cNvSpPr>
            <a:spLocks noChangeAspect="1" noChangeArrowheads="1"/>
          </p:cNvSpPr>
          <p:nvPr/>
        </p:nvSpPr>
        <p:spPr bwMode="auto">
          <a:xfrm>
            <a:off x="155575" y="-1379538"/>
            <a:ext cx="6991350" cy="28765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irc_mi" descr="http://upload.wikimedia.org/wikipedia/commons/5/5b/Curcuma_longa_roots.jpg"/>
          <p:cNvPicPr/>
          <p:nvPr/>
        </p:nvPicPr>
        <p:blipFill>
          <a:blip r:embed="rId6" cstate="print"/>
          <a:srcRect l="24864" r="10313" b="-9320"/>
          <a:stretch>
            <a:fillRect/>
          </a:stretch>
        </p:blipFill>
        <p:spPr bwMode="auto">
          <a:xfrm>
            <a:off x="5072066" y="1857364"/>
            <a:ext cx="3500462" cy="2428892"/>
          </a:xfrm>
          <a:prstGeom prst="rect">
            <a:avLst/>
          </a:prstGeom>
          <a:noFill/>
          <a:ln w="9525">
            <a:noFill/>
            <a:miter lim="800000"/>
            <a:headEnd/>
            <a:tailEnd/>
          </a:ln>
        </p:spPr>
      </p:pic>
      <p:sp>
        <p:nvSpPr>
          <p:cNvPr id="47110" name="AutoShape 6" descr="data:image/jpeg;base64,/9j/4AAQSkZJRgABAQAAAQABAAD/2wCEAAkGBxQSEhUUEhQVFBQVGBcVFBUWFRUVFxQXFBcWFxcUFBUYHCggGBolHRQUITEhJSkrLi4uGB8zODMsNygtLisBCgoKDg0OGxAQGy8kICQsLSw0LCwsLCwsLCwsLCwsLCwsLCwsNCwsLCwsLCwsLCwsLCwsLCwsLCwsLCwsLCwsLP/AABEIALcBEwMBIgACEQEDEQH/xAAbAAABBQEBAAAAAAAAAAAAAAAAAQMEBQYCB//EAD0QAAEDAgQDBgQFAgMJAAAAAAEAAhEDIQQFEjFBUWEGEyJxgZEyQqGxI1LB0fAU4SQzggcVQ1NicpKy8f/EABsBAAIDAQEBAAAAAAAAAAAAAAAEAQIDBQYH/8QAMREAAgIBBAAFAgQFBQAAAAAAAAECAxEEEiExBRMiQVEygQZCYXEUsdHh8BUjQ1KR/9oADAMBAAIRAxEAPwD3BCVCAEQlQgBEJUIARCVIgAQlXNQ2sgBVg/8AaTk4e0OiBU/DcfyvH+U/1uw+beS0mT9oaVeWg6ajTpdTf4XBw3EceOym5rgG16T6T/heIkbg8HDqDB9FlLE48EPk8E7EZp3NV+Fq2ZUPhn5agEfWAPQK07X1qjaBpzLGP7wDi03GpvTmFU9t8sdTrF8O71p8ekWD2fN0BEOnqrrNcQK1CnX4PaCRyJ+Ie4KVUsr9ijKMZh3tIHjEFZDMf8y3Gyv8moE130WnwHxauQ4rb4TLKNIeBjdX5t3e6hy28hHsx/ZnIQYq1uhaw8ORd+y2tITZth/LQuK+BLaZdBBlsk8dU29ITuDrtpMNR/C/sqVt2LLCSxLk5znMm4Sn4iDWePw2cptrd0H1WYw+JMRJJcZceLiTNz5qgqYl+LxD6rrlxkSbNb8oHkFvuz2UtY3vH3P5jYD9leS+CsuXgtezrWUgKjwXv3ay7Wt5F7tyegC1dHH4mtZkNHNrdv8AU6QsjSxD6zg3DN1Di8jwxzE2je5W0y/D4hrL1mmB8DWsO3Dgr1/CNIkVzMypOGl9Gu2ROppYQOMFq1LU1gy8sb3gAfA1BuwdFwOieTMI7S7BCVC0IEQlQgBEJUIARCVCAEQlSIAVCEIAEIQgAQhCABCRKgASISoAEhSpEAYHt72fe0/1eHHiF6rdtUfMIvPUJ/sx2zbUpjvZIFi+PEw8qrR/7DdbZzZsdl5B20yZ+W1xisOJoPMPZwHNh+pB4JScHB74kdF728oNbWp4gQaVVoY5zbw9klrhzlpj/SqLEZYH0DTpkDdzPynUdXpclO4nH99hCKJD6NUSGH5XC/h/K4HcbKl7G45z+9ovkOZ4mTwBs5v2PqsnFOeV7kZ9iiw1F9Co7vBpO3oOR9VrMjxoMExF/wCfdMZ1SZXY5pEPF2u42WdwmIdTaQbEWPoobx2Zt46Nln+btFIAbEifQSvPc5z0v8IPCB67n6rjMMxe9rmiS4xA4z5J/IOy9WQ+oADve8egVs+7JXPLHezuR1XwR4G7ydz6Le4bJK1cCnJc0XDW+EGNi4/uoYaaLNesNa3cuiOm+56BWGBr13UnOdUNCm7xOfZlRzYiJ/4bfrfgs9254wy6j7snHJcJQti67WnjSY5z3HzaJP0VlluaYaif8LhKpn5g0An/AMjq+izuTYA1Xf4KgI+bE1pM9W6rnzMLY4bLMVh2NNOoKrtbe8a9rWgsJh+ggAgje/JaQi/yr7lky8wOJNRsljqZ5OifoVKSALpOxQAhIlVgBCRKgAQkSoAEISIAVCRKgAQkQgAQhCABCEIAEIQgAQhCABBRKhYqtNhssrrY1xyyYxb6KrPe1Awp0vpVASD3bobocRwJDpHtKSjjcPmWHfSd87Ycwkahycw8YNwVbmmyswtqNDhs5rhIKxmZdk30CX4YGpS3NOfGzrTdxPsfusnKTW9cpkNNPDMa3KquW4h+HqeKjV8VNw21AWMcCQI9AmsbgKtLENrU2zFqgG5BESOe/wBFP7TUa9ek0Nql4YSWl93tIjwl+9o2N132dzB9QEVRFSnDXg8WkeF457QlpNt+kqlyZ/MsYe8EWJMXtutIcvpClLmCq8gCSATP7KL2gw9Nw1gQ8GQfpdQcszn5am7bGf5fdVfqTTK8RZK/3IDrraS14F3HYho/bkrDA0GuALjYXPI24pK/aSnpLWkcRwWPxGdVXDu4NNgkAkESJtwuoilBYzkhvngtcfnFM4sFwmlTIZTbwB+aoRxdciei6xHaSnUxAOIa92HZdtKmWyTwL5IB/nmqzL8mov0udWLzMACAJPOfNa/L+yGHcTNyIkSTH2VJ27Fl9EwjKbwiTl3b5hqnRS004DaTHuDGMFpLg0EF55zYcd16Fl+IqPaHODIMRpdO/laPVZ3KexWDInSSRuJ+y0+W5bTw7NFIaWzPO5TmmcpLdnhmm1p4ZMQhCdAEIQgAQhCABCEIAEIQgAQhCABKkSoAEJEIAVCRCAFQkQgBUiE3WqhokqspKKywSyN4utAgblVuqU3VxBJPVFNy8nqvEFqLMR6Q9CraiTRq6TPurF5lpI5W/RVJUzA1vlPp+y6fh+o/439jK6H5jAYVp/pxiKpu6o9rpHxMDg0H/uDtR5wqbPsQ3Du71pBLRpIB+NjiPtv6dV6D2yx/9Nh4phoLyRBFoMlx6G+6wralOswioAHjdrm/EPzN5hbTlslsQtLBn6OLGJqNYHQ10yRuFOxHZhg1MbUMuEaiA4iDI08uK4xWX0mHVRGl4M2Nj5hSG4tkio4+MCI49I5rFy+CiwmU7+zjsMQ41Ne0yIPXirao9o0tb43zZpAIA2Lj9VEq4V9YFz62jpEgDzJTeD7PVKbtYrzzJ8IA69IUuQJc5JeZYes1ur8HD0tpDRrd0ENt6KDQympUM0y5x/MGu9SXGFObi31XhsioG+Fj4seZbwnr5LaYMOawazPCNo5AJLU3OK9KGaqfMeWc9kHVMP8A5jy7YRMiDyK3lKoHAEGQVi9dlbdnMX4iw7Eah6b/AHU+G+INXKqXUuv0f9ze6n05XsaNCRC9MJCoSJJUZAWVHxGI02G/2TWIxfBvv+yitC5mr16h6Ydm0Ks8smYSuSYKlquaIU2jU1BaaHUOcdsuytkcPKHUJELoGYqEiEAKhIhACoSIlACoSIQAqEiEAJUdAJOwuVn62MNQ8hw8loKjJBB2Ig+q8/xmZd3W7oX0nTsZPIiVwfHZWquKh0+xvSQUm/k0QgLrUExReSJSwSuBGzC9KGXEeDkhfpMzEXnlHFN1agY0uds0ST0Cy+Y54HUNbvCHiY/6fln+cU7RufPwChu4Oe0mYGrV17hohjeHn6rP1/xBL5vMiLNGwnjPknWZt+KHTu2NJsGzu5w4rhmX1alfVraWa5O4tuABsBsuil5r3NmX8Io5yZ7EVn05DA548i72KtMLkrXAGq6oHESdJbY8rgqfmGIZSpk7uM6Gt+J94tyEm5VCwVSCXksHBuqQTeGO5KrrnNLHBm9NFL5LqjhWMOgVHEu2DgDPPYJ6vii4BncnQCJ4B2wEk7hZEGq2sKjnGGgOi95tpAN+a0NfMnlmimJcTJNrabwJ4mB7rR0KPLkENOn7EvL84ax7hUazX8oDrNj5dt1ZMrue01L940mGB0tI28PIxO6w9LHE1Xl7C15Ig7NE7knaf7rXZbSALHOeQRuW7EflNtpVXJZ2MdVbjHci2Zjw4lrWunRqhwI9J2PC6t+y9XXXBbtpdPpA+6qK1YF/4Z2HiHC25E+6t+y1draz5Il4EcIP97X6JarTQWpi1xhkWr/bbRs0q5lR8VjGs6nkvSznGCy2clLI9UqACSVXYjFl1hYffzUSriS43P8AZcB64Os8T3eiHQ1XRjlkll08IUVr+CcYucpt9GkkdvKdwlSPIphw900KhH6qkdQ6LVMq47lgvQhRMLihpvZDsXO3uvVx1dTgp57FfLlnBLQm6T5CcTEZKSyigqEiFYBHGAqmpir2KnY6pDVn3vXlfG/E502xrr+43p6tyyy1ZjyOqfbmA4hUBqlArFKVfiCyP1cm8tImaRmMYeKfY8HYysqMQU43FrpU/iCqX1cGEtI10adZ/OsI3vGuLRfjGzh/b7LqnmTh80+d13Wxwe0hzQbWO8HgbpnUazT6qpxUuSK4Trlkh04E7/oPJdisFGOoHmOMJ57YEx/Oq8xiceljA7wQs3zBgZpJEOaZE/Kf59Fmsry8YgaydQaTpZ8LbWBPP+WT9Sr3jXVIAbJh0yTvYDheU03EdxTDtQALQIP6LsUJRxv9zba9vp7K6tVZUDyxgbTa4tJLRqcW7ud0Vbg9ffAtLhTnhxsRACs25kapIDdZdvbSINrn03VAynUbiNNOeIa0njB4+a2i8z4ZZwahyiXi8aCC1ri06iR7R724clzhcSwTqkiBYgwY3udz1VhlmSx4qkFw3dzJ8+F0/mOGY0abWHDjcqd8vghxj9PuUVGnrLnC7JGk8OtvZXeVx3tNoaI1NBPQmDHuVV0ppv0idLgfCNgRFwPVW2ExJpG0SeuynenJESraiO5jlLWmGXvtB/b6pujR/ptTnjwmNAmbncAb81Ow2Kc43MEbRx6Sq/F1BVqlo2pgbnibkhKzlDzPSbQbcMMl4bMSIIpuEW+Xa9t/IqwwkvdLIAkQDu0Wkff+BdU6Ab3YDZDiAT1gm/skxOFNJ0tsCf1UPdFb/gslB+lM09LOiAWbuGzrQYsSOuyiVMTJk3KzxxkvBjwgm/W4t7hThUSev110kkJrTRg8li2snRVVa2qnqdRcjfI02IsWVU+yoodJs8PVSBZP0Oa5b4MZpEgv/wDqDUlRzURrW7uj+5n5Y/qQ2qmQuS/ksrdU4rOSdhbYasp8qgoViFcYWpIXZ8E8TVzdT77E769ryPoSIXpBfkp8zqyVWOTuLeS5MMuT0XzO2buulN+52KobYjbiuS5JUcuUu48jAsrkuSErlyEg4OtaUVE2FzKlL4IwiUMQUlfEnS6N4KjSuX3B8imIXWRfYKtFDnMU6Tmss1xJA2jVvA5Az7pqjg2ksL6gcA0d2PS7o5qdUy2Gy5wc50CDwHG3BRGjuK0AagW2ESWlpsPK69BCTf1G0kkuCVrayqaTWwdLXl3MGQPaCqLMaYZiGFpvqkDlEySrerjnOIcANbQQCLSCTYyFnMdVJqeD4yNLifhbJn0TO6LeImcM7W2aB2MiNQ678fLioeObrgjhIBHXgTy391R1hWafE4OjlJ3H2UrA47W0saQ0gn25j6KzslGGEsmSr9fIuKLhAb8YEzyDrST6JlmG2drdJkT5Dl6rnANnSXSS67jxkrQMw+oFohreNuPms/V0hiTguZFdSw9V4AaQd/pf+eS7yuo6pXPymAx3Mkf2VliKIY0lvynhaZsq+vRd/U09JiWguMff0WfKznANRWJLODcYSgdTLhrR4nEi7oEBt9t5nojMyNtUgDYqsqZlPhvAHued0mJxLXNjlxlY36iCq2Q7M4wk57mdtwINMkWEHR/p3/RNU6hgTvb3UumNTNPCZjl1+qlUcM1vBcrV3weF8Fpt55GMPhnHoOqn0qDW9SiV1KUVyXSMmmxzvF2Co+pdNqIjqHn1Mhx+B4dUPfHBMkrouUq5YeOCNp33iLJsroJaVkn2DSHmhWWAqKsY5SMNXIN01pLY02xszgXti2i9Qo7K9kL3kfEaGk8nO8tmYe+SuXOiyitxE7I7xfPlFo723A8eIVhg8DF3+g/dO5dgw0Bz99wOSlOK6mn0m2O+f/gpZdl4iRazKfFoTRw9I8PqVxWfcpnWkp6qW98LH7F4weOx84Gn1HquTlrPzO+n7JrvEd8j+Jj7wRbbL5FOWDg/6Lk5afzD2R365OJ6o86t9wJ9fyRa2VGdUibfTb7lZ7OMNUbWbUIJa0GwMkuPOOC0tTEqsxNZb1alp8I0i5dGPzHHucw7teHbRAgrgtaIA+AEanRcnmeq0GKDX/EJXGGyR9X4GmOZgAevFdKrUrHRpvSTyZ99Fj6hAdAb9ei5q4VokhwBG0Dfotizsq1jSS6X72H3J3UF+Sydx5KXrIKWMkVyTTyZ3BidLmGHcYMn6jzVvgMQ0gg1Hi8fLveOCyWJz00JYyl4gSHk/KQbgqJS7VkW7tvHcm8rowqt7SMJzg/c3p0BjtTnXIMTY9dk7gaDKrgA4gDiLzHVYPD9pMRWdpFNp9PrvHJazs+6sajWFh0AnWQCBO9jseAWGprcFlmldy6NZWwJEAR6b7LungBYkAwp+HwfoFNp4Vg3uuJNW2/TiKLS1GFgr2shOtCsWsYOATrKw4Ki0MfzzX2F5Xv2RUQhWWMws+Ju/Lmq5JX0uqWGXhZvQBKEgSuCwxkuLKAgIUEDjEqbBXasyjOwE8TYSmRYtPOxQ4yI5bLTaksZ7M3yP60JsBCX2yK4RNzLJGvuyGu8rHzhQMvykscXVIJHwgGR5rQ1qoaFAqHivc+I06fzMxXq9xWq2zbtzwJUddM1jAKdhRsa6G+a5+objW2/g1guUitqPTLqqarPUd1RefjHJ0CUai4dVUR9VNuqLRQAlurJp1ZR3PTTqiuqwHqlZOZfl7q7jBhojUfPkFAdUWgyAaaJP5nH6WW0cQW5+xSbaXBPwuR0Kd41nm6/02T9eoBslZUkJmqq3ax4xDgXjHn1FfiHqsrvgq0xLFU4hqwqeeWNIw/a9wp1NYY0mpdxPEi0x7LPYDRUrMFWmCwkAho07niRdbTtFgRVZGxGxWQyylpqgEXB9oXqtLfmjHukLTh6z0jLMHQpj8OmxvoJ9zdW9Gus5g69lY0Kq8/fGUm22NqKwaGnXTgqqso1FIY9Iy3fJG1E3vF3TddQ9aepu2RkzlHgtCSo+Lw8jU31H6qY4WHklpvTyoW5wm+GJqbjyilXYCk4/C6bt2+39lFmElbTKqTTHIzUllCApZTRqBKXrFxL4HQ5ONqWUTvZMC55C6m4XBVH7NLRxLreyZp019nEIt/Yzm4x7YyaqkUsJUqNloA6m0+StMJk7GXPiPXb2ViAvR6L8Pcqeof2/qJ26tdQRTNyk8X36CyFcoXX/wBH0n/T+Yt59nyUtZ5Di0mY2Pne6TWBEmT/ACyezfCk+Nszs6OXNUNKo5oJfLh8sbnzXF1tUqLX/nA1UlOOS81BVmYVpTjavh6m/l0UHGVFz9Zfugkb1V4ZArPUZz0V3JolJxjwMhK5JQCuXFaYIBzkw5y6LlHLlpGICuetVgBpo0x0n3usgLkAbkx7rZ4mGgAbAQPSyz1PEUvkh9j2HqKW9lpVPSqXVvh6siEpCEW2mZ2JrlESu1U+LYr+s1VONpqtbcZYZeDyjOY1srIZjT0VAesFbXGsWYzyhIniF3dFPDwTJZROwVawVthqizWW1bBXmEeq6iGGy6Zd0XqUxyrMO9TablzJxBsmByk0+Cr2uupFJ9wsuiGsl6yvYJWkAqNTPonqIncfwLSE5zfPIlKKQ46pe/sqzMqGnxD4TbyVkXabk3IsFzGsEOuCIK0cW5bZe5EJbeUZOrigDMz0V9kuCGIbqJIbyG59VVZZ2L/HOt5e0GQTbqBAtK31GkGgNAgCwXo/D/Ca3iyfIajVYW2JxRwrGfC0DhYDgnwhC9JGCisJHObyKhIhWIFQkQgBC1U2IyQC9Iwd4NxfkeCukhWF+mrvjiaLwslB5iZXEAtdpfAMSeSqcdWjZbfF4CnV+Nod9D7qizTs2CfwyGg7Am08gvNazwW3O6HK+Pc6FOqg1iXDMe2sHe6HuVm/s5iGmG05HPU2PS6iV8qxAJHcPIHECVz3o7l+RjHmw+SI2okfUsn2YCp/y3+Wk8TH3KiZrhX6HAAtdFpEQqKmWeUW3IYGJBJXFWoqnJ6DqY1PdM80tbHtmJE7pl0YliPJVyLrJCHYimDzn2ErVYt11i+yhL8U3k0OPsD+62GJddIa2OJpfoWg8jbXXVlhHqpDlOwr0lNFpdFi8yFCxTFLa+VxVbZVxysGUXjgzWNpLNZpTsVscfTWXzanYrp6SfKNH0ZvL6kEjqtDg6ixza0VXCeK0OX111dVVxkzjM0dB6m0Xqpo1bJ/AVg6SPI+i5M6+2aZLUOuFMoAkzwHFUNTHAVQzjErWYaqz+nmANNyN7jiqR0+7h8cEOeOh2mCQpAqFu1+Kx2Hzyu6tDafhLtNzGmInz3+q1X9RwaNTuAU1aeVcse/6Gc4nZrQZNpUjBtdUPhs0bn9uaYpZRVqEF5DAd9y4dANloMPQDGho2H16nqu5ovCJye67r4FLroxWI9hhqAY0Ae/PqnkiVelhBQioxXCEm8ioSIVyBUJEIAVCRCAFQhCABcubKEIAVCEIwAhaoeNy1lUQ4BKhZuKfDRKbXKMTn3YKi8lxEdWnT9lkMb2AY0yBMcdZB+6ELn6mCh9PA3TNy7LbsdlLaDqrhMw1t3F0C5MewVlj8RCELxt03Ze9x0YEZlVSqNZCFSaRoiww2JhPtq6pQhKSRVpELFNuVms+AYxzjwBKEJzR8zSKy6PK8RVc2oXwIdeFY5bm4IJNiOCEL2kq4zhyIKTTL3J88ZVJp31X9RtM+quRiqGCpta95bqkiz3E8ySAhC5tmmg7/K9msjUJPZkcpYmi9za4MgAgGDJJsG3/VbPKslrPbqlrA7gTM+cShCNNo6rLHGSzjgzutlGOUXWGyCw16RE/BImfO4VrhMCyn8DQOZ3J8yUIXdr01UHlLk58rZy7ZKSoQmTMEIQgASIQgBUiVCABCEIA//Z"/>
          <p:cNvSpPr>
            <a:spLocks noChangeAspect="1" noChangeArrowheads="1"/>
          </p:cNvSpPr>
          <p:nvPr/>
        </p:nvSpPr>
        <p:spPr bwMode="auto">
          <a:xfrm>
            <a:off x="155575" y="-2239963"/>
            <a:ext cx="6991350" cy="46672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7112" name="Picture 8" descr="http://www.banafrex.com/attachments/Image/Pina-1.jpg?template=generic"/>
          <p:cNvPicPr>
            <a:picLocks noChangeAspect="1" noChangeArrowheads="1"/>
          </p:cNvPicPr>
          <p:nvPr/>
        </p:nvPicPr>
        <p:blipFill>
          <a:blip r:embed="rId7" cstate="print"/>
          <a:srcRect/>
          <a:stretch>
            <a:fillRect/>
          </a:stretch>
        </p:blipFill>
        <p:spPr bwMode="auto">
          <a:xfrm>
            <a:off x="5072066" y="3929066"/>
            <a:ext cx="3844921" cy="2566773"/>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5572164" cy="5824558"/>
          </a:xfrm>
        </p:spPr>
        <p:txBody>
          <a:bodyPr>
            <a:normAutofit lnSpcReduction="10000"/>
          </a:bodyPr>
          <a:lstStyle/>
          <a:p>
            <a:r>
              <a:rPr lang="es-ES" dirty="0" smtClean="0"/>
              <a:t>- </a:t>
            </a:r>
            <a:r>
              <a:rPr lang="es-ES" b="1" u="sng" dirty="0" smtClean="0">
                <a:hlinkClick r:id="rId3"/>
              </a:rPr>
              <a:t>Ajo</a:t>
            </a:r>
            <a:r>
              <a:rPr lang="es-ES" dirty="0" smtClean="0"/>
              <a:t> Dado que el ajo es un buen diurético, es capaz de disminuir la retención de líquidos que se produce habitualmente en las articulaciones de las personas con artritis. ( Decocción de 4 dientes de ajo en un litro de agua. Tomar 2 vasos al día. Tomar ajo en la alimentación)</a:t>
            </a:r>
          </a:p>
          <a:p>
            <a:r>
              <a:rPr lang="es-ES" dirty="0" smtClean="0"/>
              <a:t>- </a:t>
            </a:r>
            <a:r>
              <a:rPr lang="es-ES" b="1" u="sng" dirty="0" smtClean="0">
                <a:hlinkClick r:id="rId4"/>
              </a:rPr>
              <a:t>Lima</a:t>
            </a:r>
            <a:r>
              <a:rPr lang="es-ES" dirty="0" smtClean="0"/>
              <a:t> La lima o limón es adecuada contra las inflamaciones y además contiene mucha vitamina C ( Tomar jugo de limas 2 veces al día, Aliñar las ensaladas y platos con jugo de lima)</a:t>
            </a:r>
          </a:p>
          <a:p>
            <a:endParaRPr lang="es-ES" dirty="0"/>
          </a:p>
        </p:txBody>
      </p:sp>
      <p:sp>
        <p:nvSpPr>
          <p:cNvPr id="46082" name="AutoShape 2" descr="data:image/jpeg;base64,/9j/4AAQSkZJRgABAQAAAQABAAD/2wCEAAkGBxQTEhUUExQVFRUXGRcWFxgYGBgaFxcYFxcWGBgYGBgYHCggGBolHRcUITEhJSkrLi4uFx8zODMsNygtLiwBCgoKDg0OGhAQGiwmHyQsLCwsLCwsLCwsLCwsLCwsLCwsLCwsLCwsLCwsLCwsLCwsLCwsLCwsLCwsLCwsLCwsLP/AABEIAL4BCgMBIgACEQEDEQH/xAAbAAACAwEBAQAAAAAAAAAAAAAABQMEBgIBB//EADsQAAEDAgQDBQcDBAICAwEAAAEAAhEDIQQFEjFBUWEGInGBkRMyobHB0fBCUuEjYnLxFIIVQxaSwgf/xAAZAQADAQEBAAAAAAAAAAAAAAAAAQIDBAX/xAAjEQACAgICAgIDAQAAAAAAAAAAAQIRAyESMUFRBGETInEy/9oADAMBAAIRAxEAPwD7ihCEACEIQAIQhAAhCEACEIQAIQhAAhCEACF45wAk2AWXzTtCXEspbcSguEHN0jQV8cxtib8lBTzQO2aUlwjQYJuU4pdNkrNXjjEkGYc2lSMxzTvbxVR77qrjBIU2H44sfAr1ZnKsdUbUDTcH4BaNlUHiqUkzKcHFnaEITIBCEIAEIQgAQhCABCEIAEIQgAQhCABCEIAEIQgAQhCABCEIAEIQgAXhKp5jjxTFru4BZsY6rUdLyQOSVmkMblsm7c537FgaDvc8vApFlGaUawkQHjdo+Y5hak4WnWYWVAHNIuCvl3bDs1Vy54xGGJNKZ56Pu1YybuzqxKNcfJu6dfSYm+6b4bEGFlskzCljaHtafdqtHfb/AHAXjoruAzIkaW7g36IUvDFKNmjrNv8AFU8QJ2Vet7V3fA1Nt+QpMNUMgHfik5EpaL+W4PSCTufgOS5xjmU5cT5qepX0hIHn/kP0x3Bv16IFFW7ZfwOcucTpaXNG5Nh5E7pyzHMPGPJVaVBjWiYgbDgFXxLtXui3NbJkOMZMdMqA7EFdLCV8XVo1LOt+cFrcqx4qtnjxVCyYXFX4LyEIQYghCEACEIQAIQhAAhCEACEIQAIQhAAhCEACEIQAKlm+PFCk6oeG3Uq6sn//AEGtFJreclBeOPKSRk8N2jc+q51zJ3PBaHAZnLYdpcFjcKYuGN9FdbiXD9DYWMns7pQRtaNZvBwE8CrtZ7HMLagBaRcESCF8+ZnIm4ty39E0o5tLZaC5vL7clLkZ8CLA9kzhcTUqUagFJzRFMNvBM7zwTNwZT16XCCJcYvqPui289FUxeZMbTaak6SNIvBG/d1Sszic+cXRSAaG94AGQbRLt5Pms222aJezVZfngp/1CQacaS0iHA9JtaP8ASf4bENqDWKZaOZiSPAG6+e4DGVNWp7Q+ReQJg9dnDxTTCY2rRgMcILm9zT3WtO5EbeSXKtA4Xs0OPrknbeLH9I6xz5KxTrNbtE32+Kp43E29owFx4N2b/kTu5KaFcPkkQQZOkkX6eCuLZm4qh1iMYQe94gcP5Xjc0tCjw1RhZprXBMBwEEenunwsbeCV4ZzW1HNkkBxAJ3sSFrF2JIjzeveZPoUdnM7LKgE2J5FW8ycHCyW4KgNYMQr8nUqlCmfUGOkAjY3XSq5Y6aTfCFaVHlNUwQhCBAhCEACEIQAIQhAAuXkjYSulE5xBvcfJAHTaoNuPI2PxXa4ewOEESq1Sm9l2HUP2uN/J33SHRcQl9PNmfqlpG4IKsUMYx/uuH1RyQ3FrwWELwuA3KjqYlrd3BOxU2SrHduRcf429U7xfaPD0/eqDyBKzGcdqMNWcB/U0tN4Y4auhdFgpbVG+LDku+LMrVy7GFofToO0nZxLW2NwYJmOsKL/43j3ie54a7rcOzL27SwUyGmIMWsQePgrNPDuaBx8IWXFHVymltI+YVuzuNp+9Sc8f2GVzgmVG1Gg0qzbgOlrgIPjZfWBidPvWUGPxIc0hkuPQKXEnm34MbnFcPOjWxrmGGgkwJ0yYj3o+alyvJmNFtMm08PzdUszqMZiIru0t0yLEO1CN3G02N03wWaU6jmtGm9xcWHlxWWyy3TwgjTMld1MC1wiwdaJnYcoumNLBgGQZ8UYnDMjUXweAA4/6TrQuWxVkocKjmueNN2NaYBdvs2JsAbyZlctoaNQM3cTcRwG3RXcpjU95AJDiJ0kFrYBiTvzkWuocY+X2/ArxozyMtYOmZE7RcdT/AKWQq5qGVagNOsBrcBLDEajEGFsGu7jiN9h4mAPiUGgw3B+62oiEqMqzP6Lv1weqv4ao157jweiuY7BNcILWuHUApblmHZSqS2mGzYlvLw4J0zo5JrR9JydsUWTyVxVsvqNdTbo2gDwjgrKs82XYIQhAgQhCABCEIAEIQgAQhCAIyIgeh5dF42r3tJ3iR1HRUs3xOnQBuXj0G/zXmeEtDKjd2uueht84Ut0Wo3X2W8Xg2VB3hfmN1hsXU9hUdTfwPdPAzt6rW1M2BZLLu4g7A9V887U4vURUJkulpnewmDyi6yyJSWjr+LGXKn0W3Z9fSahaZsHG3lqVLNMRUO7/AAgfSVmMXVDmlrodyn3o6Hj/AAqFXNKlAAtdrYbFruHgVEcZ6Sgo7Qwx9ZwdAdLjz3HkQp8FUcy7ajgf3fpP+QKU0cZ7V3tSIFgOYlNaW3zWvRfKzVZZn0jS6GVBtHuv8OR6Jm3OJuNxuOa+f7Hwun2Cqaojz/Pik2S8UXs1mFzVlRsVB8Lj+En7S4atSZ7TDPEAEuBg2534KmTpcCE7w2J1MLT4JWn2YTwqO0ZPLfbYhgeyrodbWAAACRILbd6RF0xpYTFUwHECqQYJcGg6XbgniAneGqUyxusNbpBBMe7G4+C9GIE6WVGVGcHA7TwO+q07LNwOdyadNHOEzotYCQRGoAFoGzoADZk9CN1Ka73nUI0A3DeIdEkzyvYc0gzzLCzSWVHAFwHCwIP1hW8BTZT2qPh17mQZ+R3S4tBp9D52HB7skNGxggRAgH84JMXjXA2Fgrv/ACJA0CG3vzPKeJlZ1+JcKh5T8lrBGUt6NNSf3T0APpBKpOEPLZ2NuoO3wXGW4zV8fiP4VijS1tgHvss0828AekehWjQo6OMQ3u8QltMmfNWcRi/0uBBFiDwUdJh3FxyVJGsetm17N1JYR4Jwk3ZtvcJ8E5TOHJ/pghCEEAhCEACEIQAIQhAAvHugE8l6lmf44UqTiXBtvPkIHEyk3Q4q3SEub44uc4TOgcOckn6DyTDFZk2rhxH/ALGbnYSOHWVk8tqmqHBsiJ1HjPDyUuTudSbVZV91mp9M8IJkt8twOqyjdtnoywVFe0KcDnxgudJ0HRWA3iY1hd9sWNxDHvoGdADrbWBDfAkSPRY3s5jddWoeNQkx0JJI+K1OXV/Zh0Nd7N4dTdbvNjiW8S2+09EKNHW8dPlHsylCkS8BsmLzzBg/Upt/4inVafQcm/nEpZkWKAA5gkHyt91qMLzbcG9kSZp4MlSwZovdTdwiOoOx9ZHomWE+Sd5xlntWgtHfbOn+4H3qc9dx1ASHB1PUWP8Arh/JSbslMt18PYFXMkfw5H5rxrZavctZFRw5gH4/yovRcXoc1Kd1NhxBI8V44bKRgvdSmZylo8qAAaj7twfAj7j4pbgmhrRFgruYVQ2k4GNgfjPqlGVudWMMG0Sf0jxPPotOzCfst5zhquIpOp0jFTuuaSe6C1wIJMbWTPs52aFEFz3Gq9x1ve73NXHQzYbm905y3CsY2BfmTxPMqXHYgAKkjlcvCKWMdrOmduqU4vCgkmysupyfmuH4SeJstECVEWXsa2DuYPHkQfuu2VDTcSNvz1U2BwRAaeH3CtPwvO/P6FNjvZC7TUj2jZ5EGCPA/QqShgg33XSOREEelvkuWaWmPMj6j7K2IItc8ITSH/B7lTmMYBqE7m/NMQsSah5X5cfI8VNg8yez3XW5H6/dDMJYW9mwQqOX5i2pbZ3Ln4K8gwaa7BCEIECEIQAIQhAAsb2rc2pqJ2bB8Q111qczxPs6VR/7WkjqYsPWF8tzHFkS1zrQaZPlc/ArOfg7vhYXOXL0M8jxVNmuTDtUaYN9jZPA5hHIbwvnOV5jpcQ/9UeR4fFanC5hIEfnRI7suJ3aOc87G0a3fpjRU3lp0k+Mb/NKMODTPsqwjhxg9Z3lamjiPE9Fzj6DKrdL+Ox2M8L8D1S5IWObWpGHzrIi0mrSEz7wHGONv1fPxUmS4mbeaagOw7tL7sPdnnynk75/KlmmXeyd7alJbu4Dl+4fUeaTZ0fQ5oiQs/nuF9nUFQe7U97o8b+ov6q/hMeIBndW8Y0VaL28d2/5Db1281mn4MWnF2UMLsPyy7wrf6v/AF+oVXKny0K3h6w1k9APiVm5bopMc7ruo8MaXOMAKpVxzabNRnos3UxNbFvgdyk0jU6O60GzQP3PJsBxJWkF5MG/fQ1ZOKDyCGskNJm7WiS4gcP0tHnvCfZW1gYGsAbTA7o4kczxufVJnhjB7CmIYDLzN3O/uPG2/VWBiNRDQbRfoBC1SMsj5DV+Mi+zRaefgEe0LvoFRw5BgmY3aP8A9HqmjHtALtzsB1V2ZNURNbpH5+cVLTs0cyquKq3DeP13+Ur0YgkjldOxDOmO6uX2E+SgZXm3ReCrI/OiaEiPQ0HUTBJjpO1+i7Bi42O7RwPMKs6rOxXLpb3+H6h+eqosu1nNcAd+qo1Kke9twcNxPP4Lh1XrY8J4/dL3YzS4zteQgpIdMxDmEA7/AKTz/larJ8w9q2D7w36jmsNRxLT3SZYdj+0q/leMNKqNXCAf7mm0qaoxyQtG7QvAZXqZyAhCEACEIQBn+2uI00NI/U4ejTPzhKsHk9P2feaHEkzIBNiYIlT9s3S9rDtp+JJ+y8yvETTaZ4QZtcc1nJ7PSwWsWvYkzLsVSfJYSw8xcek/XySluRYqhsBVZw0nvx1BAn83X0Gm6V0GpWbfnl0zDYLMb8RFnNIILTycDcHxTilXa4dE1x+UU6vvtkjZwkOHQEXjpskeJyCpTvSfq6Ot8RY+g8VlJehqUZfTOsRSa8FjxINpPHl5jmlOHrmg40n3b+g9ORTWnl1d9MuLdNyI3Ijc24eqV5tgn+xLj7zQSCL94T3fMCP9KeVdmsZp6sz+ZUPYPDhajUMCP/W88P8AE8OWy2GQYJnsZqPdLmy0NIiOG43O/olWS4ZmOoPbUAFBr2ixOt5Aa8sjhuO8L3stVhzSBLi1gA2YCOH7zxIkGJ8ek3ZlmyeBblXZKNTqjwWueXMDTfS7g4mBIJOy9zjKKdNhLe6bxJgzESSZEKxm/alrGj2YPUz3QONlj807QlwJe6xmBIJgOcQHd3caiOPuBVxj4OdSyXbZTzHMAA1kgzYnvaGgm7rd544wAJ5qfBZk2rVa2kC2hhmFzdUB1Ss4FvtXgGBY1IaDYfBZ/wAB1Rhe8lhd7reQ5u8V72fpGkHtcRL6jRbiGifqVsoKKBy5Me1qugW3iTzk/wAldULQ08e8/wALwPWUr9t7R4HAunyH+yrT8Ru6eo6xt8pTRaQ5OO4cuXP+FaZjhaPPw/J+KyzcTAEk334+vqFYbiPeI6x8k6M2hrUxWqTzMc+N/Bd/8kwIO5A34W4wk+HqE/n38FFWxHfAGwKpdhRrqD7n8Gy6pVZsLfRKsPWuBPHZWMHVExtBI+qEyWeYZ/8AUqU56jpPz2Kt4KqTqpnxuocVR0vY/nY+C992oHDnB8FadjbsoVqpa4sIi5jw5eS4rU5AcLnj9D80y7QYcaQ8bi/jG/wXWHpDSD+4QfFPtWCnqxZhzBg7EbJlRdqEH3mW8WOsCleNlpjj9QmOW1NWh44/0z/229DCkcurPoGVVNVJhPKPSytqjkoii3z+ZV5BwS7BCEIECELwlAGQ7a0u+0/2iPEF33CRYHGaHSLtjvNnhtO28/NbTtNhddLUN2X8jv8AQ+Sw1VulweOvjcQSFE43s7/jz/WjU4erIBBkcD9CrrXrKYHMdJ4AnyDvsU3pZo2BqBb8v4WTddm0oX0OAvHNlVGZhT/e1dHMKf72pWjPjL0DyWAwYB35eKW0sS11Qiq1jaYEl4dZ20BzCN+UE7cFxjs2BkNBPU2tvYfm6TYzPsO06Qxzntm1g0vO8ncgTHgsmuTLacVvtmldTo0aYbRY2nT4Bo5/U+tlnMdi2tEbC8ASSTzgXkqhRxzncXEEkkTxJM+e9lFXy6nVcJ9oDxIdExw5+QhPTZcMEq9mezjGgPOoyRbRcRfiQQDY2PPgmOTYEumtWZe2hpBA5zpPlCc5X2SZS71KC87vfdxN5M7A+CsYjLMR+0O/xN/jC6YKKMckZ+jMZvVddKcE8zfg4H4fwtTWwJmHtLT1EfNQV8mlpLPeiR1IvCtqzFSp7FFN8Pd0aT9PqpcS7uAeA/PQqOq2e9zaQfUH6FW2ZdVfp0U3uEjZpI48YhTR03oruBOkNBLjAAEkku2AHG/BMK1L2DC14Dqo95snSw/tJaRqdzgwNr8GtJpwdIvLQ2vU7rCSCWMi7hFgf4HNKK9LuW28UjM91m0WkbDYeG9lQ1nXv/tNT7ojeEvbQlwn8uqQxvhzJBn8srOAqRVN47wPw/PRQ4SjBCKdqvp6Jx7JZpcU2WDoUor1YLum3QgpjialvRLMxbdyqJMS9j680h5fEKllteaccv8ASiqVP6Y5QPgo8ouCr8FJUiXNqZ1Bw6H5K1k9PuvHWR8wjHN7rfBMuzNDVUH/AF+5+AUeAb/Q29CnpaByACkQhI4AQhCABcOK7UNUpoDxzhsdlhM+wRo1LCWHbw5eIWxq1YSnM6jXtLXCR8uo5FBrilxZj3gESD4/yvDVMEcDaOnzVHM3GiTBlvMfUcFRbnbTuYUSgejB30MhTPAkDl/tWcPQe4WqQARPPy2Sr/yrTxXdPOWN4knkFk8S9Gjk6NNRpsEBrb8XG7jfnwHgsBTqe0JcNy7V/wDaSfzotNlWZOqVmj3Ww63XSYJ9Fn8pZHoPklNcUZQ/eTLeHDmnU2/7mHj1HVOsBXY/Y+R3HQ8ktqN4hQg31CzuY+o4hZrZ3Y4m9ywiNP1THQQsnk+ftbao0D+5skeY3b8QtNQxzHgOa4EHYi49QtEjlzRkpdHFdmoQQCORSaphQ2ppuAfd4+Xqnz6reYSjOW6wNAkjibAdZPJWnRMYqTqSFnsW06tw1pu4kNk+MmdJ8E0r5wGU9QBc7hqNz16DileMBqVAQQWkQXx+33iP7Zn4BZqnnn9Z1OpBY6dJbcMAHuk21CLzFiePA42xZXFJIuZrTe863GTv/rkOi4Yz+ndTUsSC2CRIt9iFTqYiJErT6Mi9hTqaR0Kp02Q4KLA44Axy+SlfUGqR4oXYGkw1IQCqD2/1f56q9hHd0JbVrQ++8lCJj2O67hbbcKhmVSC7xhDa8vF7C/okeZZjqfA2mSqgNKmXcRU7vkpcrcG25pDiMyB2V3LsaAC9x7o+J5fJWyuzQ46oLDjZabspQgF542b4C0rIZTSdWdreCGn1I6fdbrCVIAAsBYKTDNJJcUOWvUipUnq2wpM5DpCEJAChrBTLxwQAmxSz+ZOMFa2vh5S/EZcDwVFJnyvNS4krO4uhPAL7FiezjXbhL6nYumeCRssiPkjcN1TLC0zwC+jM7DUuSY4XspTb+lBTyox+QYJ4qNdy+oI+qXYmh7Os5u1zHrI+BC+s4fKmt2CyfbbI4cHgbix6jn+beCzyRtGnx8qUxHSGoKGrQjay8w5I6FXAZ3XJ0epGVFOOY8wuqLdJljnMO8tMeo2PmFYc38j6hAphWmVzGGHx73CD3jzLI+kKSrSfUgONuDRYIwFG23mdk5weANQ6W2/c79o+/Ietle29HJkyqJVo4DWxw3AGieFxsOYE/HxWazbs0NwF9RZgmsaGtEAWH5xJ381VxGAB4LoSpHmSytys+IVsvqsPdcVBVdV4sBPMGPoV9exnZ5ruCU1+y/JOivyHyjFGsbhuk85kqWhmVcAB4DgNjsfsV9DrdmzyVOpkkfp+CKDm/YqwOf8AdgteD4LmlXc52ogmDIFk1GXAfp+CkZhuQT4j5sTYuriHAhkMnc7nymw9Erbldf8AefOPoto3Ak8FM3KXFNJEOTMlhsmd+ohO8LhGNgxJG03jwGwTqlkZV7D5DzTDn9lbLHElabChQ4TKg1NqOGhIhs6pBXaQUdOkpgFLIPUIQkAIQhAHhC8LF0hAEfsgj2QUiEAR+yC5LIUy8ITsCuXgKrjq9MtLX7fEdR1U+JpLPZphiQboKiZLPHUabu64Hw+o4fmyq4fEsOzh+eK9zDJwXEkpachbwcR4EhZPEmd8M9Kh41rT+oL04miw3eCeQufRJmZK3i5x81fwuWx7sBCxFP5Azo4/Wbgsb5a/Lg1anLc1YGhrBpA4fU8z1WawuTE7uHxT3BZMG8VoopHJkmpDtmMlTtMqHC4IBX2UwE7MGQeyXJwyuIRYhbUwQVd+XDknS80osBAcqHJAyock+0BGgIsdiVuWjkpW4Eck10I0osQvbhFMzDq3pXsIsCFtFSBi6QkAIQhAAhCEAf/Z"/>
          <p:cNvSpPr>
            <a:spLocks noChangeAspect="1" noChangeArrowheads="1"/>
          </p:cNvSpPr>
          <p:nvPr/>
        </p:nvSpPr>
        <p:spPr bwMode="auto">
          <a:xfrm>
            <a:off x="155575" y="-2286000"/>
            <a:ext cx="6667500" cy="4762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 name="irc_mi" descr="http://bastadegastritis.info/wp-content/uploads/2014/09/bastadegastritis1.jpg"/>
          <p:cNvPicPr/>
          <p:nvPr/>
        </p:nvPicPr>
        <p:blipFill>
          <a:blip r:embed="rId5" cstate="print"/>
          <a:srcRect/>
          <a:stretch>
            <a:fillRect/>
          </a:stretch>
        </p:blipFill>
        <p:spPr bwMode="auto">
          <a:xfrm flipH="1">
            <a:off x="6000760" y="857232"/>
            <a:ext cx="2928958" cy="3000396"/>
          </a:xfrm>
          <a:prstGeom prst="rect">
            <a:avLst/>
          </a:prstGeom>
          <a:noFill/>
          <a:ln w="9525">
            <a:noFill/>
            <a:miter lim="800000"/>
            <a:headEnd/>
            <a:tailEnd/>
          </a:ln>
        </p:spPr>
      </p:pic>
      <p:pic>
        <p:nvPicPr>
          <p:cNvPr id="46084" name="Picture 4" descr="http://www.digitalphoto.pl/foto_galeria/2780_2004-3026.JPG"/>
          <p:cNvPicPr>
            <a:picLocks noChangeAspect="1" noChangeArrowheads="1"/>
          </p:cNvPicPr>
          <p:nvPr/>
        </p:nvPicPr>
        <p:blipFill>
          <a:blip r:embed="rId6" cstate="print"/>
          <a:srcRect l="13816" r="11184" b="14369"/>
          <a:stretch>
            <a:fillRect/>
          </a:stretch>
        </p:blipFill>
        <p:spPr bwMode="auto">
          <a:xfrm>
            <a:off x="6072198" y="3857628"/>
            <a:ext cx="2857520" cy="2357454"/>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TotalTime>
  <Words>712</Words>
  <Application>Microsoft Office PowerPoint</Application>
  <PresentationFormat>Presentación en pantalla (4:3)</PresentationFormat>
  <Paragraphs>71</Paragraphs>
  <Slides>18</Slides>
  <Notes>18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Flujo</vt:lpstr>
      <vt:lpstr>Diapositiva 1</vt:lpstr>
      <vt:lpstr> fitoterapia</vt:lpstr>
      <vt:lpstr>artritis</vt:lpstr>
      <vt:lpstr>Causas </vt:lpstr>
      <vt:lpstr>  Factores que pueden causar</vt:lpstr>
      <vt:lpstr> Los síntomas comunes de la artritis son</vt:lpstr>
      <vt:lpstr> tratamiento con fitoterapia   </vt:lpstr>
      <vt:lpstr>Plantas medicinales para la artritis </vt:lpstr>
      <vt:lpstr>Diapositiva 9</vt:lpstr>
      <vt:lpstr>Cataplasma y emplasto </vt:lpstr>
      <vt:lpstr>Harina de Avena y vinagre</vt:lpstr>
      <vt:lpstr>cúrcuma</vt:lpstr>
      <vt:lpstr>Compresa</vt:lpstr>
      <vt:lpstr>Rábano </vt:lpstr>
      <vt:lpstr>  Infusión</vt:lpstr>
      <vt:lpstr>Jengibre</vt:lpstr>
      <vt:lpstr>   Sauce</vt:lpstr>
      <vt:lpstr> </vt:lpstr>
    </vt:vector>
  </TitlesOfParts>
  <Company>FAMILIA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ROSA  LUCAS</dc:creator>
  <cp:lastModifiedBy>WE</cp:lastModifiedBy>
  <cp:revision>33</cp:revision>
  <dcterms:created xsi:type="dcterms:W3CDTF">2014-12-15T23:53:21Z</dcterms:created>
  <dcterms:modified xsi:type="dcterms:W3CDTF">2014-12-17T18:43:52Z</dcterms:modified>
</cp:coreProperties>
</file>