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4" r:id="rId1"/>
  </p:sldMasterIdLst>
  <p:sldIdLst>
    <p:sldId id="326" r:id="rId2"/>
    <p:sldId id="274" r:id="rId3"/>
    <p:sldId id="291" r:id="rId4"/>
    <p:sldId id="290" r:id="rId5"/>
    <p:sldId id="292" r:id="rId6"/>
    <p:sldId id="293" r:id="rId7"/>
    <p:sldId id="295" r:id="rId8"/>
    <p:sldId id="324" r:id="rId9"/>
    <p:sldId id="296" r:id="rId10"/>
    <p:sldId id="298" r:id="rId11"/>
    <p:sldId id="299" r:id="rId12"/>
    <p:sldId id="301" r:id="rId13"/>
    <p:sldId id="302" r:id="rId14"/>
    <p:sldId id="305" r:id="rId15"/>
    <p:sldId id="306" r:id="rId16"/>
    <p:sldId id="307" r:id="rId17"/>
    <p:sldId id="308" r:id="rId18"/>
    <p:sldId id="303" r:id="rId19"/>
    <p:sldId id="294" r:id="rId20"/>
    <p:sldId id="310" r:id="rId21"/>
    <p:sldId id="313" r:id="rId22"/>
    <p:sldId id="312" r:id="rId23"/>
    <p:sldId id="314" r:id="rId24"/>
    <p:sldId id="315" r:id="rId25"/>
    <p:sldId id="316" r:id="rId26"/>
    <p:sldId id="317" r:id="rId27"/>
    <p:sldId id="311" r:id="rId28"/>
    <p:sldId id="325" r:id="rId29"/>
    <p:sldId id="320" r:id="rId30"/>
    <p:sldId id="321" r:id="rId31"/>
    <p:sldId id="287" r:id="rId32"/>
    <p:sldId id="319" r:id="rId33"/>
    <p:sldId id="288" r:id="rId34"/>
    <p:sldId id="289" r:id="rId35"/>
    <p:sldId id="318" r:id="rId36"/>
    <p:sldId id="309" r:id="rId37"/>
    <p:sldId id="277"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566554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2941503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1387837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2139480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109360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1977181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520817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2418745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1BEF0D-F0BB-DE4B-95CE-6DB70DBA9567}" type="datetimeFigureOut">
              <a:rPr lang="en-US" smtClean="0"/>
              <a:pPr/>
              <a:t>2/17/2020</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1477271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1BEF0D-F0BB-DE4B-95CE-6DB70DBA9567}" type="datetimeFigureOut">
              <a:rPr lang="en-US" smtClean="0"/>
              <a:pPr/>
              <a:t>2/17/2020</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3042357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xmlns="" val="390435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1BEF0D-F0BB-DE4B-95CE-6DB70DBA9567}" type="datetimeFigureOut">
              <a:rPr lang="en-US" smtClean="0"/>
              <a:pPr/>
              <a:t>2/17/2020</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‹Nº›</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78531226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1536970"/>
            <a:ext cx="10058400" cy="2110902"/>
          </a:xfrm>
        </p:spPr>
        <p:txBody>
          <a:bodyPr/>
          <a:lstStyle/>
          <a:p>
            <a:r>
              <a:rPr lang="es-ES" b="1" dirty="0"/>
              <a:t>CONTENCION AMBIENTAL  FISICA Y EMOCIONAL</a:t>
            </a:r>
          </a:p>
        </p:txBody>
      </p:sp>
      <p:sp>
        <p:nvSpPr>
          <p:cNvPr id="3" name="Marcador de contenido 2"/>
          <p:cNvSpPr>
            <a:spLocks noGrp="1"/>
          </p:cNvSpPr>
          <p:nvPr>
            <p:ph idx="1"/>
          </p:nvPr>
        </p:nvSpPr>
        <p:spPr>
          <a:xfrm>
            <a:off x="1097280" y="4533088"/>
            <a:ext cx="10058400" cy="1336005"/>
          </a:xfrm>
        </p:spPr>
        <p:txBody>
          <a:bodyPr/>
          <a:lstStyle/>
          <a:p>
            <a:r>
              <a:rPr lang="es-ES" dirty="0" smtClean="0"/>
              <a:t>                                                                                                                        </a:t>
            </a:r>
            <a:r>
              <a:rPr lang="es-ES" dirty="0" err="1" smtClean="0"/>
              <a:t>Mgr</a:t>
            </a:r>
            <a:r>
              <a:rPr lang="es-ES" dirty="0" smtClean="0"/>
              <a:t>. Javier Mendoza Yáñez</a:t>
            </a:r>
            <a:endParaRPr lang="es-ES" dirty="0"/>
          </a:p>
        </p:txBody>
      </p:sp>
      <p:pic>
        <p:nvPicPr>
          <p:cNvPr id="4" name="Imagen 4"/>
          <p:cNvPicPr>
            <a:picLocks noChangeAspect="1"/>
          </p:cNvPicPr>
          <p:nvPr/>
        </p:nvPicPr>
        <p:blipFill rotWithShape="1">
          <a:blip r:embed="rId2" cstate="print">
            <a:extLst>
              <a:ext uri="{28A0092B-C50C-407E-A947-70E740481C1C}">
                <a14:useLocalDpi xmlns:a14="http://schemas.microsoft.com/office/drawing/2010/main" xmlns="" val="0"/>
              </a:ext>
            </a:extLst>
          </a:blip>
          <a:srcRect l="24871" t="25107" r="25486" b="25820"/>
          <a:stretch/>
        </p:blipFill>
        <p:spPr>
          <a:xfrm>
            <a:off x="251520" y="188640"/>
            <a:ext cx="1706599" cy="1686983"/>
          </a:xfrm>
          <a:prstGeom prst="ellipse">
            <a:avLst/>
          </a:prstGeom>
        </p:spPr>
      </p:pic>
      <p:pic>
        <p:nvPicPr>
          <p:cNvPr id="5" name="Imagen 3"/>
          <p:cNvPicPr>
            <a:picLocks noChangeAspect="1"/>
          </p:cNvPicPr>
          <p:nvPr/>
        </p:nvPicPr>
        <p:blipFill rotWithShape="1">
          <a:blip r:embed="rId3" cstate="print">
            <a:extLst>
              <a:ext uri="{28A0092B-C50C-407E-A947-70E740481C1C}">
                <a14:useLocalDpi xmlns:a14="http://schemas.microsoft.com/office/drawing/2010/main" xmlns="" val="0"/>
              </a:ext>
            </a:extLst>
          </a:blip>
          <a:srcRect l="25494" t="39005" r="25379" b="39441"/>
          <a:stretch/>
        </p:blipFill>
        <p:spPr>
          <a:xfrm>
            <a:off x="9507181" y="811210"/>
            <a:ext cx="1996226" cy="875764"/>
          </a:xfrm>
          <a:prstGeom prst="roundRect">
            <a:avLst/>
          </a:prstGeom>
        </p:spPr>
      </p:pic>
    </p:spTree>
    <p:extLst>
      <p:ext uri="{BB962C8B-B14F-4D97-AF65-F5344CB8AC3E}">
        <p14:creationId xmlns:p14="http://schemas.microsoft.com/office/powerpoint/2010/main" xmlns="" val="2749240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79379" y="1845734"/>
            <a:ext cx="11225719" cy="4023360"/>
          </a:xfrm>
        </p:spPr>
        <p:txBody>
          <a:bodyPr>
            <a:noAutofit/>
          </a:bodyPr>
          <a:lstStyle/>
          <a:p>
            <a:r>
              <a:rPr lang="es-ES" sz="3600" dirty="0"/>
              <a:t>La contención mecánica debe entenderse, según la </a:t>
            </a:r>
            <a:r>
              <a:rPr lang="es-ES" sz="3600" dirty="0" smtClean="0"/>
              <a:t>OMS </a:t>
            </a:r>
            <a:r>
              <a:rPr lang="es-ES" sz="3600" dirty="0"/>
              <a:t>como «métodos extraordinarios con finalidad terapéutica, que según todas las declaraciones sobre los derechos humanos referentes a psiquiatría, sólo resultarán tolerables ante aquellas </a:t>
            </a:r>
            <a:r>
              <a:rPr lang="es-ES" sz="3600" dirty="0" smtClean="0"/>
              <a:t>situaciones de emergencia que </a:t>
            </a:r>
            <a:r>
              <a:rPr lang="es-ES" sz="3600" dirty="0"/>
              <a:t>comporten una amenaza urgente o inmediata para la vida y/o integridad física del propio paciente o de terceros, y que no puedan conjurarse por </a:t>
            </a:r>
            <a:r>
              <a:rPr lang="es-ES" sz="3600" dirty="0" smtClean="0"/>
              <a:t>otros medios terapéuticos</a:t>
            </a:r>
            <a:r>
              <a:rPr lang="es-ES" sz="3600" dirty="0"/>
              <a:t>»</a:t>
            </a:r>
          </a:p>
        </p:txBody>
      </p:sp>
    </p:spTree>
    <p:extLst>
      <p:ext uri="{BB962C8B-B14F-4D97-AF65-F5344CB8AC3E}">
        <p14:creationId xmlns:p14="http://schemas.microsoft.com/office/powerpoint/2010/main" xmlns="" val="3112208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lnSpcReduction="10000"/>
          </a:bodyPr>
          <a:lstStyle/>
          <a:p>
            <a:r>
              <a:rPr lang="es-ES" sz="3600" dirty="0"/>
              <a:t>El objetivo básico de la contención mecánica es evitar que se produzcan situaciones que pongan en peligro la integridad física del paciente o la de su entorno (familia, otros pacientes o el propio personal sanitario e incluso las instalaciones del centro). Para conseguir este objetivo se limita con procedimientos físicos o mecánicos, los movimientos de parte o de todo el </a:t>
            </a:r>
            <a:r>
              <a:rPr lang="es-ES" sz="3600" dirty="0" smtClean="0"/>
              <a:t>cuerpo del </a:t>
            </a:r>
            <a:r>
              <a:rPr lang="es-ES" sz="3600" dirty="0"/>
              <a:t>paciente</a:t>
            </a:r>
            <a:r>
              <a:rPr lang="es-ES" dirty="0"/>
              <a:t>.</a:t>
            </a:r>
          </a:p>
        </p:txBody>
      </p:sp>
    </p:spTree>
    <p:extLst>
      <p:ext uri="{BB962C8B-B14F-4D97-AF65-F5344CB8AC3E}">
        <p14:creationId xmlns:p14="http://schemas.microsoft.com/office/powerpoint/2010/main" xmlns="" val="2585079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0740" y="286603"/>
            <a:ext cx="10824940" cy="1450757"/>
          </a:xfrm>
        </p:spPr>
        <p:txBody>
          <a:bodyPr/>
          <a:lstStyle/>
          <a:p>
            <a:r>
              <a:rPr lang="es-ES" b="1" dirty="0" smtClean="0">
                <a:solidFill>
                  <a:schemeClr val="accent2"/>
                </a:solidFill>
              </a:rPr>
              <a:t>Cuando utilizar el recurso de la contención física </a:t>
            </a:r>
            <a:endParaRPr lang="es-ES" b="1" dirty="0">
              <a:solidFill>
                <a:schemeClr val="accent2"/>
              </a:solidFill>
            </a:endParaRPr>
          </a:p>
        </p:txBody>
      </p:sp>
      <p:sp>
        <p:nvSpPr>
          <p:cNvPr id="3" name="Marcador de contenido 2"/>
          <p:cNvSpPr>
            <a:spLocks noGrp="1"/>
          </p:cNvSpPr>
          <p:nvPr>
            <p:ph idx="1"/>
          </p:nvPr>
        </p:nvSpPr>
        <p:spPr>
          <a:xfrm>
            <a:off x="330740" y="1845733"/>
            <a:ext cx="10824940" cy="4642615"/>
          </a:xfrm>
        </p:spPr>
        <p:txBody>
          <a:bodyPr>
            <a:normAutofit lnSpcReduction="10000"/>
          </a:bodyPr>
          <a:lstStyle/>
          <a:p>
            <a:r>
              <a:rPr lang="es-ES" dirty="0" smtClean="0"/>
              <a:t>Para prevenir conductas</a:t>
            </a:r>
            <a:r>
              <a:rPr lang="es-ES" dirty="0"/>
              <a:t>, intencionadas o impulsivas, que puedan significar algún daño para el propio paciente, terceras personas o de forma </a:t>
            </a:r>
            <a:r>
              <a:rPr lang="es-ES" dirty="0" smtClean="0"/>
              <a:t>importante para elementos de su entorno y que no cedan ante la adopción </a:t>
            </a:r>
            <a:r>
              <a:rPr lang="es-ES" dirty="0"/>
              <a:t>de otras medidas terapéuticas</a:t>
            </a:r>
            <a:r>
              <a:rPr lang="es-ES" dirty="0" smtClean="0"/>
              <a:t>.</a:t>
            </a:r>
          </a:p>
          <a:p>
            <a:r>
              <a:rPr lang="es-ES" dirty="0" smtClean="0"/>
              <a:t>Riesgo </a:t>
            </a:r>
            <a:r>
              <a:rPr lang="es-ES" dirty="0"/>
              <a:t>de autolesiones y suicidio tras haberse </a:t>
            </a:r>
            <a:r>
              <a:rPr lang="es-ES" dirty="0" smtClean="0"/>
              <a:t>demostrado insuficiente la </a:t>
            </a:r>
            <a:r>
              <a:rPr lang="es-ES" dirty="0"/>
              <a:t>contención emocional con otras medidas y ante el riesgo vital de la </a:t>
            </a:r>
            <a:r>
              <a:rPr lang="es-ES" dirty="0" smtClean="0"/>
              <a:t>persona afectada y su entorno.</a:t>
            </a:r>
          </a:p>
          <a:p>
            <a:r>
              <a:rPr lang="es-ES" dirty="0" smtClean="0"/>
              <a:t>Instauración</a:t>
            </a:r>
            <a:r>
              <a:rPr lang="es-ES" dirty="0"/>
              <a:t>, mantenimiento, administración de medidas terapéuticas necesarias que estén interferidas por el estado mental del paciente (mantenimiento de catéteres, sondas, otros sistemas de soporte vital, etc</a:t>
            </a:r>
            <a:r>
              <a:rPr lang="es-ES" dirty="0" smtClean="0"/>
              <a:t>.).</a:t>
            </a:r>
          </a:p>
          <a:p>
            <a:r>
              <a:rPr lang="es-ES" dirty="0" smtClean="0"/>
              <a:t>Administración </a:t>
            </a:r>
            <a:r>
              <a:rPr lang="es-ES" dirty="0"/>
              <a:t>de medidas terapéuticas necesarias, determinadas por la aparición de conductas disruptivas o inadecuadas, derivadas del estado mental alterado del paciente, y que impliquen igualmente un riesgo para el </a:t>
            </a:r>
            <a:r>
              <a:rPr lang="es-ES" dirty="0" smtClean="0"/>
              <a:t>mismo o </a:t>
            </a:r>
            <a:r>
              <a:rPr lang="es-ES" dirty="0"/>
              <a:t>para </a:t>
            </a:r>
            <a:r>
              <a:rPr lang="es-ES" dirty="0" smtClean="0"/>
              <a:t>terceras personas</a:t>
            </a:r>
            <a:r>
              <a:rPr lang="es-ES" dirty="0"/>
              <a:t>. </a:t>
            </a:r>
            <a:endParaRPr lang="es-ES" dirty="0" smtClean="0"/>
          </a:p>
          <a:p>
            <a:r>
              <a:rPr lang="es-ES" dirty="0" smtClean="0"/>
              <a:t>Riesgo </a:t>
            </a:r>
            <a:r>
              <a:rPr lang="es-ES" dirty="0"/>
              <a:t>de fuga: siempre y </a:t>
            </a:r>
            <a:r>
              <a:rPr lang="es-ES" dirty="0" smtClean="0"/>
              <a:t>cuando se </a:t>
            </a:r>
            <a:r>
              <a:rPr lang="es-ES" dirty="0"/>
              <a:t>observe en un contexto </a:t>
            </a:r>
            <a:r>
              <a:rPr lang="es-ES" dirty="0" smtClean="0"/>
              <a:t>de pasaje </a:t>
            </a:r>
            <a:r>
              <a:rPr lang="es-ES" dirty="0"/>
              <a:t>al acto que implique severo riesgo para su persona o para los demás. En general, este caso puede resolverse con medidas de contención de otro </a:t>
            </a:r>
            <a:r>
              <a:rPr lang="es-ES" dirty="0" smtClean="0"/>
              <a:t>orden, pero en el extremo, llegado el caso, estaría justificada la aplicación </a:t>
            </a:r>
            <a:r>
              <a:rPr lang="es-ES" dirty="0"/>
              <a:t>de la sujeción mecánica. </a:t>
            </a:r>
            <a:r>
              <a:rPr lang="es-ES" dirty="0" smtClean="0"/>
              <a:t>-</a:t>
            </a:r>
            <a:endParaRPr lang="es-ES" dirty="0"/>
          </a:p>
        </p:txBody>
      </p:sp>
    </p:spTree>
    <p:extLst>
      <p:ext uri="{BB962C8B-B14F-4D97-AF65-F5344CB8AC3E}">
        <p14:creationId xmlns:p14="http://schemas.microsoft.com/office/powerpoint/2010/main" xmlns="" val="2241233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40524" y="1051034"/>
            <a:ext cx="10115156" cy="4818060"/>
          </a:xfrm>
        </p:spPr>
        <p:txBody>
          <a:bodyPr>
            <a:normAutofit fontScale="92500" lnSpcReduction="10000"/>
          </a:bodyPr>
          <a:lstStyle/>
          <a:p>
            <a:r>
              <a:rPr lang="es-ES" sz="3200" dirty="0">
                <a:solidFill>
                  <a:schemeClr val="tx1"/>
                </a:solidFill>
              </a:rPr>
              <a:t>Si el riesgo que se percibe es bajo, se realizaran medidas básicas de seguridad como evitar que haya objetos cercanos al paciente que puedan ser usados como</a:t>
            </a:r>
            <a:r>
              <a:rPr lang="es-ES" sz="3200" i="1" dirty="0">
                <a:solidFill>
                  <a:schemeClr val="tx1"/>
                </a:solidFill>
              </a:rPr>
              <a:t> “armas”</a:t>
            </a:r>
            <a:r>
              <a:rPr lang="es-ES" sz="3200" dirty="0">
                <a:solidFill>
                  <a:schemeClr val="tx1"/>
                </a:solidFill>
              </a:rPr>
              <a:t>. Si el riesgo se percibe como medio, empezaremos a usar medidas de contención verbal, mostrando una actitud tranquila y afable, segura y firma, sin ser desafiante o autoritario. </a:t>
            </a:r>
            <a:endParaRPr lang="es-ES" sz="3200" dirty="0" smtClean="0">
              <a:solidFill>
                <a:schemeClr val="tx1"/>
              </a:solidFill>
            </a:endParaRPr>
          </a:p>
          <a:p>
            <a:r>
              <a:rPr lang="es-ES" sz="3200" dirty="0" smtClean="0">
                <a:solidFill>
                  <a:schemeClr val="tx1"/>
                </a:solidFill>
              </a:rPr>
              <a:t>Finalmente</a:t>
            </a:r>
            <a:r>
              <a:rPr lang="es-ES" sz="3200" dirty="0">
                <a:solidFill>
                  <a:schemeClr val="tx1"/>
                </a:solidFill>
              </a:rPr>
              <a:t>, si el riesgo percibido es alto, intentaremos simplemente sujetar al sujeto o aislarlo del contexto que ha provocado la crisis. Así pues, se recorrerá a la contención física cuando la conducta del individuo ponga en peligro su integridad o la de otra persona.</a:t>
            </a:r>
            <a:endParaRPr lang="en-US" sz="3200" dirty="0">
              <a:solidFill>
                <a:schemeClr val="tx1"/>
              </a:solidFill>
            </a:endParaRPr>
          </a:p>
          <a:p>
            <a:endParaRPr lang="es-ES" dirty="0"/>
          </a:p>
        </p:txBody>
      </p:sp>
    </p:spTree>
    <p:extLst>
      <p:ext uri="{BB962C8B-B14F-4D97-AF65-F5344CB8AC3E}">
        <p14:creationId xmlns:p14="http://schemas.microsoft.com/office/powerpoint/2010/main" xmlns="" val="3230805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4632" y="624110"/>
            <a:ext cx="11592023" cy="1280890"/>
          </a:xfrm>
        </p:spPr>
        <p:txBody>
          <a:bodyPr>
            <a:normAutofit fontScale="90000"/>
          </a:bodyPr>
          <a:lstStyle/>
          <a:p>
            <a:r>
              <a:rPr lang="es-ES" sz="4900" b="1" dirty="0" smtClean="0">
                <a:solidFill>
                  <a:srgbClr val="C00000"/>
                </a:solidFill>
              </a:rPr>
              <a:t>TÉCNICAS DE CONTENCIÓN FÍSICA</a:t>
            </a:r>
            <a:r>
              <a:rPr lang="en-US" b="1" dirty="0" smtClean="0">
                <a:solidFill>
                  <a:srgbClr val="C00000"/>
                </a:solidFill>
              </a:rPr>
              <a:t/>
            </a:r>
            <a:br>
              <a:rPr lang="en-US" b="1" dirty="0" smtClean="0">
                <a:solidFill>
                  <a:srgbClr val="C00000"/>
                </a:solidFill>
              </a:rPr>
            </a:br>
            <a:endParaRPr lang="es-ES" b="1" dirty="0">
              <a:solidFill>
                <a:srgbClr val="C00000"/>
              </a:solidFill>
            </a:endParaRPr>
          </a:p>
        </p:txBody>
      </p:sp>
      <p:sp>
        <p:nvSpPr>
          <p:cNvPr id="3" name="Marcador de contenido 2"/>
          <p:cNvSpPr>
            <a:spLocks noGrp="1"/>
          </p:cNvSpPr>
          <p:nvPr>
            <p:ph idx="1"/>
          </p:nvPr>
        </p:nvSpPr>
        <p:spPr>
          <a:xfrm>
            <a:off x="210766" y="1387366"/>
            <a:ext cx="11981234" cy="5354426"/>
          </a:xfrm>
        </p:spPr>
        <p:txBody>
          <a:bodyPr>
            <a:normAutofit/>
          </a:bodyPr>
          <a:lstStyle/>
          <a:p>
            <a:pPr marL="0" indent="0">
              <a:buNone/>
            </a:pPr>
            <a:r>
              <a:rPr lang="es-ES" sz="2800" dirty="0">
                <a:latin typeface="Adobe Arabic" panose="02040503050201020203" pitchFamily="18" charset="-78"/>
                <a:cs typeface="Adobe Arabic" panose="02040503050201020203" pitchFamily="18" charset="-78"/>
              </a:rPr>
              <a:t>Las principales medidas en una contención física para la prevención de daños físicos en los individuos que presentan una crisis conductual son:</a:t>
            </a:r>
            <a:endParaRPr lang="en-US" sz="2800" dirty="0">
              <a:latin typeface="Adobe Arabic" panose="02040503050201020203" pitchFamily="18" charset="-78"/>
              <a:cs typeface="Adobe Arabic" panose="02040503050201020203" pitchFamily="18" charset="-78"/>
            </a:endParaRPr>
          </a:p>
          <a:p>
            <a:pPr marL="0" indent="0">
              <a:buNone/>
            </a:pPr>
            <a:r>
              <a:rPr lang="es-ES" sz="2800" dirty="0" smtClean="0">
                <a:latin typeface="Adobe Arabic" panose="02040503050201020203" pitchFamily="18" charset="-78"/>
                <a:cs typeface="Adobe Arabic" panose="02040503050201020203" pitchFamily="18" charset="-78"/>
              </a:rPr>
              <a:t> Alejar </a:t>
            </a:r>
            <a:r>
              <a:rPr lang="es-ES" sz="2800" dirty="0">
                <a:latin typeface="Adobe Arabic" panose="02040503050201020203" pitchFamily="18" charset="-78"/>
                <a:cs typeface="Adobe Arabic" panose="02040503050201020203" pitchFamily="18" charset="-78"/>
              </a:rPr>
              <a:t>objetos que puedan ser peligrosos (gafas, bolígrafos, relojes, anillos, portátiles, tijeras, etc.)</a:t>
            </a:r>
            <a:br>
              <a:rPr lang="es-ES" sz="2800" dirty="0">
                <a:latin typeface="Adobe Arabic" panose="02040503050201020203" pitchFamily="18" charset="-78"/>
                <a:cs typeface="Adobe Arabic" panose="02040503050201020203" pitchFamily="18" charset="-78"/>
              </a:rPr>
            </a:br>
            <a:r>
              <a:rPr lang="es-ES" sz="2800" dirty="0" smtClean="0">
                <a:latin typeface="Adobe Arabic" panose="02040503050201020203" pitchFamily="18" charset="-78"/>
                <a:cs typeface="Adobe Arabic" panose="02040503050201020203" pitchFamily="18" charset="-78"/>
              </a:rPr>
              <a:t> Reducir </a:t>
            </a:r>
            <a:r>
              <a:rPr lang="es-ES" sz="2800" dirty="0">
                <a:latin typeface="Adobe Arabic" panose="02040503050201020203" pitchFamily="18" charset="-78"/>
                <a:cs typeface="Adobe Arabic" panose="02040503050201020203" pitchFamily="18" charset="-78"/>
              </a:rPr>
              <a:t>estímulos que provoquen inquietud (luz, ruidos, actividades).</a:t>
            </a:r>
            <a:br>
              <a:rPr lang="es-ES" sz="2800" dirty="0">
                <a:latin typeface="Adobe Arabic" panose="02040503050201020203" pitchFamily="18" charset="-78"/>
                <a:cs typeface="Adobe Arabic" panose="02040503050201020203" pitchFamily="18" charset="-78"/>
              </a:rPr>
            </a:br>
            <a:r>
              <a:rPr lang="es-ES" sz="2800" dirty="0" smtClean="0">
                <a:latin typeface="Adobe Arabic" panose="02040503050201020203" pitchFamily="18" charset="-78"/>
                <a:cs typeface="Adobe Arabic" panose="02040503050201020203" pitchFamily="18" charset="-78"/>
              </a:rPr>
              <a:t> Tener </a:t>
            </a:r>
            <a:r>
              <a:rPr lang="es-ES" sz="2800" dirty="0">
                <a:latin typeface="Adobe Arabic" panose="02040503050201020203" pitchFamily="18" charset="-78"/>
                <a:cs typeface="Adobe Arabic" panose="02040503050201020203" pitchFamily="18" charset="-78"/>
              </a:rPr>
              <a:t>un espacio de referencia donde poderse tranquilizar, aislarlo o contenerlo </a:t>
            </a:r>
            <a:r>
              <a:rPr lang="es-ES" sz="2800" dirty="0" smtClean="0">
                <a:latin typeface="Adobe Arabic" panose="02040503050201020203" pitchFamily="18" charset="-78"/>
                <a:cs typeface="Adobe Arabic" panose="02040503050201020203" pitchFamily="18" charset="-78"/>
              </a:rPr>
              <a:t>( físico y  Verbalmente</a:t>
            </a:r>
            <a:r>
              <a:rPr lang="es-ES" sz="2800" dirty="0">
                <a:latin typeface="Adobe Arabic" panose="02040503050201020203" pitchFamily="18" charset="-78"/>
                <a:cs typeface="Adobe Arabic" panose="02040503050201020203" pitchFamily="18" charset="-78"/>
              </a:rPr>
              <a:t>).</a:t>
            </a:r>
            <a:br>
              <a:rPr lang="es-ES" sz="2800" dirty="0">
                <a:latin typeface="Adobe Arabic" panose="02040503050201020203" pitchFamily="18" charset="-78"/>
                <a:cs typeface="Adobe Arabic" panose="02040503050201020203" pitchFamily="18" charset="-78"/>
              </a:rPr>
            </a:br>
            <a:r>
              <a:rPr lang="es-ES" sz="2800" dirty="0" smtClean="0">
                <a:latin typeface="Adobe Arabic" panose="02040503050201020203" pitchFamily="18" charset="-78"/>
                <a:cs typeface="Adobe Arabic" panose="02040503050201020203" pitchFamily="18" charset="-78"/>
              </a:rPr>
              <a:t> Disponer </a:t>
            </a:r>
            <a:r>
              <a:rPr lang="es-ES" sz="2800" dirty="0">
                <a:latin typeface="Adobe Arabic" panose="02040503050201020203" pitchFamily="18" charset="-78"/>
                <a:cs typeface="Adobe Arabic" panose="02040503050201020203" pitchFamily="18" charset="-78"/>
              </a:rPr>
              <a:t>de mecanismos para avisar a otros en el caso de necesitar ayuda.</a:t>
            </a:r>
            <a:br>
              <a:rPr lang="es-ES" sz="2800" dirty="0">
                <a:latin typeface="Adobe Arabic" panose="02040503050201020203" pitchFamily="18" charset="-78"/>
                <a:cs typeface="Adobe Arabic" panose="02040503050201020203" pitchFamily="18" charset="-78"/>
              </a:rPr>
            </a:br>
            <a:r>
              <a:rPr lang="es-ES" sz="2800" dirty="0" smtClean="0">
                <a:latin typeface="Adobe Arabic" panose="02040503050201020203" pitchFamily="18" charset="-78"/>
                <a:cs typeface="Adobe Arabic" panose="02040503050201020203" pitchFamily="18" charset="-78"/>
              </a:rPr>
              <a:t> Evitar </a:t>
            </a:r>
            <a:r>
              <a:rPr lang="es-ES" sz="2800" dirty="0">
                <a:latin typeface="Adobe Arabic" panose="02040503050201020203" pitchFamily="18" charset="-78"/>
                <a:cs typeface="Adobe Arabic" panose="02040503050201020203" pitchFamily="18" charset="-78"/>
              </a:rPr>
              <a:t>usar el cuerpo como escudo propio.</a:t>
            </a:r>
            <a:br>
              <a:rPr lang="es-ES" sz="2800" dirty="0">
                <a:latin typeface="Adobe Arabic" panose="02040503050201020203" pitchFamily="18" charset="-78"/>
                <a:cs typeface="Adobe Arabic" panose="02040503050201020203" pitchFamily="18" charset="-78"/>
              </a:rPr>
            </a:br>
            <a:r>
              <a:rPr lang="es-ES" sz="2800" dirty="0" smtClean="0">
                <a:latin typeface="Adobe Arabic" panose="02040503050201020203" pitchFamily="18" charset="-78"/>
                <a:cs typeface="Adobe Arabic" panose="02040503050201020203" pitchFamily="18" charset="-78"/>
              </a:rPr>
              <a:t> Mantenerse </a:t>
            </a:r>
            <a:r>
              <a:rPr lang="es-ES" sz="2800" dirty="0">
                <a:latin typeface="Adobe Arabic" panose="02040503050201020203" pitchFamily="18" charset="-78"/>
                <a:cs typeface="Adobe Arabic" panose="02040503050201020203" pitchFamily="18" charset="-78"/>
              </a:rPr>
              <a:t>alerta, no relajarse aunque la situación parezca más controlada.</a:t>
            </a:r>
            <a:br>
              <a:rPr lang="es-ES" sz="2800" dirty="0">
                <a:latin typeface="Adobe Arabic" panose="02040503050201020203" pitchFamily="18" charset="-78"/>
                <a:cs typeface="Adobe Arabic" panose="02040503050201020203" pitchFamily="18" charset="-78"/>
              </a:rPr>
            </a:br>
            <a:r>
              <a:rPr lang="es-ES" sz="2800" dirty="0" smtClean="0">
                <a:latin typeface="Adobe Arabic" panose="02040503050201020203" pitchFamily="18" charset="-78"/>
                <a:cs typeface="Adobe Arabic" panose="02040503050201020203" pitchFamily="18" charset="-78"/>
              </a:rPr>
              <a:t> No </a:t>
            </a:r>
            <a:r>
              <a:rPr lang="es-ES" sz="2800" dirty="0">
                <a:latin typeface="Adobe Arabic" panose="02040503050201020203" pitchFamily="18" charset="-78"/>
                <a:cs typeface="Adobe Arabic" panose="02040503050201020203" pitchFamily="18" charset="-78"/>
              </a:rPr>
              <a:t>dar por finalizada una crisis hasta que no estemos del todo seguros.</a:t>
            </a:r>
            <a:br>
              <a:rPr lang="es-ES" sz="2800" dirty="0">
                <a:latin typeface="Adobe Arabic" panose="02040503050201020203" pitchFamily="18" charset="-78"/>
                <a:cs typeface="Adobe Arabic" panose="02040503050201020203" pitchFamily="18" charset="-78"/>
              </a:rPr>
            </a:br>
            <a:r>
              <a:rPr lang="es-ES" sz="2800" dirty="0" smtClean="0">
                <a:latin typeface="Adobe Arabic" panose="02040503050201020203" pitchFamily="18" charset="-78"/>
                <a:cs typeface="Adobe Arabic" panose="02040503050201020203" pitchFamily="18" charset="-78"/>
              </a:rPr>
              <a:t> Acercarse </a:t>
            </a:r>
            <a:r>
              <a:rPr lang="es-ES" sz="2800" dirty="0">
                <a:latin typeface="Adobe Arabic" panose="02040503050201020203" pitchFamily="18" charset="-78"/>
                <a:cs typeface="Adobe Arabic" panose="02040503050201020203" pitchFamily="18" charset="-78"/>
              </a:rPr>
              <a:t>siempre por delante del individuo</a:t>
            </a:r>
            <a:r>
              <a:rPr lang="es-ES" sz="2800" dirty="0" smtClean="0">
                <a:latin typeface="Adobe Arabic" panose="02040503050201020203" pitchFamily="18" charset="-78"/>
                <a:cs typeface="Adobe Arabic" panose="02040503050201020203" pitchFamily="18" charset="-78"/>
              </a:rPr>
              <a:t>.</a:t>
            </a:r>
            <a:endParaRPr lang="en-US" sz="2800" dirty="0">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xmlns="" val="2882691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24543" y="282102"/>
            <a:ext cx="11501567" cy="6843912"/>
          </a:xfrm>
        </p:spPr>
        <p:txBody>
          <a:bodyPr>
            <a:normAutofit/>
          </a:bodyPr>
          <a:lstStyle/>
          <a:p>
            <a:pPr marL="0" indent="0">
              <a:buNone/>
            </a:pPr>
            <a:endParaRPr lang="es-ES" sz="2800" dirty="0" smtClean="0">
              <a:latin typeface="Adobe Arabic" panose="02040503050201020203" pitchFamily="18" charset="-78"/>
              <a:cs typeface="Adobe Arabic" panose="02040503050201020203" pitchFamily="18" charset="-78"/>
            </a:endParaRPr>
          </a:p>
          <a:p>
            <a:pPr marL="0" indent="0">
              <a:buNone/>
            </a:pPr>
            <a:r>
              <a:rPr lang="es-ES" sz="4400" b="1" dirty="0" smtClean="0">
                <a:solidFill>
                  <a:schemeClr val="accent2"/>
                </a:solidFill>
                <a:latin typeface="Adobe Arabic" panose="02040503050201020203" pitchFamily="18" charset="-78"/>
                <a:cs typeface="Adobe Arabic" panose="02040503050201020203" pitchFamily="18" charset="-78"/>
              </a:rPr>
              <a:t>MEDIDAS PARA LA SUJECIÓN FÍSICA</a:t>
            </a:r>
          </a:p>
          <a:p>
            <a:pPr marL="0" indent="0">
              <a:buNone/>
            </a:pPr>
            <a:r>
              <a:rPr lang="es-ES" sz="3200" dirty="0" smtClean="0">
                <a:latin typeface="Adobe Arabic" panose="02040503050201020203" pitchFamily="18" charset="-78"/>
                <a:cs typeface="Adobe Arabic" panose="02040503050201020203" pitchFamily="18" charset="-78"/>
              </a:rPr>
              <a:t> Ésta</a:t>
            </a:r>
            <a:r>
              <a:rPr lang="es-ES" sz="3200" dirty="0">
                <a:latin typeface="Adobe Arabic" panose="02040503050201020203" pitchFamily="18" charset="-78"/>
                <a:cs typeface="Adobe Arabic" panose="02040503050201020203" pitchFamily="18" charset="-78"/>
              </a:rPr>
              <a:t>, puede ser desde un solo miembro (como el brazo) a la totalidad del cuerpo. Siempre debemos iniciar la contención verbal y anunciar la intensidad de la contención. También, en el caso de que se realice la contención con más de un profesional, sólo debe dirigirla una persona, a poder ser la que tenga mayor vínculo con el paciente en crisis.</a:t>
            </a:r>
            <a:endParaRPr lang="en-US" sz="3200" dirty="0">
              <a:latin typeface="Adobe Arabic" panose="02040503050201020203" pitchFamily="18" charset="-78"/>
              <a:cs typeface="Adobe Arabic" panose="02040503050201020203" pitchFamily="18" charset="-78"/>
            </a:endParaRPr>
          </a:p>
          <a:p>
            <a:pPr marL="0" indent="0">
              <a:buNone/>
            </a:pPr>
            <a:r>
              <a:rPr lang="es-ES" sz="3200" dirty="0">
                <a:latin typeface="Adobe Arabic" panose="02040503050201020203" pitchFamily="18" charset="-78"/>
                <a:cs typeface="Adobe Arabic" panose="02040503050201020203" pitchFamily="18" charset="-78"/>
              </a:rPr>
              <a:t>Si se coge de los brazos, es mejor que la sujeción sea por las muñecas y no por las manos. De esta manera, si queremos aislarlo del lugar donde ha explotado, podremos situar una de sus manos en la nuca y la otra en la espalda, acompañándolo al caminar con nuestra propia inercia.</a:t>
            </a:r>
            <a:endParaRPr lang="en-US" sz="3200" dirty="0">
              <a:latin typeface="Adobe Arabic" panose="02040503050201020203" pitchFamily="18" charset="-78"/>
              <a:cs typeface="Adobe Arabic" panose="02040503050201020203" pitchFamily="18" charset="-78"/>
            </a:endParaRPr>
          </a:p>
          <a:p>
            <a:pPr marL="0" indent="0">
              <a:buNone/>
            </a:pPr>
            <a:r>
              <a:rPr lang="es-ES" sz="3200" dirty="0">
                <a:latin typeface="Adobe Arabic" panose="02040503050201020203" pitchFamily="18" charset="-78"/>
                <a:cs typeface="Adobe Arabic" panose="02040503050201020203" pitchFamily="18" charset="-78"/>
              </a:rPr>
              <a:t>Si hemos podido llegar al entorno de referencia antes comentado, trataremos de soltarlo y volver a realizar contenciones verbales, señalando que entendemos cómo se siente y que a nosotros tampoco nos gusta tener que realizar la contención</a:t>
            </a:r>
          </a:p>
          <a:p>
            <a:endParaRPr lang="es-ES" sz="3200" dirty="0"/>
          </a:p>
        </p:txBody>
      </p:sp>
    </p:spTree>
    <p:extLst>
      <p:ext uri="{BB962C8B-B14F-4D97-AF65-F5344CB8AC3E}">
        <p14:creationId xmlns:p14="http://schemas.microsoft.com/office/powerpoint/2010/main" xmlns="" val="39881884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1945" y="624110"/>
            <a:ext cx="11052667" cy="1280890"/>
          </a:xfrm>
        </p:spPr>
        <p:txBody>
          <a:bodyPr>
            <a:normAutofit fontScale="90000"/>
          </a:bodyPr>
          <a:lstStyle/>
          <a:p>
            <a:r>
              <a:rPr lang="es-ES" b="1" dirty="0">
                <a:solidFill>
                  <a:srgbClr val="C00000"/>
                </a:solidFill>
              </a:rPr>
              <a:t>Como manejar a un paciente agresivo con el uso de la contención física</a:t>
            </a:r>
            <a:r>
              <a:rPr lang="en-US" dirty="0">
                <a:solidFill>
                  <a:srgbClr val="C00000"/>
                </a:solidFill>
              </a:rPr>
              <a:t/>
            </a:r>
            <a:br>
              <a:rPr lang="en-US" dirty="0">
                <a:solidFill>
                  <a:srgbClr val="C00000"/>
                </a:solidFill>
              </a:rPr>
            </a:br>
            <a:endParaRPr lang="es-ES" dirty="0">
              <a:solidFill>
                <a:srgbClr val="C00000"/>
              </a:solidFill>
            </a:endParaRPr>
          </a:p>
        </p:txBody>
      </p:sp>
      <p:sp>
        <p:nvSpPr>
          <p:cNvPr id="3" name="Marcador de contenido 2"/>
          <p:cNvSpPr>
            <a:spLocks noGrp="1"/>
          </p:cNvSpPr>
          <p:nvPr>
            <p:ph idx="1"/>
          </p:nvPr>
        </p:nvSpPr>
        <p:spPr>
          <a:xfrm>
            <a:off x="573932" y="1352145"/>
            <a:ext cx="11361906" cy="5291845"/>
          </a:xfrm>
        </p:spPr>
        <p:txBody>
          <a:bodyPr>
            <a:normAutofit/>
          </a:bodyPr>
          <a:lstStyle/>
          <a:p>
            <a:r>
              <a:rPr lang="es-ES" sz="2800" dirty="0" smtClean="0"/>
              <a:t>En </a:t>
            </a:r>
            <a:r>
              <a:rPr lang="es-ES" sz="2800" dirty="0"/>
              <a:t>los casos en que la agitación sea tan elevada como para que la sujeción no sea suficiente, el sitio más seguro para el paciente es el suelo. De esta manera, lo acompañaremos al suelo apretando su gemelo con nuestro pie o con nuestra rodilla, suavemente, hasta que logremos tenerlo boca abajo. Una vez estemos en el suelo, lo más seguro para el individuo es que su cabeza este de lado con la mejilla tocando el suelo y aguantándole la espalda. Así, evitaremos autolesiones como cabezazos o morderse.</a:t>
            </a:r>
            <a:endParaRPr lang="en-US" sz="2800" dirty="0"/>
          </a:p>
          <a:p>
            <a:r>
              <a:rPr lang="es-ES" sz="2800" dirty="0"/>
              <a:t>En el suelo, le hablaremos al paciente de forma calmada y serena, y reforzando positivamente cualquier intento que haga para estar más relajado. De esta manera, se le ira avisando de que poco a poco la presión que realizaremos será menor, pero que si incrementa su fuerza nosotros deberemos volver a realizar más presión en él</a:t>
            </a:r>
            <a:r>
              <a:rPr lang="es-ES" sz="2000" dirty="0"/>
              <a:t>.</a:t>
            </a:r>
            <a:endParaRPr lang="en-US" sz="2000" dirty="0"/>
          </a:p>
          <a:p>
            <a:endParaRPr lang="es-ES" sz="2000" dirty="0"/>
          </a:p>
        </p:txBody>
      </p:sp>
    </p:spTree>
    <p:extLst>
      <p:ext uri="{BB962C8B-B14F-4D97-AF65-F5344CB8AC3E}">
        <p14:creationId xmlns:p14="http://schemas.microsoft.com/office/powerpoint/2010/main" xmlns="" val="3512340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0936" y="1371600"/>
            <a:ext cx="10823676" cy="5486400"/>
          </a:xfrm>
        </p:spPr>
        <p:txBody>
          <a:bodyPr>
            <a:normAutofit lnSpcReduction="10000"/>
          </a:bodyPr>
          <a:lstStyle/>
          <a:p>
            <a:r>
              <a:rPr lang="es-ES" sz="4400" dirty="0"/>
              <a:t>Finalmente, cuando observemos que </a:t>
            </a:r>
            <a:r>
              <a:rPr lang="es-ES" sz="4400" dirty="0" smtClean="0"/>
              <a:t>la persona  </a:t>
            </a:r>
            <a:r>
              <a:rPr lang="es-ES" sz="4400" dirty="0"/>
              <a:t>empieza a volver a su estado habitual, lo conduciremos de nuevo a un lugar tranquilo y seguro, sin dejar de observar su nivel de tensión. En función de la problemática del </a:t>
            </a:r>
            <a:r>
              <a:rPr lang="es-ES" sz="4400" dirty="0" smtClean="0"/>
              <a:t>sujeto, </a:t>
            </a:r>
            <a:r>
              <a:rPr lang="es-ES" sz="4400" dirty="0"/>
              <a:t>trataremos de abordar lo que ha pasado en ese momento o se avisará de que se realizará a posterior o en otra visita.</a:t>
            </a:r>
            <a:endParaRPr lang="en-US" sz="4400" dirty="0"/>
          </a:p>
          <a:p>
            <a:pPr marL="0" indent="0">
              <a:buNone/>
            </a:pPr>
            <a:r>
              <a:rPr lang="es-ES" sz="4400" dirty="0"/>
              <a:t> </a:t>
            </a:r>
            <a:endParaRPr lang="en-US" sz="4400" dirty="0"/>
          </a:p>
          <a:p>
            <a:endParaRPr lang="es-ES" dirty="0"/>
          </a:p>
        </p:txBody>
      </p:sp>
    </p:spTree>
    <p:extLst>
      <p:ext uri="{BB962C8B-B14F-4D97-AF65-F5344CB8AC3E}">
        <p14:creationId xmlns:p14="http://schemas.microsoft.com/office/powerpoint/2010/main" xmlns="" val="34684973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9808" y="286604"/>
            <a:ext cx="10505872" cy="1299006"/>
          </a:xfrm>
        </p:spPr>
        <p:txBody>
          <a:bodyPr/>
          <a:lstStyle/>
          <a:p>
            <a:r>
              <a:rPr lang="es-ES" b="1" dirty="0">
                <a:solidFill>
                  <a:schemeClr val="accent2"/>
                </a:solidFill>
              </a:rPr>
              <a:t>CONTRAINDICACIONES</a:t>
            </a:r>
          </a:p>
        </p:txBody>
      </p:sp>
      <p:sp>
        <p:nvSpPr>
          <p:cNvPr id="3" name="Marcador de contenido 2"/>
          <p:cNvSpPr>
            <a:spLocks noGrp="1"/>
          </p:cNvSpPr>
          <p:nvPr>
            <p:ph idx="1"/>
          </p:nvPr>
        </p:nvSpPr>
        <p:spPr>
          <a:xfrm>
            <a:off x="649808" y="1943010"/>
            <a:ext cx="10058400" cy="4023360"/>
          </a:xfrm>
        </p:spPr>
        <p:txBody>
          <a:bodyPr>
            <a:normAutofit lnSpcReduction="10000"/>
          </a:bodyPr>
          <a:lstStyle/>
          <a:p>
            <a:r>
              <a:rPr lang="es-ES" sz="2400" dirty="0" smtClean="0"/>
              <a:t>Las </a:t>
            </a:r>
            <a:r>
              <a:rPr lang="es-ES" sz="2400" dirty="0"/>
              <a:t>situaciones en las que no se debe aplicar la restricción de movimientos son las siguientes</a:t>
            </a:r>
            <a:r>
              <a:rPr lang="es-ES" sz="2400" dirty="0" smtClean="0"/>
              <a:t>:</a:t>
            </a:r>
          </a:p>
          <a:p>
            <a:r>
              <a:rPr lang="es-ES" sz="2400" dirty="0" smtClean="0"/>
              <a:t>Si </a:t>
            </a:r>
            <a:r>
              <a:rPr lang="es-ES" sz="2400" dirty="0"/>
              <a:t>la situación se puede resolver con otros métodos menos coercitivos, como la contención verbal </a:t>
            </a:r>
            <a:r>
              <a:rPr lang="es-ES" sz="2400" dirty="0" smtClean="0"/>
              <a:t>y/o farmacológica</a:t>
            </a:r>
            <a:r>
              <a:rPr lang="es-ES" sz="2400" dirty="0"/>
              <a:t>. </a:t>
            </a:r>
            <a:endParaRPr lang="es-ES" sz="2400" dirty="0" smtClean="0"/>
          </a:p>
          <a:p>
            <a:r>
              <a:rPr lang="es-ES" sz="2400" dirty="0" smtClean="0"/>
              <a:t>Utilizar la contención mecánica como castigo.</a:t>
            </a:r>
          </a:p>
          <a:p>
            <a:r>
              <a:rPr lang="es-ES" sz="2400" dirty="0" smtClean="0"/>
              <a:t>Si </a:t>
            </a:r>
            <a:r>
              <a:rPr lang="es-ES" sz="2400" dirty="0"/>
              <a:t>la </a:t>
            </a:r>
            <a:r>
              <a:rPr lang="es-ES" sz="2400" dirty="0" smtClean="0"/>
              <a:t>conducta violenta es </a:t>
            </a:r>
            <a:r>
              <a:rPr lang="es-ES" sz="2400" dirty="0"/>
              <a:t>voluntaria</a:t>
            </a:r>
            <a:r>
              <a:rPr lang="es-ES" sz="2400" dirty="0" smtClean="0"/>
              <a:t>, no justificable por una enfermedad sino con carácter delictivo(en este caso es competencia de las Fuerzas de Seguridad</a:t>
            </a:r>
            <a:r>
              <a:rPr lang="es-ES" sz="2400" dirty="0"/>
              <a:t>). </a:t>
            </a:r>
            <a:endParaRPr lang="es-ES" sz="2400" dirty="0" smtClean="0"/>
          </a:p>
          <a:p>
            <a:r>
              <a:rPr lang="es-ES" sz="2400" dirty="0" smtClean="0"/>
              <a:t>Para </a:t>
            </a:r>
            <a:r>
              <a:rPr lang="es-ES" sz="2400" dirty="0"/>
              <a:t>el </a:t>
            </a:r>
            <a:r>
              <a:rPr lang="es-ES" sz="2400" dirty="0" smtClean="0"/>
              <a:t>descanso del </a:t>
            </a:r>
            <a:r>
              <a:rPr lang="es-ES" sz="2400" dirty="0"/>
              <a:t>personal sanitario. </a:t>
            </a:r>
            <a:endParaRPr lang="es-ES" sz="2400" dirty="0" smtClean="0"/>
          </a:p>
          <a:p>
            <a:r>
              <a:rPr lang="es-ES" sz="2400" dirty="0" smtClean="0"/>
              <a:t>Cuando no exista personal suficiente para llevarla a </a:t>
            </a:r>
            <a:r>
              <a:rPr lang="es-ES" sz="2400" dirty="0"/>
              <a:t>acabo o sea una situación que conlleve más riesgo que beneficios, o sea técnicamente imposible</a:t>
            </a:r>
            <a:r>
              <a:rPr lang="es-ES" dirty="0"/>
              <a:t>.</a:t>
            </a:r>
          </a:p>
        </p:txBody>
      </p:sp>
    </p:spTree>
    <p:extLst>
      <p:ext uri="{BB962C8B-B14F-4D97-AF65-F5344CB8AC3E}">
        <p14:creationId xmlns:p14="http://schemas.microsoft.com/office/powerpoint/2010/main" xmlns="" val="3075754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solidFill>
                  <a:schemeClr val="accent2"/>
                </a:solidFill>
              </a:rPr>
              <a:t>Contención emocional</a:t>
            </a:r>
          </a:p>
        </p:txBody>
      </p:sp>
      <p:sp>
        <p:nvSpPr>
          <p:cNvPr id="3" name="Marcador de contenido 2"/>
          <p:cNvSpPr>
            <a:spLocks noGrp="1"/>
          </p:cNvSpPr>
          <p:nvPr>
            <p:ph idx="1"/>
          </p:nvPr>
        </p:nvSpPr>
        <p:spPr>
          <a:xfrm>
            <a:off x="408562" y="1845734"/>
            <a:ext cx="10747118" cy="4023360"/>
          </a:xfrm>
        </p:spPr>
        <p:txBody>
          <a:bodyPr/>
          <a:lstStyle/>
          <a:p>
            <a:r>
              <a:rPr lang="es-ES" sz="3600" dirty="0" smtClean="0"/>
              <a:t>procedimiento </a:t>
            </a:r>
            <a:r>
              <a:rPr lang="es-ES" sz="3600" dirty="0"/>
              <a:t>que tiene como objetivo tranquilizar y estimular la confianza de la persona que se encuentra afectada por una fuerte crisis emocional, la que puede derivar en conductas perturbadoras. La realiza un profesional especializado y puede ser la acción precedente y/o simplificar la contención farmacológica. </a:t>
            </a:r>
            <a:endParaRPr lang="es-ES" sz="3600" dirty="0" smtClean="0"/>
          </a:p>
          <a:p>
            <a:r>
              <a:rPr lang="es-ES" sz="3600" dirty="0" smtClean="0"/>
              <a:t>• </a:t>
            </a:r>
            <a:r>
              <a:rPr lang="es-ES" sz="3600" dirty="0"/>
              <a:t>Palabras claves: escuchar, persuadir</a:t>
            </a:r>
            <a:r>
              <a:rPr lang="es-ES" dirty="0"/>
              <a:t>.</a:t>
            </a:r>
          </a:p>
        </p:txBody>
      </p:sp>
    </p:spTree>
    <p:extLst>
      <p:ext uri="{BB962C8B-B14F-4D97-AF65-F5344CB8AC3E}">
        <p14:creationId xmlns:p14="http://schemas.microsoft.com/office/powerpoint/2010/main" xmlns="" val="2778904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36330" y="378373"/>
            <a:ext cx="11855669" cy="5675586"/>
          </a:xfrm>
        </p:spPr>
        <p:txBody>
          <a:bodyPr>
            <a:noAutofit/>
          </a:bodyPr>
          <a:lstStyle/>
          <a:p>
            <a:pPr>
              <a:lnSpc>
                <a:spcPct val="100000"/>
              </a:lnSpc>
            </a:pPr>
            <a:r>
              <a:rPr lang="es-ES" sz="3200" dirty="0" smtClean="0"/>
              <a:t/>
            </a:r>
            <a:br>
              <a:rPr lang="es-ES" sz="3200" dirty="0" smtClean="0"/>
            </a:br>
            <a:r>
              <a:rPr lang="es-ES" sz="3200" dirty="0"/>
              <a:t/>
            </a:r>
            <a:br>
              <a:rPr lang="es-ES" sz="3200" dirty="0"/>
            </a:br>
            <a:r>
              <a:rPr lang="es-ES" sz="3200" dirty="0" smtClean="0"/>
              <a:t/>
            </a:r>
            <a:br>
              <a:rPr lang="es-ES" sz="3200" dirty="0" smtClean="0"/>
            </a:br>
            <a:r>
              <a:rPr lang="es-ES" sz="3200" dirty="0"/>
              <a:t/>
            </a:r>
            <a:br>
              <a:rPr lang="es-ES" sz="3200" dirty="0"/>
            </a:br>
            <a:r>
              <a:rPr lang="es-ES" sz="3200" dirty="0" smtClean="0"/>
              <a:t/>
            </a:r>
            <a:br>
              <a:rPr lang="es-ES" sz="3200" dirty="0" smtClean="0"/>
            </a:br>
            <a:r>
              <a:rPr lang="es-ES" sz="3200" dirty="0"/>
              <a:t/>
            </a:r>
            <a:br>
              <a:rPr lang="es-ES" sz="3200" dirty="0"/>
            </a:br>
            <a:r>
              <a:rPr lang="es-ES" sz="3200" dirty="0" smtClean="0"/>
              <a:t/>
            </a:r>
            <a:br>
              <a:rPr lang="es-ES" sz="3200" dirty="0" smtClean="0"/>
            </a:br>
            <a:r>
              <a:rPr lang="es-ES" sz="3200" dirty="0" smtClean="0"/>
              <a:t>En </a:t>
            </a:r>
            <a:r>
              <a:rPr lang="es-ES" sz="3200" dirty="0"/>
              <a:t>diferentes trastornos nos podemos encontrar con </a:t>
            </a:r>
            <a:r>
              <a:rPr lang="es-ES" sz="3200" dirty="0" smtClean="0"/>
              <a:t>personas  </a:t>
            </a:r>
            <a:r>
              <a:rPr lang="es-ES" sz="3200" dirty="0"/>
              <a:t>que deben enfrentarse a situaciones superiores a los recursos que tienen para afrontarlos. </a:t>
            </a:r>
            <a:r>
              <a:rPr lang="es-ES" sz="3200" dirty="0" smtClean="0"/>
              <a:t/>
            </a:r>
            <a:br>
              <a:rPr lang="es-ES" sz="3200" dirty="0" smtClean="0"/>
            </a:br>
            <a:r>
              <a:rPr lang="es-ES" sz="3200" dirty="0" smtClean="0"/>
              <a:t/>
            </a:r>
            <a:br>
              <a:rPr lang="es-ES" sz="3200" dirty="0" smtClean="0"/>
            </a:br>
            <a:r>
              <a:rPr lang="es-ES" sz="3200" dirty="0" smtClean="0"/>
              <a:t>Por </a:t>
            </a:r>
            <a:r>
              <a:rPr lang="es-ES" sz="3200" dirty="0"/>
              <a:t>ello, pueden entrar en una crisis que desencadene una explosión conductual. Estas crisis, pueden deberse a una falta de control de impulsos o de gestión de las emociones, dificultades para aceptar los límites (en niños y adolescentes sobretodo), en mostrar conductas </a:t>
            </a:r>
            <a:r>
              <a:rPr lang="es-ES" sz="3200" dirty="0" smtClean="0"/>
              <a:t>pro sociales, </a:t>
            </a:r>
            <a:r>
              <a:rPr lang="es-ES" sz="3200" dirty="0"/>
              <a:t>poca tolerancia a la frustración e inmediatez,  falta de habilidades para la planificación o dificultades en el </a:t>
            </a:r>
            <a:r>
              <a:rPr lang="es-ES" sz="3200" dirty="0" smtClean="0"/>
              <a:t>aprendizaje   </a:t>
            </a:r>
            <a:r>
              <a:rPr lang="es-ES" sz="3200" dirty="0"/>
              <a:t>ensayo y error.</a:t>
            </a:r>
          </a:p>
        </p:txBody>
      </p:sp>
    </p:spTree>
    <p:extLst>
      <p:ext uri="{BB962C8B-B14F-4D97-AF65-F5344CB8AC3E}">
        <p14:creationId xmlns:p14="http://schemas.microsoft.com/office/powerpoint/2010/main" xmlns="" val="16838404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340468" y="535021"/>
            <a:ext cx="10815212" cy="5334073"/>
          </a:xfrm>
        </p:spPr>
        <p:txBody>
          <a:bodyPr>
            <a:normAutofit/>
          </a:bodyPr>
          <a:lstStyle/>
          <a:p>
            <a:endParaRPr lang="es-ES" sz="2800" dirty="0" smtClean="0"/>
          </a:p>
          <a:p>
            <a:r>
              <a:rPr lang="es-ES" sz="4000" dirty="0" smtClean="0"/>
              <a:t>La </a:t>
            </a:r>
            <a:r>
              <a:rPr lang="es-ES" sz="4000" dirty="0"/>
              <a:t>idea de la contención emocional se ha utilizado especialmente en aquellas ocasiones en las que la persona que se encuentra afectada por una fuerte crisis emocional, que incluso puede derivar en conductas perturbadoras, en esas circunstancias la contención emocional se refieren a todas las acciones que tienen como objetivo tranquilizar y estimular la confianza del afectado</a:t>
            </a:r>
            <a:r>
              <a:rPr lang="es-ES" sz="2800" dirty="0" smtClean="0"/>
              <a:t>.</a:t>
            </a:r>
          </a:p>
        </p:txBody>
      </p:sp>
    </p:spTree>
    <p:extLst>
      <p:ext uri="{BB962C8B-B14F-4D97-AF65-F5344CB8AC3E}">
        <p14:creationId xmlns:p14="http://schemas.microsoft.com/office/powerpoint/2010/main" xmlns="" val="494052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845734"/>
            <a:ext cx="10698480" cy="4023360"/>
          </a:xfrm>
        </p:spPr>
        <p:txBody>
          <a:bodyPr>
            <a:noAutofit/>
          </a:bodyPr>
          <a:lstStyle/>
          <a:p>
            <a:r>
              <a:rPr lang="es-ES" sz="3600" dirty="0"/>
              <a:t>La contención </a:t>
            </a:r>
            <a:r>
              <a:rPr lang="es-ES" sz="3600" dirty="0" smtClean="0"/>
              <a:t>psicológica o emocional  </a:t>
            </a:r>
            <a:r>
              <a:rPr lang="es-ES" sz="3600" dirty="0"/>
              <a:t>consiste en la creación de las condiciones y el espacio que facilite la elaboración, el desarrollo de las capacidades mentales, para que los impulsos, instintos o pasiones, sean contrastados con la realidad y puestos en acción de una forma saludable. Estas definiciones se ajustan a lo que han descrito autores como </a:t>
            </a:r>
            <a:r>
              <a:rPr lang="es-ES" sz="3600" dirty="0" err="1"/>
              <a:t>Balint</a:t>
            </a:r>
            <a:r>
              <a:rPr lang="es-ES" sz="3600" dirty="0"/>
              <a:t>, </a:t>
            </a:r>
            <a:r>
              <a:rPr lang="es-ES" sz="3600" dirty="0" err="1"/>
              <a:t>Bion</a:t>
            </a:r>
            <a:r>
              <a:rPr lang="es-ES" sz="3600" dirty="0"/>
              <a:t>, y </a:t>
            </a:r>
            <a:r>
              <a:rPr lang="es-ES" sz="3600" dirty="0" err="1"/>
              <a:t>Winnicott</a:t>
            </a:r>
            <a:r>
              <a:rPr lang="es-ES" sz="3600" dirty="0"/>
              <a:t> entre otros.</a:t>
            </a:r>
          </a:p>
          <a:p>
            <a:endParaRPr lang="es-ES" sz="3600" dirty="0"/>
          </a:p>
        </p:txBody>
      </p:sp>
    </p:spTree>
    <p:extLst>
      <p:ext uri="{BB962C8B-B14F-4D97-AF65-F5344CB8AC3E}">
        <p14:creationId xmlns:p14="http://schemas.microsoft.com/office/powerpoint/2010/main" xmlns="" val="6593961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8834" y="680936"/>
            <a:ext cx="11381362" cy="5787958"/>
          </a:xfrm>
        </p:spPr>
        <p:txBody>
          <a:bodyPr>
            <a:normAutofit/>
          </a:bodyPr>
          <a:lstStyle/>
          <a:p>
            <a:endParaRPr lang="es-ES" sz="2800" dirty="0" smtClean="0"/>
          </a:p>
          <a:p>
            <a:r>
              <a:rPr lang="es-ES" sz="3600" dirty="0" smtClean="0"/>
              <a:t>La </a:t>
            </a:r>
            <a:r>
              <a:rPr lang="es-ES" sz="3600" dirty="0"/>
              <a:t>CONTENCION Y COMPRENSION, </a:t>
            </a:r>
            <a:r>
              <a:rPr lang="es-ES" sz="3600" dirty="0" smtClean="0"/>
              <a:t>son </a:t>
            </a:r>
            <a:r>
              <a:rPr lang="es-ES" sz="3600" dirty="0"/>
              <a:t>elementos básicos de la tarea asistencial y forman parte del proceso que comienza con percibir y empatizar con el sufrimiento, conflicto y ansiedades </a:t>
            </a:r>
            <a:r>
              <a:rPr lang="es-ES" sz="3600" dirty="0" smtClean="0"/>
              <a:t>de la persona, </a:t>
            </a:r>
            <a:r>
              <a:rPr lang="es-ES" sz="3600" dirty="0"/>
              <a:t>contenerlas para en el momento apropiado </a:t>
            </a:r>
            <a:r>
              <a:rPr lang="es-ES" sz="3600" dirty="0" smtClean="0"/>
              <a:t> y devolver </a:t>
            </a:r>
            <a:r>
              <a:rPr lang="es-ES" sz="3600" dirty="0"/>
              <a:t>al </a:t>
            </a:r>
            <a:r>
              <a:rPr lang="es-ES" sz="3600" dirty="0" smtClean="0"/>
              <a:t>un </a:t>
            </a:r>
            <a:r>
              <a:rPr lang="es-ES" sz="3600" dirty="0"/>
              <a:t>mensaje suficientemente elaborado o mentalizado que le permita a su vez la contención de su conflicto, sufrimiento, ansiedad, etc. dentro de su propio espacio mental, ajustarlo a su realidad y, de este modo, facilitar el progreso y desarrollo de su salud psíquica</a:t>
            </a:r>
            <a:r>
              <a:rPr lang="es-ES" sz="2800" dirty="0"/>
              <a:t>. </a:t>
            </a:r>
            <a:endParaRPr lang="es-ES" sz="2800" dirty="0" smtClean="0"/>
          </a:p>
          <a:p>
            <a:endParaRPr lang="es-ES" sz="2400" dirty="0"/>
          </a:p>
        </p:txBody>
      </p:sp>
    </p:spTree>
    <p:extLst>
      <p:ext uri="{BB962C8B-B14F-4D97-AF65-F5344CB8AC3E}">
        <p14:creationId xmlns:p14="http://schemas.microsoft.com/office/powerpoint/2010/main" xmlns="" val="1734400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5370" y="286603"/>
            <a:ext cx="10165404" cy="1688112"/>
          </a:xfrm>
        </p:spPr>
        <p:txBody>
          <a:bodyPr>
            <a:normAutofit/>
          </a:bodyPr>
          <a:lstStyle/>
          <a:p>
            <a:r>
              <a:rPr lang="es-ES" sz="2700" b="1" dirty="0" smtClean="0">
                <a:solidFill>
                  <a:schemeClr val="accent1"/>
                </a:solidFill>
              </a:rPr>
              <a:t>DIFICULTADES PARA LA PERCEPCIÓN, EL RECONOCIMIENTO Y LA EXPRESIÓN EMOCIONAL EN PERSONAS CON DISCAPACIDAD INTELECTUAL</a:t>
            </a:r>
            <a:r>
              <a:rPr lang="es-ES" b="1" dirty="0" smtClean="0">
                <a:solidFill>
                  <a:schemeClr val="accent1"/>
                </a:solidFill>
              </a:rPr>
              <a:t/>
            </a:r>
            <a:br>
              <a:rPr lang="es-ES" b="1" dirty="0" smtClean="0">
                <a:solidFill>
                  <a:schemeClr val="accent1"/>
                </a:solidFill>
              </a:rPr>
            </a:br>
            <a:endParaRPr lang="es-ES" b="1" dirty="0">
              <a:solidFill>
                <a:schemeClr val="accent1"/>
              </a:solidFill>
            </a:endParaRPr>
          </a:p>
        </p:txBody>
      </p:sp>
      <p:sp>
        <p:nvSpPr>
          <p:cNvPr id="3" name="Marcador de contenido 2"/>
          <p:cNvSpPr>
            <a:spLocks noGrp="1"/>
          </p:cNvSpPr>
          <p:nvPr>
            <p:ph idx="1"/>
          </p:nvPr>
        </p:nvSpPr>
        <p:spPr>
          <a:xfrm>
            <a:off x="359923" y="1575881"/>
            <a:ext cx="11585643" cy="5077837"/>
          </a:xfrm>
        </p:spPr>
        <p:txBody>
          <a:bodyPr>
            <a:normAutofit/>
          </a:bodyPr>
          <a:lstStyle/>
          <a:p>
            <a:r>
              <a:rPr lang="es-ES" sz="2400" dirty="0"/>
              <a:t>Los estudios apuntan a que las personas con discapacidad intelectual:</a:t>
            </a:r>
          </a:p>
          <a:p>
            <a:r>
              <a:rPr lang="es-ES" sz="2400" dirty="0"/>
              <a:t>Presentan cierta incapacidad para adaptarse a emociones de alta intensidad, en la medida en que son generadoras para ellas de confusión.</a:t>
            </a:r>
          </a:p>
          <a:p>
            <a:r>
              <a:rPr lang="es-ES" sz="2400" dirty="0"/>
              <a:t>Experimentan dificultades para percibir, reconocer y comprender las emociones que los demás exteriorizan a través de sus expresiones faciales. A la hora de determinar las causas que originan dichas dificultades se barajan diversas hipótesis:</a:t>
            </a:r>
          </a:p>
          <a:p>
            <a:r>
              <a:rPr lang="es-ES" sz="2400" dirty="0" smtClean="0"/>
              <a:t>Experimentan </a:t>
            </a:r>
            <a:r>
              <a:rPr lang="es-ES" sz="2400" dirty="0"/>
              <a:t>cierta incapacidad para percibir sus propias emociones.</a:t>
            </a:r>
          </a:p>
          <a:p>
            <a:r>
              <a:rPr lang="es-ES" sz="2400" dirty="0"/>
              <a:t>Experimentan dificultades para expresar sus emociones, lo que dificulta su detección, así como la distinción entre las señales indicativas de una determinada situación emocional y otros factores internos.</a:t>
            </a:r>
          </a:p>
          <a:p>
            <a:endParaRPr lang="es-ES" dirty="0"/>
          </a:p>
        </p:txBody>
      </p:sp>
    </p:spTree>
    <p:extLst>
      <p:ext uri="{BB962C8B-B14F-4D97-AF65-F5344CB8AC3E}">
        <p14:creationId xmlns:p14="http://schemas.microsoft.com/office/powerpoint/2010/main" xmlns="" val="5934816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solidFill>
                  <a:schemeClr val="accent1"/>
                </a:solidFill>
              </a:rPr>
              <a:t>Qué se puede hacer para facilitar la detección</a:t>
            </a:r>
            <a:endParaRPr lang="es-ES" dirty="0">
              <a:solidFill>
                <a:schemeClr val="accent1"/>
              </a:solidFill>
            </a:endParaRPr>
          </a:p>
        </p:txBody>
      </p:sp>
      <p:sp>
        <p:nvSpPr>
          <p:cNvPr id="3" name="Marcador de contenido 2"/>
          <p:cNvSpPr>
            <a:spLocks noGrp="1"/>
          </p:cNvSpPr>
          <p:nvPr>
            <p:ph idx="1"/>
          </p:nvPr>
        </p:nvSpPr>
        <p:spPr>
          <a:xfrm>
            <a:off x="1097280" y="1884644"/>
            <a:ext cx="10058400" cy="4023360"/>
          </a:xfrm>
        </p:spPr>
        <p:txBody>
          <a:bodyPr>
            <a:normAutofit lnSpcReduction="10000"/>
          </a:bodyPr>
          <a:lstStyle/>
          <a:p>
            <a:r>
              <a:rPr lang="es-ES" dirty="0"/>
              <a:t> </a:t>
            </a:r>
          </a:p>
          <a:p>
            <a:r>
              <a:rPr lang="es-ES" b="1" i="1" dirty="0">
                <a:solidFill>
                  <a:schemeClr val="accent1"/>
                </a:solidFill>
              </a:rPr>
              <a:t>En el caso de las personas con discapacidad intelectual leve y moderada:</a:t>
            </a:r>
            <a:r>
              <a:rPr lang="es-ES" dirty="0">
                <a:solidFill>
                  <a:schemeClr val="accent1"/>
                </a:solidFill>
              </a:rPr>
              <a:t/>
            </a:r>
            <a:br>
              <a:rPr lang="es-ES" dirty="0">
                <a:solidFill>
                  <a:schemeClr val="accent1"/>
                </a:solidFill>
              </a:rPr>
            </a:br>
            <a:r>
              <a:rPr lang="es-ES" dirty="0">
                <a:solidFill>
                  <a:schemeClr val="accent1"/>
                </a:solidFill>
              </a:rPr>
              <a:t> </a:t>
            </a:r>
            <a:endParaRPr lang="es-ES" sz="2800" dirty="0">
              <a:solidFill>
                <a:schemeClr val="accent1"/>
              </a:solidFill>
            </a:endParaRPr>
          </a:p>
          <a:p>
            <a:pPr lvl="1"/>
            <a:r>
              <a:rPr lang="es-ES" sz="2800" dirty="0"/>
              <a:t>​Las investigaciones apuntan a que, utilizando los instrumentos adecuados, las personas son capaces de informar sobre sus propias emociones (</a:t>
            </a:r>
            <a:r>
              <a:rPr lang="es-ES" sz="2800" dirty="0" err="1"/>
              <a:t>autoinformes</a:t>
            </a:r>
            <a:r>
              <a:rPr lang="es-ES" sz="2800" dirty="0"/>
              <a:t>). Con todo, estas fórmulas no están libres de dificultades: en efecto, las evidencias sugieren que la </a:t>
            </a:r>
            <a:r>
              <a:rPr lang="es-ES" sz="2800" dirty="0" smtClean="0"/>
              <a:t>aprobación, </a:t>
            </a:r>
            <a:r>
              <a:rPr lang="es-ES" sz="2800" dirty="0"/>
              <a:t>es decir, la tendencia a estar de acuerdo con quien plantea las preguntas está muy presente en las personas con discapacidad intelectual, como es habitual, por otra parte, en la mayoría de las personas particularmente vulnerables</a:t>
            </a:r>
          </a:p>
          <a:p>
            <a:endParaRPr lang="es-ES" sz="2800" dirty="0"/>
          </a:p>
        </p:txBody>
      </p:sp>
    </p:spTree>
    <p:extLst>
      <p:ext uri="{BB962C8B-B14F-4D97-AF65-F5344CB8AC3E}">
        <p14:creationId xmlns:p14="http://schemas.microsoft.com/office/powerpoint/2010/main" xmlns="" val="2248636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97280" y="768485"/>
            <a:ext cx="10058400" cy="5642043"/>
          </a:xfrm>
        </p:spPr>
        <p:txBody>
          <a:bodyPr>
            <a:noAutofit/>
          </a:bodyPr>
          <a:lstStyle/>
          <a:p>
            <a:endParaRPr lang="es-ES" sz="2800" b="1" i="1" dirty="0" smtClean="0"/>
          </a:p>
          <a:p>
            <a:r>
              <a:rPr lang="es-ES" sz="2800" b="1" i="1" dirty="0" smtClean="0"/>
              <a:t>En </a:t>
            </a:r>
            <a:r>
              <a:rPr lang="es-ES" sz="2800" b="1" i="1" dirty="0"/>
              <a:t>el caso de las personas con discapacidad intelectual severa, profunda y múltiple</a:t>
            </a:r>
            <a:r>
              <a:rPr lang="es-ES" sz="2800" dirty="0"/>
              <a:t>, es más complicado. Durante muchos años, ha prevalecido la idea de que estas personas respondían mínimamente o no respondían en absoluto al estrés emocional. Este consenso, casi tácito, ha sido objeto de revisión en fechas recientes, porque, desde mediados de los años 90, existen elementos que evidencian en ellas la presencia y la experiencia de emociones estresantes, aun cuando no siempre se observen señales externas que así lo manifiesten. </a:t>
            </a:r>
            <a:endParaRPr lang="es-ES" sz="2800" dirty="0" smtClean="0"/>
          </a:p>
          <a:p>
            <a:r>
              <a:rPr lang="es-ES" sz="2800" dirty="0" smtClean="0"/>
              <a:t>Es </a:t>
            </a:r>
            <a:r>
              <a:rPr lang="es-ES" sz="2800" dirty="0"/>
              <a:t>más, algunos estudios indican que las personas con discapacidad intelectual padecen más problemas emocionales que el resto de la población. Pero ¿cómo detectarlos?</a:t>
            </a:r>
            <a:br>
              <a:rPr lang="es-ES" sz="2800" dirty="0"/>
            </a:br>
            <a:endParaRPr lang="es-ES" sz="2800" dirty="0"/>
          </a:p>
        </p:txBody>
      </p:sp>
    </p:spTree>
    <p:extLst>
      <p:ext uri="{BB962C8B-B14F-4D97-AF65-F5344CB8AC3E}">
        <p14:creationId xmlns:p14="http://schemas.microsoft.com/office/powerpoint/2010/main" xmlns="" val="31656007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www.ifbscalidad.eus/files/galeria/images/Conductas%20indicativas%20de%20cambios.jpg"/>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916349" y="214009"/>
            <a:ext cx="8297694" cy="64008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2507115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0740" y="286603"/>
            <a:ext cx="10824940" cy="1450757"/>
          </a:xfrm>
        </p:spPr>
        <p:txBody>
          <a:bodyPr>
            <a:normAutofit fontScale="90000"/>
          </a:bodyPr>
          <a:lstStyle/>
          <a:p>
            <a:r>
              <a:rPr lang="en-US" altLang="en-US" b="1" dirty="0">
                <a:solidFill>
                  <a:schemeClr val="accent1"/>
                </a:solidFill>
                <a:latin typeface="Raleway"/>
              </a:rPr>
              <a:t>LOS BENEFICIOS DE LA LIBERACIÓN DE LOS SENTIMIENTOS</a:t>
            </a:r>
            <a:endParaRPr lang="es-ES" dirty="0">
              <a:solidFill>
                <a:schemeClr val="accent1"/>
              </a:solidFill>
            </a:endParaRPr>
          </a:p>
        </p:txBody>
      </p:sp>
      <p:sp>
        <p:nvSpPr>
          <p:cNvPr id="3" name="Marcador de contenido 2"/>
          <p:cNvSpPr>
            <a:spLocks noGrp="1"/>
          </p:cNvSpPr>
          <p:nvPr>
            <p:ph idx="1"/>
          </p:nvPr>
        </p:nvSpPr>
        <p:spPr>
          <a:xfrm>
            <a:off x="204281" y="1845734"/>
            <a:ext cx="11819106" cy="4023360"/>
          </a:xfrm>
        </p:spPr>
        <p:txBody>
          <a:bodyPr>
            <a:normAutofit/>
          </a:bodyPr>
          <a:lstStyle/>
          <a:p>
            <a:pPr marL="0" lvl="0" indent="0" eaLnBrk="0" fontAlgn="base" hangingPunct="0">
              <a:lnSpc>
                <a:spcPct val="100000"/>
              </a:lnSpc>
              <a:spcBef>
                <a:spcPct val="0"/>
              </a:spcBef>
              <a:spcAft>
                <a:spcPct val="0"/>
              </a:spcAft>
              <a:buClrTx/>
              <a:buSzTx/>
              <a:buNone/>
            </a:pPr>
            <a:r>
              <a:rPr lang="en-US" altLang="en-US" sz="2400" dirty="0" smtClean="0">
                <a:solidFill>
                  <a:srgbClr val="565656"/>
                </a:solidFill>
                <a:latin typeface="Raleway"/>
              </a:rPr>
              <a:t>Contener </a:t>
            </a:r>
            <a:r>
              <a:rPr lang="en-US" altLang="en-US" sz="2400" dirty="0">
                <a:solidFill>
                  <a:srgbClr val="565656"/>
                </a:solidFill>
                <a:latin typeface="Raleway"/>
              </a:rPr>
              <a:t>las emociones </a:t>
            </a:r>
            <a:r>
              <a:rPr lang="en-US" altLang="en-US" sz="2400" dirty="0" smtClean="0">
                <a:solidFill>
                  <a:srgbClr val="565656"/>
                </a:solidFill>
                <a:latin typeface="Raleway"/>
              </a:rPr>
              <a:t> </a:t>
            </a:r>
            <a:r>
              <a:rPr lang="en-US" altLang="en-US" sz="2400" dirty="0">
                <a:solidFill>
                  <a:srgbClr val="565656"/>
                </a:solidFill>
                <a:latin typeface="Raleway"/>
              </a:rPr>
              <a:t>no </a:t>
            </a:r>
            <a:r>
              <a:rPr lang="en-US" altLang="en-US" sz="2400" dirty="0" err="1">
                <a:solidFill>
                  <a:srgbClr val="565656"/>
                </a:solidFill>
                <a:latin typeface="Raleway"/>
              </a:rPr>
              <a:t>significa</a:t>
            </a:r>
            <a:r>
              <a:rPr lang="en-US" altLang="en-US" sz="2400" dirty="0">
                <a:solidFill>
                  <a:srgbClr val="565656"/>
                </a:solidFill>
                <a:latin typeface="Raleway"/>
              </a:rPr>
              <a:t> </a:t>
            </a:r>
            <a:r>
              <a:rPr lang="en-US" altLang="en-US" sz="2400" dirty="0" err="1">
                <a:solidFill>
                  <a:srgbClr val="565656"/>
                </a:solidFill>
                <a:latin typeface="Raleway"/>
              </a:rPr>
              <a:t>reprimir</a:t>
            </a:r>
            <a:r>
              <a:rPr lang="en-US" altLang="en-US" sz="2400" dirty="0">
                <a:solidFill>
                  <a:srgbClr val="565656"/>
                </a:solidFill>
                <a:latin typeface="Raleway"/>
              </a:rPr>
              <a:t>. </a:t>
            </a:r>
            <a:r>
              <a:rPr lang="en-US" altLang="en-US" sz="2400" dirty="0" err="1">
                <a:solidFill>
                  <a:srgbClr val="565656"/>
                </a:solidFill>
                <a:latin typeface="Raleway"/>
              </a:rPr>
              <a:t>Siempre</a:t>
            </a:r>
            <a:r>
              <a:rPr lang="en-US" altLang="en-US" sz="2400" dirty="0">
                <a:solidFill>
                  <a:srgbClr val="565656"/>
                </a:solidFill>
                <a:latin typeface="Raleway"/>
              </a:rPr>
              <a:t> </a:t>
            </a:r>
            <a:r>
              <a:rPr lang="en-US" altLang="en-US" sz="2400" dirty="0" err="1">
                <a:solidFill>
                  <a:srgbClr val="565656"/>
                </a:solidFill>
                <a:latin typeface="Raleway"/>
              </a:rPr>
              <a:t>es</a:t>
            </a:r>
            <a:r>
              <a:rPr lang="en-US" altLang="en-US" sz="2400" dirty="0">
                <a:solidFill>
                  <a:srgbClr val="565656"/>
                </a:solidFill>
                <a:latin typeface="Raleway"/>
              </a:rPr>
              <a:t> </a:t>
            </a:r>
            <a:r>
              <a:rPr lang="en-US" altLang="en-US" sz="2400" dirty="0" err="1">
                <a:solidFill>
                  <a:srgbClr val="565656"/>
                </a:solidFill>
                <a:latin typeface="Raleway"/>
              </a:rPr>
              <a:t>necesario</a:t>
            </a:r>
            <a:r>
              <a:rPr lang="en-US" altLang="en-US" sz="2400" dirty="0">
                <a:solidFill>
                  <a:srgbClr val="565656"/>
                </a:solidFill>
                <a:latin typeface="Raleway"/>
              </a:rPr>
              <a:t> que </a:t>
            </a:r>
            <a:r>
              <a:rPr lang="en-US" altLang="en-US" sz="2400" dirty="0" err="1">
                <a:solidFill>
                  <a:srgbClr val="565656"/>
                </a:solidFill>
                <a:latin typeface="Raleway"/>
              </a:rPr>
              <a:t>dispongan</a:t>
            </a:r>
            <a:r>
              <a:rPr lang="en-US" altLang="en-US" sz="2400" dirty="0">
                <a:solidFill>
                  <a:srgbClr val="565656"/>
                </a:solidFill>
                <a:latin typeface="Raleway"/>
              </a:rPr>
              <a:t> de un </a:t>
            </a:r>
            <a:r>
              <a:rPr lang="en-US" altLang="en-US" sz="2400" dirty="0" err="1">
                <a:solidFill>
                  <a:srgbClr val="565656"/>
                </a:solidFill>
                <a:latin typeface="Raleway"/>
              </a:rPr>
              <a:t>espacio</a:t>
            </a:r>
            <a:r>
              <a:rPr lang="en-US" altLang="en-US" sz="2400" dirty="0">
                <a:solidFill>
                  <a:srgbClr val="565656"/>
                </a:solidFill>
                <a:latin typeface="Raleway"/>
              </a:rPr>
              <a:t> para </a:t>
            </a:r>
            <a:r>
              <a:rPr lang="en-US" altLang="en-US" sz="2400" dirty="0" err="1">
                <a:solidFill>
                  <a:srgbClr val="565656"/>
                </a:solidFill>
                <a:latin typeface="Raleway"/>
              </a:rPr>
              <a:t>liberarlos</a:t>
            </a:r>
            <a:r>
              <a:rPr lang="en-US" altLang="en-US" sz="2400" dirty="0">
                <a:solidFill>
                  <a:srgbClr val="565656"/>
                </a:solidFill>
                <a:latin typeface="Raleway"/>
              </a:rPr>
              <a:t>. </a:t>
            </a:r>
            <a:r>
              <a:rPr lang="en-US" altLang="en-US" sz="2400" dirty="0" err="1">
                <a:solidFill>
                  <a:srgbClr val="565656"/>
                </a:solidFill>
                <a:latin typeface="Raleway"/>
              </a:rPr>
              <a:t>Cuando</a:t>
            </a:r>
            <a:r>
              <a:rPr lang="en-US" altLang="en-US" sz="2400" dirty="0">
                <a:solidFill>
                  <a:srgbClr val="565656"/>
                </a:solidFill>
                <a:latin typeface="Raleway"/>
              </a:rPr>
              <a:t> </a:t>
            </a:r>
            <a:r>
              <a:rPr lang="en-US" altLang="en-US" sz="2400" dirty="0" err="1">
                <a:solidFill>
                  <a:srgbClr val="565656"/>
                </a:solidFill>
                <a:latin typeface="Raleway"/>
              </a:rPr>
              <a:t>sean</a:t>
            </a:r>
            <a:r>
              <a:rPr lang="en-US" altLang="en-US" sz="2400" dirty="0">
                <a:solidFill>
                  <a:srgbClr val="565656"/>
                </a:solidFill>
                <a:latin typeface="Raleway"/>
              </a:rPr>
              <a:t> </a:t>
            </a:r>
            <a:r>
              <a:rPr lang="en-US" altLang="en-US" sz="2400" dirty="0" err="1">
                <a:solidFill>
                  <a:srgbClr val="565656"/>
                </a:solidFill>
                <a:latin typeface="Raleway"/>
              </a:rPr>
              <a:t>más</a:t>
            </a:r>
            <a:r>
              <a:rPr lang="en-US" altLang="en-US" sz="2400" dirty="0">
                <a:solidFill>
                  <a:srgbClr val="565656"/>
                </a:solidFill>
                <a:latin typeface="Raleway"/>
              </a:rPr>
              <a:t> </a:t>
            </a:r>
            <a:r>
              <a:rPr lang="en-US" altLang="en-US" sz="2400" dirty="0" err="1">
                <a:solidFill>
                  <a:srgbClr val="565656"/>
                </a:solidFill>
                <a:latin typeface="Raleway"/>
              </a:rPr>
              <a:t>mayores</a:t>
            </a:r>
            <a:r>
              <a:rPr lang="en-US" altLang="en-US" sz="2400" dirty="0">
                <a:solidFill>
                  <a:srgbClr val="565656"/>
                </a:solidFill>
                <a:latin typeface="Raleway"/>
              </a:rPr>
              <a:t> </a:t>
            </a:r>
            <a:r>
              <a:rPr lang="en-US" altLang="en-US" sz="2400" dirty="0" err="1">
                <a:solidFill>
                  <a:srgbClr val="565656"/>
                </a:solidFill>
                <a:latin typeface="Raleway"/>
              </a:rPr>
              <a:t>podrán</a:t>
            </a:r>
            <a:r>
              <a:rPr lang="en-US" altLang="en-US" sz="2400" dirty="0">
                <a:solidFill>
                  <a:srgbClr val="565656"/>
                </a:solidFill>
                <a:latin typeface="Raleway"/>
              </a:rPr>
              <a:t> </a:t>
            </a:r>
            <a:r>
              <a:rPr lang="en-US" altLang="en-US" sz="2400" dirty="0" err="1">
                <a:solidFill>
                  <a:srgbClr val="565656"/>
                </a:solidFill>
                <a:latin typeface="Raleway"/>
              </a:rPr>
              <a:t>aprender</a:t>
            </a:r>
            <a:r>
              <a:rPr lang="en-US" altLang="en-US" sz="2400" dirty="0">
                <a:solidFill>
                  <a:srgbClr val="565656"/>
                </a:solidFill>
                <a:latin typeface="Raleway"/>
              </a:rPr>
              <a:t> </a:t>
            </a:r>
            <a:r>
              <a:rPr lang="en-US" altLang="en-US" sz="2400" dirty="0" err="1">
                <a:solidFill>
                  <a:srgbClr val="565656"/>
                </a:solidFill>
                <a:latin typeface="Raleway"/>
              </a:rPr>
              <a:t>técnicas</a:t>
            </a:r>
            <a:r>
              <a:rPr lang="en-US" altLang="en-US" sz="2400" dirty="0">
                <a:solidFill>
                  <a:srgbClr val="565656"/>
                </a:solidFill>
                <a:latin typeface="Raleway"/>
              </a:rPr>
              <a:t> para </a:t>
            </a:r>
            <a:r>
              <a:rPr lang="en-US" altLang="en-US" sz="2400" dirty="0" err="1">
                <a:solidFill>
                  <a:srgbClr val="565656"/>
                </a:solidFill>
                <a:latin typeface="Raleway"/>
              </a:rPr>
              <a:t>liberar</a:t>
            </a:r>
            <a:r>
              <a:rPr lang="en-US" altLang="en-US" sz="2400" dirty="0">
                <a:solidFill>
                  <a:srgbClr val="565656"/>
                </a:solidFill>
                <a:latin typeface="Raleway"/>
              </a:rPr>
              <a:t> las emociones </a:t>
            </a:r>
            <a:r>
              <a:rPr lang="en-US" altLang="en-US" sz="2400" dirty="0" err="1">
                <a:solidFill>
                  <a:srgbClr val="565656"/>
                </a:solidFill>
                <a:latin typeface="Raleway"/>
              </a:rPr>
              <a:t>en</a:t>
            </a:r>
            <a:r>
              <a:rPr lang="en-US" altLang="en-US" sz="2400" dirty="0">
                <a:solidFill>
                  <a:srgbClr val="565656"/>
                </a:solidFill>
                <a:latin typeface="Raleway"/>
              </a:rPr>
              <a:t> tan solo un </a:t>
            </a:r>
            <a:r>
              <a:rPr lang="en-US" altLang="en-US" sz="2400" dirty="0" err="1">
                <a:solidFill>
                  <a:srgbClr val="565656"/>
                </a:solidFill>
                <a:latin typeface="Raleway"/>
              </a:rPr>
              <a:t>minuto</a:t>
            </a:r>
            <a:r>
              <a:rPr lang="en-US" altLang="en-US" sz="2400" dirty="0">
                <a:solidFill>
                  <a:srgbClr val="565656"/>
                </a:solidFill>
                <a:latin typeface="Raleway"/>
              </a:rPr>
              <a:t> y </a:t>
            </a:r>
            <a:r>
              <a:rPr lang="en-US" altLang="en-US" sz="2400" dirty="0" err="1">
                <a:solidFill>
                  <a:srgbClr val="565656"/>
                </a:solidFill>
                <a:latin typeface="Raleway"/>
              </a:rPr>
              <a:t>en</a:t>
            </a:r>
            <a:r>
              <a:rPr lang="en-US" altLang="en-US" sz="2400" dirty="0">
                <a:solidFill>
                  <a:srgbClr val="565656"/>
                </a:solidFill>
                <a:latin typeface="Raleway"/>
              </a:rPr>
              <a:t> </a:t>
            </a:r>
            <a:r>
              <a:rPr lang="en-US" altLang="en-US" sz="2400" dirty="0" err="1">
                <a:solidFill>
                  <a:srgbClr val="565656"/>
                </a:solidFill>
                <a:latin typeface="Raleway"/>
              </a:rPr>
              <a:t>cualquier</a:t>
            </a:r>
            <a:r>
              <a:rPr lang="en-US" altLang="en-US" sz="2400" dirty="0">
                <a:solidFill>
                  <a:srgbClr val="565656"/>
                </a:solidFill>
                <a:latin typeface="Raleway"/>
              </a:rPr>
              <a:t> </a:t>
            </a:r>
            <a:r>
              <a:rPr lang="en-US" altLang="en-US" sz="2400" dirty="0" err="1">
                <a:solidFill>
                  <a:srgbClr val="565656"/>
                </a:solidFill>
                <a:latin typeface="Raleway"/>
              </a:rPr>
              <a:t>lugar</a:t>
            </a:r>
            <a:r>
              <a:rPr lang="en-US" altLang="en-US" sz="2400" dirty="0">
                <a:solidFill>
                  <a:srgbClr val="565656"/>
                </a:solidFill>
                <a:latin typeface="Raleway"/>
              </a:rPr>
              <a:t>, </a:t>
            </a:r>
            <a:r>
              <a:rPr lang="en-US" altLang="en-US" sz="2400" dirty="0" err="1">
                <a:solidFill>
                  <a:srgbClr val="565656"/>
                </a:solidFill>
                <a:latin typeface="Raleway"/>
              </a:rPr>
              <a:t>como</a:t>
            </a:r>
            <a:r>
              <a:rPr lang="en-US" altLang="en-US" sz="2400" dirty="0">
                <a:solidFill>
                  <a:srgbClr val="565656"/>
                </a:solidFill>
                <a:latin typeface="Raleway"/>
              </a:rPr>
              <a:t> la </a:t>
            </a:r>
            <a:r>
              <a:rPr lang="en-US" altLang="en-US" sz="2400" dirty="0" err="1">
                <a:solidFill>
                  <a:srgbClr val="565656"/>
                </a:solidFill>
                <a:latin typeface="Raleway"/>
              </a:rPr>
              <a:t>meditación</a:t>
            </a:r>
            <a:r>
              <a:rPr lang="en-US" altLang="en-US" sz="2400" dirty="0">
                <a:solidFill>
                  <a:srgbClr val="565656"/>
                </a:solidFill>
                <a:latin typeface="Raleway"/>
              </a:rPr>
              <a:t>, </a:t>
            </a:r>
            <a:r>
              <a:rPr lang="en-US" altLang="en-US" sz="2400" dirty="0" err="1">
                <a:solidFill>
                  <a:srgbClr val="565656"/>
                </a:solidFill>
                <a:latin typeface="Raleway"/>
              </a:rPr>
              <a:t>pero</a:t>
            </a:r>
            <a:r>
              <a:rPr lang="en-US" altLang="en-US" sz="2400" dirty="0">
                <a:solidFill>
                  <a:srgbClr val="565656"/>
                </a:solidFill>
                <a:latin typeface="Raleway"/>
              </a:rPr>
              <a:t> </a:t>
            </a:r>
            <a:r>
              <a:rPr lang="en-US" altLang="en-US" sz="2400" dirty="0" err="1">
                <a:solidFill>
                  <a:srgbClr val="565656"/>
                </a:solidFill>
                <a:latin typeface="Raleway"/>
              </a:rPr>
              <a:t>si</a:t>
            </a:r>
            <a:r>
              <a:rPr lang="en-US" altLang="en-US" sz="2400" dirty="0">
                <a:solidFill>
                  <a:srgbClr val="565656"/>
                </a:solidFill>
                <a:latin typeface="Raleway"/>
              </a:rPr>
              <a:t> </a:t>
            </a:r>
            <a:r>
              <a:rPr lang="en-US" altLang="en-US" sz="2400" dirty="0" err="1">
                <a:solidFill>
                  <a:srgbClr val="565656"/>
                </a:solidFill>
                <a:latin typeface="Raleway"/>
              </a:rPr>
              <a:t>creo</a:t>
            </a:r>
            <a:r>
              <a:rPr lang="en-US" altLang="en-US" sz="2400" dirty="0">
                <a:solidFill>
                  <a:srgbClr val="565656"/>
                </a:solidFill>
                <a:latin typeface="Raleway"/>
              </a:rPr>
              <a:t> que </a:t>
            </a:r>
            <a:r>
              <a:rPr lang="en-US" altLang="en-US" sz="2400" dirty="0" err="1">
                <a:solidFill>
                  <a:srgbClr val="565656"/>
                </a:solidFill>
                <a:latin typeface="Raleway"/>
              </a:rPr>
              <a:t>puedes</a:t>
            </a:r>
            <a:r>
              <a:rPr lang="en-US" altLang="en-US" sz="2400" dirty="0">
                <a:solidFill>
                  <a:srgbClr val="565656"/>
                </a:solidFill>
                <a:latin typeface="Raleway"/>
              </a:rPr>
              <a:t> </a:t>
            </a:r>
            <a:r>
              <a:rPr lang="en-US" altLang="en-US" sz="2400" dirty="0" err="1">
                <a:solidFill>
                  <a:srgbClr val="565656"/>
                </a:solidFill>
                <a:latin typeface="Raleway"/>
              </a:rPr>
              <a:t>intuir</a:t>
            </a:r>
            <a:r>
              <a:rPr lang="en-US" altLang="en-US" sz="2400" dirty="0">
                <a:solidFill>
                  <a:srgbClr val="565656"/>
                </a:solidFill>
                <a:latin typeface="Raleway"/>
              </a:rPr>
              <a:t> </a:t>
            </a:r>
            <a:r>
              <a:rPr lang="en-US" altLang="en-US" sz="2400" dirty="0" err="1">
                <a:solidFill>
                  <a:srgbClr val="565656"/>
                </a:solidFill>
                <a:latin typeface="Raleway"/>
              </a:rPr>
              <a:t>cuáles</a:t>
            </a:r>
            <a:r>
              <a:rPr lang="en-US" altLang="en-US" sz="2400" dirty="0">
                <a:solidFill>
                  <a:srgbClr val="565656"/>
                </a:solidFill>
                <a:latin typeface="Raleway"/>
              </a:rPr>
              <a:t> son </a:t>
            </a:r>
            <a:r>
              <a:rPr lang="en-US" altLang="en-US" sz="2400" dirty="0" err="1">
                <a:solidFill>
                  <a:srgbClr val="565656"/>
                </a:solidFill>
                <a:latin typeface="Raleway"/>
              </a:rPr>
              <a:t>los</a:t>
            </a:r>
            <a:r>
              <a:rPr lang="en-US" altLang="en-US" sz="2400" dirty="0">
                <a:solidFill>
                  <a:srgbClr val="565656"/>
                </a:solidFill>
                <a:latin typeface="Raleway"/>
              </a:rPr>
              <a:t> </a:t>
            </a:r>
            <a:r>
              <a:rPr lang="en-US" altLang="en-US" sz="2400" dirty="0" err="1">
                <a:solidFill>
                  <a:srgbClr val="565656"/>
                </a:solidFill>
                <a:latin typeface="Raleway"/>
              </a:rPr>
              <a:t>beneficios</a:t>
            </a:r>
            <a:r>
              <a:rPr lang="en-US" altLang="en-US" sz="2400" dirty="0">
                <a:solidFill>
                  <a:srgbClr val="565656"/>
                </a:solidFill>
                <a:latin typeface="Raleway"/>
              </a:rPr>
              <a:t> de la </a:t>
            </a:r>
            <a:r>
              <a:rPr lang="en-US" altLang="en-US" sz="2400" dirty="0" err="1">
                <a:solidFill>
                  <a:srgbClr val="565656"/>
                </a:solidFill>
                <a:latin typeface="Raleway"/>
              </a:rPr>
              <a:t>liberación</a:t>
            </a:r>
            <a:r>
              <a:rPr lang="en-US" altLang="en-US" sz="2400" dirty="0">
                <a:solidFill>
                  <a:srgbClr val="565656"/>
                </a:solidFill>
                <a:latin typeface="Raleway"/>
              </a:rPr>
              <a:t> de </a:t>
            </a:r>
            <a:r>
              <a:rPr lang="en-US" altLang="en-US" sz="2400" dirty="0" err="1">
                <a:solidFill>
                  <a:srgbClr val="565656"/>
                </a:solidFill>
                <a:latin typeface="Raleway"/>
              </a:rPr>
              <a:t>los</a:t>
            </a:r>
            <a:r>
              <a:rPr lang="en-US" altLang="en-US" sz="2400" dirty="0">
                <a:solidFill>
                  <a:srgbClr val="565656"/>
                </a:solidFill>
                <a:latin typeface="Raleway"/>
              </a:rPr>
              <a:t> </a:t>
            </a:r>
            <a:r>
              <a:rPr lang="en-US" altLang="en-US" sz="2400" dirty="0" err="1">
                <a:solidFill>
                  <a:srgbClr val="565656"/>
                </a:solidFill>
                <a:latin typeface="Raleway"/>
              </a:rPr>
              <a:t>sentimientos</a:t>
            </a:r>
            <a:r>
              <a:rPr lang="en-US" altLang="en-US" sz="2400" dirty="0">
                <a:solidFill>
                  <a:srgbClr val="565656"/>
                </a:solidFill>
                <a:latin typeface="Raleway"/>
              </a:rPr>
              <a:t>….</a:t>
            </a:r>
            <a:r>
              <a:rPr lang="en-US" altLang="en-US" sz="2400" dirty="0" err="1">
                <a:solidFill>
                  <a:srgbClr val="565656"/>
                </a:solidFill>
                <a:latin typeface="Raleway"/>
              </a:rPr>
              <a:t>uno</a:t>
            </a:r>
            <a:r>
              <a:rPr lang="en-US" altLang="en-US" sz="2400" dirty="0">
                <a:solidFill>
                  <a:srgbClr val="565656"/>
                </a:solidFill>
                <a:latin typeface="Raleway"/>
              </a:rPr>
              <a:t> de </a:t>
            </a:r>
            <a:r>
              <a:rPr lang="en-US" altLang="en-US" sz="2400" dirty="0" err="1">
                <a:solidFill>
                  <a:srgbClr val="565656"/>
                </a:solidFill>
                <a:latin typeface="Raleway"/>
              </a:rPr>
              <a:t>ellos</a:t>
            </a:r>
            <a:r>
              <a:rPr lang="en-US" altLang="en-US" sz="2400" dirty="0">
                <a:solidFill>
                  <a:srgbClr val="565656"/>
                </a:solidFill>
                <a:latin typeface="Raleway"/>
              </a:rPr>
              <a:t> </a:t>
            </a:r>
            <a:r>
              <a:rPr lang="en-US" altLang="en-US" sz="2400" dirty="0" err="1">
                <a:solidFill>
                  <a:srgbClr val="565656"/>
                </a:solidFill>
                <a:latin typeface="Raleway"/>
              </a:rPr>
              <a:t>es</a:t>
            </a:r>
            <a:r>
              <a:rPr lang="en-US" altLang="en-US" sz="2400" dirty="0">
                <a:solidFill>
                  <a:srgbClr val="565656"/>
                </a:solidFill>
                <a:latin typeface="Raleway"/>
              </a:rPr>
              <a:t> la </a:t>
            </a:r>
            <a:r>
              <a:rPr lang="en-US" altLang="en-US" sz="2400" b="1" dirty="0" err="1">
                <a:solidFill>
                  <a:srgbClr val="565656"/>
                </a:solidFill>
                <a:latin typeface="Raleway"/>
              </a:rPr>
              <a:t>sana</a:t>
            </a:r>
            <a:r>
              <a:rPr lang="en-US" altLang="en-US" sz="2400" b="1" dirty="0">
                <a:solidFill>
                  <a:srgbClr val="565656"/>
                </a:solidFill>
                <a:latin typeface="Raleway"/>
              </a:rPr>
              <a:t> </a:t>
            </a:r>
            <a:r>
              <a:rPr lang="en-US" altLang="en-US" sz="2400" b="1" dirty="0" err="1">
                <a:solidFill>
                  <a:srgbClr val="565656"/>
                </a:solidFill>
                <a:latin typeface="Raleway"/>
              </a:rPr>
              <a:t>autoestima</a:t>
            </a:r>
            <a:r>
              <a:rPr lang="en-US" altLang="en-US" sz="2400" dirty="0">
                <a:solidFill>
                  <a:srgbClr val="565656"/>
                </a:solidFill>
                <a:latin typeface="Raleway"/>
              </a:rPr>
              <a:t>. </a:t>
            </a:r>
            <a:r>
              <a:rPr lang="en-US" altLang="en-US" sz="2400" b="1" dirty="0">
                <a:solidFill>
                  <a:srgbClr val="565656"/>
                </a:solidFill>
                <a:latin typeface="Raleway"/>
              </a:rPr>
              <a:t>La </a:t>
            </a:r>
            <a:r>
              <a:rPr lang="en-US" altLang="en-US" sz="2400" b="1" dirty="0" err="1">
                <a:solidFill>
                  <a:srgbClr val="565656"/>
                </a:solidFill>
                <a:latin typeface="Raleway"/>
              </a:rPr>
              <a:t>aceptación</a:t>
            </a:r>
            <a:r>
              <a:rPr lang="en-US" altLang="en-US" sz="2400" b="1" dirty="0">
                <a:solidFill>
                  <a:srgbClr val="565656"/>
                </a:solidFill>
                <a:latin typeface="Raleway"/>
              </a:rPr>
              <a:t> de </a:t>
            </a:r>
            <a:r>
              <a:rPr lang="en-US" altLang="en-US" sz="2400" b="1" dirty="0" err="1">
                <a:solidFill>
                  <a:srgbClr val="565656"/>
                </a:solidFill>
                <a:latin typeface="Raleway"/>
              </a:rPr>
              <a:t>los</a:t>
            </a:r>
            <a:r>
              <a:rPr lang="en-US" altLang="en-US" sz="2400" b="1" dirty="0">
                <a:solidFill>
                  <a:srgbClr val="565656"/>
                </a:solidFill>
                <a:latin typeface="Raleway"/>
              </a:rPr>
              <a:t> </a:t>
            </a:r>
            <a:r>
              <a:rPr lang="en-US" altLang="en-US" sz="2400" b="1" dirty="0" err="1">
                <a:solidFill>
                  <a:srgbClr val="565656"/>
                </a:solidFill>
                <a:latin typeface="Raleway"/>
              </a:rPr>
              <a:t>sentimientos</a:t>
            </a:r>
            <a:r>
              <a:rPr lang="en-US" altLang="en-US" sz="2400" b="1" dirty="0">
                <a:solidFill>
                  <a:srgbClr val="565656"/>
                </a:solidFill>
                <a:latin typeface="Raleway"/>
              </a:rPr>
              <a:t> produce </a:t>
            </a:r>
            <a:r>
              <a:rPr lang="en-US" altLang="en-US" sz="2400" b="1" dirty="0" err="1">
                <a:solidFill>
                  <a:srgbClr val="565656"/>
                </a:solidFill>
                <a:latin typeface="Raleway"/>
              </a:rPr>
              <a:t>alivio</a:t>
            </a:r>
            <a:r>
              <a:rPr lang="en-US" altLang="en-US" sz="2400" b="1" dirty="0">
                <a:solidFill>
                  <a:srgbClr val="565656"/>
                </a:solidFill>
                <a:latin typeface="Raleway"/>
              </a:rPr>
              <a:t> </a:t>
            </a:r>
            <a:r>
              <a:rPr lang="en-US" altLang="en-US" sz="2400" b="1" dirty="0" err="1">
                <a:solidFill>
                  <a:srgbClr val="565656"/>
                </a:solidFill>
                <a:latin typeface="Raleway"/>
              </a:rPr>
              <a:t>emocional</a:t>
            </a:r>
            <a:r>
              <a:rPr lang="en-US" altLang="en-US" sz="2400" b="1" dirty="0">
                <a:solidFill>
                  <a:srgbClr val="565656"/>
                </a:solidFill>
                <a:latin typeface="Raleway"/>
              </a:rPr>
              <a:t>, </a:t>
            </a:r>
            <a:r>
              <a:rPr lang="en-US" altLang="en-US" sz="2400" b="1" dirty="0" err="1">
                <a:solidFill>
                  <a:srgbClr val="565656"/>
                </a:solidFill>
                <a:latin typeface="Raleway"/>
              </a:rPr>
              <a:t>evita</a:t>
            </a:r>
            <a:r>
              <a:rPr lang="en-US" altLang="en-US" sz="2400" b="1" dirty="0">
                <a:solidFill>
                  <a:srgbClr val="565656"/>
                </a:solidFill>
                <a:latin typeface="Raleway"/>
              </a:rPr>
              <a:t> la </a:t>
            </a:r>
            <a:r>
              <a:rPr lang="en-US" altLang="en-US" sz="2400" b="1" dirty="0" err="1">
                <a:solidFill>
                  <a:srgbClr val="565656"/>
                </a:solidFill>
                <a:latin typeface="Raleway"/>
              </a:rPr>
              <a:t>represión</a:t>
            </a:r>
            <a:r>
              <a:rPr lang="en-US" altLang="en-US" sz="2400" b="1" dirty="0">
                <a:solidFill>
                  <a:srgbClr val="565656"/>
                </a:solidFill>
                <a:latin typeface="Raleway"/>
              </a:rPr>
              <a:t>, </a:t>
            </a:r>
            <a:r>
              <a:rPr lang="en-US" altLang="en-US" sz="2400" b="1" dirty="0" err="1">
                <a:solidFill>
                  <a:srgbClr val="565656"/>
                </a:solidFill>
                <a:latin typeface="Raleway"/>
              </a:rPr>
              <a:t>enseña</a:t>
            </a:r>
            <a:r>
              <a:rPr lang="en-US" altLang="en-US" sz="2400" b="1" dirty="0">
                <a:solidFill>
                  <a:srgbClr val="565656"/>
                </a:solidFill>
                <a:latin typeface="Raleway"/>
              </a:rPr>
              <a:t> al </a:t>
            </a:r>
            <a:r>
              <a:rPr lang="en-US" altLang="en-US" sz="2400" b="1" dirty="0" err="1">
                <a:solidFill>
                  <a:srgbClr val="565656"/>
                </a:solidFill>
                <a:latin typeface="Raleway"/>
              </a:rPr>
              <a:t>niño</a:t>
            </a:r>
            <a:r>
              <a:rPr lang="en-US" altLang="en-US" sz="2400" b="1" dirty="0">
                <a:solidFill>
                  <a:srgbClr val="565656"/>
                </a:solidFill>
                <a:latin typeface="Raleway"/>
              </a:rPr>
              <a:t> que </a:t>
            </a:r>
            <a:r>
              <a:rPr lang="en-US" altLang="en-US" sz="2400" b="1" dirty="0" err="1">
                <a:solidFill>
                  <a:srgbClr val="565656"/>
                </a:solidFill>
                <a:latin typeface="Raleway"/>
              </a:rPr>
              <a:t>sus</a:t>
            </a:r>
            <a:r>
              <a:rPr lang="en-US" altLang="en-US" sz="2400" b="1" dirty="0">
                <a:solidFill>
                  <a:srgbClr val="565656"/>
                </a:solidFill>
                <a:latin typeface="Raleway"/>
              </a:rPr>
              <a:t> </a:t>
            </a:r>
            <a:r>
              <a:rPr lang="en-US" altLang="en-US" sz="2400" b="1" dirty="0" err="1">
                <a:solidFill>
                  <a:srgbClr val="565656"/>
                </a:solidFill>
                <a:latin typeface="Raleway"/>
              </a:rPr>
              <a:t>sentimientos</a:t>
            </a:r>
            <a:r>
              <a:rPr lang="en-US" altLang="en-US" sz="2400" b="1" dirty="0">
                <a:solidFill>
                  <a:srgbClr val="565656"/>
                </a:solidFill>
                <a:latin typeface="Raleway"/>
              </a:rPr>
              <a:t> no le </a:t>
            </a:r>
            <a:r>
              <a:rPr lang="en-US" altLang="en-US" sz="2400" b="1" dirty="0" err="1">
                <a:solidFill>
                  <a:srgbClr val="565656"/>
                </a:solidFill>
                <a:latin typeface="Raleway"/>
              </a:rPr>
              <a:t>hacen</a:t>
            </a:r>
            <a:r>
              <a:rPr lang="en-US" altLang="en-US" sz="2400" b="1" dirty="0">
                <a:solidFill>
                  <a:srgbClr val="565656"/>
                </a:solidFill>
                <a:latin typeface="Raleway"/>
              </a:rPr>
              <a:t> </a:t>
            </a:r>
            <a:r>
              <a:rPr lang="en-US" altLang="en-US" sz="2400" b="1" dirty="0" err="1">
                <a:solidFill>
                  <a:srgbClr val="565656"/>
                </a:solidFill>
                <a:latin typeface="Raleway"/>
              </a:rPr>
              <a:t>perder</a:t>
            </a:r>
            <a:r>
              <a:rPr lang="en-US" altLang="en-US" sz="2400" b="1" dirty="0">
                <a:solidFill>
                  <a:srgbClr val="565656"/>
                </a:solidFill>
                <a:latin typeface="Raleway"/>
              </a:rPr>
              <a:t> valor.</a:t>
            </a:r>
            <a:endParaRPr lang="en-US" altLang="en-US" sz="2400" dirty="0">
              <a:solidFill>
                <a:schemeClr val="tx1"/>
              </a:solidFill>
            </a:endParaRPr>
          </a:p>
          <a:p>
            <a:pPr marL="0" lvl="0" indent="0" eaLnBrk="0" fontAlgn="base" hangingPunct="0">
              <a:lnSpc>
                <a:spcPct val="100000"/>
              </a:lnSpc>
              <a:spcBef>
                <a:spcPct val="0"/>
              </a:spcBef>
              <a:spcAft>
                <a:spcPct val="0"/>
              </a:spcAft>
              <a:buClrTx/>
              <a:buSzTx/>
              <a:buNone/>
            </a:pPr>
            <a:r>
              <a:rPr lang="en-US" altLang="en-US" sz="2400" dirty="0" err="1">
                <a:solidFill>
                  <a:srgbClr val="565656"/>
                </a:solidFill>
                <a:latin typeface="Raleway"/>
              </a:rPr>
              <a:t>Además</a:t>
            </a:r>
            <a:r>
              <a:rPr lang="en-US" altLang="en-US" sz="2400" dirty="0">
                <a:solidFill>
                  <a:srgbClr val="565656"/>
                </a:solidFill>
                <a:latin typeface="Raleway"/>
              </a:rPr>
              <a:t>, al </a:t>
            </a:r>
            <a:r>
              <a:rPr lang="en-US" altLang="en-US" sz="2400" dirty="0" err="1">
                <a:solidFill>
                  <a:srgbClr val="565656"/>
                </a:solidFill>
                <a:latin typeface="Raleway"/>
              </a:rPr>
              <a:t>permitir</a:t>
            </a:r>
            <a:r>
              <a:rPr lang="en-US" altLang="en-US" sz="2400" dirty="0">
                <a:solidFill>
                  <a:srgbClr val="565656"/>
                </a:solidFill>
                <a:latin typeface="Raleway"/>
              </a:rPr>
              <a:t> la </a:t>
            </a:r>
            <a:r>
              <a:rPr lang="en-US" altLang="en-US" sz="2400" dirty="0" err="1">
                <a:solidFill>
                  <a:srgbClr val="565656"/>
                </a:solidFill>
                <a:latin typeface="Raleway"/>
              </a:rPr>
              <a:t>expresión</a:t>
            </a:r>
            <a:r>
              <a:rPr lang="en-US" altLang="en-US" sz="2400" dirty="0">
                <a:solidFill>
                  <a:srgbClr val="565656"/>
                </a:solidFill>
                <a:latin typeface="Raleway"/>
              </a:rPr>
              <a:t> de </a:t>
            </a:r>
            <a:r>
              <a:rPr lang="en-US" altLang="en-US" sz="2400" dirty="0" err="1">
                <a:solidFill>
                  <a:srgbClr val="565656"/>
                </a:solidFill>
                <a:latin typeface="Raleway"/>
              </a:rPr>
              <a:t>los</a:t>
            </a:r>
            <a:r>
              <a:rPr lang="en-US" altLang="en-US" sz="2400" dirty="0">
                <a:solidFill>
                  <a:srgbClr val="565656"/>
                </a:solidFill>
                <a:latin typeface="Raleway"/>
              </a:rPr>
              <a:t> </a:t>
            </a:r>
            <a:r>
              <a:rPr lang="en-US" altLang="en-US" sz="2400" dirty="0" err="1">
                <a:solidFill>
                  <a:srgbClr val="565656"/>
                </a:solidFill>
                <a:latin typeface="Raleway"/>
              </a:rPr>
              <a:t>sentimientos</a:t>
            </a:r>
            <a:r>
              <a:rPr lang="en-US" altLang="en-US" sz="2400" dirty="0">
                <a:solidFill>
                  <a:srgbClr val="565656"/>
                </a:solidFill>
                <a:latin typeface="Raleway"/>
              </a:rPr>
              <a:t> el </a:t>
            </a:r>
            <a:r>
              <a:rPr lang="en-US" altLang="en-US" sz="2400" dirty="0" err="1">
                <a:solidFill>
                  <a:srgbClr val="565656"/>
                </a:solidFill>
                <a:latin typeface="Raleway"/>
              </a:rPr>
              <a:t>niño</a:t>
            </a:r>
            <a:r>
              <a:rPr lang="en-US" altLang="en-US" sz="2400" dirty="0">
                <a:solidFill>
                  <a:srgbClr val="565656"/>
                </a:solidFill>
                <a:latin typeface="Raleway"/>
              </a:rPr>
              <a:t> </a:t>
            </a:r>
            <a:r>
              <a:rPr lang="en-US" altLang="en-US" sz="2400" dirty="0" err="1">
                <a:solidFill>
                  <a:srgbClr val="565656"/>
                </a:solidFill>
                <a:latin typeface="Raleway"/>
              </a:rPr>
              <a:t>estará</a:t>
            </a:r>
            <a:r>
              <a:rPr lang="en-US" altLang="en-US" sz="2400" dirty="0">
                <a:solidFill>
                  <a:srgbClr val="565656"/>
                </a:solidFill>
                <a:latin typeface="Raleway"/>
              </a:rPr>
              <a:t> </a:t>
            </a:r>
            <a:r>
              <a:rPr lang="en-US" altLang="en-US" sz="2400" dirty="0" err="1">
                <a:solidFill>
                  <a:srgbClr val="565656"/>
                </a:solidFill>
                <a:latin typeface="Raleway"/>
              </a:rPr>
              <a:t>menos</a:t>
            </a:r>
            <a:r>
              <a:rPr lang="en-US" altLang="en-US" sz="2400" dirty="0">
                <a:solidFill>
                  <a:srgbClr val="565656"/>
                </a:solidFill>
                <a:latin typeface="Raleway"/>
              </a:rPr>
              <a:t> “</a:t>
            </a:r>
            <a:r>
              <a:rPr lang="en-US" altLang="en-US" sz="2400" dirty="0" err="1">
                <a:solidFill>
                  <a:srgbClr val="565656"/>
                </a:solidFill>
                <a:latin typeface="Raleway"/>
              </a:rPr>
              <a:t>cargado</a:t>
            </a:r>
            <a:r>
              <a:rPr lang="en-US" altLang="en-US" sz="2400" dirty="0">
                <a:solidFill>
                  <a:srgbClr val="565656"/>
                </a:solidFill>
                <a:latin typeface="Raleway"/>
              </a:rPr>
              <a:t> </a:t>
            </a:r>
            <a:r>
              <a:rPr lang="en-US" altLang="en-US" sz="2400" dirty="0" err="1">
                <a:solidFill>
                  <a:srgbClr val="565656"/>
                </a:solidFill>
                <a:latin typeface="Raleway"/>
              </a:rPr>
              <a:t>emocionalmente</a:t>
            </a:r>
            <a:r>
              <a:rPr lang="en-US" altLang="en-US" sz="2400" dirty="0">
                <a:solidFill>
                  <a:srgbClr val="565656"/>
                </a:solidFill>
                <a:latin typeface="Raleway"/>
              </a:rPr>
              <a:t>” y no </a:t>
            </a:r>
            <a:r>
              <a:rPr lang="en-US" altLang="en-US" sz="2400" dirty="0" err="1">
                <a:solidFill>
                  <a:srgbClr val="565656"/>
                </a:solidFill>
                <a:latin typeface="Raleway"/>
              </a:rPr>
              <a:t>estallará</a:t>
            </a:r>
            <a:r>
              <a:rPr lang="en-US" altLang="en-US" sz="2400" dirty="0">
                <a:solidFill>
                  <a:srgbClr val="565656"/>
                </a:solidFill>
                <a:latin typeface="Raleway"/>
              </a:rPr>
              <a:t> ante </a:t>
            </a:r>
            <a:r>
              <a:rPr lang="en-US" altLang="en-US" sz="2400" dirty="0" err="1">
                <a:solidFill>
                  <a:srgbClr val="565656"/>
                </a:solidFill>
                <a:latin typeface="Raleway"/>
              </a:rPr>
              <a:t>cualquier</a:t>
            </a:r>
            <a:r>
              <a:rPr lang="en-US" altLang="en-US" sz="2400" dirty="0">
                <a:solidFill>
                  <a:srgbClr val="565656"/>
                </a:solidFill>
                <a:latin typeface="Raleway"/>
              </a:rPr>
              <a:t> </a:t>
            </a:r>
            <a:r>
              <a:rPr lang="en-US" altLang="en-US" sz="2400" dirty="0" err="1">
                <a:solidFill>
                  <a:srgbClr val="565656"/>
                </a:solidFill>
                <a:latin typeface="Raleway"/>
              </a:rPr>
              <a:t>cosa</a:t>
            </a:r>
            <a:r>
              <a:rPr lang="en-US" altLang="en-US" sz="2400" dirty="0">
                <a:solidFill>
                  <a:srgbClr val="565656"/>
                </a:solidFill>
                <a:latin typeface="Raleway"/>
              </a:rPr>
              <a:t>, </a:t>
            </a:r>
            <a:r>
              <a:rPr lang="en-US" altLang="en-US" sz="2400" dirty="0" err="1">
                <a:solidFill>
                  <a:srgbClr val="565656"/>
                </a:solidFill>
                <a:latin typeface="Raleway"/>
              </a:rPr>
              <a:t>ni</a:t>
            </a:r>
            <a:r>
              <a:rPr lang="en-US" altLang="en-US" sz="2400" dirty="0">
                <a:solidFill>
                  <a:srgbClr val="565656"/>
                </a:solidFill>
                <a:latin typeface="Raleway"/>
              </a:rPr>
              <a:t> </a:t>
            </a:r>
            <a:r>
              <a:rPr lang="en-US" altLang="en-US" sz="2400" dirty="0" err="1">
                <a:solidFill>
                  <a:srgbClr val="565656"/>
                </a:solidFill>
                <a:latin typeface="Raleway"/>
              </a:rPr>
              <a:t>verá</a:t>
            </a:r>
            <a:r>
              <a:rPr lang="en-US" altLang="en-US" sz="2400" dirty="0">
                <a:solidFill>
                  <a:srgbClr val="565656"/>
                </a:solidFill>
                <a:latin typeface="Raleway"/>
              </a:rPr>
              <a:t> las </a:t>
            </a:r>
            <a:r>
              <a:rPr lang="en-US" altLang="en-US" sz="2400" dirty="0" err="1">
                <a:solidFill>
                  <a:srgbClr val="565656"/>
                </a:solidFill>
                <a:latin typeface="Raleway"/>
              </a:rPr>
              <a:t>equivocaciones</a:t>
            </a:r>
            <a:r>
              <a:rPr lang="en-US" altLang="en-US" sz="2400" dirty="0">
                <a:solidFill>
                  <a:srgbClr val="565656"/>
                </a:solidFill>
                <a:latin typeface="Raleway"/>
              </a:rPr>
              <a:t> </a:t>
            </a:r>
            <a:r>
              <a:rPr lang="en-US" altLang="en-US" sz="2400" dirty="0" err="1">
                <a:solidFill>
                  <a:srgbClr val="565656"/>
                </a:solidFill>
                <a:latin typeface="Raleway"/>
              </a:rPr>
              <a:t>como</a:t>
            </a:r>
            <a:r>
              <a:rPr lang="en-US" altLang="en-US" sz="2400" dirty="0">
                <a:solidFill>
                  <a:srgbClr val="565656"/>
                </a:solidFill>
                <a:latin typeface="Raleway"/>
              </a:rPr>
              <a:t> </a:t>
            </a:r>
            <a:r>
              <a:rPr lang="en-US" altLang="en-US" sz="2400" dirty="0" err="1">
                <a:solidFill>
                  <a:srgbClr val="565656"/>
                </a:solidFill>
                <a:latin typeface="Raleway"/>
              </a:rPr>
              <a:t>grandes</a:t>
            </a:r>
            <a:r>
              <a:rPr lang="en-US" altLang="en-US" sz="2400" dirty="0">
                <a:solidFill>
                  <a:srgbClr val="565656"/>
                </a:solidFill>
                <a:latin typeface="Raleway"/>
              </a:rPr>
              <a:t> </a:t>
            </a:r>
            <a:r>
              <a:rPr lang="en-US" altLang="en-US" sz="2400" dirty="0" err="1">
                <a:solidFill>
                  <a:srgbClr val="565656"/>
                </a:solidFill>
                <a:latin typeface="Raleway"/>
              </a:rPr>
              <a:t>obstáculos</a:t>
            </a:r>
            <a:r>
              <a:rPr lang="en-US" altLang="en-US" sz="2400" dirty="0">
                <a:solidFill>
                  <a:srgbClr val="565656"/>
                </a:solidFill>
                <a:latin typeface="Raleway"/>
              </a:rPr>
              <a:t> o </a:t>
            </a:r>
            <a:r>
              <a:rPr lang="en-US" altLang="en-US" sz="2400" dirty="0" err="1">
                <a:solidFill>
                  <a:srgbClr val="565656"/>
                </a:solidFill>
                <a:latin typeface="Raleway"/>
              </a:rPr>
              <a:t>perderá</a:t>
            </a:r>
            <a:r>
              <a:rPr lang="en-US" altLang="en-US" sz="2400" dirty="0">
                <a:solidFill>
                  <a:srgbClr val="565656"/>
                </a:solidFill>
                <a:latin typeface="Raleway"/>
              </a:rPr>
              <a:t> </a:t>
            </a:r>
            <a:r>
              <a:rPr lang="en-US" altLang="en-US" sz="2400" dirty="0" err="1">
                <a:solidFill>
                  <a:srgbClr val="565656"/>
                </a:solidFill>
                <a:latin typeface="Raleway"/>
              </a:rPr>
              <a:t>su</a:t>
            </a:r>
            <a:r>
              <a:rPr lang="en-US" altLang="en-US" sz="2400" dirty="0">
                <a:solidFill>
                  <a:srgbClr val="565656"/>
                </a:solidFill>
                <a:latin typeface="Raleway"/>
              </a:rPr>
              <a:t> </a:t>
            </a:r>
            <a:r>
              <a:rPr lang="en-US" altLang="en-US" sz="2400" dirty="0" err="1">
                <a:solidFill>
                  <a:srgbClr val="565656"/>
                </a:solidFill>
                <a:latin typeface="Raleway"/>
              </a:rPr>
              <a:t>sentido</a:t>
            </a:r>
            <a:r>
              <a:rPr lang="en-US" altLang="en-US" sz="2400" dirty="0">
                <a:solidFill>
                  <a:srgbClr val="565656"/>
                </a:solidFill>
                <a:latin typeface="Raleway"/>
              </a:rPr>
              <a:t> de la </a:t>
            </a:r>
            <a:r>
              <a:rPr lang="en-US" altLang="en-US" sz="2400" dirty="0" err="1">
                <a:solidFill>
                  <a:srgbClr val="565656"/>
                </a:solidFill>
                <a:latin typeface="Raleway"/>
              </a:rPr>
              <a:t>pertenencia</a:t>
            </a:r>
            <a:endParaRPr lang="es-ES" sz="2400" dirty="0"/>
          </a:p>
        </p:txBody>
      </p:sp>
    </p:spTree>
    <p:extLst>
      <p:ext uri="{BB962C8B-B14F-4D97-AF65-F5344CB8AC3E}">
        <p14:creationId xmlns:p14="http://schemas.microsoft.com/office/powerpoint/2010/main" xmlns="" val="756878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smtClean="0"/>
              <a:t/>
            </a:r>
            <a:br>
              <a:rPr lang="es-ES" dirty="0" smtClean="0"/>
            </a:br>
            <a:endParaRPr lang="es-ES" dirty="0"/>
          </a:p>
        </p:txBody>
      </p:sp>
      <p:sp>
        <p:nvSpPr>
          <p:cNvPr id="3" name="Marcador de contenido 2"/>
          <p:cNvSpPr>
            <a:spLocks noGrp="1"/>
          </p:cNvSpPr>
          <p:nvPr>
            <p:ph idx="1"/>
          </p:nvPr>
        </p:nvSpPr>
        <p:spPr>
          <a:xfrm>
            <a:off x="1097280" y="1882140"/>
            <a:ext cx="10058400" cy="3994574"/>
          </a:xfrm>
        </p:spPr>
        <p:txBody>
          <a:bodyPr/>
          <a:lstStyle/>
          <a:p>
            <a:r>
              <a:rPr lang="es-ES" sz="4800" dirty="0" smtClean="0"/>
              <a:t>Dos </a:t>
            </a:r>
            <a:r>
              <a:rPr lang="es-ES" sz="4800" dirty="0"/>
              <a:t>técnicas para </a:t>
            </a:r>
            <a:r>
              <a:rPr lang="es-ES" sz="4800" dirty="0" smtClean="0"/>
              <a:t>controlar emociones </a:t>
            </a:r>
            <a:endParaRPr lang="es-ES" sz="4800" dirty="0"/>
          </a:p>
        </p:txBody>
      </p:sp>
    </p:spTree>
    <p:extLst>
      <p:ext uri="{BB962C8B-B14F-4D97-AF65-F5344CB8AC3E}">
        <p14:creationId xmlns:p14="http://schemas.microsoft.com/office/powerpoint/2010/main" xmlns="" val="26803982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pic>
        <p:nvPicPr>
          <p:cNvPr id="6" name="Marcador de contenido 5"/>
          <p:cNvPicPr>
            <a:picLocks noGrp="1"/>
          </p:cNvPicPr>
          <p:nvPr>
            <p:ph idx="1"/>
          </p:nvPr>
        </p:nvPicPr>
        <p:blipFill rotWithShape="1">
          <a:blip r:embed="rId2"/>
          <a:srcRect l="36144" t="26698" r="34419" b="40109"/>
          <a:stretch/>
        </p:blipFill>
        <p:spPr bwMode="auto">
          <a:xfrm>
            <a:off x="398834" y="447472"/>
            <a:ext cx="11468911" cy="594360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3276896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QUE ENTENDER POR CONTENCION </a:t>
            </a:r>
            <a:endParaRPr lang="es-ES" b="1" dirty="0"/>
          </a:p>
        </p:txBody>
      </p:sp>
      <p:sp>
        <p:nvSpPr>
          <p:cNvPr id="3" name="Marcador de contenido 2"/>
          <p:cNvSpPr>
            <a:spLocks noGrp="1"/>
          </p:cNvSpPr>
          <p:nvPr>
            <p:ph idx="1"/>
          </p:nvPr>
        </p:nvSpPr>
        <p:spPr>
          <a:xfrm>
            <a:off x="1097280" y="1884645"/>
            <a:ext cx="10058400" cy="4023360"/>
          </a:xfrm>
        </p:spPr>
        <p:txBody>
          <a:bodyPr>
            <a:normAutofit/>
          </a:bodyPr>
          <a:lstStyle/>
          <a:p>
            <a:r>
              <a:rPr lang="es-ES" sz="2800" b="1" dirty="0"/>
              <a:t>CONTENCIÓN</a:t>
            </a:r>
            <a:r>
              <a:rPr lang="es-ES" sz="2800" dirty="0"/>
              <a:t>: Acto de recibir, contener, acoger al contenido, proteger  y/o cuidar.</a:t>
            </a:r>
          </a:p>
          <a:p>
            <a:endParaRPr lang="es-ES" sz="2800" dirty="0" smtClean="0"/>
          </a:p>
          <a:p>
            <a:r>
              <a:rPr lang="es-ES" sz="2800" b="1" dirty="0" smtClean="0"/>
              <a:t>CONTENCIÓN </a:t>
            </a:r>
            <a:r>
              <a:rPr lang="es-ES" sz="2800" b="1" dirty="0"/>
              <a:t>PSIQUIÁTRICA</a:t>
            </a:r>
            <a:r>
              <a:rPr lang="es-ES" sz="2800" dirty="0"/>
              <a:t>: Procedimiento terapéutico realizado por una persona capacitada con la finalidad de acoger, proteger y cuidar a una o más personas en el contexto de urgencia psiquiátrica (paciente, familiar, etc.).</a:t>
            </a:r>
          </a:p>
        </p:txBody>
      </p:sp>
    </p:spTree>
    <p:extLst>
      <p:ext uri="{BB962C8B-B14F-4D97-AF65-F5344CB8AC3E}">
        <p14:creationId xmlns:p14="http://schemas.microsoft.com/office/powerpoint/2010/main" xmlns="" val="860610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pic>
        <p:nvPicPr>
          <p:cNvPr id="4" name="Marcador de contenido 3"/>
          <p:cNvPicPr>
            <a:picLocks noGrp="1"/>
          </p:cNvPicPr>
          <p:nvPr>
            <p:ph idx="1"/>
          </p:nvPr>
        </p:nvPicPr>
        <p:blipFill rotWithShape="1">
          <a:blip r:embed="rId2"/>
          <a:srcRect l="40901" t="31835" r="29762" b="38933"/>
          <a:stretch/>
        </p:blipFill>
        <p:spPr bwMode="auto">
          <a:xfrm>
            <a:off x="1097280" y="573932"/>
            <a:ext cx="10058399" cy="5583677"/>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3391912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solidFill>
              </a:rPr>
              <a:t>Contención verbal</a:t>
            </a:r>
            <a:endParaRPr lang="es-ES" b="1" dirty="0">
              <a:solidFill>
                <a:schemeClr val="accent1"/>
              </a:solidFill>
            </a:endParaRPr>
          </a:p>
        </p:txBody>
      </p:sp>
      <p:sp>
        <p:nvSpPr>
          <p:cNvPr id="3" name="Marcador de contenido 2"/>
          <p:cNvSpPr>
            <a:spLocks noGrp="1"/>
          </p:cNvSpPr>
          <p:nvPr>
            <p:ph idx="1"/>
          </p:nvPr>
        </p:nvSpPr>
        <p:spPr/>
        <p:txBody>
          <a:bodyPr/>
          <a:lstStyle/>
          <a:p>
            <a:r>
              <a:rPr lang="es-ES" dirty="0"/>
              <a:t>Es una medida terapéutica útil en aquellos casos en los que la pérdida de control no sea total y suele ser la acción precedente a la contención farmacológica.  Se busca el tranquilizar y estimular la confianza de la persona que se encuentra afectada por una fuerte crisis emocional. </a:t>
            </a:r>
            <a:endParaRPr lang="es-ES" dirty="0" smtClean="0"/>
          </a:p>
          <a:p>
            <a:r>
              <a:rPr lang="es-ES" dirty="0" smtClean="0"/>
              <a:t>OBJETIVOS</a:t>
            </a:r>
            <a:r>
              <a:rPr lang="es-ES" dirty="0"/>
              <a:t>: </a:t>
            </a:r>
            <a:endParaRPr lang="es-ES" dirty="0" smtClean="0"/>
          </a:p>
          <a:p>
            <a:r>
              <a:rPr lang="es-ES" dirty="0" smtClean="0"/>
              <a:t>Lograr </a:t>
            </a:r>
            <a:r>
              <a:rPr lang="es-ES" dirty="0"/>
              <a:t>una alianza con el paciente que nos permita realizar una evaluación diagnóstica de presunción. </a:t>
            </a:r>
            <a:endParaRPr lang="es-ES" dirty="0" smtClean="0"/>
          </a:p>
          <a:p>
            <a:r>
              <a:rPr lang="es-ES" dirty="0" smtClean="0"/>
              <a:t> </a:t>
            </a:r>
            <a:r>
              <a:rPr lang="es-ES" dirty="0"/>
              <a:t>Negociar soluciones terapéuticas en base a las propuestas que haga el paciente y a las que puede brindarle la Institución. </a:t>
            </a:r>
            <a:endParaRPr lang="es-ES" dirty="0" smtClean="0"/>
          </a:p>
          <a:p>
            <a:r>
              <a:rPr lang="es-ES" dirty="0" smtClean="0"/>
              <a:t>Disminuir </a:t>
            </a:r>
            <a:r>
              <a:rPr lang="es-ES" dirty="0"/>
              <a:t>la hostilidad y la agresividad y prevenir posibles ataques violentos.  Informar del carácter transitorio de la crisis que sufre y potenciar su autocontrol. C</a:t>
            </a:r>
          </a:p>
        </p:txBody>
      </p:sp>
    </p:spTree>
    <p:extLst>
      <p:ext uri="{BB962C8B-B14F-4D97-AF65-F5344CB8AC3E}">
        <p14:creationId xmlns:p14="http://schemas.microsoft.com/office/powerpoint/2010/main" xmlns="" val="15183329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 </a:t>
            </a:r>
            <a:r>
              <a:rPr lang="es-ES" dirty="0">
                <a:solidFill>
                  <a:schemeClr val="accent1"/>
                </a:solidFill>
              </a:rPr>
              <a:t>La escucha activa </a:t>
            </a:r>
          </a:p>
        </p:txBody>
      </p:sp>
      <p:sp>
        <p:nvSpPr>
          <p:cNvPr id="3" name="Marcador de contenido 2"/>
          <p:cNvSpPr>
            <a:spLocks noGrp="1"/>
          </p:cNvSpPr>
          <p:nvPr>
            <p:ph idx="1"/>
          </p:nvPr>
        </p:nvSpPr>
        <p:spPr/>
        <p:txBody>
          <a:bodyPr/>
          <a:lstStyle/>
          <a:p>
            <a:r>
              <a:rPr lang="es-ES" dirty="0" smtClean="0"/>
              <a:t>se </a:t>
            </a:r>
            <a:r>
              <a:rPr lang="es-ES" dirty="0"/>
              <a:t>refiere a la habilidad de escuchar no sólo lo que la persona está expresando directamente, sino también los sentimientos, ideas o pensamientos que subyacen a lo que se está diciendo</a:t>
            </a:r>
            <a:r>
              <a:rPr lang="es-ES" dirty="0" smtClean="0"/>
              <a:t>.</a:t>
            </a:r>
          </a:p>
          <a:p>
            <a:r>
              <a:rPr lang="es-ES" dirty="0" smtClean="0"/>
              <a:t> </a:t>
            </a:r>
            <a:r>
              <a:rPr lang="es-ES" dirty="0"/>
              <a:t>• Es una estrategia que puede resultar muy efectiva con personas que tienen buenas habilidades de comunicación verbal. </a:t>
            </a:r>
            <a:endParaRPr lang="es-ES" dirty="0" smtClean="0"/>
          </a:p>
          <a:p>
            <a:r>
              <a:rPr lang="es-ES" dirty="0" smtClean="0"/>
              <a:t>• </a:t>
            </a:r>
            <a:r>
              <a:rPr lang="es-ES" dirty="0"/>
              <a:t>Para escuchar activamente a una persona conviene adoptar las siguientes pautas −Preste absoluta atención a la persona. −Sea neutral, no le juzgue. −Céntrese en los sentimientos de la persona, no sólo en lo que dice o hace. −Permita tiempos de silencio para la reflexión. −Recurra a la </a:t>
            </a:r>
            <a:r>
              <a:rPr lang="es-ES" dirty="0" smtClean="0"/>
              <a:t>repetición </a:t>
            </a:r>
            <a:r>
              <a:rPr lang="es-ES" dirty="0"/>
              <a:t>para clarificar los mensajes.</a:t>
            </a:r>
          </a:p>
        </p:txBody>
      </p:sp>
    </p:spTree>
    <p:extLst>
      <p:ext uri="{BB962C8B-B14F-4D97-AF65-F5344CB8AC3E}">
        <p14:creationId xmlns:p14="http://schemas.microsoft.com/office/powerpoint/2010/main" xmlns="" val="895915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91830" y="286604"/>
            <a:ext cx="10863850" cy="997448"/>
          </a:xfrm>
        </p:spPr>
        <p:txBody>
          <a:bodyPr/>
          <a:lstStyle/>
          <a:p>
            <a:r>
              <a:rPr lang="es-ES" b="1" dirty="0" smtClean="0">
                <a:solidFill>
                  <a:schemeClr val="accent1"/>
                </a:solidFill>
              </a:rPr>
              <a:t>RECOMENDACIONES </a:t>
            </a:r>
            <a:r>
              <a:rPr lang="es-ES" b="1" dirty="0">
                <a:solidFill>
                  <a:schemeClr val="accent1"/>
                </a:solidFill>
              </a:rPr>
              <a:t>TECNICAS</a:t>
            </a:r>
          </a:p>
        </p:txBody>
      </p:sp>
      <p:sp>
        <p:nvSpPr>
          <p:cNvPr id="3" name="Marcador de contenido 2"/>
          <p:cNvSpPr>
            <a:spLocks noGrp="1"/>
          </p:cNvSpPr>
          <p:nvPr>
            <p:ph idx="1"/>
          </p:nvPr>
        </p:nvSpPr>
        <p:spPr>
          <a:xfrm>
            <a:off x="291830" y="1284053"/>
            <a:ext cx="10863850" cy="5087564"/>
          </a:xfrm>
        </p:spPr>
        <p:txBody>
          <a:bodyPr/>
          <a:lstStyle/>
          <a:p>
            <a:r>
              <a:rPr lang="es-ES" dirty="0" smtClean="0"/>
              <a:t> </a:t>
            </a:r>
          </a:p>
          <a:p>
            <a:r>
              <a:rPr lang="es-ES" dirty="0" smtClean="0"/>
              <a:t>1.-Antes </a:t>
            </a:r>
            <a:r>
              <a:rPr lang="es-ES" dirty="0"/>
              <a:t>de hablar con </a:t>
            </a:r>
            <a:r>
              <a:rPr lang="es-ES" dirty="0" smtClean="0"/>
              <a:t>la persona , </a:t>
            </a:r>
            <a:r>
              <a:rPr lang="es-ES" dirty="0"/>
              <a:t>informarse lo máximo posible sobre él y el caso, para conocer las posibilidades de manejo que ofrece la situación</a:t>
            </a:r>
            <a:r>
              <a:rPr lang="es-ES" dirty="0" smtClean="0"/>
              <a:t>.</a:t>
            </a:r>
          </a:p>
          <a:p>
            <a:r>
              <a:rPr lang="es-ES" dirty="0" smtClean="0"/>
              <a:t> </a:t>
            </a:r>
            <a:r>
              <a:rPr lang="es-ES" dirty="0"/>
              <a:t>2. Colocarse fuera del espacio personal del paciente: Más lejos del alcance de sus brazos y del lado no dominante del paciente (el lado en el que no lleva reloj). </a:t>
            </a:r>
            <a:endParaRPr lang="es-ES" dirty="0" smtClean="0"/>
          </a:p>
          <a:p>
            <a:r>
              <a:rPr lang="es-ES" dirty="0" smtClean="0"/>
              <a:t>3</a:t>
            </a:r>
            <a:r>
              <a:rPr lang="es-ES" dirty="0"/>
              <a:t>. No realizar las intervenciones en solitario, siempre que sea posible</a:t>
            </a:r>
            <a:r>
              <a:rPr lang="es-ES" dirty="0" smtClean="0"/>
              <a:t>.</a:t>
            </a:r>
          </a:p>
          <a:p>
            <a:r>
              <a:rPr lang="es-ES" dirty="0" smtClean="0"/>
              <a:t> </a:t>
            </a:r>
            <a:r>
              <a:rPr lang="es-ES" dirty="0"/>
              <a:t>4. Asegurarse una vía de salida accesible con la puerta abierta o </a:t>
            </a:r>
            <a:r>
              <a:rPr lang="es-ES" dirty="0" err="1" smtClean="0"/>
              <a:t>semi</a:t>
            </a:r>
            <a:r>
              <a:rPr lang="es-ES" dirty="0" smtClean="0"/>
              <a:t> abierta </a:t>
            </a:r>
            <a:r>
              <a:rPr lang="es-ES" dirty="0"/>
              <a:t>y el profesional cercano a ella. Sin obstáculos para salir de la habitación ni para el paciente ni para el profesional. </a:t>
            </a:r>
            <a:endParaRPr lang="es-ES" dirty="0" smtClean="0"/>
          </a:p>
          <a:p>
            <a:r>
              <a:rPr lang="es-ES" dirty="0" smtClean="0"/>
              <a:t>5</a:t>
            </a:r>
            <a:r>
              <a:rPr lang="es-ES" dirty="0"/>
              <a:t>. Evitar que el paciente se interponga entre el profesional y la puerta. Una mesa interpuesta entre ambos aumenta la seguridad</a:t>
            </a:r>
            <a:r>
              <a:rPr lang="es-ES" dirty="0" smtClean="0"/>
              <a:t>.</a:t>
            </a:r>
          </a:p>
          <a:p>
            <a:r>
              <a:rPr lang="es-ES" dirty="0" smtClean="0"/>
              <a:t> </a:t>
            </a:r>
            <a:r>
              <a:rPr lang="es-ES" dirty="0"/>
              <a:t>6. Los gestos no han de ser amenazantes, ni defensivos. Evitar gestos bruscos y espontáneos.</a:t>
            </a:r>
          </a:p>
        </p:txBody>
      </p:sp>
    </p:spTree>
    <p:extLst>
      <p:ext uri="{BB962C8B-B14F-4D97-AF65-F5344CB8AC3E}">
        <p14:creationId xmlns:p14="http://schemas.microsoft.com/office/powerpoint/2010/main" xmlns="" val="23589404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286604"/>
            <a:ext cx="10058400" cy="773712"/>
          </a:xfrm>
        </p:spPr>
        <p:txBody>
          <a:bodyPr/>
          <a:lstStyle/>
          <a:p>
            <a:r>
              <a:rPr lang="es-ES" b="1" dirty="0">
                <a:solidFill>
                  <a:schemeClr val="accent1"/>
                </a:solidFill>
              </a:rPr>
              <a:t>RECOMENDACIONES TECNICAS</a:t>
            </a:r>
          </a:p>
        </p:txBody>
      </p:sp>
      <p:sp>
        <p:nvSpPr>
          <p:cNvPr id="3" name="Marcador de contenido 2"/>
          <p:cNvSpPr>
            <a:spLocks noGrp="1"/>
          </p:cNvSpPr>
          <p:nvPr>
            <p:ph idx="1"/>
          </p:nvPr>
        </p:nvSpPr>
        <p:spPr>
          <a:xfrm>
            <a:off x="369651" y="856034"/>
            <a:ext cx="11517549" cy="5013060"/>
          </a:xfrm>
        </p:spPr>
        <p:txBody>
          <a:bodyPr/>
          <a:lstStyle/>
          <a:p>
            <a:endParaRPr lang="es-ES" dirty="0" smtClean="0"/>
          </a:p>
          <a:p>
            <a:r>
              <a:rPr lang="es-ES" sz="2400" dirty="0" smtClean="0"/>
              <a:t>7</a:t>
            </a:r>
            <a:r>
              <a:rPr lang="es-ES" sz="2400" dirty="0"/>
              <a:t>. La actitud ha de ser abierta y de escucha, tranquila, que invite al diálogo y a la privacidad</a:t>
            </a:r>
            <a:r>
              <a:rPr lang="es-ES" sz="2400" dirty="0" smtClean="0"/>
              <a:t>.</a:t>
            </a:r>
          </a:p>
          <a:p>
            <a:r>
              <a:rPr lang="es-ES" sz="2400" dirty="0" smtClean="0"/>
              <a:t> </a:t>
            </a:r>
            <a:r>
              <a:rPr lang="es-ES" sz="2400" dirty="0"/>
              <a:t>8. No mirar de forma directa y continuada al paciente. Las miradas fijas aumentan la hostilidad de cualquier individuo, sin embargo, evitarlas lo puede interpretar como signo de debilidad y miedo. Mantener al paciente dentro del campo visual</a:t>
            </a:r>
            <a:r>
              <a:rPr lang="es-ES" sz="2400" dirty="0" smtClean="0"/>
              <a:t>.</a:t>
            </a:r>
          </a:p>
          <a:p>
            <a:r>
              <a:rPr lang="es-ES" sz="2400" dirty="0" smtClean="0"/>
              <a:t>9</a:t>
            </a:r>
            <a:r>
              <a:rPr lang="es-ES" sz="2400" dirty="0"/>
              <a:t>. Intentar que </a:t>
            </a:r>
            <a:r>
              <a:rPr lang="es-ES" sz="2400" dirty="0" smtClean="0"/>
              <a:t>la persona con discapacidad y </a:t>
            </a:r>
            <a:r>
              <a:rPr lang="es-ES" sz="2400" dirty="0"/>
              <a:t>profesional estén sentados a la misma altura, siempre que sea posible. </a:t>
            </a:r>
            <a:endParaRPr lang="es-ES" sz="2400" dirty="0" smtClean="0"/>
          </a:p>
          <a:p>
            <a:r>
              <a:rPr lang="es-ES" sz="2400" dirty="0" smtClean="0"/>
              <a:t>10</a:t>
            </a:r>
            <a:r>
              <a:rPr lang="es-ES" sz="2400" dirty="0"/>
              <a:t>. Invitar a otras personas, especialmente si irritan </a:t>
            </a:r>
            <a:r>
              <a:rPr lang="es-ES" sz="2400" dirty="0" smtClean="0"/>
              <a:t>a </a:t>
            </a:r>
            <a:r>
              <a:rPr lang="es-ES" sz="2400" dirty="0" err="1" smtClean="0"/>
              <a:t>lapersona</a:t>
            </a:r>
            <a:r>
              <a:rPr lang="es-ES" sz="2400" dirty="0" smtClean="0"/>
              <a:t>, </a:t>
            </a:r>
            <a:r>
              <a:rPr lang="es-ES" sz="2400" dirty="0"/>
              <a:t>a abandonar el despacho</a:t>
            </a:r>
            <a:r>
              <a:rPr lang="es-ES" sz="2400" dirty="0" smtClean="0"/>
              <a:t>.</a:t>
            </a:r>
          </a:p>
          <a:p>
            <a:r>
              <a:rPr lang="es-ES" sz="2400" dirty="0" smtClean="0"/>
              <a:t>11</a:t>
            </a:r>
            <a:r>
              <a:rPr lang="es-ES" sz="2400" dirty="0"/>
              <a:t>. Reducir los posibles factores de irritación: luz, ruido, corrientes de aire</a:t>
            </a:r>
            <a:r>
              <a:rPr lang="es-ES" sz="2400" dirty="0" smtClean="0"/>
              <a:t>.</a:t>
            </a:r>
          </a:p>
          <a:p>
            <a:r>
              <a:rPr lang="es-ES" sz="2400" dirty="0" smtClean="0"/>
              <a:t> </a:t>
            </a:r>
            <a:r>
              <a:rPr lang="es-ES" sz="2400" dirty="0"/>
              <a:t>12. Evitar las interrupciones: llamadas de teléfono, dudas administrativas. </a:t>
            </a:r>
          </a:p>
        </p:txBody>
      </p:sp>
    </p:spTree>
    <p:extLst>
      <p:ext uri="{BB962C8B-B14F-4D97-AF65-F5344CB8AC3E}">
        <p14:creationId xmlns:p14="http://schemas.microsoft.com/office/powerpoint/2010/main" xmlns="" val="21693633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Bibliografía</a:t>
            </a:r>
            <a:endParaRPr lang="es-ES" dirty="0"/>
          </a:p>
        </p:txBody>
      </p:sp>
      <p:sp>
        <p:nvSpPr>
          <p:cNvPr id="3" name="Marcador de contenido 2"/>
          <p:cNvSpPr>
            <a:spLocks noGrp="1"/>
          </p:cNvSpPr>
          <p:nvPr>
            <p:ph idx="1"/>
          </p:nvPr>
        </p:nvSpPr>
        <p:spPr>
          <a:xfrm>
            <a:off x="1043940" y="1845734"/>
            <a:ext cx="8778240" cy="4023360"/>
          </a:xfrm>
        </p:spPr>
        <p:txBody>
          <a:bodyPr>
            <a:normAutofit/>
          </a:bodyPr>
          <a:lstStyle/>
          <a:p>
            <a:pPr>
              <a:lnSpc>
                <a:spcPct val="100000"/>
              </a:lnSpc>
            </a:pPr>
            <a:endParaRPr lang="es-ES" sz="1400" dirty="0" smtClean="0"/>
          </a:p>
          <a:p>
            <a:pPr>
              <a:lnSpc>
                <a:spcPct val="100000"/>
              </a:lnSpc>
            </a:pPr>
            <a:endParaRPr lang="es-ES" sz="1400" dirty="0"/>
          </a:p>
          <a:p>
            <a:pPr>
              <a:lnSpc>
                <a:spcPct val="100000"/>
              </a:lnSpc>
              <a:buFont typeface="Wingdings" panose="05000000000000000000" pitchFamily="2" charset="2"/>
              <a:buChar char="v"/>
            </a:pPr>
            <a:r>
              <a:rPr lang="es-ES" sz="1400" b="1" i="1" dirty="0" smtClean="0"/>
              <a:t>Guía de buenas </a:t>
            </a:r>
            <a:r>
              <a:rPr lang="es-ES" sz="1400" b="1" i="1" dirty="0"/>
              <a:t>prácticas En la atención a personas con </a:t>
            </a:r>
            <a:r>
              <a:rPr lang="es-ES" sz="1400" b="1" i="1" dirty="0" smtClean="0"/>
              <a:t>discapacidad:  </a:t>
            </a:r>
            <a:r>
              <a:rPr lang="es-ES" sz="1400" dirty="0" smtClean="0"/>
              <a:t>Autor </a:t>
            </a:r>
            <a:r>
              <a:rPr lang="es-ES" sz="1400" dirty="0"/>
              <a:t>Centro de Documentación y Estudios SIIS Dokumentazio eta Ikerketa Zentroa Fundación </a:t>
            </a:r>
            <a:r>
              <a:rPr lang="es-ES" sz="1400" dirty="0" err="1"/>
              <a:t>Eguía</a:t>
            </a:r>
            <a:r>
              <a:rPr lang="es-ES" sz="1400" dirty="0"/>
              <a:t>-Careaga Fundazioa </a:t>
            </a:r>
            <a:endParaRPr lang="es-ES" sz="1400" dirty="0" smtClean="0"/>
          </a:p>
          <a:p>
            <a:pPr>
              <a:lnSpc>
                <a:spcPct val="100000"/>
              </a:lnSpc>
              <a:buFont typeface="Wingdings" panose="05000000000000000000" pitchFamily="2" charset="2"/>
              <a:buChar char="v"/>
            </a:pPr>
            <a:r>
              <a:rPr lang="en-US" sz="1400" b="1" i="1" dirty="0" smtClean="0"/>
              <a:t>Componentes </a:t>
            </a:r>
            <a:r>
              <a:rPr lang="en-US" sz="1400" b="1" i="1" dirty="0"/>
              <a:t>psicológicos de la práctica médica. Bracelona: Biblária SCLL</a:t>
            </a:r>
            <a:r>
              <a:rPr lang="en-US" sz="1400" dirty="0"/>
              <a:t>, </a:t>
            </a:r>
            <a:r>
              <a:rPr lang="en-US" sz="1400" dirty="0" smtClean="0"/>
              <a:t>1996: Autor  </a:t>
            </a:r>
            <a:r>
              <a:rPr lang="en-US" sz="1400" dirty="0"/>
              <a:t>a: </a:t>
            </a:r>
            <a:r>
              <a:rPr lang="en-US" sz="1400" dirty="0" err="1"/>
              <a:t>Tizón</a:t>
            </a:r>
            <a:r>
              <a:rPr lang="en-US" sz="1400" dirty="0"/>
              <a:t> J</a:t>
            </a:r>
            <a:endParaRPr lang="en-US" sz="1400" dirty="0" smtClean="0"/>
          </a:p>
          <a:p>
            <a:pPr>
              <a:lnSpc>
                <a:spcPct val="100000"/>
              </a:lnSpc>
              <a:buFont typeface="Wingdings" panose="05000000000000000000" pitchFamily="2" charset="2"/>
              <a:buChar char="v"/>
            </a:pPr>
            <a:r>
              <a:rPr lang="es-ES" sz="1400" b="1" i="1" dirty="0"/>
              <a:t>NORMA GENERAL TÉCNICA Sobre Contención en Psiquiatría</a:t>
            </a:r>
            <a:r>
              <a:rPr lang="es-ES" sz="1400" b="1" i="1" dirty="0" smtClean="0"/>
              <a:t>: </a:t>
            </a:r>
            <a:r>
              <a:rPr lang="es-ES" sz="1400" dirty="0" smtClean="0"/>
              <a:t>DIVISIÓN </a:t>
            </a:r>
            <a:r>
              <a:rPr lang="es-ES" sz="1400" dirty="0"/>
              <a:t>DE RECTORIA Y REGULACIÓN SANITARIA Departamento de Salud de las Personas Unidad de Salud </a:t>
            </a:r>
            <a:r>
              <a:rPr lang="es-ES" sz="1400" dirty="0" smtClean="0"/>
              <a:t>Mental Republica de Chile.</a:t>
            </a:r>
            <a:endParaRPr lang="es-ES" sz="1400" dirty="0"/>
          </a:p>
          <a:p>
            <a:pPr>
              <a:lnSpc>
                <a:spcPct val="100000"/>
              </a:lnSpc>
            </a:pPr>
            <a:r>
              <a:rPr lang="es-ES" sz="1400" b="1" i="1" dirty="0" smtClean="0"/>
              <a:t>Protocolo de contención emocional para el personal que atiende a </a:t>
            </a:r>
            <a:r>
              <a:rPr lang="es-ES" sz="1400" b="1" i="1" dirty="0" err="1" smtClean="0"/>
              <a:t>mujres</a:t>
            </a:r>
            <a:r>
              <a:rPr lang="es-ES" sz="1400" b="1" i="1" dirty="0" smtClean="0"/>
              <a:t> victimas de la violencia </a:t>
            </a:r>
            <a:r>
              <a:rPr lang="es-ES" sz="1400" dirty="0" smtClean="0"/>
              <a:t>: Biblioteca Jurídica virtual  del institutito de investigaciones Jurídicas de la UNAM </a:t>
            </a:r>
            <a:endParaRPr lang="es-ES" sz="1400" dirty="0"/>
          </a:p>
        </p:txBody>
      </p:sp>
    </p:spTree>
    <p:extLst>
      <p:ext uri="{BB962C8B-B14F-4D97-AF65-F5344CB8AC3E}">
        <p14:creationId xmlns:p14="http://schemas.microsoft.com/office/powerpoint/2010/main" xmlns="" val="27084844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algn="ctr"/>
            <a:endParaRPr lang="es-ES" sz="6600" dirty="0" smtClean="0"/>
          </a:p>
          <a:p>
            <a:pPr algn="ctr"/>
            <a:r>
              <a:rPr lang="es-ES" sz="6600" dirty="0" smtClean="0"/>
              <a:t>PREGUNTAS</a:t>
            </a:r>
            <a:endParaRPr lang="es-ES" sz="6600" dirty="0"/>
          </a:p>
        </p:txBody>
      </p:sp>
    </p:spTree>
    <p:extLst>
      <p:ext uri="{BB962C8B-B14F-4D97-AF65-F5344CB8AC3E}">
        <p14:creationId xmlns:p14="http://schemas.microsoft.com/office/powerpoint/2010/main" xmlns="" val="25268622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algn="ctr"/>
            <a:endParaRPr lang="es-ES" sz="8800" dirty="0" smtClean="0"/>
          </a:p>
          <a:p>
            <a:pPr algn="ctr"/>
            <a:r>
              <a:rPr lang="es-ES" sz="8800" dirty="0" smtClean="0"/>
              <a:t>GRACIAS</a:t>
            </a:r>
            <a:endParaRPr lang="es-ES" sz="8800" dirty="0"/>
          </a:p>
        </p:txBody>
      </p:sp>
    </p:spTree>
    <p:extLst>
      <p:ext uri="{BB962C8B-B14F-4D97-AF65-F5344CB8AC3E}">
        <p14:creationId xmlns:p14="http://schemas.microsoft.com/office/powerpoint/2010/main" xmlns="" val="2927428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8834" y="286603"/>
            <a:ext cx="10756846" cy="1450757"/>
          </a:xfrm>
        </p:spPr>
        <p:txBody>
          <a:bodyPr/>
          <a:lstStyle/>
          <a:p>
            <a:r>
              <a:rPr lang="es-ES" b="1" dirty="0" smtClean="0">
                <a:solidFill>
                  <a:schemeClr val="accent2"/>
                </a:solidFill>
              </a:rPr>
              <a:t>TIPOS DE CONTENCION</a:t>
            </a:r>
            <a:endParaRPr lang="es-ES" b="1" dirty="0">
              <a:solidFill>
                <a:schemeClr val="accent2"/>
              </a:solidFill>
            </a:endParaRPr>
          </a:p>
        </p:txBody>
      </p:sp>
      <p:sp>
        <p:nvSpPr>
          <p:cNvPr id="3" name="Marcador de contenido 2"/>
          <p:cNvSpPr>
            <a:spLocks noGrp="1"/>
          </p:cNvSpPr>
          <p:nvPr>
            <p:ph idx="1"/>
          </p:nvPr>
        </p:nvSpPr>
        <p:spPr>
          <a:xfrm>
            <a:off x="398834" y="1845734"/>
            <a:ext cx="10756846" cy="4023360"/>
          </a:xfrm>
        </p:spPr>
        <p:txBody>
          <a:bodyPr>
            <a:normAutofit/>
          </a:bodyPr>
          <a:lstStyle/>
          <a:p>
            <a:pPr>
              <a:buFont typeface="Wingdings" panose="05000000000000000000" pitchFamily="2" charset="2"/>
              <a:buChar char="v"/>
            </a:pPr>
            <a:r>
              <a:rPr lang="es-ES" sz="3200" dirty="0" smtClean="0"/>
              <a:t>AMBIENTAL</a:t>
            </a:r>
          </a:p>
          <a:p>
            <a:pPr>
              <a:buFont typeface="Wingdings" panose="05000000000000000000" pitchFamily="2" charset="2"/>
              <a:buChar char="v"/>
            </a:pPr>
            <a:r>
              <a:rPr lang="es-ES" sz="3200" dirty="0" smtClean="0"/>
              <a:t>FARMACOLOGICA</a:t>
            </a:r>
          </a:p>
          <a:p>
            <a:pPr>
              <a:buFont typeface="Wingdings" panose="05000000000000000000" pitchFamily="2" charset="2"/>
              <a:buChar char="v"/>
            </a:pPr>
            <a:r>
              <a:rPr lang="es-ES" sz="3200" dirty="0" smtClean="0"/>
              <a:t>FISICA</a:t>
            </a:r>
          </a:p>
          <a:p>
            <a:pPr>
              <a:buFont typeface="Wingdings" panose="05000000000000000000" pitchFamily="2" charset="2"/>
              <a:buChar char="v"/>
            </a:pPr>
            <a:r>
              <a:rPr lang="es-ES" sz="3200" dirty="0" smtClean="0"/>
              <a:t>EMOCIONAL</a:t>
            </a:r>
            <a:endParaRPr lang="es-ES" sz="3200" dirty="0"/>
          </a:p>
        </p:txBody>
      </p:sp>
    </p:spTree>
    <p:extLst>
      <p:ext uri="{BB962C8B-B14F-4D97-AF65-F5344CB8AC3E}">
        <p14:creationId xmlns:p14="http://schemas.microsoft.com/office/powerpoint/2010/main" xmlns="" val="916045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05838" y="286603"/>
            <a:ext cx="10649842" cy="1450757"/>
          </a:xfrm>
        </p:spPr>
        <p:txBody>
          <a:bodyPr/>
          <a:lstStyle/>
          <a:p>
            <a:r>
              <a:rPr lang="es-ES" b="1" dirty="0">
                <a:solidFill>
                  <a:schemeClr val="accent2"/>
                </a:solidFill>
              </a:rPr>
              <a:t>Contención en Psiquiatría</a:t>
            </a:r>
          </a:p>
        </p:txBody>
      </p:sp>
      <p:sp>
        <p:nvSpPr>
          <p:cNvPr id="3" name="Marcador de contenido 2"/>
          <p:cNvSpPr>
            <a:spLocks noGrp="1"/>
          </p:cNvSpPr>
          <p:nvPr>
            <p:ph idx="1"/>
          </p:nvPr>
        </p:nvSpPr>
        <p:spPr>
          <a:xfrm>
            <a:off x="505838" y="1845734"/>
            <a:ext cx="11206264" cy="4023360"/>
          </a:xfrm>
        </p:spPr>
        <p:txBody>
          <a:bodyPr>
            <a:normAutofit fontScale="92500"/>
          </a:bodyPr>
          <a:lstStyle/>
          <a:p>
            <a:r>
              <a:rPr lang="es-ES" dirty="0" smtClean="0"/>
              <a:t> </a:t>
            </a:r>
            <a:r>
              <a:rPr lang="es-ES" sz="3600" dirty="0"/>
              <a:t>Es un procedimiento terapéutico que debe ser realizado por una persona debidamente capacitada. Su capacitación debiera estar relacionada con la función del agente de salud, en que el funcionario involucre su experticia técnica, sus habilidades personales como la escucha, su capacidad de captar y responder a los cambios en la contingencia de la relación y/o del ambiente. </a:t>
            </a:r>
            <a:endParaRPr lang="es-ES" sz="3600" dirty="0" smtClean="0"/>
          </a:p>
          <a:p>
            <a:r>
              <a:rPr lang="es-ES" sz="3600" dirty="0" smtClean="0">
                <a:solidFill>
                  <a:schemeClr val="accent2"/>
                </a:solidFill>
              </a:rPr>
              <a:t>En </a:t>
            </a:r>
            <a:r>
              <a:rPr lang="es-ES" sz="3600" dirty="0">
                <a:solidFill>
                  <a:schemeClr val="accent2"/>
                </a:solidFill>
              </a:rPr>
              <a:t>Psiquiatría se han definido a lo menos 4 formas de lograr una adecuada contención</a:t>
            </a:r>
          </a:p>
        </p:txBody>
      </p:sp>
    </p:spTree>
    <p:extLst>
      <p:ext uri="{BB962C8B-B14F-4D97-AF65-F5344CB8AC3E}">
        <p14:creationId xmlns:p14="http://schemas.microsoft.com/office/powerpoint/2010/main" xmlns="" val="249015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7004" y="286603"/>
            <a:ext cx="11048676" cy="919627"/>
          </a:xfrm>
        </p:spPr>
        <p:txBody>
          <a:bodyPr/>
          <a:lstStyle/>
          <a:p>
            <a:r>
              <a:rPr lang="es-ES" dirty="0" smtClean="0"/>
              <a:t>  </a:t>
            </a:r>
            <a:r>
              <a:rPr lang="es-ES" b="1" dirty="0" smtClean="0">
                <a:solidFill>
                  <a:schemeClr val="accent2"/>
                </a:solidFill>
              </a:rPr>
              <a:t>Contención </a:t>
            </a:r>
            <a:r>
              <a:rPr lang="es-ES" b="1" dirty="0">
                <a:solidFill>
                  <a:schemeClr val="accent2"/>
                </a:solidFill>
              </a:rPr>
              <a:t>ambiental</a:t>
            </a:r>
          </a:p>
        </p:txBody>
      </p:sp>
      <p:sp>
        <p:nvSpPr>
          <p:cNvPr id="3" name="Marcador de contenido 2"/>
          <p:cNvSpPr>
            <a:spLocks noGrp="1"/>
          </p:cNvSpPr>
          <p:nvPr>
            <p:ph idx="1"/>
          </p:nvPr>
        </p:nvSpPr>
        <p:spPr>
          <a:xfrm>
            <a:off x="321013" y="1206230"/>
            <a:ext cx="11449455" cy="4662864"/>
          </a:xfrm>
        </p:spPr>
        <p:txBody>
          <a:bodyPr>
            <a:normAutofit fontScale="92500" lnSpcReduction="10000"/>
          </a:bodyPr>
          <a:lstStyle/>
          <a:p>
            <a:r>
              <a:rPr lang="es-ES" sz="2100" dirty="0"/>
              <a:t>conjunto de acciones realizadas por el equipo que atiende a una persona en crisis emocional y/o agitación psicomotora. Estas contemplan espacios adecuados, una buena disposición del personal, control de los estímulos visuales, auditivos y desplazamientos, lo que busca promover confianzas mutuas, una rápida y eficaz actuación del equipo clínico y aminorar el cuadro de agitación que se presenta</a:t>
            </a:r>
            <a:r>
              <a:rPr lang="es-ES" sz="2100" dirty="0" smtClean="0"/>
              <a:t>.</a:t>
            </a:r>
          </a:p>
          <a:p>
            <a:r>
              <a:rPr lang="es-ES" sz="2100" b="1" dirty="0" smtClean="0">
                <a:solidFill>
                  <a:schemeClr val="accent2"/>
                </a:solidFill>
              </a:rPr>
              <a:t>Palabra </a:t>
            </a:r>
            <a:r>
              <a:rPr lang="es-ES" sz="2100" b="1" dirty="0">
                <a:solidFill>
                  <a:schemeClr val="accent2"/>
                </a:solidFill>
              </a:rPr>
              <a:t>clave: aplacar</a:t>
            </a:r>
          </a:p>
          <a:p>
            <a:r>
              <a:rPr lang="es-ES" sz="2100" dirty="0"/>
              <a:t>Condiciones del entorno terapéutico que en sí mismas ofrezcan la posibilidad de la autorregulación de la persona que manifiesta conductas perturbadoras. </a:t>
            </a:r>
          </a:p>
          <a:p>
            <a:r>
              <a:rPr lang="es-ES" sz="2100" dirty="0"/>
              <a:t> Se deberán considerar entre sus elementos los espacios e inmobiliario de confort adecuados, la posición espacial del equipo de salud en relación al paciente, la disposición del personal, control de los estímulos visuales, auditivos y desplazamientos.</a:t>
            </a:r>
          </a:p>
          <a:p>
            <a:r>
              <a:rPr lang="es-ES" sz="2100" b="1" dirty="0">
                <a:solidFill>
                  <a:schemeClr val="accent2"/>
                </a:solidFill>
              </a:rPr>
              <a:t>OBJETIVOS: </a:t>
            </a:r>
          </a:p>
          <a:p>
            <a:r>
              <a:rPr lang="es-ES" dirty="0" smtClean="0"/>
              <a:t>Promover </a:t>
            </a:r>
            <a:r>
              <a:rPr lang="es-ES" dirty="0"/>
              <a:t>confianzas mutuas. </a:t>
            </a:r>
            <a:endParaRPr lang="es-ES" dirty="0" smtClean="0"/>
          </a:p>
          <a:p>
            <a:r>
              <a:rPr lang="es-ES" dirty="0" smtClean="0"/>
              <a:t>Facilitar </a:t>
            </a:r>
            <a:r>
              <a:rPr lang="es-ES" dirty="0"/>
              <a:t>una rápida y eficaz actuación del equipo clínico</a:t>
            </a:r>
            <a:r>
              <a:rPr lang="es-ES" dirty="0" smtClean="0"/>
              <a:t>.</a:t>
            </a:r>
          </a:p>
          <a:p>
            <a:r>
              <a:rPr lang="es-ES" dirty="0" smtClean="0"/>
              <a:t>Aminorar </a:t>
            </a:r>
            <a:r>
              <a:rPr lang="es-ES" dirty="0"/>
              <a:t>la intensidad o duración del cuadro de cualquier agitación potencial</a:t>
            </a:r>
          </a:p>
          <a:p>
            <a:endParaRPr lang="es-ES" dirty="0"/>
          </a:p>
        </p:txBody>
      </p:sp>
    </p:spTree>
    <p:extLst>
      <p:ext uri="{BB962C8B-B14F-4D97-AF65-F5344CB8AC3E}">
        <p14:creationId xmlns:p14="http://schemas.microsoft.com/office/powerpoint/2010/main" xmlns="" val="2233276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7745" y="286603"/>
            <a:ext cx="10717935" cy="1450757"/>
          </a:xfrm>
        </p:spPr>
        <p:txBody>
          <a:bodyPr/>
          <a:lstStyle/>
          <a:p>
            <a:r>
              <a:rPr lang="es-ES" b="1" dirty="0" smtClean="0">
                <a:solidFill>
                  <a:schemeClr val="accent2"/>
                </a:solidFill>
              </a:rPr>
              <a:t>CONTENCION FARMACOLOGICA</a:t>
            </a:r>
            <a:endParaRPr lang="es-ES" b="1" dirty="0">
              <a:solidFill>
                <a:schemeClr val="accent2"/>
              </a:solidFill>
            </a:endParaRPr>
          </a:p>
        </p:txBody>
      </p:sp>
      <p:sp>
        <p:nvSpPr>
          <p:cNvPr id="3" name="Marcador de contenido 2"/>
          <p:cNvSpPr>
            <a:spLocks noGrp="1"/>
          </p:cNvSpPr>
          <p:nvPr>
            <p:ph idx="1"/>
          </p:nvPr>
        </p:nvSpPr>
        <p:spPr>
          <a:xfrm>
            <a:off x="437745" y="1845734"/>
            <a:ext cx="11352178" cy="4023360"/>
          </a:xfrm>
        </p:spPr>
        <p:txBody>
          <a:bodyPr>
            <a:noAutofit/>
          </a:bodyPr>
          <a:lstStyle/>
          <a:p>
            <a:r>
              <a:rPr lang="es-ES" sz="2400" dirty="0" smtClean="0"/>
              <a:t>Procedimiento </a:t>
            </a:r>
            <a:r>
              <a:rPr lang="es-ES" sz="2400" dirty="0"/>
              <a:t>clínico de tipo invasivo que contempla administrar una sustancia en el cuerpo de la persona agitada o alterada por crisis emocional (Anexo 1 “Medicamentos indicados para contención farmacológica” y Anexo 2 “Forma de administración de medicamentos en contención farmacológica”), con el objetivo de aliviar la sintomatología, para continuar con el tratamiento del cuadro de base. Debe acompañarse de elementos persuasivos y facilitadores para la persona afectada. En la medida que el estado de conciencia del paciente lo permita, se le debe explicar en detalle el procedimiento, sus objetivos, consecuencias 8 9 y derivaciones. Si la situación de agitación psicomotora impidiese el procedimiento, se podrá inmovilizar mecánicamente, en forma temporal, al paciente con el fin de aplicar el tratamiento farmacológico correspondiente. </a:t>
            </a:r>
            <a:endParaRPr lang="es-ES" sz="2400" dirty="0" smtClean="0"/>
          </a:p>
          <a:p>
            <a:r>
              <a:rPr lang="es-ES" sz="2400" dirty="0" smtClean="0"/>
              <a:t>• </a:t>
            </a:r>
            <a:r>
              <a:rPr lang="es-ES" sz="2400" dirty="0">
                <a:solidFill>
                  <a:schemeClr val="accent2"/>
                </a:solidFill>
              </a:rPr>
              <a:t>Palabras claves: explicar</a:t>
            </a:r>
          </a:p>
        </p:txBody>
      </p:sp>
    </p:spTree>
    <p:extLst>
      <p:ext uri="{BB962C8B-B14F-4D97-AF65-F5344CB8AC3E}">
        <p14:creationId xmlns:p14="http://schemas.microsoft.com/office/powerpoint/2010/main" xmlns="" val="774591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object 45"/>
          <p:cNvSpPr/>
          <p:nvPr/>
        </p:nvSpPr>
        <p:spPr>
          <a:xfrm>
            <a:off x="9486900" y="152400"/>
            <a:ext cx="0" cy="1524000"/>
          </a:xfrm>
          <a:custGeom>
            <a:avLst/>
            <a:gdLst/>
            <a:ahLst/>
            <a:cxnLst/>
            <a:rect l="l" t="t" r="r" b="b"/>
            <a:pathLst>
              <a:path h="1524000">
                <a:moveTo>
                  <a:pt x="0" y="0"/>
                </a:moveTo>
                <a:lnTo>
                  <a:pt x="0" y="1524000"/>
                </a:lnTo>
              </a:path>
            </a:pathLst>
          </a:custGeom>
          <a:ln w="9344">
            <a:solidFill>
              <a:srgbClr val="000000"/>
            </a:solidFill>
          </a:ln>
        </p:spPr>
        <p:txBody>
          <a:bodyPr wrap="square" lIns="0" tIns="0" rIns="0" bIns="0" rtlCol="0">
            <a:noAutofit/>
          </a:bodyPr>
          <a:lstStyle/>
          <a:p>
            <a:endParaRPr/>
          </a:p>
        </p:txBody>
      </p:sp>
      <p:sp>
        <p:nvSpPr>
          <p:cNvPr id="44" name="object 44"/>
          <p:cNvSpPr/>
          <p:nvPr/>
        </p:nvSpPr>
        <p:spPr>
          <a:xfrm>
            <a:off x="9677401" y="152401"/>
            <a:ext cx="119379" cy="119379"/>
          </a:xfrm>
          <a:custGeom>
            <a:avLst/>
            <a:gdLst/>
            <a:ahLst/>
            <a:cxnLst/>
            <a:rect l="l" t="t" r="r" b="b"/>
            <a:pathLst>
              <a:path w="119379" h="119379">
                <a:moveTo>
                  <a:pt x="59690" y="0"/>
                </a:moveTo>
                <a:lnTo>
                  <a:pt x="49947" y="706"/>
                </a:lnTo>
                <a:lnTo>
                  <a:pt x="36091" y="4426"/>
                </a:lnTo>
                <a:lnTo>
                  <a:pt x="23997" y="11040"/>
                </a:lnTo>
                <a:lnTo>
                  <a:pt x="14004" y="20211"/>
                </a:lnTo>
                <a:lnTo>
                  <a:pt x="6449" y="31601"/>
                </a:lnTo>
                <a:lnTo>
                  <a:pt x="1668" y="44873"/>
                </a:lnTo>
                <a:lnTo>
                  <a:pt x="0" y="59690"/>
                </a:lnTo>
                <a:lnTo>
                  <a:pt x="706" y="69130"/>
                </a:lnTo>
                <a:lnTo>
                  <a:pt x="4426" y="82754"/>
                </a:lnTo>
                <a:lnTo>
                  <a:pt x="11040" y="94832"/>
                </a:lnTo>
                <a:lnTo>
                  <a:pt x="20211" y="104949"/>
                </a:lnTo>
                <a:lnTo>
                  <a:pt x="31601" y="112689"/>
                </a:lnTo>
                <a:lnTo>
                  <a:pt x="44873" y="117638"/>
                </a:lnTo>
                <a:lnTo>
                  <a:pt x="59690" y="119379"/>
                </a:lnTo>
                <a:lnTo>
                  <a:pt x="69130" y="118641"/>
                </a:lnTo>
                <a:lnTo>
                  <a:pt x="82754" y="114777"/>
                </a:lnTo>
                <a:lnTo>
                  <a:pt x="94832" y="107975"/>
                </a:lnTo>
                <a:lnTo>
                  <a:pt x="104949" y="98651"/>
                </a:lnTo>
                <a:lnTo>
                  <a:pt x="112689" y="87218"/>
                </a:lnTo>
                <a:lnTo>
                  <a:pt x="117638" y="74093"/>
                </a:lnTo>
                <a:lnTo>
                  <a:pt x="119379" y="59690"/>
                </a:lnTo>
                <a:lnTo>
                  <a:pt x="118641" y="49947"/>
                </a:lnTo>
                <a:lnTo>
                  <a:pt x="114777" y="36091"/>
                </a:lnTo>
                <a:lnTo>
                  <a:pt x="107975" y="23997"/>
                </a:lnTo>
                <a:lnTo>
                  <a:pt x="98651" y="14004"/>
                </a:lnTo>
                <a:lnTo>
                  <a:pt x="87218" y="6449"/>
                </a:lnTo>
                <a:lnTo>
                  <a:pt x="74093" y="1668"/>
                </a:lnTo>
                <a:lnTo>
                  <a:pt x="59690" y="0"/>
                </a:lnTo>
                <a:close/>
              </a:path>
            </a:pathLst>
          </a:custGeom>
          <a:solidFill>
            <a:srgbClr val="330066"/>
          </a:solidFill>
        </p:spPr>
        <p:txBody>
          <a:bodyPr wrap="square" lIns="0" tIns="0" rIns="0" bIns="0" rtlCol="0">
            <a:noAutofit/>
          </a:bodyPr>
          <a:lstStyle/>
          <a:p>
            <a:endParaRPr/>
          </a:p>
        </p:txBody>
      </p:sp>
      <p:sp>
        <p:nvSpPr>
          <p:cNvPr id="42" name="object 42"/>
          <p:cNvSpPr/>
          <p:nvPr/>
        </p:nvSpPr>
        <p:spPr>
          <a:xfrm>
            <a:off x="10012681" y="152401"/>
            <a:ext cx="119379" cy="119379"/>
          </a:xfrm>
          <a:custGeom>
            <a:avLst/>
            <a:gdLst/>
            <a:ahLst/>
            <a:cxnLst/>
            <a:rect l="l" t="t" r="r" b="b"/>
            <a:pathLst>
              <a:path w="119379" h="119379">
                <a:moveTo>
                  <a:pt x="59690" y="0"/>
                </a:moveTo>
                <a:lnTo>
                  <a:pt x="50249" y="706"/>
                </a:lnTo>
                <a:lnTo>
                  <a:pt x="36625" y="4426"/>
                </a:lnTo>
                <a:lnTo>
                  <a:pt x="24547" y="11040"/>
                </a:lnTo>
                <a:lnTo>
                  <a:pt x="14430" y="20211"/>
                </a:lnTo>
                <a:lnTo>
                  <a:pt x="6690" y="31601"/>
                </a:lnTo>
                <a:lnTo>
                  <a:pt x="1741" y="44873"/>
                </a:lnTo>
                <a:lnTo>
                  <a:pt x="0" y="59690"/>
                </a:lnTo>
                <a:lnTo>
                  <a:pt x="738" y="69130"/>
                </a:lnTo>
                <a:lnTo>
                  <a:pt x="4602" y="82754"/>
                </a:lnTo>
                <a:lnTo>
                  <a:pt x="11404" y="94832"/>
                </a:lnTo>
                <a:lnTo>
                  <a:pt x="20728" y="104949"/>
                </a:lnTo>
                <a:lnTo>
                  <a:pt x="32161" y="112689"/>
                </a:lnTo>
                <a:lnTo>
                  <a:pt x="45286" y="117638"/>
                </a:lnTo>
                <a:lnTo>
                  <a:pt x="59690" y="119379"/>
                </a:lnTo>
                <a:lnTo>
                  <a:pt x="69432" y="118641"/>
                </a:lnTo>
                <a:lnTo>
                  <a:pt x="83288" y="114777"/>
                </a:lnTo>
                <a:lnTo>
                  <a:pt x="95382" y="107975"/>
                </a:lnTo>
                <a:lnTo>
                  <a:pt x="105375" y="98651"/>
                </a:lnTo>
                <a:lnTo>
                  <a:pt x="112930" y="87218"/>
                </a:lnTo>
                <a:lnTo>
                  <a:pt x="117711" y="74093"/>
                </a:lnTo>
                <a:lnTo>
                  <a:pt x="119379" y="59690"/>
                </a:lnTo>
                <a:lnTo>
                  <a:pt x="118673" y="49947"/>
                </a:lnTo>
                <a:lnTo>
                  <a:pt x="114953" y="36091"/>
                </a:lnTo>
                <a:lnTo>
                  <a:pt x="108339" y="23997"/>
                </a:lnTo>
                <a:lnTo>
                  <a:pt x="99168" y="14004"/>
                </a:lnTo>
                <a:lnTo>
                  <a:pt x="87778" y="6449"/>
                </a:lnTo>
                <a:lnTo>
                  <a:pt x="74506" y="1668"/>
                </a:lnTo>
                <a:lnTo>
                  <a:pt x="59690" y="0"/>
                </a:lnTo>
                <a:close/>
              </a:path>
            </a:pathLst>
          </a:custGeom>
          <a:solidFill>
            <a:srgbClr val="330066"/>
          </a:solidFill>
        </p:spPr>
        <p:txBody>
          <a:bodyPr wrap="square" lIns="0" tIns="0" rIns="0" bIns="0" rtlCol="0">
            <a:noAutofit/>
          </a:bodyPr>
          <a:lstStyle/>
          <a:p>
            <a:endParaRPr/>
          </a:p>
        </p:txBody>
      </p:sp>
      <p:sp>
        <p:nvSpPr>
          <p:cNvPr id="40" name="object 40"/>
          <p:cNvSpPr/>
          <p:nvPr/>
        </p:nvSpPr>
        <p:spPr>
          <a:xfrm>
            <a:off x="9845041" y="320041"/>
            <a:ext cx="119379" cy="119379"/>
          </a:xfrm>
          <a:custGeom>
            <a:avLst/>
            <a:gdLst/>
            <a:ahLst/>
            <a:cxnLst/>
            <a:rect l="l" t="t" r="r" b="b"/>
            <a:pathLst>
              <a:path w="119379" h="119379">
                <a:moveTo>
                  <a:pt x="59689" y="0"/>
                </a:moveTo>
                <a:lnTo>
                  <a:pt x="49947" y="706"/>
                </a:lnTo>
                <a:lnTo>
                  <a:pt x="36091" y="4426"/>
                </a:lnTo>
                <a:lnTo>
                  <a:pt x="23997" y="11040"/>
                </a:lnTo>
                <a:lnTo>
                  <a:pt x="14004" y="20211"/>
                </a:lnTo>
                <a:lnTo>
                  <a:pt x="6449" y="31601"/>
                </a:lnTo>
                <a:lnTo>
                  <a:pt x="1668" y="44873"/>
                </a:lnTo>
                <a:lnTo>
                  <a:pt x="0" y="59689"/>
                </a:lnTo>
                <a:lnTo>
                  <a:pt x="706" y="69130"/>
                </a:lnTo>
                <a:lnTo>
                  <a:pt x="4426" y="82754"/>
                </a:lnTo>
                <a:lnTo>
                  <a:pt x="11040" y="94832"/>
                </a:lnTo>
                <a:lnTo>
                  <a:pt x="20211" y="104949"/>
                </a:lnTo>
                <a:lnTo>
                  <a:pt x="31601" y="112689"/>
                </a:lnTo>
                <a:lnTo>
                  <a:pt x="44873" y="117638"/>
                </a:lnTo>
                <a:lnTo>
                  <a:pt x="59689" y="119379"/>
                </a:lnTo>
                <a:lnTo>
                  <a:pt x="69130" y="118641"/>
                </a:lnTo>
                <a:lnTo>
                  <a:pt x="82754" y="114777"/>
                </a:lnTo>
                <a:lnTo>
                  <a:pt x="94832" y="107975"/>
                </a:lnTo>
                <a:lnTo>
                  <a:pt x="104949" y="98651"/>
                </a:lnTo>
                <a:lnTo>
                  <a:pt x="112689" y="87218"/>
                </a:lnTo>
                <a:lnTo>
                  <a:pt x="117638" y="74093"/>
                </a:lnTo>
                <a:lnTo>
                  <a:pt x="119379" y="59689"/>
                </a:lnTo>
                <a:lnTo>
                  <a:pt x="118641" y="49947"/>
                </a:lnTo>
                <a:lnTo>
                  <a:pt x="114777" y="36091"/>
                </a:lnTo>
                <a:lnTo>
                  <a:pt x="107975" y="23997"/>
                </a:lnTo>
                <a:lnTo>
                  <a:pt x="98651" y="14004"/>
                </a:lnTo>
                <a:lnTo>
                  <a:pt x="87218" y="6449"/>
                </a:lnTo>
                <a:lnTo>
                  <a:pt x="74093" y="1668"/>
                </a:lnTo>
                <a:lnTo>
                  <a:pt x="59689" y="0"/>
                </a:lnTo>
                <a:close/>
              </a:path>
            </a:pathLst>
          </a:custGeom>
          <a:solidFill>
            <a:srgbClr val="330066"/>
          </a:solidFill>
        </p:spPr>
        <p:txBody>
          <a:bodyPr wrap="square" lIns="0" tIns="0" rIns="0" bIns="0" rtlCol="0">
            <a:noAutofit/>
          </a:bodyPr>
          <a:lstStyle/>
          <a:p>
            <a:endParaRPr/>
          </a:p>
        </p:txBody>
      </p:sp>
      <p:sp>
        <p:nvSpPr>
          <p:cNvPr id="13" name="object 13"/>
          <p:cNvSpPr/>
          <p:nvPr/>
        </p:nvSpPr>
        <p:spPr>
          <a:xfrm>
            <a:off x="1847850" y="332741"/>
            <a:ext cx="7543800" cy="690879"/>
          </a:xfrm>
          <a:custGeom>
            <a:avLst/>
            <a:gdLst/>
            <a:ahLst/>
            <a:cxnLst/>
            <a:rect l="l" t="t" r="r" b="b"/>
            <a:pathLst>
              <a:path w="7543800" h="690879">
                <a:moveTo>
                  <a:pt x="3771900" y="690879"/>
                </a:moveTo>
                <a:lnTo>
                  <a:pt x="0" y="690879"/>
                </a:lnTo>
                <a:lnTo>
                  <a:pt x="0" y="0"/>
                </a:lnTo>
                <a:lnTo>
                  <a:pt x="7543800" y="0"/>
                </a:lnTo>
                <a:lnTo>
                  <a:pt x="7543800" y="690879"/>
                </a:lnTo>
                <a:lnTo>
                  <a:pt x="3771900" y="690879"/>
                </a:lnTo>
                <a:close/>
              </a:path>
            </a:pathLst>
          </a:custGeom>
          <a:ln w="9344">
            <a:solidFill>
              <a:srgbClr val="000000"/>
            </a:solidFill>
          </a:ln>
        </p:spPr>
        <p:txBody>
          <a:bodyPr wrap="square" lIns="0" tIns="0" rIns="0" bIns="0" rtlCol="0">
            <a:noAutofit/>
          </a:bodyPr>
          <a:lstStyle/>
          <a:p>
            <a:endParaRPr/>
          </a:p>
        </p:txBody>
      </p:sp>
      <p:sp>
        <p:nvSpPr>
          <p:cNvPr id="12" name="object 12"/>
          <p:cNvSpPr txBox="1"/>
          <p:nvPr/>
        </p:nvSpPr>
        <p:spPr>
          <a:xfrm>
            <a:off x="2359661" y="1575466"/>
            <a:ext cx="1913635" cy="330200"/>
          </a:xfrm>
          <a:prstGeom prst="rect">
            <a:avLst/>
          </a:prstGeom>
        </p:spPr>
        <p:txBody>
          <a:bodyPr wrap="square" lIns="0" tIns="0" rIns="0" bIns="0" rtlCol="0">
            <a:noAutofit/>
          </a:bodyPr>
          <a:lstStyle/>
          <a:p>
            <a:pPr marL="12700">
              <a:lnSpc>
                <a:spcPts val="2555"/>
              </a:lnSpc>
              <a:spcBef>
                <a:spcPts val="127"/>
              </a:spcBef>
            </a:pPr>
            <a:r>
              <a:rPr sz="2400" b="1" dirty="0">
                <a:solidFill>
                  <a:schemeClr val="accent1"/>
                </a:solidFill>
                <a:latin typeface="Arial"/>
                <a:cs typeface="Arial"/>
              </a:rPr>
              <a:t>O</a:t>
            </a:r>
            <a:r>
              <a:rPr sz="2400" b="1" spc="-4" dirty="0">
                <a:solidFill>
                  <a:schemeClr val="accent1"/>
                </a:solidFill>
                <a:latin typeface="Arial"/>
                <a:cs typeface="Arial"/>
              </a:rPr>
              <a:t>BJ</a:t>
            </a:r>
            <a:r>
              <a:rPr sz="2400" b="1" dirty="0">
                <a:solidFill>
                  <a:schemeClr val="accent1"/>
                </a:solidFill>
                <a:latin typeface="Arial"/>
                <a:cs typeface="Arial"/>
              </a:rPr>
              <a:t>E</a:t>
            </a:r>
            <a:r>
              <a:rPr sz="2400" b="1" spc="-19" dirty="0">
                <a:solidFill>
                  <a:schemeClr val="accent1"/>
                </a:solidFill>
                <a:latin typeface="Arial"/>
                <a:cs typeface="Arial"/>
              </a:rPr>
              <a:t>T</a:t>
            </a:r>
            <a:r>
              <a:rPr sz="2400" b="1" dirty="0">
                <a:solidFill>
                  <a:schemeClr val="accent1"/>
                </a:solidFill>
                <a:latin typeface="Arial"/>
                <a:cs typeface="Arial"/>
              </a:rPr>
              <a:t>IVOS</a:t>
            </a:r>
            <a:r>
              <a:rPr sz="2400" b="1" dirty="0">
                <a:latin typeface="Arial"/>
                <a:cs typeface="Arial"/>
              </a:rPr>
              <a:t>:</a:t>
            </a:r>
            <a:endParaRPr sz="2400" dirty="0">
              <a:latin typeface="Arial"/>
              <a:cs typeface="Arial"/>
            </a:endParaRPr>
          </a:p>
        </p:txBody>
      </p:sp>
      <p:sp>
        <p:nvSpPr>
          <p:cNvPr id="10" name="object 10"/>
          <p:cNvSpPr txBox="1"/>
          <p:nvPr/>
        </p:nvSpPr>
        <p:spPr>
          <a:xfrm>
            <a:off x="2689861" y="1932860"/>
            <a:ext cx="7220111" cy="523240"/>
          </a:xfrm>
          <a:prstGeom prst="rect">
            <a:avLst/>
          </a:prstGeom>
        </p:spPr>
        <p:txBody>
          <a:bodyPr wrap="square" lIns="0" tIns="0" rIns="0" bIns="0" rtlCol="0">
            <a:noAutofit/>
          </a:bodyPr>
          <a:lstStyle/>
          <a:p>
            <a:pPr marL="12700">
              <a:lnSpc>
                <a:spcPts val="1920"/>
              </a:lnSpc>
              <a:spcBef>
                <a:spcPts val="281"/>
              </a:spcBef>
            </a:pPr>
            <a:r>
              <a:rPr sz="2000" spc="4" dirty="0">
                <a:latin typeface="Arial"/>
                <a:cs typeface="Arial"/>
              </a:rPr>
              <a:t>T</a:t>
            </a:r>
            <a:r>
              <a:rPr sz="2000" dirty="0">
                <a:latin typeface="Arial"/>
                <a:cs typeface="Arial"/>
              </a:rPr>
              <a:t>ra</a:t>
            </a:r>
            <a:r>
              <a:rPr sz="2000" spc="4" dirty="0">
                <a:latin typeface="Arial"/>
                <a:cs typeface="Arial"/>
              </a:rPr>
              <a:t>n</a:t>
            </a:r>
            <a:r>
              <a:rPr sz="2000" dirty="0">
                <a:latin typeface="Arial"/>
                <a:cs typeface="Arial"/>
              </a:rPr>
              <a:t>q</a:t>
            </a:r>
            <a:r>
              <a:rPr sz="2000" spc="4" dirty="0">
                <a:latin typeface="Arial"/>
                <a:cs typeface="Arial"/>
              </a:rPr>
              <a:t>u</a:t>
            </a:r>
            <a:r>
              <a:rPr sz="2000" spc="-4" dirty="0">
                <a:latin typeface="Arial"/>
                <a:cs typeface="Arial"/>
              </a:rPr>
              <a:t>i</a:t>
            </a:r>
            <a:r>
              <a:rPr sz="2000" spc="4" dirty="0">
                <a:latin typeface="Arial"/>
                <a:cs typeface="Arial"/>
              </a:rPr>
              <a:t>l</a:t>
            </a:r>
            <a:r>
              <a:rPr sz="2000" spc="-4" dirty="0">
                <a:latin typeface="Arial"/>
                <a:cs typeface="Arial"/>
              </a:rPr>
              <a:t>i</a:t>
            </a:r>
            <a:r>
              <a:rPr sz="2000" spc="9" dirty="0">
                <a:latin typeface="Arial"/>
                <a:cs typeface="Arial"/>
              </a:rPr>
              <a:t>z</a:t>
            </a:r>
            <a:r>
              <a:rPr sz="2000" spc="4" dirty="0">
                <a:latin typeface="Arial"/>
                <a:cs typeface="Arial"/>
              </a:rPr>
              <a:t>a</a:t>
            </a:r>
            <a:r>
              <a:rPr sz="2000" dirty="0">
                <a:latin typeface="Arial"/>
                <a:cs typeface="Arial"/>
              </a:rPr>
              <a:t>r </a:t>
            </a:r>
            <a:r>
              <a:rPr sz="2000" spc="4" dirty="0">
                <a:latin typeface="Arial"/>
                <a:cs typeface="Arial"/>
              </a:rPr>
              <a:t>a</a:t>
            </a:r>
            <a:r>
              <a:rPr sz="2000" dirty="0">
                <a:latin typeface="Arial"/>
                <a:cs typeface="Arial"/>
              </a:rPr>
              <a:t>l</a:t>
            </a:r>
            <a:r>
              <a:rPr sz="2000" spc="-9" dirty="0">
                <a:latin typeface="Arial"/>
                <a:cs typeface="Arial"/>
              </a:rPr>
              <a:t> </a:t>
            </a:r>
            <a:r>
              <a:rPr sz="2000" spc="4" dirty="0">
                <a:latin typeface="Arial"/>
                <a:cs typeface="Arial"/>
              </a:rPr>
              <a:t>p</a:t>
            </a:r>
            <a:r>
              <a:rPr sz="2000" dirty="0">
                <a:latin typeface="Arial"/>
                <a:cs typeface="Arial"/>
              </a:rPr>
              <a:t>a</a:t>
            </a:r>
            <a:r>
              <a:rPr sz="2000" spc="9" dirty="0">
                <a:latin typeface="Arial"/>
                <a:cs typeface="Arial"/>
              </a:rPr>
              <a:t>c</a:t>
            </a:r>
            <a:r>
              <a:rPr sz="2000" spc="4" dirty="0">
                <a:latin typeface="Arial"/>
                <a:cs typeface="Arial"/>
              </a:rPr>
              <a:t>i</a:t>
            </a:r>
            <a:r>
              <a:rPr sz="2000" dirty="0">
                <a:latin typeface="Arial"/>
                <a:cs typeface="Arial"/>
              </a:rPr>
              <a:t>e</a:t>
            </a:r>
            <a:r>
              <a:rPr sz="2000" spc="4" dirty="0">
                <a:latin typeface="Arial"/>
                <a:cs typeface="Arial"/>
              </a:rPr>
              <a:t>n</a:t>
            </a:r>
            <a:r>
              <a:rPr sz="2000" spc="-4" dirty="0">
                <a:latin typeface="Arial"/>
                <a:cs typeface="Arial"/>
              </a:rPr>
              <a:t>t</a:t>
            </a:r>
            <a:r>
              <a:rPr sz="2000" dirty="0">
                <a:latin typeface="Arial"/>
                <a:cs typeface="Arial"/>
              </a:rPr>
              <a:t>e </a:t>
            </a:r>
            <a:r>
              <a:rPr sz="2000" spc="-4" dirty="0">
                <a:latin typeface="Arial"/>
                <a:cs typeface="Arial"/>
              </a:rPr>
              <a:t>l</a:t>
            </a:r>
            <a:r>
              <a:rPr sz="2000" dirty="0">
                <a:latin typeface="Arial"/>
                <a:cs typeface="Arial"/>
              </a:rPr>
              <a:t>o </a:t>
            </a:r>
            <a:r>
              <a:rPr sz="2000" spc="4" dirty="0">
                <a:latin typeface="Arial"/>
                <a:cs typeface="Arial"/>
              </a:rPr>
              <a:t>a</a:t>
            </a:r>
            <a:r>
              <a:rPr sz="2000" dirty="0">
                <a:latin typeface="Arial"/>
                <a:cs typeface="Arial"/>
              </a:rPr>
              <a:t>n</a:t>
            </a:r>
            <a:r>
              <a:rPr sz="2000" spc="-4" dirty="0">
                <a:latin typeface="Arial"/>
                <a:cs typeface="Arial"/>
              </a:rPr>
              <a:t>t</a:t>
            </a:r>
            <a:r>
              <a:rPr sz="2000" spc="4" dirty="0">
                <a:latin typeface="Arial"/>
                <a:cs typeface="Arial"/>
              </a:rPr>
              <a:t>e</a:t>
            </a:r>
            <a:r>
              <a:rPr sz="2000" dirty="0">
                <a:latin typeface="Arial"/>
                <a:cs typeface="Arial"/>
              </a:rPr>
              <a:t>s </a:t>
            </a:r>
            <a:r>
              <a:rPr sz="2000" spc="4" dirty="0">
                <a:latin typeface="Arial"/>
                <a:cs typeface="Arial"/>
              </a:rPr>
              <a:t>p</a:t>
            </a:r>
            <a:r>
              <a:rPr sz="2000" dirty="0">
                <a:latin typeface="Arial"/>
                <a:cs typeface="Arial"/>
              </a:rPr>
              <a:t>o</a:t>
            </a:r>
            <a:r>
              <a:rPr sz="2000" spc="9" dirty="0">
                <a:latin typeface="Arial"/>
                <a:cs typeface="Arial"/>
              </a:rPr>
              <a:t>s</a:t>
            </a:r>
            <a:r>
              <a:rPr sz="2000" spc="4" dirty="0">
                <a:latin typeface="Arial"/>
                <a:cs typeface="Arial"/>
              </a:rPr>
              <a:t>i</a:t>
            </a:r>
            <a:r>
              <a:rPr sz="2000" dirty="0">
                <a:latin typeface="Arial"/>
                <a:cs typeface="Arial"/>
              </a:rPr>
              <a:t>b</a:t>
            </a:r>
            <a:r>
              <a:rPr sz="2000" spc="-4" dirty="0">
                <a:latin typeface="Arial"/>
                <a:cs typeface="Arial"/>
              </a:rPr>
              <a:t>l</a:t>
            </a:r>
            <a:r>
              <a:rPr sz="2000" spc="4" dirty="0">
                <a:latin typeface="Arial"/>
                <a:cs typeface="Arial"/>
              </a:rPr>
              <a:t>e</a:t>
            </a:r>
            <a:r>
              <a:rPr sz="2000" dirty="0">
                <a:latin typeface="Arial"/>
                <a:cs typeface="Arial"/>
              </a:rPr>
              <a:t>,</a:t>
            </a:r>
            <a:r>
              <a:rPr sz="2000" spc="-9" dirty="0">
                <a:latin typeface="Arial"/>
                <a:cs typeface="Arial"/>
              </a:rPr>
              <a:t> </a:t>
            </a:r>
            <a:r>
              <a:rPr sz="2000" spc="9" dirty="0">
                <a:latin typeface="Arial"/>
                <a:cs typeface="Arial"/>
              </a:rPr>
              <a:t>c</a:t>
            </a:r>
            <a:r>
              <a:rPr sz="2000" spc="4" dirty="0">
                <a:latin typeface="Arial"/>
                <a:cs typeface="Arial"/>
              </a:rPr>
              <a:t>o</a:t>
            </a:r>
            <a:r>
              <a:rPr sz="2000" dirty="0">
                <a:latin typeface="Arial"/>
                <a:cs typeface="Arial"/>
              </a:rPr>
              <a:t>n el </a:t>
            </a:r>
            <a:r>
              <a:rPr sz="2000" spc="-4" dirty="0">
                <a:latin typeface="Arial"/>
                <a:cs typeface="Arial"/>
              </a:rPr>
              <a:t>fi</a:t>
            </a:r>
            <a:r>
              <a:rPr sz="2000" dirty="0">
                <a:latin typeface="Arial"/>
                <a:cs typeface="Arial"/>
              </a:rPr>
              <a:t>n </a:t>
            </a:r>
            <a:r>
              <a:rPr sz="2000" spc="4" dirty="0">
                <a:latin typeface="Arial"/>
                <a:cs typeface="Arial"/>
              </a:rPr>
              <a:t>d</a:t>
            </a:r>
            <a:r>
              <a:rPr sz="2000" dirty="0">
                <a:latin typeface="Arial"/>
                <a:cs typeface="Arial"/>
              </a:rPr>
              <a:t>e ev</a:t>
            </a:r>
            <a:r>
              <a:rPr sz="2000" spc="-4" dirty="0">
                <a:latin typeface="Arial"/>
                <a:cs typeface="Arial"/>
              </a:rPr>
              <a:t>it</a:t>
            </a:r>
            <a:r>
              <a:rPr sz="2000" spc="4" dirty="0">
                <a:latin typeface="Arial"/>
                <a:cs typeface="Arial"/>
              </a:rPr>
              <a:t>a</a:t>
            </a:r>
            <a:r>
              <a:rPr sz="2000" dirty="0">
                <a:latin typeface="Arial"/>
                <a:cs typeface="Arial"/>
              </a:rPr>
              <a:t>r </a:t>
            </a:r>
            <a:r>
              <a:rPr sz="2000" spc="4" dirty="0">
                <a:latin typeface="Arial"/>
                <a:cs typeface="Arial"/>
              </a:rPr>
              <a:t>qu</a:t>
            </a:r>
            <a:r>
              <a:rPr sz="2000" dirty="0">
                <a:latin typeface="Arial"/>
                <a:cs typeface="Arial"/>
              </a:rPr>
              <a:t>e </a:t>
            </a:r>
            <a:r>
              <a:rPr sz="2000" spc="9" dirty="0">
                <a:latin typeface="Arial"/>
                <a:cs typeface="Arial"/>
              </a:rPr>
              <a:t>s</a:t>
            </a:r>
            <a:r>
              <a:rPr sz="2000" dirty="0">
                <a:latin typeface="Arial"/>
                <a:cs typeface="Arial"/>
              </a:rPr>
              <a:t>e </a:t>
            </a:r>
            <a:r>
              <a:rPr sz="2000" spc="-4" dirty="0">
                <a:latin typeface="Arial"/>
                <a:cs typeface="Arial"/>
              </a:rPr>
              <a:t>l</a:t>
            </a:r>
            <a:r>
              <a:rPr sz="2000" spc="4" dirty="0">
                <a:latin typeface="Arial"/>
                <a:cs typeface="Arial"/>
              </a:rPr>
              <a:t>e</a:t>
            </a:r>
            <a:r>
              <a:rPr sz="2000" dirty="0">
                <a:latin typeface="Arial"/>
                <a:cs typeface="Arial"/>
              </a:rPr>
              <a:t>s</a:t>
            </a:r>
            <a:r>
              <a:rPr sz="2000" spc="4" dirty="0">
                <a:latin typeface="Arial"/>
                <a:cs typeface="Arial"/>
              </a:rPr>
              <a:t>i</a:t>
            </a:r>
            <a:r>
              <a:rPr sz="2000" dirty="0">
                <a:latin typeface="Arial"/>
                <a:cs typeface="Arial"/>
              </a:rPr>
              <a:t>o</a:t>
            </a:r>
            <a:r>
              <a:rPr sz="2000" spc="4" dirty="0">
                <a:latin typeface="Arial"/>
                <a:cs typeface="Arial"/>
              </a:rPr>
              <a:t>n</a:t>
            </a:r>
            <a:r>
              <a:rPr sz="2000" dirty="0">
                <a:latin typeface="Arial"/>
                <a:cs typeface="Arial"/>
              </a:rPr>
              <a:t>e a sí</a:t>
            </a:r>
            <a:r>
              <a:rPr sz="2000" spc="-9" dirty="0">
                <a:latin typeface="Arial"/>
                <a:cs typeface="Arial"/>
              </a:rPr>
              <a:t> </a:t>
            </a:r>
            <a:r>
              <a:rPr sz="2000" spc="-4" dirty="0">
                <a:latin typeface="Arial"/>
                <a:cs typeface="Arial"/>
              </a:rPr>
              <a:t>m</a:t>
            </a:r>
            <a:r>
              <a:rPr sz="2000" spc="4" dirty="0">
                <a:latin typeface="Arial"/>
                <a:cs typeface="Arial"/>
              </a:rPr>
              <a:t>i</a:t>
            </a:r>
            <a:r>
              <a:rPr sz="2000" spc="9" dirty="0">
                <a:latin typeface="Arial"/>
                <a:cs typeface="Arial"/>
              </a:rPr>
              <a:t>s</a:t>
            </a:r>
            <a:r>
              <a:rPr sz="2000" dirty="0">
                <a:latin typeface="Arial"/>
                <a:cs typeface="Arial"/>
              </a:rPr>
              <a:t>mo</a:t>
            </a:r>
            <a:r>
              <a:rPr sz="2000" spc="-4" dirty="0">
                <a:latin typeface="Arial"/>
                <a:cs typeface="Arial"/>
              </a:rPr>
              <a:t> </a:t>
            </a:r>
            <a:r>
              <a:rPr sz="2000" dirty="0">
                <a:latin typeface="Arial"/>
                <a:cs typeface="Arial"/>
              </a:rPr>
              <a:t>o a </a:t>
            </a:r>
            <a:r>
              <a:rPr sz="2000" spc="-4" dirty="0">
                <a:latin typeface="Arial"/>
                <a:cs typeface="Arial"/>
              </a:rPr>
              <a:t>l</a:t>
            </a:r>
            <a:r>
              <a:rPr sz="2000" spc="4" dirty="0">
                <a:latin typeface="Arial"/>
                <a:cs typeface="Arial"/>
              </a:rPr>
              <a:t>a</a:t>
            </a:r>
            <a:r>
              <a:rPr sz="2000" dirty="0">
                <a:latin typeface="Arial"/>
                <a:cs typeface="Arial"/>
              </a:rPr>
              <a:t>s p</a:t>
            </a:r>
            <a:r>
              <a:rPr sz="2000" spc="4" dirty="0">
                <a:latin typeface="Arial"/>
                <a:cs typeface="Arial"/>
              </a:rPr>
              <a:t>e</a:t>
            </a:r>
            <a:r>
              <a:rPr sz="2000" dirty="0">
                <a:latin typeface="Arial"/>
                <a:cs typeface="Arial"/>
              </a:rPr>
              <a:t>r</a:t>
            </a:r>
            <a:r>
              <a:rPr sz="2000" spc="9" dirty="0">
                <a:latin typeface="Arial"/>
                <a:cs typeface="Arial"/>
              </a:rPr>
              <a:t>s</a:t>
            </a:r>
            <a:r>
              <a:rPr sz="2000" spc="4" dirty="0">
                <a:latin typeface="Arial"/>
                <a:cs typeface="Arial"/>
              </a:rPr>
              <a:t>o</a:t>
            </a:r>
            <a:r>
              <a:rPr sz="2000" dirty="0">
                <a:latin typeface="Arial"/>
                <a:cs typeface="Arial"/>
              </a:rPr>
              <a:t>n</a:t>
            </a:r>
            <a:r>
              <a:rPr sz="2000" spc="4" dirty="0">
                <a:latin typeface="Arial"/>
                <a:cs typeface="Arial"/>
              </a:rPr>
              <a:t>a</a:t>
            </a:r>
            <a:r>
              <a:rPr sz="2000" dirty="0">
                <a:latin typeface="Arial"/>
                <a:cs typeface="Arial"/>
              </a:rPr>
              <a:t>s q</a:t>
            </a:r>
            <a:r>
              <a:rPr sz="2000" spc="4" dirty="0">
                <a:latin typeface="Arial"/>
                <a:cs typeface="Arial"/>
              </a:rPr>
              <a:t>u</a:t>
            </a:r>
            <a:r>
              <a:rPr sz="2000" dirty="0">
                <a:latin typeface="Arial"/>
                <a:cs typeface="Arial"/>
              </a:rPr>
              <a:t>e </a:t>
            </a:r>
            <a:r>
              <a:rPr sz="2000" spc="-4" dirty="0">
                <a:latin typeface="Arial"/>
                <a:cs typeface="Arial"/>
              </a:rPr>
              <a:t>l</a:t>
            </a:r>
            <a:r>
              <a:rPr sz="2000" dirty="0">
                <a:latin typeface="Arial"/>
                <a:cs typeface="Arial"/>
              </a:rPr>
              <a:t>e r</a:t>
            </a:r>
            <a:r>
              <a:rPr sz="2000" spc="4" dirty="0">
                <a:latin typeface="Arial"/>
                <a:cs typeface="Arial"/>
              </a:rPr>
              <a:t>od</a:t>
            </a:r>
            <a:r>
              <a:rPr sz="2000" dirty="0">
                <a:latin typeface="Arial"/>
                <a:cs typeface="Arial"/>
              </a:rPr>
              <a:t>e</a:t>
            </a:r>
            <a:r>
              <a:rPr sz="2000" spc="4" dirty="0">
                <a:latin typeface="Arial"/>
                <a:cs typeface="Arial"/>
              </a:rPr>
              <a:t>a</a:t>
            </a:r>
            <a:r>
              <a:rPr sz="2000" dirty="0">
                <a:latin typeface="Arial"/>
                <a:cs typeface="Arial"/>
              </a:rPr>
              <a:t>n.</a:t>
            </a:r>
            <a:endParaRPr sz="2000">
              <a:latin typeface="Arial"/>
              <a:cs typeface="Arial"/>
            </a:endParaRPr>
          </a:p>
        </p:txBody>
      </p:sp>
      <p:sp>
        <p:nvSpPr>
          <p:cNvPr id="9" name="object 9"/>
          <p:cNvSpPr txBox="1"/>
          <p:nvPr/>
        </p:nvSpPr>
        <p:spPr>
          <a:xfrm>
            <a:off x="2341881" y="1957864"/>
            <a:ext cx="229869" cy="203200"/>
          </a:xfrm>
          <a:prstGeom prst="rect">
            <a:avLst/>
          </a:prstGeom>
        </p:spPr>
        <p:txBody>
          <a:bodyPr wrap="square" lIns="0" tIns="0" rIns="0" bIns="0" rtlCol="0">
            <a:noAutofit/>
          </a:bodyPr>
          <a:lstStyle/>
          <a:p>
            <a:pPr marL="12700">
              <a:lnSpc>
                <a:spcPts val="1450"/>
              </a:lnSpc>
              <a:spcBef>
                <a:spcPts val="72"/>
              </a:spcBef>
            </a:pPr>
            <a:endParaRPr sz="1400" dirty="0">
              <a:latin typeface="Symbol"/>
              <a:cs typeface="Symbol"/>
            </a:endParaRPr>
          </a:p>
        </p:txBody>
      </p:sp>
      <p:sp>
        <p:nvSpPr>
          <p:cNvPr id="8" name="object 8"/>
          <p:cNvSpPr txBox="1"/>
          <p:nvPr/>
        </p:nvSpPr>
        <p:spPr>
          <a:xfrm>
            <a:off x="2689861" y="2791381"/>
            <a:ext cx="7003961" cy="523239"/>
          </a:xfrm>
          <a:prstGeom prst="rect">
            <a:avLst/>
          </a:prstGeom>
        </p:spPr>
        <p:txBody>
          <a:bodyPr wrap="square" lIns="0" tIns="0" rIns="0" bIns="0" rtlCol="0">
            <a:noAutofit/>
          </a:bodyPr>
          <a:lstStyle/>
          <a:p>
            <a:pPr marL="12700">
              <a:lnSpc>
                <a:spcPts val="1920"/>
              </a:lnSpc>
              <a:spcBef>
                <a:spcPts val="281"/>
              </a:spcBef>
            </a:pPr>
            <a:r>
              <a:rPr sz="2000" spc="-4" dirty="0">
                <a:latin typeface="Arial"/>
                <a:cs typeface="Arial"/>
              </a:rPr>
              <a:t>A</a:t>
            </a:r>
            <a:r>
              <a:rPr sz="2000" spc="4" dirty="0">
                <a:latin typeface="Arial"/>
                <a:cs typeface="Arial"/>
              </a:rPr>
              <a:t>l</a:t>
            </a:r>
            <a:r>
              <a:rPr sz="2000" spc="-4" dirty="0">
                <a:latin typeface="Arial"/>
                <a:cs typeface="Arial"/>
              </a:rPr>
              <a:t>i</a:t>
            </a:r>
            <a:r>
              <a:rPr sz="2000" dirty="0">
                <a:latin typeface="Arial"/>
                <a:cs typeface="Arial"/>
              </a:rPr>
              <a:t>v</a:t>
            </a:r>
            <a:r>
              <a:rPr sz="2000" spc="-4" dirty="0">
                <a:latin typeface="Arial"/>
                <a:cs typeface="Arial"/>
              </a:rPr>
              <a:t>i</a:t>
            </a:r>
            <a:r>
              <a:rPr sz="2000" spc="4" dirty="0">
                <a:latin typeface="Arial"/>
                <a:cs typeface="Arial"/>
              </a:rPr>
              <a:t>a</a:t>
            </a:r>
            <a:r>
              <a:rPr sz="2000" dirty="0">
                <a:latin typeface="Arial"/>
                <a:cs typeface="Arial"/>
              </a:rPr>
              <a:t>r </a:t>
            </a:r>
            <a:r>
              <a:rPr sz="2000" spc="-4" dirty="0">
                <a:latin typeface="Arial"/>
                <a:cs typeface="Arial"/>
              </a:rPr>
              <a:t>l</a:t>
            </a:r>
            <a:r>
              <a:rPr sz="2000" dirty="0">
                <a:latin typeface="Arial"/>
                <a:cs typeface="Arial"/>
              </a:rPr>
              <a:t>a </a:t>
            </a:r>
            <a:r>
              <a:rPr sz="2000" spc="9" dirty="0">
                <a:latin typeface="Arial"/>
                <a:cs typeface="Arial"/>
              </a:rPr>
              <a:t>s</a:t>
            </a:r>
            <a:r>
              <a:rPr sz="2000" spc="-4" dirty="0">
                <a:latin typeface="Arial"/>
                <a:cs typeface="Arial"/>
              </a:rPr>
              <a:t>i</a:t>
            </a:r>
            <a:r>
              <a:rPr sz="2000" spc="4" dirty="0">
                <a:latin typeface="Arial"/>
                <a:cs typeface="Arial"/>
              </a:rPr>
              <a:t>n</a:t>
            </a:r>
            <a:r>
              <a:rPr sz="2000" spc="-4" dirty="0">
                <a:latin typeface="Arial"/>
                <a:cs typeface="Arial"/>
              </a:rPr>
              <a:t>t</a:t>
            </a:r>
            <a:r>
              <a:rPr sz="2000" spc="4" dirty="0">
                <a:latin typeface="Arial"/>
                <a:cs typeface="Arial"/>
              </a:rPr>
              <a:t>o</a:t>
            </a:r>
            <a:r>
              <a:rPr sz="2000" dirty="0">
                <a:latin typeface="Arial"/>
                <a:cs typeface="Arial"/>
              </a:rPr>
              <a:t>ma</a:t>
            </a:r>
            <a:r>
              <a:rPr sz="2000" spc="-4" dirty="0">
                <a:latin typeface="Arial"/>
                <a:cs typeface="Arial"/>
              </a:rPr>
              <a:t>t</a:t>
            </a:r>
            <a:r>
              <a:rPr sz="2000" spc="4" dirty="0">
                <a:latin typeface="Arial"/>
                <a:cs typeface="Arial"/>
              </a:rPr>
              <a:t>o</a:t>
            </a:r>
            <a:r>
              <a:rPr sz="2000" spc="-4" dirty="0">
                <a:latin typeface="Arial"/>
                <a:cs typeface="Arial"/>
              </a:rPr>
              <a:t>l</a:t>
            </a:r>
            <a:r>
              <a:rPr sz="2000" spc="4" dirty="0">
                <a:latin typeface="Arial"/>
                <a:cs typeface="Arial"/>
              </a:rPr>
              <a:t>og</a:t>
            </a:r>
            <a:r>
              <a:rPr sz="2000" spc="-14" dirty="0">
                <a:latin typeface="Arial"/>
                <a:cs typeface="Arial"/>
              </a:rPr>
              <a:t>í</a:t>
            </a:r>
            <a:r>
              <a:rPr sz="2000" dirty="0">
                <a:latin typeface="Arial"/>
                <a:cs typeface="Arial"/>
              </a:rPr>
              <a:t>a, p</a:t>
            </a:r>
            <a:r>
              <a:rPr sz="2000" spc="4" dirty="0">
                <a:latin typeface="Arial"/>
                <a:cs typeface="Arial"/>
              </a:rPr>
              <a:t>a</a:t>
            </a:r>
            <a:r>
              <a:rPr sz="2000" dirty="0">
                <a:latin typeface="Arial"/>
                <a:cs typeface="Arial"/>
              </a:rPr>
              <a:t>ra </a:t>
            </a:r>
            <a:r>
              <a:rPr sz="2000" spc="9" dirty="0">
                <a:latin typeface="Arial"/>
                <a:cs typeface="Arial"/>
              </a:rPr>
              <a:t>c</a:t>
            </a:r>
            <a:r>
              <a:rPr sz="2000" dirty="0">
                <a:latin typeface="Arial"/>
                <a:cs typeface="Arial"/>
              </a:rPr>
              <a:t>o</a:t>
            </a:r>
            <a:r>
              <a:rPr sz="2000" spc="4" dirty="0">
                <a:latin typeface="Arial"/>
                <a:cs typeface="Arial"/>
              </a:rPr>
              <a:t>n</a:t>
            </a:r>
            <a:r>
              <a:rPr sz="2000" spc="-4" dirty="0">
                <a:latin typeface="Arial"/>
                <a:cs typeface="Arial"/>
              </a:rPr>
              <a:t>t</a:t>
            </a:r>
            <a:r>
              <a:rPr sz="2000" spc="4" dirty="0">
                <a:latin typeface="Arial"/>
                <a:cs typeface="Arial"/>
              </a:rPr>
              <a:t>i</a:t>
            </a:r>
            <a:r>
              <a:rPr sz="2000" dirty="0">
                <a:latin typeface="Arial"/>
                <a:cs typeface="Arial"/>
              </a:rPr>
              <a:t>n</a:t>
            </a:r>
            <a:r>
              <a:rPr sz="2000" spc="4" dirty="0">
                <a:latin typeface="Arial"/>
                <a:cs typeface="Arial"/>
              </a:rPr>
              <a:t>u</a:t>
            </a:r>
            <a:r>
              <a:rPr sz="2000" dirty="0">
                <a:latin typeface="Arial"/>
                <a:cs typeface="Arial"/>
              </a:rPr>
              <a:t>ar</a:t>
            </a:r>
            <a:r>
              <a:rPr sz="2000" spc="9" dirty="0">
                <a:latin typeface="Arial"/>
                <a:cs typeface="Arial"/>
              </a:rPr>
              <a:t> </a:t>
            </a:r>
            <a:r>
              <a:rPr sz="2000" dirty="0">
                <a:latin typeface="Arial"/>
                <a:cs typeface="Arial"/>
              </a:rPr>
              <a:t>c</a:t>
            </a:r>
            <a:r>
              <a:rPr sz="2000" spc="4" dirty="0">
                <a:latin typeface="Arial"/>
                <a:cs typeface="Arial"/>
              </a:rPr>
              <a:t>o</a:t>
            </a:r>
            <a:r>
              <a:rPr sz="2000" dirty="0">
                <a:latin typeface="Arial"/>
                <a:cs typeface="Arial"/>
              </a:rPr>
              <a:t>n el </a:t>
            </a:r>
            <a:r>
              <a:rPr sz="2000" spc="-4" dirty="0">
                <a:latin typeface="Arial"/>
                <a:cs typeface="Arial"/>
              </a:rPr>
              <a:t>t</a:t>
            </a:r>
            <a:r>
              <a:rPr sz="2000" dirty="0">
                <a:latin typeface="Arial"/>
                <a:cs typeface="Arial"/>
              </a:rPr>
              <a:t>r</a:t>
            </a:r>
            <a:r>
              <a:rPr sz="2000" spc="4" dirty="0">
                <a:latin typeface="Arial"/>
                <a:cs typeface="Arial"/>
              </a:rPr>
              <a:t>a</a:t>
            </a:r>
            <a:r>
              <a:rPr sz="2000" spc="-4" dirty="0">
                <a:latin typeface="Arial"/>
                <a:cs typeface="Arial"/>
              </a:rPr>
              <a:t>t</a:t>
            </a:r>
            <a:r>
              <a:rPr sz="2000" spc="4" dirty="0">
                <a:latin typeface="Arial"/>
                <a:cs typeface="Arial"/>
              </a:rPr>
              <a:t>a</a:t>
            </a:r>
            <a:r>
              <a:rPr sz="2000" dirty="0">
                <a:latin typeface="Arial"/>
                <a:cs typeface="Arial"/>
              </a:rPr>
              <a:t>m</a:t>
            </a:r>
            <a:r>
              <a:rPr sz="2000" spc="-4" dirty="0">
                <a:latin typeface="Arial"/>
                <a:cs typeface="Arial"/>
              </a:rPr>
              <a:t>i</a:t>
            </a:r>
            <a:r>
              <a:rPr sz="2000" spc="4" dirty="0">
                <a:latin typeface="Arial"/>
                <a:cs typeface="Arial"/>
              </a:rPr>
              <a:t>e</a:t>
            </a:r>
            <a:r>
              <a:rPr sz="2000" dirty="0">
                <a:latin typeface="Arial"/>
                <a:cs typeface="Arial"/>
              </a:rPr>
              <a:t>n</a:t>
            </a:r>
            <a:r>
              <a:rPr sz="2000" spc="-4" dirty="0">
                <a:latin typeface="Arial"/>
                <a:cs typeface="Arial"/>
              </a:rPr>
              <a:t>t</a:t>
            </a:r>
            <a:r>
              <a:rPr sz="2000" dirty="0">
                <a:latin typeface="Arial"/>
                <a:cs typeface="Arial"/>
              </a:rPr>
              <a:t>o </a:t>
            </a:r>
            <a:r>
              <a:rPr sz="2000" spc="4" dirty="0">
                <a:latin typeface="Arial"/>
                <a:cs typeface="Arial"/>
              </a:rPr>
              <a:t>d</a:t>
            </a:r>
            <a:r>
              <a:rPr sz="2000" dirty="0">
                <a:latin typeface="Arial"/>
                <a:cs typeface="Arial"/>
              </a:rPr>
              <a:t>el </a:t>
            </a:r>
            <a:r>
              <a:rPr sz="2000" spc="9" dirty="0">
                <a:latin typeface="Arial"/>
                <a:cs typeface="Arial"/>
              </a:rPr>
              <a:t>c</a:t>
            </a:r>
            <a:r>
              <a:rPr sz="2000" dirty="0">
                <a:latin typeface="Arial"/>
                <a:cs typeface="Arial"/>
              </a:rPr>
              <a:t>u</a:t>
            </a:r>
            <a:r>
              <a:rPr sz="2000" spc="4" dirty="0">
                <a:latin typeface="Arial"/>
                <a:cs typeface="Arial"/>
              </a:rPr>
              <a:t>ad</a:t>
            </a:r>
            <a:r>
              <a:rPr sz="2000" dirty="0">
                <a:latin typeface="Arial"/>
                <a:cs typeface="Arial"/>
              </a:rPr>
              <a:t>ro de </a:t>
            </a:r>
            <a:r>
              <a:rPr sz="2000" spc="4" dirty="0">
                <a:latin typeface="Arial"/>
                <a:cs typeface="Arial"/>
              </a:rPr>
              <a:t>b</a:t>
            </a:r>
            <a:r>
              <a:rPr sz="2000" dirty="0">
                <a:latin typeface="Arial"/>
                <a:cs typeface="Arial"/>
              </a:rPr>
              <a:t>a</a:t>
            </a:r>
            <a:r>
              <a:rPr sz="2000" spc="9" dirty="0">
                <a:latin typeface="Arial"/>
                <a:cs typeface="Arial"/>
              </a:rPr>
              <a:t>s</a:t>
            </a:r>
            <a:r>
              <a:rPr sz="2000" spc="4" dirty="0">
                <a:latin typeface="Arial"/>
                <a:cs typeface="Arial"/>
              </a:rPr>
              <a:t>e</a:t>
            </a:r>
            <a:r>
              <a:rPr sz="2000" dirty="0">
                <a:latin typeface="Arial"/>
                <a:cs typeface="Arial"/>
              </a:rPr>
              <a:t>.</a:t>
            </a:r>
            <a:endParaRPr sz="2000">
              <a:latin typeface="Arial"/>
              <a:cs typeface="Arial"/>
            </a:endParaRPr>
          </a:p>
        </p:txBody>
      </p:sp>
      <p:sp>
        <p:nvSpPr>
          <p:cNvPr id="6" name="object 6"/>
          <p:cNvSpPr txBox="1"/>
          <p:nvPr/>
        </p:nvSpPr>
        <p:spPr>
          <a:xfrm>
            <a:off x="2359661" y="3659536"/>
            <a:ext cx="7734697" cy="914400"/>
          </a:xfrm>
          <a:prstGeom prst="rect">
            <a:avLst/>
          </a:prstGeom>
        </p:spPr>
        <p:txBody>
          <a:bodyPr wrap="square" lIns="0" tIns="0" rIns="0" bIns="0" rtlCol="0">
            <a:noAutofit/>
          </a:bodyPr>
          <a:lstStyle/>
          <a:p>
            <a:pPr marL="12700" marR="39873">
              <a:lnSpc>
                <a:spcPts val="2475"/>
              </a:lnSpc>
              <a:spcBef>
                <a:spcPts val="123"/>
              </a:spcBef>
            </a:pPr>
            <a:r>
              <a:rPr sz="3600" spc="-4" baseline="-1207" dirty="0">
                <a:latin typeface="Arial"/>
                <a:cs typeface="Arial"/>
              </a:rPr>
              <a:t>De</a:t>
            </a:r>
            <a:r>
              <a:rPr sz="3600" baseline="-1207" dirty="0">
                <a:latin typeface="Arial"/>
                <a:cs typeface="Arial"/>
              </a:rPr>
              <a:t>t</a:t>
            </a:r>
            <a:r>
              <a:rPr sz="3600" spc="-4" baseline="-1207" dirty="0">
                <a:latin typeface="Arial"/>
                <a:cs typeface="Arial"/>
              </a:rPr>
              <a:t>e</a:t>
            </a:r>
            <a:r>
              <a:rPr sz="3600" spc="9" baseline="-1207" dirty="0">
                <a:latin typeface="Arial"/>
                <a:cs typeface="Arial"/>
              </a:rPr>
              <a:t>r</a:t>
            </a:r>
            <a:r>
              <a:rPr sz="3600" spc="29" baseline="-1207" dirty="0">
                <a:latin typeface="Arial"/>
                <a:cs typeface="Arial"/>
              </a:rPr>
              <a:t>m</a:t>
            </a:r>
            <a:r>
              <a:rPr sz="3600" spc="-4" baseline="-1207" dirty="0">
                <a:latin typeface="Arial"/>
                <a:cs typeface="Arial"/>
              </a:rPr>
              <a:t>ina</a:t>
            </a:r>
            <a:r>
              <a:rPr sz="3600" baseline="-1207" dirty="0">
                <a:latin typeface="Arial"/>
                <a:cs typeface="Arial"/>
              </a:rPr>
              <a:t>r </a:t>
            </a:r>
            <a:r>
              <a:rPr sz="3600" spc="-4" baseline="-1207" dirty="0">
                <a:latin typeface="Arial"/>
                <a:cs typeface="Arial"/>
              </a:rPr>
              <a:t>l</a:t>
            </a:r>
            <a:r>
              <a:rPr sz="3600" baseline="-1207" dirty="0">
                <a:latin typeface="Arial"/>
                <a:cs typeface="Arial"/>
              </a:rPr>
              <a:t>a</a:t>
            </a:r>
            <a:r>
              <a:rPr sz="3600" spc="4" baseline="-1207" dirty="0">
                <a:latin typeface="Arial"/>
                <a:cs typeface="Arial"/>
              </a:rPr>
              <a:t> </a:t>
            </a:r>
            <a:r>
              <a:rPr sz="3600" baseline="-1207" dirty="0">
                <a:latin typeface="Arial"/>
                <a:cs typeface="Arial"/>
              </a:rPr>
              <a:t>c</a:t>
            </a:r>
            <a:r>
              <a:rPr sz="3600" spc="-4" baseline="-1207" dirty="0">
                <a:latin typeface="Arial"/>
                <a:cs typeface="Arial"/>
              </a:rPr>
              <a:t>au</a:t>
            </a:r>
            <a:r>
              <a:rPr sz="3600" baseline="-1207" dirty="0">
                <a:latin typeface="Arial"/>
                <a:cs typeface="Arial"/>
              </a:rPr>
              <a:t>sa</a:t>
            </a:r>
            <a:r>
              <a:rPr sz="3600" spc="4" baseline="-1207" dirty="0">
                <a:latin typeface="Arial"/>
                <a:cs typeface="Arial"/>
              </a:rPr>
              <a:t> </a:t>
            </a:r>
            <a:r>
              <a:rPr sz="3600" spc="-4" baseline="-1207" dirty="0">
                <a:latin typeface="Arial"/>
                <a:cs typeface="Arial"/>
              </a:rPr>
              <a:t>d</a:t>
            </a:r>
            <a:r>
              <a:rPr sz="3600" baseline="-1207" dirty="0">
                <a:latin typeface="Arial"/>
                <a:cs typeface="Arial"/>
              </a:rPr>
              <a:t>e </a:t>
            </a:r>
            <a:r>
              <a:rPr sz="3600" spc="-4" baseline="-1207" dirty="0">
                <a:latin typeface="Arial"/>
                <a:cs typeface="Arial"/>
              </a:rPr>
              <a:t>l</a:t>
            </a:r>
            <a:r>
              <a:rPr sz="3600" baseline="-1207" dirty="0">
                <a:latin typeface="Arial"/>
                <a:cs typeface="Arial"/>
              </a:rPr>
              <a:t>a a</a:t>
            </a:r>
            <a:r>
              <a:rPr sz="3600" spc="-4" baseline="-1207" dirty="0">
                <a:latin typeface="Arial"/>
                <a:cs typeface="Arial"/>
              </a:rPr>
              <a:t>g</a:t>
            </a:r>
            <a:r>
              <a:rPr sz="3600" spc="-9" baseline="-1207" dirty="0">
                <a:latin typeface="Arial"/>
                <a:cs typeface="Arial"/>
              </a:rPr>
              <a:t>i</a:t>
            </a:r>
            <a:r>
              <a:rPr sz="3600" spc="9" baseline="-1207" dirty="0">
                <a:latin typeface="Arial"/>
                <a:cs typeface="Arial"/>
              </a:rPr>
              <a:t>t</a:t>
            </a:r>
            <a:r>
              <a:rPr sz="3600" spc="-4" baseline="-1207" dirty="0">
                <a:latin typeface="Arial"/>
                <a:cs typeface="Arial"/>
              </a:rPr>
              <a:t>a</a:t>
            </a:r>
            <a:r>
              <a:rPr sz="3600" baseline="-1207" dirty="0">
                <a:latin typeface="Arial"/>
                <a:cs typeface="Arial"/>
              </a:rPr>
              <a:t>c</a:t>
            </a:r>
            <a:r>
              <a:rPr sz="3600" spc="-4" baseline="-1207" dirty="0">
                <a:latin typeface="Arial"/>
                <a:cs typeface="Arial"/>
              </a:rPr>
              <a:t>ió</a:t>
            </a:r>
            <a:r>
              <a:rPr sz="3600" baseline="-1207" dirty="0">
                <a:latin typeface="Arial"/>
                <a:cs typeface="Arial"/>
              </a:rPr>
              <a:t>n </a:t>
            </a:r>
            <a:r>
              <a:rPr sz="3600" spc="-4" baseline="-1207" dirty="0">
                <a:latin typeface="Arial"/>
                <a:cs typeface="Arial"/>
              </a:rPr>
              <a:t>n</a:t>
            </a:r>
            <a:r>
              <a:rPr sz="3600" baseline="-1207" dirty="0">
                <a:latin typeface="Arial"/>
                <a:cs typeface="Arial"/>
              </a:rPr>
              <a:t>os </a:t>
            </a:r>
            <a:r>
              <a:rPr sz="3600" spc="-4" baseline="-1207" dirty="0">
                <a:latin typeface="Arial"/>
                <a:cs typeface="Arial"/>
              </a:rPr>
              <a:t>o</a:t>
            </a:r>
            <a:r>
              <a:rPr sz="3600" baseline="-1207" dirty="0">
                <a:latin typeface="Arial"/>
                <a:cs typeface="Arial"/>
              </a:rPr>
              <a:t>r</a:t>
            </a:r>
            <a:r>
              <a:rPr sz="3600" spc="-4" baseline="-1207" dirty="0">
                <a:latin typeface="Arial"/>
                <a:cs typeface="Arial"/>
              </a:rPr>
              <a:t>ie</a:t>
            </a:r>
            <a:r>
              <a:rPr sz="3600" baseline="-1207" dirty="0">
                <a:latin typeface="Arial"/>
                <a:cs typeface="Arial"/>
              </a:rPr>
              <a:t>nta a</a:t>
            </a:r>
            <a:r>
              <a:rPr sz="3600" spc="4" baseline="-1207" dirty="0">
                <a:latin typeface="Arial"/>
                <a:cs typeface="Arial"/>
              </a:rPr>
              <a:t> </a:t>
            </a:r>
            <a:r>
              <a:rPr sz="3600" spc="-4" baseline="-1207" dirty="0">
                <a:latin typeface="Arial"/>
                <a:cs typeface="Arial"/>
              </a:rPr>
              <a:t>l</a:t>
            </a:r>
            <a:r>
              <a:rPr sz="3600" baseline="-1207" dirty="0">
                <a:latin typeface="Arial"/>
                <a:cs typeface="Arial"/>
              </a:rPr>
              <a:t>a</a:t>
            </a:r>
            <a:endParaRPr sz="2400">
              <a:latin typeface="Arial"/>
              <a:cs typeface="Arial"/>
            </a:endParaRPr>
          </a:p>
          <a:p>
            <a:pPr marL="12700">
              <a:lnSpc>
                <a:spcPts val="2300"/>
              </a:lnSpc>
              <a:spcBef>
                <a:spcPts val="16"/>
              </a:spcBef>
            </a:pPr>
            <a:r>
              <a:rPr sz="2400" spc="-4" dirty="0">
                <a:latin typeface="Arial"/>
                <a:cs typeface="Arial"/>
              </a:rPr>
              <a:t>p</a:t>
            </a:r>
            <a:r>
              <a:rPr sz="2400" dirty="0">
                <a:latin typeface="Arial"/>
                <a:cs typeface="Arial"/>
              </a:rPr>
              <a:t>a</a:t>
            </a:r>
            <a:r>
              <a:rPr sz="2400" spc="-4" dirty="0">
                <a:latin typeface="Arial"/>
                <a:cs typeface="Arial"/>
              </a:rPr>
              <a:t>u</a:t>
            </a:r>
            <a:r>
              <a:rPr sz="2400" dirty="0">
                <a:latin typeface="Arial"/>
                <a:cs typeface="Arial"/>
              </a:rPr>
              <a:t>ta </a:t>
            </a:r>
            <a:r>
              <a:rPr sz="2400" spc="9" dirty="0">
                <a:latin typeface="Arial"/>
                <a:cs typeface="Arial"/>
              </a:rPr>
              <a:t>f</a:t>
            </a:r>
            <a:r>
              <a:rPr sz="2400" spc="-4" dirty="0">
                <a:latin typeface="Arial"/>
                <a:cs typeface="Arial"/>
              </a:rPr>
              <a:t>a</a:t>
            </a:r>
            <a:r>
              <a:rPr sz="2400" dirty="0">
                <a:latin typeface="Arial"/>
                <a:cs typeface="Arial"/>
              </a:rPr>
              <a:t>r</a:t>
            </a:r>
            <a:r>
              <a:rPr sz="2400" spc="29" dirty="0">
                <a:latin typeface="Arial"/>
                <a:cs typeface="Arial"/>
              </a:rPr>
              <a:t>m</a:t>
            </a:r>
            <a:r>
              <a:rPr sz="2400" spc="-4" dirty="0">
                <a:latin typeface="Arial"/>
                <a:cs typeface="Arial"/>
              </a:rPr>
              <a:t>a</a:t>
            </a:r>
            <a:r>
              <a:rPr sz="2400" dirty="0">
                <a:latin typeface="Arial"/>
                <a:cs typeface="Arial"/>
              </a:rPr>
              <a:t>c</a:t>
            </a:r>
            <a:r>
              <a:rPr sz="2400" spc="-4" dirty="0">
                <a:latin typeface="Arial"/>
                <a:cs typeface="Arial"/>
              </a:rPr>
              <a:t>oló</a:t>
            </a:r>
            <a:r>
              <a:rPr sz="2400" dirty="0">
                <a:latin typeface="Arial"/>
                <a:cs typeface="Arial"/>
              </a:rPr>
              <a:t>g</a:t>
            </a:r>
            <a:r>
              <a:rPr sz="2400" spc="-9" dirty="0">
                <a:latin typeface="Arial"/>
                <a:cs typeface="Arial"/>
              </a:rPr>
              <a:t>i</a:t>
            </a:r>
            <a:r>
              <a:rPr sz="2400" dirty="0">
                <a:latin typeface="Arial"/>
                <a:cs typeface="Arial"/>
              </a:rPr>
              <a:t>ca</a:t>
            </a:r>
            <a:r>
              <a:rPr sz="2400" spc="4" dirty="0">
                <a:latin typeface="Arial"/>
                <a:cs typeface="Arial"/>
              </a:rPr>
              <a:t> </a:t>
            </a:r>
            <a:r>
              <a:rPr sz="2400" dirty="0">
                <a:latin typeface="Arial"/>
                <a:cs typeface="Arial"/>
              </a:rPr>
              <a:t>a </a:t>
            </a:r>
            <a:r>
              <a:rPr sz="2400" spc="-4" dirty="0">
                <a:latin typeface="Arial"/>
                <a:cs typeface="Arial"/>
              </a:rPr>
              <a:t>elegi</a:t>
            </a:r>
            <a:r>
              <a:rPr sz="2400" spc="9" dirty="0">
                <a:latin typeface="Arial"/>
                <a:cs typeface="Arial"/>
              </a:rPr>
              <a:t>r</a:t>
            </a:r>
            <a:r>
              <a:rPr sz="2400" dirty="0">
                <a:latin typeface="Arial"/>
                <a:cs typeface="Arial"/>
              </a:rPr>
              <a:t>. Si </a:t>
            </a:r>
            <a:r>
              <a:rPr sz="2400" spc="-4" dirty="0">
                <a:latin typeface="Arial"/>
                <a:cs typeface="Arial"/>
              </a:rPr>
              <a:t>e</a:t>
            </a:r>
            <a:r>
              <a:rPr sz="2400" dirty="0">
                <a:latin typeface="Arial"/>
                <a:cs typeface="Arial"/>
              </a:rPr>
              <a:t>sto no fu</a:t>
            </a:r>
            <a:r>
              <a:rPr sz="2400" spc="-4" dirty="0">
                <a:latin typeface="Arial"/>
                <a:cs typeface="Arial"/>
              </a:rPr>
              <a:t>e</a:t>
            </a:r>
            <a:r>
              <a:rPr sz="2400" dirty="0">
                <a:latin typeface="Arial"/>
                <a:cs typeface="Arial"/>
              </a:rPr>
              <a:t>ra </a:t>
            </a:r>
            <a:r>
              <a:rPr sz="2400" spc="9" dirty="0">
                <a:latin typeface="Arial"/>
                <a:cs typeface="Arial"/>
              </a:rPr>
              <a:t>f</a:t>
            </a:r>
            <a:r>
              <a:rPr sz="2400" spc="-4" dirty="0">
                <a:latin typeface="Arial"/>
                <a:cs typeface="Arial"/>
              </a:rPr>
              <a:t>a</a:t>
            </a:r>
            <a:r>
              <a:rPr sz="2400" dirty="0">
                <a:latin typeface="Arial"/>
                <a:cs typeface="Arial"/>
              </a:rPr>
              <a:t>ct</a:t>
            </a:r>
            <a:r>
              <a:rPr sz="2400" spc="-4" dirty="0">
                <a:latin typeface="Arial"/>
                <a:cs typeface="Arial"/>
              </a:rPr>
              <a:t>ible</a:t>
            </a:r>
            <a:r>
              <a:rPr sz="2400" dirty="0">
                <a:latin typeface="Arial"/>
                <a:cs typeface="Arial"/>
              </a:rPr>
              <a:t>, </a:t>
            </a:r>
            <a:r>
              <a:rPr sz="2400" spc="4" dirty="0">
                <a:latin typeface="Arial"/>
                <a:cs typeface="Arial"/>
              </a:rPr>
              <a:t>s</a:t>
            </a:r>
            <a:r>
              <a:rPr sz="2400" dirty="0">
                <a:latin typeface="Arial"/>
                <a:cs typeface="Arial"/>
              </a:rPr>
              <a:t>e s</a:t>
            </a:r>
            <a:r>
              <a:rPr sz="2400" spc="-4" dirty="0">
                <a:latin typeface="Arial"/>
                <a:cs typeface="Arial"/>
              </a:rPr>
              <a:t>eg</a:t>
            </a:r>
            <a:r>
              <a:rPr sz="2400" dirty="0">
                <a:latin typeface="Arial"/>
                <a:cs typeface="Arial"/>
              </a:rPr>
              <a:t>u</a:t>
            </a:r>
            <a:r>
              <a:rPr sz="2400" spc="-9" dirty="0">
                <a:latin typeface="Arial"/>
                <a:cs typeface="Arial"/>
              </a:rPr>
              <a:t>i</a:t>
            </a:r>
            <a:r>
              <a:rPr sz="2400" spc="9" dirty="0">
                <a:latin typeface="Arial"/>
                <a:cs typeface="Arial"/>
              </a:rPr>
              <a:t>r</a:t>
            </a:r>
            <a:r>
              <a:rPr sz="2400" dirty="0">
                <a:latin typeface="Arial"/>
                <a:cs typeface="Arial"/>
              </a:rPr>
              <a:t>á </a:t>
            </a:r>
            <a:r>
              <a:rPr sz="2400" spc="9" dirty="0">
                <a:latin typeface="Arial"/>
                <a:cs typeface="Arial"/>
              </a:rPr>
              <a:t>r</a:t>
            </a:r>
            <a:r>
              <a:rPr sz="2400" spc="-4" dirty="0">
                <a:latin typeface="Arial"/>
                <a:cs typeface="Arial"/>
              </a:rPr>
              <a:t>e</a:t>
            </a:r>
            <a:r>
              <a:rPr sz="2400" dirty="0">
                <a:latin typeface="Arial"/>
                <a:cs typeface="Arial"/>
              </a:rPr>
              <a:t>c</a:t>
            </a:r>
            <a:r>
              <a:rPr sz="2400" spc="-4" dirty="0">
                <a:latin typeface="Arial"/>
                <a:cs typeface="Arial"/>
              </a:rPr>
              <a:t>o</a:t>
            </a:r>
            <a:r>
              <a:rPr sz="2400" spc="29" dirty="0">
                <a:latin typeface="Arial"/>
                <a:cs typeface="Arial"/>
              </a:rPr>
              <a:t>m</a:t>
            </a:r>
            <a:r>
              <a:rPr sz="2400" spc="-4" dirty="0">
                <a:latin typeface="Arial"/>
                <a:cs typeface="Arial"/>
              </a:rPr>
              <a:t>en</a:t>
            </a:r>
            <a:r>
              <a:rPr sz="2400" dirty="0">
                <a:latin typeface="Arial"/>
                <a:cs typeface="Arial"/>
              </a:rPr>
              <a:t>d</a:t>
            </a:r>
            <a:r>
              <a:rPr sz="2400" spc="-4" dirty="0">
                <a:latin typeface="Arial"/>
                <a:cs typeface="Arial"/>
              </a:rPr>
              <a:t>a</a:t>
            </a:r>
            <a:r>
              <a:rPr sz="2400" dirty="0">
                <a:latin typeface="Arial"/>
                <a:cs typeface="Arial"/>
              </a:rPr>
              <a:t>c</a:t>
            </a:r>
            <a:r>
              <a:rPr sz="2400" spc="-9" dirty="0">
                <a:latin typeface="Arial"/>
                <a:cs typeface="Arial"/>
              </a:rPr>
              <a:t>i</a:t>
            </a:r>
            <a:r>
              <a:rPr sz="2400" dirty="0">
                <a:latin typeface="Arial"/>
                <a:cs typeface="Arial"/>
              </a:rPr>
              <a:t>o</a:t>
            </a:r>
            <a:r>
              <a:rPr sz="2400" spc="-4" dirty="0">
                <a:latin typeface="Arial"/>
                <a:cs typeface="Arial"/>
              </a:rPr>
              <a:t>ne</a:t>
            </a:r>
            <a:r>
              <a:rPr sz="2400" dirty="0">
                <a:latin typeface="Arial"/>
                <a:cs typeface="Arial"/>
              </a:rPr>
              <a:t>s </a:t>
            </a:r>
            <a:r>
              <a:rPr sz="2400" spc="-4" dirty="0">
                <a:latin typeface="Arial"/>
                <a:cs typeface="Arial"/>
              </a:rPr>
              <a:t>g</a:t>
            </a:r>
            <a:r>
              <a:rPr sz="2400" dirty="0">
                <a:latin typeface="Arial"/>
                <a:cs typeface="Arial"/>
              </a:rPr>
              <a:t>e</a:t>
            </a:r>
            <a:r>
              <a:rPr sz="2400" spc="-4" dirty="0">
                <a:latin typeface="Arial"/>
                <a:cs typeface="Arial"/>
              </a:rPr>
              <a:t>ne</a:t>
            </a:r>
            <a:r>
              <a:rPr sz="2400" spc="9" dirty="0">
                <a:latin typeface="Arial"/>
                <a:cs typeface="Arial"/>
              </a:rPr>
              <a:t>r</a:t>
            </a:r>
            <a:r>
              <a:rPr sz="2400" spc="-4" dirty="0">
                <a:latin typeface="Arial"/>
                <a:cs typeface="Arial"/>
              </a:rPr>
              <a:t>ale</a:t>
            </a:r>
            <a:r>
              <a:rPr sz="2400" dirty="0">
                <a:latin typeface="Arial"/>
                <a:cs typeface="Arial"/>
              </a:rPr>
              <a:t>s.</a:t>
            </a:r>
            <a:endParaRPr sz="2400">
              <a:latin typeface="Arial"/>
              <a:cs typeface="Arial"/>
            </a:endParaRPr>
          </a:p>
        </p:txBody>
      </p:sp>
      <p:sp>
        <p:nvSpPr>
          <p:cNvPr id="5" name="object 5"/>
          <p:cNvSpPr txBox="1"/>
          <p:nvPr/>
        </p:nvSpPr>
        <p:spPr>
          <a:xfrm>
            <a:off x="1997710" y="3689033"/>
            <a:ext cx="270763" cy="238759"/>
          </a:xfrm>
          <a:prstGeom prst="rect">
            <a:avLst/>
          </a:prstGeom>
        </p:spPr>
        <p:txBody>
          <a:bodyPr wrap="square" lIns="0" tIns="0" rIns="0" bIns="0" rtlCol="0">
            <a:noAutofit/>
          </a:bodyPr>
          <a:lstStyle/>
          <a:p>
            <a:pPr marL="12700">
              <a:lnSpc>
                <a:spcPts val="1714"/>
              </a:lnSpc>
              <a:spcBef>
                <a:spcPts val="85"/>
              </a:spcBef>
            </a:pPr>
            <a:endParaRPr sz="1650" dirty="0">
              <a:latin typeface="Symbol"/>
              <a:cs typeface="Symbol"/>
            </a:endParaRPr>
          </a:p>
        </p:txBody>
      </p:sp>
      <p:sp>
        <p:nvSpPr>
          <p:cNvPr id="4" name="object 4"/>
          <p:cNvSpPr txBox="1"/>
          <p:nvPr/>
        </p:nvSpPr>
        <p:spPr>
          <a:xfrm>
            <a:off x="2359660" y="4980336"/>
            <a:ext cx="7730430" cy="1206500"/>
          </a:xfrm>
          <a:prstGeom prst="rect">
            <a:avLst/>
          </a:prstGeom>
        </p:spPr>
        <p:txBody>
          <a:bodyPr wrap="square" lIns="0" tIns="0" rIns="0" bIns="0" rtlCol="0">
            <a:noAutofit/>
          </a:bodyPr>
          <a:lstStyle/>
          <a:p>
            <a:pPr marL="12700">
              <a:lnSpc>
                <a:spcPts val="2300"/>
              </a:lnSpc>
              <a:spcBef>
                <a:spcPts val="320"/>
              </a:spcBef>
            </a:pPr>
            <a:r>
              <a:rPr sz="2400" dirty="0">
                <a:latin typeface="Arial"/>
                <a:cs typeface="Arial"/>
              </a:rPr>
              <a:t>En c</a:t>
            </a:r>
            <a:r>
              <a:rPr sz="2400" spc="-4" dirty="0">
                <a:latin typeface="Arial"/>
                <a:cs typeface="Arial"/>
              </a:rPr>
              <a:t>ualq</a:t>
            </a:r>
            <a:r>
              <a:rPr sz="2400" dirty="0">
                <a:latin typeface="Arial"/>
                <a:cs typeface="Arial"/>
              </a:rPr>
              <a:t>u</a:t>
            </a:r>
            <a:r>
              <a:rPr sz="2400" spc="-9" dirty="0">
                <a:latin typeface="Arial"/>
                <a:cs typeface="Arial"/>
              </a:rPr>
              <a:t>i</a:t>
            </a:r>
            <a:r>
              <a:rPr sz="2400" dirty="0">
                <a:latin typeface="Arial"/>
                <a:cs typeface="Arial"/>
              </a:rPr>
              <a:t>er c</a:t>
            </a:r>
            <a:r>
              <a:rPr sz="2400" spc="-4" dirty="0">
                <a:latin typeface="Arial"/>
                <a:cs typeface="Arial"/>
              </a:rPr>
              <a:t>a</a:t>
            </a:r>
            <a:r>
              <a:rPr sz="2400" spc="4" dirty="0">
                <a:latin typeface="Arial"/>
                <a:cs typeface="Arial"/>
              </a:rPr>
              <a:t>s</a:t>
            </a:r>
            <a:r>
              <a:rPr sz="2400" spc="-4" dirty="0">
                <a:latin typeface="Arial"/>
                <a:cs typeface="Arial"/>
              </a:rPr>
              <a:t>o</a:t>
            </a:r>
            <a:r>
              <a:rPr sz="2400" dirty="0">
                <a:latin typeface="Arial"/>
                <a:cs typeface="Arial"/>
              </a:rPr>
              <a:t>, </a:t>
            </a:r>
            <a:r>
              <a:rPr sz="2400" spc="-4" dirty="0">
                <a:latin typeface="Arial"/>
                <a:cs typeface="Arial"/>
              </a:rPr>
              <a:t>de</a:t>
            </a:r>
            <a:r>
              <a:rPr sz="2400" dirty="0">
                <a:latin typeface="Arial"/>
                <a:cs typeface="Arial"/>
              </a:rPr>
              <a:t>be </a:t>
            </a:r>
            <a:r>
              <a:rPr sz="2400" spc="-4" dirty="0">
                <a:latin typeface="Arial"/>
                <a:cs typeface="Arial"/>
              </a:rPr>
              <a:t>u</a:t>
            </a:r>
            <a:r>
              <a:rPr sz="2400" dirty="0">
                <a:latin typeface="Arial"/>
                <a:cs typeface="Arial"/>
              </a:rPr>
              <a:t>t</a:t>
            </a:r>
            <a:r>
              <a:rPr sz="2400" spc="-4" dirty="0">
                <a:latin typeface="Arial"/>
                <a:cs typeface="Arial"/>
              </a:rPr>
              <a:t>ili</a:t>
            </a:r>
            <a:r>
              <a:rPr sz="2400" dirty="0">
                <a:latin typeface="Arial"/>
                <a:cs typeface="Arial"/>
              </a:rPr>
              <a:t>z</a:t>
            </a:r>
            <a:r>
              <a:rPr sz="2400" spc="-4" dirty="0">
                <a:latin typeface="Arial"/>
                <a:cs typeface="Arial"/>
              </a:rPr>
              <a:t>a</a:t>
            </a:r>
            <a:r>
              <a:rPr sz="2400" spc="9" dirty="0">
                <a:latin typeface="Arial"/>
                <a:cs typeface="Arial"/>
              </a:rPr>
              <a:t>r</a:t>
            </a:r>
            <a:r>
              <a:rPr sz="2400" spc="-9" dirty="0">
                <a:latin typeface="Arial"/>
                <a:cs typeface="Arial"/>
              </a:rPr>
              <a:t>s</a:t>
            </a:r>
            <a:r>
              <a:rPr sz="2400" dirty="0">
                <a:latin typeface="Arial"/>
                <a:cs typeface="Arial"/>
              </a:rPr>
              <a:t>e </a:t>
            </a:r>
            <a:r>
              <a:rPr sz="2400" spc="-4" dirty="0">
                <a:latin typeface="Arial"/>
                <a:cs typeface="Arial"/>
              </a:rPr>
              <a:t>l</a:t>
            </a:r>
            <a:r>
              <a:rPr sz="2400" dirty="0">
                <a:latin typeface="Arial"/>
                <a:cs typeface="Arial"/>
              </a:rPr>
              <a:t>a </a:t>
            </a:r>
            <a:r>
              <a:rPr sz="2400" spc="29" dirty="0">
                <a:latin typeface="Arial"/>
                <a:cs typeface="Arial"/>
              </a:rPr>
              <a:t>m</a:t>
            </a:r>
            <a:r>
              <a:rPr sz="2400" spc="-4" dirty="0">
                <a:latin typeface="Arial"/>
                <a:cs typeface="Arial"/>
              </a:rPr>
              <a:t>en</a:t>
            </a:r>
            <a:r>
              <a:rPr sz="2400" dirty="0">
                <a:latin typeface="Arial"/>
                <a:cs typeface="Arial"/>
              </a:rPr>
              <a:t>or </a:t>
            </a:r>
            <a:r>
              <a:rPr sz="2400" spc="-4" dirty="0">
                <a:latin typeface="Arial"/>
                <a:cs typeface="Arial"/>
              </a:rPr>
              <a:t>do</a:t>
            </a:r>
            <a:r>
              <a:rPr sz="2400" dirty="0">
                <a:latin typeface="Arial"/>
                <a:cs typeface="Arial"/>
              </a:rPr>
              <a:t>s</a:t>
            </a:r>
            <a:r>
              <a:rPr sz="2400" spc="-4" dirty="0">
                <a:latin typeface="Arial"/>
                <a:cs typeface="Arial"/>
              </a:rPr>
              <a:t>i</a:t>
            </a:r>
            <a:r>
              <a:rPr sz="2400" dirty="0">
                <a:latin typeface="Arial"/>
                <a:cs typeface="Arial"/>
              </a:rPr>
              <a:t>s p</a:t>
            </a:r>
            <a:r>
              <a:rPr sz="2400" spc="-4" dirty="0">
                <a:latin typeface="Arial"/>
                <a:cs typeface="Arial"/>
              </a:rPr>
              <a:t>o</a:t>
            </a:r>
            <a:r>
              <a:rPr sz="2400" dirty="0">
                <a:latin typeface="Arial"/>
                <a:cs typeface="Arial"/>
              </a:rPr>
              <a:t>s</a:t>
            </a:r>
            <a:r>
              <a:rPr sz="2400" spc="-4" dirty="0">
                <a:latin typeface="Arial"/>
                <a:cs typeface="Arial"/>
              </a:rPr>
              <a:t>ibl</a:t>
            </a:r>
            <a:r>
              <a:rPr sz="2400" dirty="0">
                <a:latin typeface="Arial"/>
                <a:cs typeface="Arial"/>
              </a:rPr>
              <a:t>e </a:t>
            </a:r>
            <a:r>
              <a:rPr sz="2400" spc="-4" dirty="0">
                <a:latin typeface="Arial"/>
                <a:cs typeface="Arial"/>
              </a:rPr>
              <a:t>q</a:t>
            </a:r>
            <a:r>
              <a:rPr sz="2400" dirty="0">
                <a:latin typeface="Arial"/>
                <a:cs typeface="Arial"/>
              </a:rPr>
              <a:t>ue </a:t>
            </a:r>
            <a:r>
              <a:rPr sz="2400" spc="-4" dirty="0">
                <a:latin typeface="Arial"/>
                <a:cs typeface="Arial"/>
              </a:rPr>
              <a:t>pe</a:t>
            </a:r>
            <a:r>
              <a:rPr sz="2400" spc="9" dirty="0">
                <a:latin typeface="Arial"/>
                <a:cs typeface="Arial"/>
              </a:rPr>
              <a:t>r</a:t>
            </a:r>
            <a:r>
              <a:rPr sz="2400" spc="29" dirty="0">
                <a:latin typeface="Arial"/>
                <a:cs typeface="Arial"/>
              </a:rPr>
              <a:t>m</a:t>
            </a:r>
            <a:r>
              <a:rPr sz="2400" spc="-9" dirty="0">
                <a:latin typeface="Arial"/>
                <a:cs typeface="Arial"/>
              </a:rPr>
              <a:t>i</a:t>
            </a:r>
            <a:r>
              <a:rPr sz="2400" spc="9" dirty="0">
                <a:latin typeface="Arial"/>
                <a:cs typeface="Arial"/>
              </a:rPr>
              <a:t>t</a:t>
            </a:r>
            <a:r>
              <a:rPr sz="2400" dirty="0">
                <a:latin typeface="Arial"/>
                <a:cs typeface="Arial"/>
              </a:rPr>
              <a:t>a t</a:t>
            </a:r>
            <a:r>
              <a:rPr sz="2400" spc="9" dirty="0">
                <a:latin typeface="Arial"/>
                <a:cs typeface="Arial"/>
              </a:rPr>
              <a:t>r</a:t>
            </a:r>
            <a:r>
              <a:rPr sz="2400" spc="-4" dirty="0">
                <a:latin typeface="Arial"/>
                <a:cs typeface="Arial"/>
              </a:rPr>
              <a:t>anquili</a:t>
            </a:r>
            <a:r>
              <a:rPr sz="2400" dirty="0">
                <a:latin typeface="Arial"/>
                <a:cs typeface="Arial"/>
              </a:rPr>
              <a:t>z</a:t>
            </a:r>
            <a:r>
              <a:rPr sz="2400" spc="-4" dirty="0">
                <a:latin typeface="Arial"/>
                <a:cs typeface="Arial"/>
              </a:rPr>
              <a:t>a</a:t>
            </a:r>
            <a:r>
              <a:rPr sz="2400" dirty="0">
                <a:latin typeface="Arial"/>
                <a:cs typeface="Arial"/>
              </a:rPr>
              <a:t>r</a:t>
            </a:r>
            <a:r>
              <a:rPr sz="2400" spc="9" dirty="0">
                <a:latin typeface="Arial"/>
                <a:cs typeface="Arial"/>
              </a:rPr>
              <a:t> </a:t>
            </a:r>
            <a:r>
              <a:rPr sz="2400" spc="-4" dirty="0">
                <a:latin typeface="Arial"/>
                <a:cs typeface="Arial"/>
              </a:rPr>
              <a:t>a</a:t>
            </a:r>
            <a:r>
              <a:rPr sz="2400" dirty="0">
                <a:latin typeface="Arial"/>
                <a:cs typeface="Arial"/>
              </a:rPr>
              <a:t>l </a:t>
            </a:r>
            <a:r>
              <a:rPr sz="2400" spc="-4" dirty="0">
                <a:latin typeface="Arial"/>
                <a:cs typeface="Arial"/>
              </a:rPr>
              <a:t>pa</a:t>
            </a:r>
            <a:r>
              <a:rPr sz="2400" dirty="0">
                <a:latin typeface="Arial"/>
                <a:cs typeface="Arial"/>
              </a:rPr>
              <a:t>c</a:t>
            </a:r>
            <a:r>
              <a:rPr sz="2400" spc="-4" dirty="0">
                <a:latin typeface="Arial"/>
                <a:cs typeface="Arial"/>
              </a:rPr>
              <a:t>ien</a:t>
            </a:r>
            <a:r>
              <a:rPr sz="2400" dirty="0">
                <a:latin typeface="Arial"/>
                <a:cs typeface="Arial"/>
              </a:rPr>
              <a:t>te </a:t>
            </a:r>
            <a:r>
              <a:rPr sz="2400" spc="-4" dirty="0">
                <a:latin typeface="Arial"/>
                <a:cs typeface="Arial"/>
              </a:rPr>
              <a:t>l</a:t>
            </a:r>
            <a:r>
              <a:rPr sz="2400" dirty="0">
                <a:latin typeface="Arial"/>
                <a:cs typeface="Arial"/>
              </a:rPr>
              <a:t>o s</a:t>
            </a:r>
            <a:r>
              <a:rPr sz="2400" spc="-4" dirty="0">
                <a:latin typeface="Arial"/>
                <a:cs typeface="Arial"/>
              </a:rPr>
              <a:t>u</a:t>
            </a:r>
            <a:r>
              <a:rPr sz="2400" spc="9" dirty="0">
                <a:latin typeface="Arial"/>
                <a:cs typeface="Arial"/>
              </a:rPr>
              <a:t>f</a:t>
            </a:r>
            <a:r>
              <a:rPr sz="2400" spc="-9" dirty="0">
                <a:latin typeface="Arial"/>
                <a:cs typeface="Arial"/>
              </a:rPr>
              <a:t>i</a:t>
            </a:r>
            <a:r>
              <a:rPr sz="2400" dirty="0">
                <a:latin typeface="Arial"/>
                <a:cs typeface="Arial"/>
              </a:rPr>
              <a:t>c</a:t>
            </a:r>
            <a:r>
              <a:rPr sz="2400" spc="-4" dirty="0">
                <a:latin typeface="Arial"/>
                <a:cs typeface="Arial"/>
              </a:rPr>
              <a:t>ie</a:t>
            </a:r>
            <a:r>
              <a:rPr sz="2400" dirty="0">
                <a:latin typeface="Arial"/>
                <a:cs typeface="Arial"/>
              </a:rPr>
              <a:t>nte </a:t>
            </a:r>
            <a:r>
              <a:rPr sz="2400" spc="-4" dirty="0">
                <a:latin typeface="Arial"/>
                <a:cs typeface="Arial"/>
              </a:rPr>
              <a:t>pa</a:t>
            </a:r>
            <a:r>
              <a:rPr sz="2400" spc="9" dirty="0">
                <a:latin typeface="Arial"/>
                <a:cs typeface="Arial"/>
              </a:rPr>
              <a:t>r</a:t>
            </a:r>
            <a:r>
              <a:rPr sz="2400" dirty="0">
                <a:latin typeface="Arial"/>
                <a:cs typeface="Arial"/>
              </a:rPr>
              <a:t>a </a:t>
            </a:r>
            <a:r>
              <a:rPr sz="2400" spc="-4" dirty="0">
                <a:latin typeface="Arial"/>
                <a:cs typeface="Arial"/>
              </a:rPr>
              <a:t>di</a:t>
            </a:r>
            <a:r>
              <a:rPr sz="2400" dirty="0">
                <a:latin typeface="Arial"/>
                <a:cs typeface="Arial"/>
              </a:rPr>
              <a:t>s</a:t>
            </a:r>
            <a:r>
              <a:rPr sz="2400" spc="29" dirty="0">
                <a:latin typeface="Arial"/>
                <a:cs typeface="Arial"/>
              </a:rPr>
              <a:t>m</a:t>
            </a:r>
            <a:r>
              <a:rPr sz="2400" spc="-4" dirty="0">
                <a:latin typeface="Arial"/>
                <a:cs typeface="Arial"/>
              </a:rPr>
              <a:t>inui</a:t>
            </a:r>
            <a:r>
              <a:rPr sz="2400" dirty="0">
                <a:latin typeface="Arial"/>
                <a:cs typeface="Arial"/>
              </a:rPr>
              <a:t>r</a:t>
            </a:r>
            <a:r>
              <a:rPr sz="2400" spc="9" dirty="0">
                <a:latin typeface="Arial"/>
                <a:cs typeface="Arial"/>
              </a:rPr>
              <a:t> </a:t>
            </a:r>
            <a:r>
              <a:rPr sz="2400" spc="-4" dirty="0">
                <a:latin typeface="Arial"/>
                <a:cs typeface="Arial"/>
              </a:rPr>
              <a:t>e</a:t>
            </a:r>
            <a:r>
              <a:rPr sz="2400" dirty="0">
                <a:latin typeface="Arial"/>
                <a:cs typeface="Arial"/>
              </a:rPr>
              <a:t>l r</a:t>
            </a:r>
            <a:r>
              <a:rPr sz="2400" spc="-4" dirty="0">
                <a:latin typeface="Arial"/>
                <a:cs typeface="Arial"/>
              </a:rPr>
              <a:t>ie</a:t>
            </a:r>
            <a:r>
              <a:rPr sz="2400" dirty="0">
                <a:latin typeface="Arial"/>
                <a:cs typeface="Arial"/>
              </a:rPr>
              <a:t>s</a:t>
            </a:r>
            <a:r>
              <a:rPr sz="2400" spc="-4" dirty="0">
                <a:latin typeface="Arial"/>
                <a:cs typeface="Arial"/>
              </a:rPr>
              <a:t>g</a:t>
            </a:r>
            <a:r>
              <a:rPr sz="2400" dirty="0">
                <a:latin typeface="Arial"/>
                <a:cs typeface="Arial"/>
              </a:rPr>
              <a:t>o</a:t>
            </a:r>
            <a:r>
              <a:rPr sz="2400" spc="4" dirty="0">
                <a:latin typeface="Arial"/>
                <a:cs typeface="Arial"/>
              </a:rPr>
              <a:t> </a:t>
            </a:r>
            <a:r>
              <a:rPr sz="2400" spc="-4" dirty="0">
                <a:latin typeface="Arial"/>
                <a:cs typeface="Arial"/>
              </a:rPr>
              <a:t>d</a:t>
            </a:r>
            <a:r>
              <a:rPr sz="2400" dirty="0">
                <a:latin typeface="Arial"/>
                <a:cs typeface="Arial"/>
              </a:rPr>
              <a:t>e d</a:t>
            </a:r>
            <a:r>
              <a:rPr sz="2400" spc="-4" dirty="0">
                <a:latin typeface="Arial"/>
                <a:cs typeface="Arial"/>
              </a:rPr>
              <a:t>añ</a:t>
            </a:r>
            <a:r>
              <a:rPr sz="2400" dirty="0">
                <a:latin typeface="Arial"/>
                <a:cs typeface="Arial"/>
              </a:rPr>
              <a:t>o p</a:t>
            </a:r>
            <a:r>
              <a:rPr sz="2400" spc="-4" dirty="0">
                <a:latin typeface="Arial"/>
                <a:cs typeface="Arial"/>
              </a:rPr>
              <a:t>e</a:t>
            </a:r>
            <a:r>
              <a:rPr sz="2400" dirty="0">
                <a:latin typeface="Arial"/>
                <a:cs typeface="Arial"/>
              </a:rPr>
              <a:t>ro s</a:t>
            </a:r>
            <a:r>
              <a:rPr sz="2400" spc="-4" dirty="0">
                <a:latin typeface="Arial"/>
                <a:cs typeface="Arial"/>
              </a:rPr>
              <a:t>i</a:t>
            </a:r>
            <a:r>
              <a:rPr sz="2400" dirty="0">
                <a:latin typeface="Arial"/>
                <a:cs typeface="Arial"/>
              </a:rPr>
              <a:t>n </a:t>
            </a:r>
            <a:r>
              <a:rPr sz="2400" spc="-4" dirty="0">
                <a:latin typeface="Arial"/>
                <a:cs typeface="Arial"/>
              </a:rPr>
              <a:t>qu</a:t>
            </a:r>
            <a:r>
              <a:rPr sz="2400" dirty="0">
                <a:latin typeface="Arial"/>
                <a:cs typeface="Arial"/>
              </a:rPr>
              <a:t>e p</a:t>
            </a:r>
            <a:r>
              <a:rPr sz="2400" spc="-4" dirty="0">
                <a:latin typeface="Arial"/>
                <a:cs typeface="Arial"/>
              </a:rPr>
              <a:t>ie</a:t>
            </a:r>
            <a:r>
              <a:rPr sz="2400" dirty="0">
                <a:latin typeface="Arial"/>
                <a:cs typeface="Arial"/>
              </a:rPr>
              <a:t>r</a:t>
            </a:r>
            <a:r>
              <a:rPr sz="2400" spc="-4" dirty="0">
                <a:latin typeface="Arial"/>
                <a:cs typeface="Arial"/>
              </a:rPr>
              <a:t>d</a:t>
            </a:r>
            <a:r>
              <a:rPr sz="2400" dirty="0">
                <a:latin typeface="Arial"/>
                <a:cs typeface="Arial"/>
              </a:rPr>
              <a:t>a </a:t>
            </a:r>
            <a:r>
              <a:rPr sz="2400" spc="-9" dirty="0">
                <a:latin typeface="Arial"/>
                <a:cs typeface="Arial"/>
              </a:rPr>
              <a:t>l</a:t>
            </a:r>
            <a:r>
              <a:rPr sz="2400" dirty="0">
                <a:latin typeface="Arial"/>
                <a:cs typeface="Arial"/>
              </a:rPr>
              <a:t>a c</a:t>
            </a:r>
            <a:r>
              <a:rPr sz="2400" spc="-4" dirty="0">
                <a:latin typeface="Arial"/>
                <a:cs typeface="Arial"/>
              </a:rPr>
              <a:t>on</a:t>
            </a:r>
            <a:r>
              <a:rPr sz="2400" dirty="0">
                <a:latin typeface="Arial"/>
                <a:cs typeface="Arial"/>
              </a:rPr>
              <a:t>c</a:t>
            </a:r>
            <a:r>
              <a:rPr sz="2400" spc="-4" dirty="0">
                <a:latin typeface="Arial"/>
                <a:cs typeface="Arial"/>
              </a:rPr>
              <a:t>i</a:t>
            </a:r>
            <a:r>
              <a:rPr sz="2400" dirty="0">
                <a:latin typeface="Arial"/>
                <a:cs typeface="Arial"/>
              </a:rPr>
              <a:t>e</a:t>
            </a:r>
            <a:r>
              <a:rPr sz="2400" spc="-4" dirty="0">
                <a:latin typeface="Arial"/>
                <a:cs typeface="Arial"/>
              </a:rPr>
              <a:t>n</a:t>
            </a:r>
            <a:r>
              <a:rPr sz="2400" dirty="0">
                <a:latin typeface="Arial"/>
                <a:cs typeface="Arial"/>
              </a:rPr>
              <a:t>c</a:t>
            </a:r>
            <a:r>
              <a:rPr sz="2400" spc="-9" dirty="0">
                <a:latin typeface="Arial"/>
                <a:cs typeface="Arial"/>
              </a:rPr>
              <a:t>i</a:t>
            </a:r>
            <a:r>
              <a:rPr sz="2400" dirty="0">
                <a:latin typeface="Arial"/>
                <a:cs typeface="Arial"/>
              </a:rPr>
              <a:t>a.</a:t>
            </a:r>
            <a:endParaRPr sz="2400">
              <a:latin typeface="Arial"/>
              <a:cs typeface="Arial"/>
            </a:endParaRPr>
          </a:p>
        </p:txBody>
      </p:sp>
      <p:sp>
        <p:nvSpPr>
          <p:cNvPr id="2" name="object 2"/>
          <p:cNvSpPr txBox="1"/>
          <p:nvPr/>
        </p:nvSpPr>
        <p:spPr>
          <a:xfrm>
            <a:off x="1847850" y="332741"/>
            <a:ext cx="7543800" cy="690879"/>
          </a:xfrm>
          <a:prstGeom prst="rect">
            <a:avLst/>
          </a:prstGeom>
        </p:spPr>
        <p:txBody>
          <a:bodyPr wrap="square" lIns="0" tIns="0" rIns="0" bIns="0" rtlCol="0">
            <a:noAutofit/>
          </a:bodyPr>
          <a:lstStyle/>
          <a:p>
            <a:pPr>
              <a:lnSpc>
                <a:spcPts val="1000"/>
              </a:lnSpc>
              <a:spcBef>
                <a:spcPts val="87"/>
              </a:spcBef>
            </a:pPr>
            <a:endParaRPr sz="1000" dirty="0"/>
          </a:p>
          <a:p>
            <a:pPr marL="217170">
              <a:lnSpc>
                <a:spcPct val="95825"/>
              </a:lnSpc>
            </a:pPr>
            <a:r>
              <a:rPr sz="3500" b="1" dirty="0">
                <a:solidFill>
                  <a:schemeClr val="accent1"/>
                </a:solidFill>
                <a:latin typeface="Arial"/>
                <a:cs typeface="Arial"/>
              </a:rPr>
              <a:t>CON</a:t>
            </a:r>
            <a:r>
              <a:rPr sz="3500" b="1" spc="-9" dirty="0">
                <a:solidFill>
                  <a:schemeClr val="accent1"/>
                </a:solidFill>
                <a:latin typeface="Arial"/>
                <a:cs typeface="Arial"/>
              </a:rPr>
              <a:t>T</a:t>
            </a:r>
            <a:r>
              <a:rPr sz="3500" b="1" spc="4" dirty="0">
                <a:solidFill>
                  <a:schemeClr val="accent1"/>
                </a:solidFill>
                <a:latin typeface="Arial"/>
                <a:cs typeface="Arial"/>
              </a:rPr>
              <a:t>E</a:t>
            </a:r>
            <a:r>
              <a:rPr sz="3500" b="1" dirty="0">
                <a:solidFill>
                  <a:schemeClr val="accent1"/>
                </a:solidFill>
                <a:latin typeface="Arial"/>
                <a:cs typeface="Arial"/>
              </a:rPr>
              <a:t>NC</a:t>
            </a:r>
            <a:r>
              <a:rPr sz="3500" b="1" spc="4" dirty="0">
                <a:solidFill>
                  <a:schemeClr val="accent1"/>
                </a:solidFill>
                <a:latin typeface="Arial"/>
                <a:cs typeface="Arial"/>
              </a:rPr>
              <a:t>I</a:t>
            </a:r>
            <a:r>
              <a:rPr sz="3500" b="1" dirty="0">
                <a:solidFill>
                  <a:schemeClr val="accent1"/>
                </a:solidFill>
                <a:latin typeface="Arial"/>
                <a:cs typeface="Arial"/>
              </a:rPr>
              <a:t>ON F</a:t>
            </a:r>
            <a:r>
              <a:rPr sz="3500" b="1" spc="-9" dirty="0">
                <a:solidFill>
                  <a:schemeClr val="accent1"/>
                </a:solidFill>
                <a:latin typeface="Arial"/>
                <a:cs typeface="Arial"/>
              </a:rPr>
              <a:t>A</a:t>
            </a:r>
            <a:r>
              <a:rPr sz="3500" b="1" dirty="0">
                <a:solidFill>
                  <a:schemeClr val="accent1"/>
                </a:solidFill>
                <a:latin typeface="Arial"/>
                <a:cs typeface="Arial"/>
              </a:rPr>
              <a:t>R</a:t>
            </a:r>
            <a:r>
              <a:rPr sz="3500" b="1" spc="-25" dirty="0">
                <a:solidFill>
                  <a:schemeClr val="accent1"/>
                </a:solidFill>
                <a:latin typeface="Arial"/>
                <a:cs typeface="Arial"/>
              </a:rPr>
              <a:t>M</a:t>
            </a:r>
            <a:r>
              <a:rPr sz="3500" b="1" spc="-9" dirty="0">
                <a:solidFill>
                  <a:schemeClr val="accent1"/>
                </a:solidFill>
                <a:latin typeface="Arial"/>
                <a:cs typeface="Arial"/>
              </a:rPr>
              <a:t>A</a:t>
            </a:r>
            <a:r>
              <a:rPr sz="3500" b="1" spc="9" dirty="0">
                <a:solidFill>
                  <a:schemeClr val="accent1"/>
                </a:solidFill>
                <a:latin typeface="Arial"/>
                <a:cs typeface="Arial"/>
              </a:rPr>
              <a:t>C</a:t>
            </a:r>
            <a:r>
              <a:rPr sz="3500" b="1" dirty="0">
                <a:solidFill>
                  <a:schemeClr val="accent1"/>
                </a:solidFill>
                <a:latin typeface="Arial"/>
                <a:cs typeface="Arial"/>
              </a:rPr>
              <a:t>O</a:t>
            </a:r>
            <a:r>
              <a:rPr sz="3500" b="1" spc="-9" dirty="0">
                <a:solidFill>
                  <a:schemeClr val="accent1"/>
                </a:solidFill>
                <a:latin typeface="Arial"/>
                <a:cs typeface="Arial"/>
              </a:rPr>
              <a:t>L</a:t>
            </a:r>
            <a:r>
              <a:rPr sz="3500" b="1" spc="4" dirty="0">
                <a:solidFill>
                  <a:schemeClr val="accent1"/>
                </a:solidFill>
                <a:latin typeface="Arial"/>
                <a:cs typeface="Arial"/>
              </a:rPr>
              <a:t>O</a:t>
            </a:r>
            <a:r>
              <a:rPr sz="3500" b="1" dirty="0">
                <a:solidFill>
                  <a:schemeClr val="accent1"/>
                </a:solidFill>
                <a:latin typeface="Arial"/>
                <a:cs typeface="Arial"/>
              </a:rPr>
              <a:t>GI</a:t>
            </a:r>
            <a:r>
              <a:rPr sz="3500" b="1" spc="4" dirty="0">
                <a:solidFill>
                  <a:schemeClr val="accent1"/>
                </a:solidFill>
                <a:latin typeface="Arial"/>
                <a:cs typeface="Arial"/>
              </a:rPr>
              <a:t>C</a:t>
            </a:r>
            <a:r>
              <a:rPr sz="3500" b="1" dirty="0">
                <a:solidFill>
                  <a:schemeClr val="accent1"/>
                </a:solidFill>
                <a:latin typeface="Arial"/>
                <a:cs typeface="Arial"/>
              </a:rPr>
              <a:t>A</a:t>
            </a:r>
            <a:endParaRPr sz="3500" dirty="0">
              <a:solidFill>
                <a:schemeClr val="accent1"/>
              </a:solidFill>
              <a:latin typeface="Arial"/>
              <a:cs typeface="Arial"/>
            </a:endParaRPr>
          </a:p>
        </p:txBody>
      </p:sp>
    </p:spTree>
    <p:extLst>
      <p:ext uri="{BB962C8B-B14F-4D97-AF65-F5344CB8AC3E}">
        <p14:creationId xmlns:p14="http://schemas.microsoft.com/office/powerpoint/2010/main" xmlns="" val="1988571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solidFill>
                  <a:schemeClr val="accent1"/>
                </a:solidFill>
              </a:rPr>
              <a:t>Contención mecánica o física:</a:t>
            </a:r>
          </a:p>
        </p:txBody>
      </p:sp>
      <p:sp>
        <p:nvSpPr>
          <p:cNvPr id="3" name="Marcador de contenido 2"/>
          <p:cNvSpPr>
            <a:spLocks noGrp="1"/>
          </p:cNvSpPr>
          <p:nvPr>
            <p:ph idx="1"/>
          </p:nvPr>
        </p:nvSpPr>
        <p:spPr>
          <a:xfrm>
            <a:off x="321013" y="1845734"/>
            <a:ext cx="11595370" cy="4023360"/>
          </a:xfrm>
        </p:spPr>
        <p:txBody>
          <a:bodyPr>
            <a:normAutofit fontScale="92500"/>
          </a:bodyPr>
          <a:lstStyle/>
          <a:p>
            <a:endParaRPr lang="es-ES" dirty="0" smtClean="0"/>
          </a:p>
          <a:p>
            <a:r>
              <a:rPr lang="es-ES" sz="2400" dirty="0" smtClean="0"/>
              <a:t>Procedimiento </a:t>
            </a:r>
            <a:r>
              <a:rPr lang="es-ES" sz="2400" dirty="0"/>
              <a:t>usado en psiquiatría, como último recurso, frente a la agitación </a:t>
            </a:r>
            <a:r>
              <a:rPr lang="es-ES" sz="2400" dirty="0" err="1"/>
              <a:t>psico</a:t>
            </a:r>
            <a:r>
              <a:rPr lang="es-ES" sz="2400" dirty="0"/>
              <a:t>-física o frente a una fuerte pérdida del control de impulsos, con la finalidad de evitar auto y heteroagresiones. Consiste en la limitación y/o privación de la posibilidad de movimiento y/o desplazamiento físico de la persona afectada, con técnicas especiales o con elementos mecánicos. Este procedimiento, aún siendo aceptado, trae secuelas en las confianzas de las personas involucradas en la cura de la enfermedad mental (en los funcionarios, usuarios, familias, fuerza pública). </a:t>
            </a:r>
            <a:endParaRPr lang="es-ES" sz="2400" dirty="0" smtClean="0"/>
          </a:p>
          <a:p>
            <a:r>
              <a:rPr lang="es-ES" sz="2400" b="1" dirty="0" smtClean="0">
                <a:solidFill>
                  <a:schemeClr val="accent1"/>
                </a:solidFill>
              </a:rPr>
              <a:t>Palabras </a:t>
            </a:r>
            <a:r>
              <a:rPr lang="es-ES" sz="2400" b="1" dirty="0">
                <a:solidFill>
                  <a:schemeClr val="accent1"/>
                </a:solidFill>
              </a:rPr>
              <a:t>claves: proteger Crisis</a:t>
            </a:r>
            <a:r>
              <a:rPr lang="es-ES" sz="2400" b="1" dirty="0" smtClean="0">
                <a:solidFill>
                  <a:schemeClr val="accent1"/>
                </a:solidFill>
              </a:rPr>
              <a:t>:</a:t>
            </a:r>
          </a:p>
          <a:p>
            <a:r>
              <a:rPr lang="es-ES" sz="2400" dirty="0" smtClean="0"/>
              <a:t>El </a:t>
            </a:r>
            <a:r>
              <a:rPr lang="es-ES" sz="2400" dirty="0"/>
              <a:t>reglamento 570 define crisis como “un episodio de tiempo variable, de pérdida de control sobre sí mismo y/o su situación vital”. Se puede agregar a lo anterior la variable del contexto, en el sentido de que esta situación muchas veces está relacionada con un lugar y una forma de interacción especifica</a:t>
            </a:r>
            <a:r>
              <a:rPr lang="es-ES" dirty="0"/>
              <a:t>.</a:t>
            </a:r>
          </a:p>
        </p:txBody>
      </p:sp>
    </p:spTree>
    <p:extLst>
      <p:ext uri="{BB962C8B-B14F-4D97-AF65-F5344CB8AC3E}">
        <p14:creationId xmlns:p14="http://schemas.microsoft.com/office/powerpoint/2010/main" xmlns="" val="1863251523"/>
      </p:ext>
    </p:extLst>
  </p:cSld>
  <p:clrMapOvr>
    <a:masterClrMapping/>
  </p:clrMapOvr>
</p:sld>
</file>

<file path=ppt/theme/theme1.xml><?xml version="1.0" encoding="utf-8"?>
<a:theme xmlns:a="http://schemas.openxmlformats.org/drawingml/2006/main" name="Retrospección">
  <a:themeElements>
    <a:clrScheme name="Rojo">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Retrospecció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BAB94BD4-5D6D-4148-AB57-A4CCF1FD4E0C}"/>
    </a:ext>
  </a:extLst>
</a:theme>
</file>

<file path=docProps/app.xml><?xml version="1.0" encoding="utf-8"?>
<Properties xmlns="http://schemas.openxmlformats.org/officeDocument/2006/extended-properties" xmlns:vt="http://schemas.openxmlformats.org/officeDocument/2006/docPropsVTypes">
  <Template>Retrospect</Template>
  <TotalTime>8712</TotalTime>
  <Words>2535</Words>
  <Application>Microsoft Office PowerPoint</Application>
  <PresentationFormat>Personalizado</PresentationFormat>
  <Paragraphs>133</Paragraphs>
  <Slides>37</Slides>
  <Notes>0</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Retrospección</vt:lpstr>
      <vt:lpstr>CONTENCION AMBIENTAL  FISICA Y EMOCIONAL</vt:lpstr>
      <vt:lpstr>       En diferentes trastornos nos podemos encontrar con personas  que deben enfrentarse a situaciones superiores a los recursos que tienen para afrontarlos.   Por ello, pueden entrar en una crisis que desencadene una explosión conductual. Estas crisis, pueden deberse a una falta de control de impulsos o de gestión de las emociones, dificultades para aceptar los límites (en niños y adolescentes sobretodo), en mostrar conductas pro sociales, poca tolerancia a la frustración e inmediatez,  falta de habilidades para la planificación o dificultades en el aprendizaje   ensayo y error.</vt:lpstr>
      <vt:lpstr>QUE ENTENDER POR CONTENCION </vt:lpstr>
      <vt:lpstr>TIPOS DE CONTENCION</vt:lpstr>
      <vt:lpstr>Contención en Psiquiatría</vt:lpstr>
      <vt:lpstr>  Contención ambiental</vt:lpstr>
      <vt:lpstr>CONTENCION FARMACOLOGICA</vt:lpstr>
      <vt:lpstr>Diapositiva 8</vt:lpstr>
      <vt:lpstr>Contención mecánica o física:</vt:lpstr>
      <vt:lpstr>Diapositiva 10</vt:lpstr>
      <vt:lpstr>Diapositiva 11</vt:lpstr>
      <vt:lpstr>Cuando utilizar el recurso de la contención física </vt:lpstr>
      <vt:lpstr>Diapositiva 13</vt:lpstr>
      <vt:lpstr>TÉCNICAS DE CONTENCIÓN FÍSICA </vt:lpstr>
      <vt:lpstr>Diapositiva 15</vt:lpstr>
      <vt:lpstr>Como manejar a un paciente agresivo con el uso de la contención física </vt:lpstr>
      <vt:lpstr>Diapositiva 17</vt:lpstr>
      <vt:lpstr>CONTRAINDICACIONES</vt:lpstr>
      <vt:lpstr>Contención emocional</vt:lpstr>
      <vt:lpstr>Diapositiva 20</vt:lpstr>
      <vt:lpstr>Diapositiva 21</vt:lpstr>
      <vt:lpstr>Diapositiva 22</vt:lpstr>
      <vt:lpstr>DIFICULTADES PARA LA PERCEPCIÓN, EL RECONOCIMIENTO Y LA EXPRESIÓN EMOCIONAL EN PERSONAS CON DISCAPACIDAD INTELECTUAL </vt:lpstr>
      <vt:lpstr>Qué se puede hacer para facilitar la detección</vt:lpstr>
      <vt:lpstr>Diapositiva 25</vt:lpstr>
      <vt:lpstr>Diapositiva 26</vt:lpstr>
      <vt:lpstr>LOS BENEFICIOS DE LA LIBERACIÓN DE LOS SENTIMIENTOS</vt:lpstr>
      <vt:lpstr> </vt:lpstr>
      <vt:lpstr>Diapositiva 29</vt:lpstr>
      <vt:lpstr>Diapositiva 30</vt:lpstr>
      <vt:lpstr>Contención verbal</vt:lpstr>
      <vt:lpstr> La escucha activa </vt:lpstr>
      <vt:lpstr>RECOMENDACIONES TECNICAS</vt:lpstr>
      <vt:lpstr>RECOMENDACIONES TECNICAS</vt:lpstr>
      <vt:lpstr>Bibliografía</vt:lpstr>
      <vt:lpstr>Diapositiva 36</vt:lpstr>
      <vt:lpstr>Diapositiva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Qué es y qué debes saber sobre la contención física</dc:title>
  <dc:creator>javier mendoza</dc:creator>
  <cp:lastModifiedBy>user</cp:lastModifiedBy>
  <cp:revision>63</cp:revision>
  <dcterms:created xsi:type="dcterms:W3CDTF">2019-06-05T10:29:02Z</dcterms:created>
  <dcterms:modified xsi:type="dcterms:W3CDTF">2020-02-17T15:41:45Z</dcterms:modified>
</cp:coreProperties>
</file>