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58" r:id="rId3"/>
    <p:sldId id="259" r:id="rId4"/>
    <p:sldId id="260" r:id="rId5"/>
    <p:sldId id="261" r:id="rId6"/>
    <p:sldId id="262" r:id="rId7"/>
    <p:sldId id="263" r:id="rId8"/>
    <p:sldId id="264" r:id="rId9"/>
    <p:sldId id="272" r:id="rId10"/>
    <p:sldId id="265" r:id="rId11"/>
    <p:sldId id="267" r:id="rId12"/>
    <p:sldId id="271" r:id="rId13"/>
    <p:sldId id="270"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50"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B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55C6C4-C310-42CF-BF41-082E9D38E515}" type="datetimeFigureOut">
              <a:rPr lang="es-BO" smtClean="0"/>
              <a:pPr/>
              <a:t>04/07/2015</a:t>
            </a:fld>
            <a:endParaRPr lang="es-B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B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B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DD831-EB00-48FD-B4BF-3EA75ED791C4}" type="slidenum">
              <a:rPr lang="es-BO" smtClean="0"/>
              <a:pPr/>
              <a:t>‹Nº›</a:t>
            </a:fld>
            <a:endParaRPr lang="es-BO"/>
          </a:p>
        </p:txBody>
      </p:sp>
    </p:spTree>
    <p:extLst>
      <p:ext uri="{BB962C8B-B14F-4D97-AF65-F5344CB8AC3E}">
        <p14:creationId xmlns:p14="http://schemas.microsoft.com/office/powerpoint/2010/main" xmlns="" val="367461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91059" y="878395"/>
            <a:ext cx="4475854" cy="3164741"/>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1061072" y="4350402"/>
            <a:ext cx="4741038" cy="276999"/>
          </a:xfrm>
        </p:spPr>
        <p:txBody>
          <a:bodyPr>
            <a:spAutoFit/>
          </a:bodyPr>
          <a:lstStyle/>
          <a:p>
            <a:endParaRPr lang="es-B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7A847CFC-816F-41D0-AAC0-9BF4FEBC753E}" type="datetimeFigureOut">
              <a:rPr lang="es-ES" smtClean="0"/>
              <a:pPr/>
              <a:t>04/07/2015</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04/07/2015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04/07/2015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7A847CFC-816F-41D0-AAC0-9BF4FEBC753E}" type="datetimeFigureOut">
              <a:rPr lang="es-ES" smtClean="0"/>
              <a:pPr/>
              <a:t>04/07/2015</a:t>
            </a:fld>
            <a:endParaRPr lang="es-ES"/>
          </a:p>
        </p:txBody>
      </p:sp>
      <p:sp>
        <p:nvSpPr>
          <p:cNvPr id="9" name="8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7A847CFC-816F-41D0-AAC0-9BF4FEBC753E}" type="datetimeFigureOut">
              <a:rPr lang="es-ES" smtClean="0"/>
              <a:pPr/>
              <a:t>04/07/2015</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04/07/2015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04/07/2015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7A847CFC-816F-41D0-AAC0-9BF4FEBC753E}" type="datetimeFigureOut">
              <a:rPr lang="es-ES" smtClean="0"/>
              <a:pPr/>
              <a:t>04/07/2015</a:t>
            </a:fld>
            <a:endParaRPr lang="es-ES"/>
          </a:p>
        </p:txBody>
      </p:sp>
      <p:sp>
        <p:nvSpPr>
          <p:cNvPr id="7" name="6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04/07/2015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A847CFC-816F-41D0-AAC0-9BF4FEBC753E}" type="datetimeFigureOut">
              <a:rPr lang="es-ES" smtClean="0"/>
              <a:pPr/>
              <a:t>04/07/2015</a:t>
            </a:fld>
            <a:endParaRPr lang="es-ES"/>
          </a:p>
        </p:txBody>
      </p:sp>
      <p:sp>
        <p:nvSpPr>
          <p:cNvPr id="22" name="21 Marcador de número de diapositiva"/>
          <p:cNvSpPr>
            <a:spLocks noGrp="1"/>
          </p:cNvSpPr>
          <p:nvPr>
            <p:ph type="sldNum" sz="quarter" idx="15"/>
          </p:nvPr>
        </p:nvSpPr>
        <p:spPr/>
        <p:txBody>
          <a:bodyPr rtlCol="0"/>
          <a:lstStyle/>
          <a:p>
            <a:fld id="{132FADFE-3B8F-471C-ABF0-DBC7717ECBBC}"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7A847CFC-816F-41D0-AAC0-9BF4FEBC753E}" type="datetimeFigureOut">
              <a:rPr lang="es-ES" smtClean="0"/>
              <a:pPr/>
              <a:t>04/07/2015</a:t>
            </a:fld>
            <a:endParaRPr lang="es-ES"/>
          </a:p>
        </p:txBody>
      </p:sp>
      <p:sp>
        <p:nvSpPr>
          <p:cNvPr id="18" name="17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A847CFC-816F-41D0-AAC0-9BF4FEBC753E}" type="datetimeFigureOut">
              <a:rPr lang="es-ES" smtClean="0"/>
              <a:pPr/>
              <a:t>04/07/2015</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404664"/>
            <a:ext cx="7704856" cy="189436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 sz="7200" cap="none" smtClean="0">
                <a:ln/>
                <a:solidFill>
                  <a:schemeClr val="accent3"/>
                </a:solidFill>
                <a:effectLst>
                  <a:glow rad="228600">
                    <a:schemeClr val="accent4">
                      <a:satMod val="175000"/>
                      <a:alpha val="40000"/>
                    </a:schemeClr>
                  </a:glow>
                </a:effectLst>
              </a:rPr>
              <a:t>El </a:t>
            </a:r>
            <a:r>
              <a:rPr lang="es-ES" sz="7200" cap="none" smtClean="0">
                <a:ln/>
                <a:solidFill>
                  <a:schemeClr val="accent3"/>
                </a:solidFill>
                <a:effectLst>
                  <a:glow rad="228600">
                    <a:schemeClr val="accent4">
                      <a:satMod val="175000"/>
                      <a:alpha val="40000"/>
                    </a:schemeClr>
                  </a:glow>
                </a:effectLst>
              </a:rPr>
              <a:t>GOALBALL</a:t>
            </a:r>
            <a:endParaRPr lang="es-BO" sz="7200" cap="none" dirty="0">
              <a:ln/>
              <a:solidFill>
                <a:schemeClr val="accent3"/>
              </a:solidFill>
              <a:effectLst>
                <a:glow rad="228600">
                  <a:schemeClr val="accent4">
                    <a:satMod val="175000"/>
                    <a:alpha val="40000"/>
                  </a:schemeClr>
                </a:glow>
              </a:effectLst>
            </a:endParaRPr>
          </a:p>
        </p:txBody>
      </p:sp>
      <p:pic>
        <p:nvPicPr>
          <p:cNvPr id="1028" name="Picture 4" descr="https://encrypted-tbn3.gstatic.com/images?q=tbn:ANd9GcSJiHOkfDVaMg2dvIuW3UKv91VH5lxyduUXhXZpXCXZWtUsy4wtz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2636912"/>
            <a:ext cx="3876675" cy="2581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3 CuadroTexto"/>
          <p:cNvSpPr txBox="1"/>
          <p:nvPr/>
        </p:nvSpPr>
        <p:spPr>
          <a:xfrm>
            <a:off x="5724129" y="5971169"/>
            <a:ext cx="3168352" cy="430887"/>
          </a:xfrm>
          <a:prstGeom prst="rect">
            <a:avLst/>
          </a:prstGeom>
          <a:noFill/>
        </p:spPr>
        <p:txBody>
          <a:bodyPr wrap="square" rtlCol="0">
            <a:spAutoFit/>
          </a:bodyPr>
          <a:lstStyle/>
          <a:p>
            <a:pPr algn="ctr"/>
            <a:r>
              <a:rPr lang="es-ES" sz="1100" b="1" dirty="0" smtClean="0"/>
              <a:t>ENTRENADORA: BLANCA HUALLPA                     MANCILLA</a:t>
            </a:r>
            <a:endParaRPr lang="es-BO" sz="1100" b="1" dirty="0"/>
          </a:p>
        </p:txBody>
      </p:sp>
    </p:spTree>
    <p:extLst>
      <p:ext uri="{BB962C8B-B14F-4D97-AF65-F5344CB8AC3E}">
        <p14:creationId xmlns:p14="http://schemas.microsoft.com/office/powerpoint/2010/main" xmlns="" val="614751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1844824"/>
            <a:ext cx="7992888" cy="4893647"/>
          </a:xfrm>
          <a:prstGeom prst="rect">
            <a:avLst/>
          </a:prstGeom>
          <a:noFill/>
        </p:spPr>
        <p:txBody>
          <a:bodyPr wrap="square" rtlCol="0">
            <a:spAutoFit/>
          </a:bodyPr>
          <a:lstStyle/>
          <a:p>
            <a:pPr algn="just"/>
            <a:r>
              <a:rPr lang="es-ES" sz="2400" b="1" dirty="0" smtClean="0"/>
              <a:t>LANZAMIENTO PREMATURO</a:t>
            </a:r>
          </a:p>
          <a:p>
            <a:pPr algn="just"/>
            <a:r>
              <a:rPr lang="es-ES" sz="2400" dirty="0" smtClean="0"/>
              <a:t>Si un jugador lanza el balón antes de lo permitido.</a:t>
            </a:r>
          </a:p>
          <a:p>
            <a:pPr algn="just"/>
            <a:r>
              <a:rPr lang="es-ES" sz="2400" b="1" dirty="0" smtClean="0"/>
              <a:t>SALIRSE DEL CAMPO (STEP OVER)</a:t>
            </a:r>
          </a:p>
          <a:p>
            <a:pPr algn="just"/>
            <a:r>
              <a:rPr lang="es-ES" sz="2400" dirty="0" smtClean="0"/>
              <a:t>Al efectuar el lanzamiento el jugador debe estar dentro el campo de juego.</a:t>
            </a:r>
          </a:p>
          <a:p>
            <a:pPr algn="just"/>
            <a:r>
              <a:rPr lang="es-ES" sz="2400" b="1" dirty="0" smtClean="0"/>
              <a:t>PASE FUERA ( PASS OUT) </a:t>
            </a:r>
          </a:p>
          <a:p>
            <a:pPr algn="just"/>
            <a:r>
              <a:rPr lang="es-ES" sz="2400" dirty="0" smtClean="0"/>
              <a:t>El balón sale del campo mediante un pase entre compañeros.</a:t>
            </a:r>
          </a:p>
          <a:p>
            <a:pPr algn="just"/>
            <a:r>
              <a:rPr lang="es-ES" sz="2400" b="1" dirty="0" smtClean="0"/>
              <a:t>RETROCESO DEL BALON (BALL OIVER)</a:t>
            </a:r>
          </a:p>
          <a:p>
            <a:pPr algn="just"/>
            <a:r>
              <a:rPr lang="es-ES" sz="2400" dirty="0" smtClean="0"/>
              <a:t>Si un  jugador del equipo defensivo bloquea el balón este rebota mas allá de la línea central del campo volverá a estar en poder del equipo que a efectuado el lanzamiento.</a:t>
            </a:r>
            <a:endParaRPr lang="es-BO" sz="2400" dirty="0"/>
          </a:p>
        </p:txBody>
      </p:sp>
      <p:sp>
        <p:nvSpPr>
          <p:cNvPr id="6" name="5 CuadroTexto"/>
          <p:cNvSpPr txBox="1"/>
          <p:nvPr/>
        </p:nvSpPr>
        <p:spPr>
          <a:xfrm>
            <a:off x="2401380" y="908720"/>
            <a:ext cx="5072222" cy="769441"/>
          </a:xfrm>
          <a:prstGeom prst="rect">
            <a:avLst/>
          </a:prstGeom>
          <a:noFill/>
        </p:spPr>
        <p:txBody>
          <a:bodyPr wrap="none" rtlCol="0">
            <a:spAutoFit/>
          </a:bodyPr>
          <a:lstStyle/>
          <a:p>
            <a:pPr algn="ctr"/>
            <a:r>
              <a:rPr lang="es-E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INFRACCIONES</a:t>
            </a:r>
            <a:endParaRPr lang="es-BO"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90023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332656"/>
            <a:ext cx="6309360" cy="457200"/>
          </a:xfrm>
        </p:spPr>
        <p:txBody>
          <a:bodyPr>
            <a:noAutofit/>
          </a:bodyPr>
          <a:lstStyle/>
          <a:p>
            <a:pPr algn="ctr"/>
            <a:r>
              <a:rPr lang="es-ES" sz="28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TÉCNICA Y TÁCTICA</a:t>
            </a:r>
            <a:endParaRPr lang="es-ES" sz="28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2 Marcador de texto"/>
          <p:cNvSpPr>
            <a:spLocks noGrp="1"/>
          </p:cNvSpPr>
          <p:nvPr>
            <p:ph type="body" idx="2"/>
          </p:nvPr>
        </p:nvSpPr>
        <p:spPr>
          <a:xfrm>
            <a:off x="208076" y="980728"/>
            <a:ext cx="3139788" cy="4983480"/>
          </a:xfrm>
        </p:spPr>
        <p:txBody>
          <a:bodyPr>
            <a:noAutofit/>
          </a:bodyPr>
          <a:lstStyle/>
          <a:p>
            <a:pPr algn="just"/>
            <a:r>
              <a:rPr lang="es-ES" sz="1800" b="1" dirty="0" smtClean="0">
                <a:latin typeface="Aharoni" pitchFamily="2" charset="-79"/>
                <a:cs typeface="Aharoni" pitchFamily="2" charset="-79"/>
              </a:rPr>
              <a:t>Técnica: forma de realizar el movimiento considerando las  reglas especificas del deporte y ejecutar los elementos y acciones de los jugadores.</a:t>
            </a:r>
          </a:p>
          <a:p>
            <a:pPr algn="just"/>
            <a:r>
              <a:rPr lang="es-ES" sz="1800" b="1" dirty="0" smtClean="0">
                <a:latin typeface="Aharoni" pitchFamily="2" charset="-79"/>
                <a:cs typeface="Aharoni" pitchFamily="2" charset="-79"/>
              </a:rPr>
              <a:t>Defensiva: Proteger e impedir el gol.</a:t>
            </a:r>
          </a:p>
          <a:p>
            <a:pPr algn="just"/>
            <a:r>
              <a:rPr lang="es-ES" sz="1800" b="1" dirty="0" smtClean="0">
                <a:latin typeface="Aharoni" pitchFamily="2" charset="-79"/>
                <a:cs typeface="Aharoni" pitchFamily="2" charset="-79"/>
              </a:rPr>
              <a:t>Posiciones de los jugadores:</a:t>
            </a:r>
          </a:p>
          <a:p>
            <a:pPr algn="just">
              <a:buFont typeface="Wingdings" pitchFamily="2" charset="2"/>
              <a:buChar char="ü"/>
            </a:pPr>
            <a:r>
              <a:rPr lang="es-ES" sz="1800" b="1" dirty="0" smtClean="0">
                <a:latin typeface="Aharoni" pitchFamily="2" charset="-79"/>
                <a:cs typeface="Aharoni" pitchFamily="2" charset="-79"/>
              </a:rPr>
              <a:t>Lateral izquierdo</a:t>
            </a:r>
          </a:p>
          <a:p>
            <a:pPr algn="just">
              <a:buFont typeface="Wingdings" pitchFamily="2" charset="2"/>
              <a:buChar char="ü"/>
            </a:pPr>
            <a:r>
              <a:rPr lang="es-ES" sz="1800" b="1" dirty="0" smtClean="0">
                <a:latin typeface="Aharoni" pitchFamily="2" charset="-79"/>
                <a:cs typeface="Aharoni" pitchFamily="2" charset="-79"/>
              </a:rPr>
              <a:t>Lateral derecho</a:t>
            </a:r>
          </a:p>
          <a:p>
            <a:pPr algn="just">
              <a:buFont typeface="Wingdings" pitchFamily="2" charset="2"/>
              <a:buChar char="ü"/>
            </a:pPr>
            <a:r>
              <a:rPr lang="es-ES" sz="1800" b="1" dirty="0" smtClean="0">
                <a:latin typeface="Aharoni" pitchFamily="2" charset="-79"/>
                <a:cs typeface="Aharoni" pitchFamily="2" charset="-79"/>
              </a:rPr>
              <a:t>Jugador centro</a:t>
            </a:r>
            <a:endParaRPr lang="es-ES" sz="1800" b="1" dirty="0">
              <a:latin typeface="Aharoni" pitchFamily="2" charset="-79"/>
              <a:cs typeface="Aharoni" pitchFamily="2" charset="-79"/>
            </a:endParaRPr>
          </a:p>
        </p:txBody>
      </p:sp>
      <p:pic>
        <p:nvPicPr>
          <p:cNvPr id="5" name="4 Marcador de contenido"/>
          <p:cNvPicPr>
            <a:picLocks noGrp="1"/>
          </p:cNvPicPr>
          <p:nvPr>
            <p:ph sz="half" idx="1"/>
          </p:nvPr>
        </p:nvPicPr>
        <p:blipFill>
          <a:blip r:embed="rId2" cstate="print"/>
          <a:srcRect l="37566" t="43930" r="41270" b="32222"/>
          <a:stretch>
            <a:fillRect/>
          </a:stretch>
        </p:blipFill>
        <p:spPr bwMode="auto">
          <a:xfrm>
            <a:off x="3923928" y="908720"/>
            <a:ext cx="4500594" cy="2857520"/>
          </a:xfrm>
          <a:prstGeom prst="rect">
            <a:avLst/>
          </a:prstGeom>
          <a:noFill/>
          <a:ln w="9525">
            <a:noFill/>
            <a:miter lim="800000"/>
            <a:headEnd/>
            <a:tailEnd/>
          </a:ln>
        </p:spPr>
      </p:pic>
      <p:pic>
        <p:nvPicPr>
          <p:cNvPr id="6" name="5 Imagen"/>
          <p:cNvPicPr/>
          <p:nvPr/>
        </p:nvPicPr>
        <p:blipFill>
          <a:blip r:embed="rId3" cstate="print"/>
          <a:srcRect l="36861" t="37653" r="41975" b="30028"/>
          <a:stretch>
            <a:fillRect/>
          </a:stretch>
        </p:blipFill>
        <p:spPr bwMode="auto">
          <a:xfrm>
            <a:off x="3923928" y="3989921"/>
            <a:ext cx="4429156" cy="2286016"/>
          </a:xfrm>
          <a:prstGeom prst="rect">
            <a:avLst/>
          </a:prstGeom>
          <a:noFill/>
          <a:ln w="9525">
            <a:noFill/>
            <a:miter lim="800000"/>
            <a:headEnd/>
            <a:tailEnd/>
          </a:ln>
        </p:spPr>
      </p:pic>
    </p:spTree>
    <p:extLst>
      <p:ext uri="{BB962C8B-B14F-4D97-AF65-F5344CB8AC3E}">
        <p14:creationId xmlns:p14="http://schemas.microsoft.com/office/powerpoint/2010/main" xmlns="" val="21435995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20099051">
            <a:off x="-881772" y="1940104"/>
            <a:ext cx="9560723" cy="1754326"/>
          </a:xfrm>
          <a:prstGeom prst="rect">
            <a:avLst/>
          </a:prstGeom>
          <a:noFill/>
        </p:spPr>
        <p:txBody>
          <a:bodyPr wrap="squar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GRACIAS POR SU ATENCION</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122" name="Picture 2" descr="https://encrypted-tbn2.gstatic.com/images?q=tbn:ANd9GcQXJk__rrORifgCTBCNURpCTDtIvcAqtfoeKybZIiv3-A508mL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3573016"/>
            <a:ext cx="2863234" cy="2863234"/>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s://encrypted-tbn0.gstatic.com/images?q=tbn:ANd9GcReWlD6UIi9eRgoo-gij_EbFVXz-XaNJkzfn7ei3QOvNJdgEOrsa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4725144"/>
            <a:ext cx="3486150" cy="1314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223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texto"/>
          <p:cNvSpPr txBox="1">
            <a:spLocks/>
          </p:cNvSpPr>
          <p:nvPr/>
        </p:nvSpPr>
        <p:spPr>
          <a:xfrm>
            <a:off x="5364088" y="2564904"/>
            <a:ext cx="3522748" cy="3816424"/>
          </a:xfrm>
          <a:prstGeom prst="rect">
            <a:avLst/>
          </a:prstGeo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pitchFamily="2" charset="2"/>
              <a:buChar char="Ø"/>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El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Goal</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Ball</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lo inventaron en 1946 el austriaco HANS LORENZEN y él alemán SEPP REINDLE, como programa de rehabilitación  de los veteranos de la II guerra mundial.</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Ø"/>
              <a:tabLst/>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Juegos  Paralímpicos de 1972 en Heidelberg (Alemania) deporte de demostración.</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pitchFamily="2" charset="2"/>
              <a:buChar char="Ø"/>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3 Marcador de texto"/>
          <p:cNvSpPr txBox="1">
            <a:spLocks/>
          </p:cNvSpPr>
          <p:nvPr/>
        </p:nvSpPr>
        <p:spPr>
          <a:xfrm>
            <a:off x="642910" y="2571744"/>
            <a:ext cx="4426555" cy="3909477"/>
          </a:xfrm>
          <a:prstGeom prst="rect">
            <a:avLst/>
          </a:prstGeom>
          <a:solidFill>
            <a:srgbClr val="FFCC99"/>
          </a:solidFill>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a:t>
            </a:r>
            <a:r>
              <a:rPr kumimoji="0" lang="es-ES" sz="2000" b="1" i="0" u="none" strike="noStrike" kern="1200" cap="none" spc="0" normalizeH="0" baseline="0" noProof="0" dirty="0" smtClean="0">
                <a:ln>
                  <a:noFill/>
                </a:ln>
                <a:solidFill>
                  <a:schemeClr val="tx1"/>
                </a:solidFill>
                <a:effectLst/>
                <a:uLnTx/>
                <a:uFillTx/>
                <a:latin typeface="Century" pitchFamily="18" charset="0"/>
              </a:rPr>
              <a:t>CUÁNDO LO INVENTARON?</a:t>
            </a:r>
            <a:endParaRPr kumimoji="0" lang="es-ES" sz="2400" b="1" i="0" u="none" strike="noStrike" kern="1200" cap="none" spc="0" normalizeH="0" baseline="0" noProof="0" dirty="0" smtClean="0">
              <a:ln>
                <a:noFill/>
              </a:ln>
              <a:solidFill>
                <a:schemeClr val="tx1"/>
              </a:solidFill>
              <a:effectLst/>
              <a:uLnTx/>
              <a:uFillTx/>
              <a:latin typeface="Century" pitchFamily="18" charset="0"/>
            </a:endParaRPr>
          </a:p>
          <a:p>
            <a:pPr marL="640080" marR="0" lvl="1" indent="-274320" algn="just" defTabSz="914400" rtl="0" eaLnBrk="1" fontAlgn="auto" latinLnBrk="0" hangingPunct="0">
              <a:lnSpc>
                <a:spcPct val="100000"/>
              </a:lnSpc>
              <a:spcBef>
                <a:spcPct val="20000"/>
              </a:spcBef>
              <a:spcAft>
                <a:spcPts val="0"/>
              </a:spcAft>
              <a:buClr>
                <a:schemeClr val="accent1"/>
              </a:buClr>
              <a:buSzPct val="80000"/>
              <a:buFont typeface="Wingdings 2"/>
              <a:buNone/>
              <a:tabLst/>
              <a:defRPr/>
            </a:pPr>
            <a:r>
              <a:rPr kumimoji="0" lang="es-ES" sz="2100" i="0" u="none" strike="noStrike" kern="1200" cap="none" spc="0" normalizeH="0" baseline="0" noProof="0" dirty="0" smtClean="0">
                <a:ln>
                  <a:noFill/>
                </a:ln>
                <a:solidFill>
                  <a:schemeClr val="tx1"/>
                </a:solidFill>
                <a:effectLst>
                  <a:outerShdw dist="17962" dir="2700000">
                    <a:srgbClr val="000000"/>
                  </a:outerShdw>
                </a:effectLst>
                <a:uLnTx/>
                <a:uFillTx/>
                <a:latin typeface="Century" pitchFamily="18" charset="0"/>
              </a:rPr>
              <a:t>Después de la II Guerra Mundial, porque había muchos soldados minusválidos como paralíticos en sillas de ruedas,.. y ciegos, que gracias al </a:t>
            </a:r>
            <a:r>
              <a:rPr kumimoji="0" lang="es-ES" sz="2100" i="0" u="none" strike="noStrike" kern="1200" cap="none" spc="0" normalizeH="0" baseline="0" noProof="0" dirty="0" err="1" smtClean="0">
                <a:ln>
                  <a:noFill/>
                </a:ln>
                <a:solidFill>
                  <a:schemeClr val="tx1"/>
                </a:solidFill>
                <a:effectLst>
                  <a:outerShdw dist="17962" dir="2700000">
                    <a:srgbClr val="000000"/>
                  </a:outerShdw>
                </a:effectLst>
                <a:uLnTx/>
                <a:uFillTx/>
                <a:latin typeface="Century" pitchFamily="18" charset="0"/>
              </a:rPr>
              <a:t>goalball</a:t>
            </a:r>
            <a:r>
              <a:rPr kumimoji="0" lang="es-ES" sz="2100" i="0" u="none" strike="noStrike" kern="1200" cap="none" spc="0" normalizeH="0" baseline="0" noProof="0" dirty="0" smtClean="0">
                <a:ln>
                  <a:noFill/>
                </a:ln>
                <a:solidFill>
                  <a:schemeClr val="tx1"/>
                </a:solidFill>
                <a:effectLst>
                  <a:outerShdw dist="17962" dir="2700000">
                    <a:srgbClr val="000000"/>
                  </a:outerShdw>
                </a:effectLst>
                <a:uLnTx/>
                <a:uFillTx/>
                <a:latin typeface="Century" pitchFamily="18" charset="0"/>
              </a:rPr>
              <a:t> podían practicar un deporte con pelota.</a:t>
            </a:r>
            <a:endParaRPr kumimoji="0" lang="es-ES" sz="2100" i="0" u="none" strike="noStrike" kern="1200" cap="none" spc="0" normalizeH="0" baseline="0" noProof="0" dirty="0">
              <a:ln>
                <a:noFill/>
              </a:ln>
              <a:solidFill>
                <a:schemeClr val="tx1"/>
              </a:solidFill>
              <a:effectLst>
                <a:outerShdw dist="17962" dir="2700000">
                  <a:srgbClr val="000000"/>
                </a:outerShdw>
              </a:effectLst>
              <a:uLnTx/>
              <a:uFillTx/>
              <a:latin typeface="Century" pitchFamily="18" charset="0"/>
            </a:endParaRPr>
          </a:p>
        </p:txBody>
      </p:sp>
      <p:sp>
        <p:nvSpPr>
          <p:cNvPr id="2" name="1 Rectángulo"/>
          <p:cNvSpPr/>
          <p:nvPr/>
        </p:nvSpPr>
        <p:spPr>
          <a:xfrm>
            <a:off x="665911" y="1340768"/>
            <a:ext cx="8076121" cy="830997"/>
          </a:xfrm>
          <a:prstGeom prst="rect">
            <a:avLst/>
          </a:prstGeom>
          <a:noFill/>
        </p:spPr>
        <p:txBody>
          <a:bodyPr wrap="none" lIns="91440" tIns="45720" rIns="91440" bIns="45720">
            <a:spAutoFit/>
          </a:bodyPr>
          <a:lstStyle/>
          <a:p>
            <a:pPr algn="ctr"/>
            <a:r>
              <a:rPr lang="es-E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HISTORIA DEL </a:t>
            </a:r>
            <a:r>
              <a:rPr lang="es-ES" sz="4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GOALBALL</a:t>
            </a:r>
            <a:endParaRPr lang="es-E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Class="entr"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5">
                                            <p:txEl>
                                              <p:pRg st="0" end="0"/>
                                            </p:txEl>
                                          </p:spTgt>
                                        </p:tgtEl>
                                      </p:cBhvr>
                                    </p:animEffect>
                                  </p:childTnLst>
                                </p:cTn>
                              </p:par>
                              <p:par>
                                <p:cTn id="12" presetClass="entr" fill="hold" nodeType="with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4618856" cy="4873752"/>
          </a:xfrm>
        </p:spPr>
        <p:txBody>
          <a:bodyPr>
            <a:noAutofit/>
          </a:bodyPr>
          <a:lstStyle/>
          <a:p>
            <a:pPr algn="just"/>
            <a:r>
              <a:rPr lang="es-ES" sz="2000" b="1" dirty="0" err="1" smtClean="0"/>
              <a:t>Goalball</a:t>
            </a:r>
            <a:r>
              <a:rPr lang="es-ES" sz="2000" b="1" dirty="0" smtClean="0"/>
              <a:t> es un deporte de equipo creado especialmente para jugadores ciegos, en el que se enfrentan dos equipos de tres jugadores. Se basa en el uso del sentido auditivo para detectar la trayectoria de la pelota en juego y además requiere, una gran capacidad de orientación espacial para saber estar situado en cada momento en el lugar adecuado, con el objetivo de interceptar o lanzar la pelota.</a:t>
            </a:r>
            <a:endParaRPr lang="es-BO" sz="2000" b="1" dirty="0"/>
          </a:p>
        </p:txBody>
      </p:sp>
      <p:sp>
        <p:nvSpPr>
          <p:cNvPr id="4" name="1 Título"/>
          <p:cNvSpPr>
            <a:spLocks noGrp="1"/>
          </p:cNvSpPr>
          <p:nvPr>
            <p:ph type="title"/>
          </p:nvPr>
        </p:nvSpPr>
        <p:spPr/>
        <p:txBody>
          <a:bodyPr>
            <a:noAutofit/>
          </a:bodyPr>
          <a:lstStyle/>
          <a:p>
            <a:pPr algn="ctr"/>
            <a:r>
              <a:rPr lang="es-ES" sz="40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QUE ES EL GOALBALL?</a:t>
            </a:r>
            <a:endParaRPr lang="es-ES" sz="40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Picture 2" descr="Resultado de imagen para historia del goalb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02730" y="1844824"/>
            <a:ext cx="3069824" cy="410445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029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ASPECTOS </a:t>
            </a:r>
            <a:r>
              <a:rPr lang="es-ES" sz="36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REGLAMENTARIOS</a:t>
            </a:r>
            <a:r>
              <a:rPr lang="es-ES"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s-BO"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4 Conector"/>
          <p:cNvSpPr/>
          <p:nvPr/>
        </p:nvSpPr>
        <p:spPr>
          <a:xfrm>
            <a:off x="2411760" y="5012432"/>
            <a:ext cx="2016224" cy="122488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b="1" dirty="0" smtClean="0"/>
              <a:t>AREA NEUTRAL</a:t>
            </a:r>
          </a:p>
          <a:p>
            <a:pPr algn="ctr"/>
            <a:r>
              <a:rPr lang="es-ES" sz="1600" b="1" dirty="0" smtClean="0"/>
              <a:t>(9X6)</a:t>
            </a:r>
            <a:endParaRPr lang="es-BO" sz="1600" b="1" dirty="0"/>
          </a:p>
        </p:txBody>
      </p:sp>
      <p:sp>
        <p:nvSpPr>
          <p:cNvPr id="6" name="5 Conector"/>
          <p:cNvSpPr/>
          <p:nvPr/>
        </p:nvSpPr>
        <p:spPr>
          <a:xfrm>
            <a:off x="3563889" y="3193740"/>
            <a:ext cx="2160240" cy="1512168"/>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t>TERRENO DE JUEGO</a:t>
            </a:r>
          </a:p>
          <a:p>
            <a:pPr algn="ctr"/>
            <a:r>
              <a:rPr lang="es-ES" sz="1600" b="1" dirty="0" smtClean="0"/>
              <a:t>(9X18)</a:t>
            </a:r>
            <a:endParaRPr lang="es-BO" sz="1600" b="1" dirty="0"/>
          </a:p>
        </p:txBody>
      </p:sp>
      <p:sp>
        <p:nvSpPr>
          <p:cNvPr id="7" name="6 Conector"/>
          <p:cNvSpPr/>
          <p:nvPr/>
        </p:nvSpPr>
        <p:spPr>
          <a:xfrm>
            <a:off x="3419872" y="1484784"/>
            <a:ext cx="2448272" cy="1512168"/>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b="1" dirty="0" smtClean="0"/>
              <a:t>AREA DE EQUIPO</a:t>
            </a:r>
          </a:p>
          <a:p>
            <a:pPr algn="ctr"/>
            <a:r>
              <a:rPr lang="es-ES" sz="1600" b="1" dirty="0" smtClean="0"/>
              <a:t>(9X3)</a:t>
            </a:r>
            <a:endParaRPr lang="es-BO" sz="1600" b="1" dirty="0"/>
          </a:p>
        </p:txBody>
      </p:sp>
      <p:sp>
        <p:nvSpPr>
          <p:cNvPr id="8" name="7 Conector"/>
          <p:cNvSpPr/>
          <p:nvPr/>
        </p:nvSpPr>
        <p:spPr>
          <a:xfrm>
            <a:off x="6300192" y="2979903"/>
            <a:ext cx="2376264" cy="122413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b="1" dirty="0" smtClean="0"/>
              <a:t>AREA DE LANZAMIENTO </a:t>
            </a:r>
          </a:p>
          <a:p>
            <a:pPr algn="ctr"/>
            <a:r>
              <a:rPr lang="es-ES" sz="1400" b="1" dirty="0"/>
              <a:t>(</a:t>
            </a:r>
            <a:r>
              <a:rPr lang="es-ES" sz="1400" b="1" dirty="0" smtClean="0"/>
              <a:t>9X3)</a:t>
            </a:r>
            <a:endParaRPr lang="es-BO" sz="1400" b="1" dirty="0"/>
          </a:p>
        </p:txBody>
      </p:sp>
      <p:sp>
        <p:nvSpPr>
          <p:cNvPr id="9" name="8 Conector"/>
          <p:cNvSpPr/>
          <p:nvPr/>
        </p:nvSpPr>
        <p:spPr>
          <a:xfrm>
            <a:off x="5325067" y="4984895"/>
            <a:ext cx="1886882" cy="1224880"/>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200" b="1" dirty="0" smtClean="0"/>
              <a:t>LINEA DE GOL</a:t>
            </a:r>
            <a:endParaRPr lang="es-BO" sz="1200" b="1" dirty="0"/>
          </a:p>
        </p:txBody>
      </p:sp>
      <p:sp>
        <p:nvSpPr>
          <p:cNvPr id="11" name="10 Conector"/>
          <p:cNvSpPr/>
          <p:nvPr/>
        </p:nvSpPr>
        <p:spPr>
          <a:xfrm>
            <a:off x="539552" y="2979903"/>
            <a:ext cx="2592288" cy="1207087"/>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b="1" dirty="0" smtClean="0"/>
              <a:t>LINEAS DE ORIENTACION</a:t>
            </a:r>
            <a:endParaRPr lang="es-BO" sz="1600" b="1" dirty="0"/>
          </a:p>
        </p:txBody>
      </p:sp>
      <p:cxnSp>
        <p:nvCxnSpPr>
          <p:cNvPr id="14" name="13 Conector recto de flecha"/>
          <p:cNvCxnSpPr>
            <a:endCxn id="9" idx="1"/>
          </p:cNvCxnSpPr>
          <p:nvPr/>
        </p:nvCxnSpPr>
        <p:spPr>
          <a:xfrm>
            <a:off x="5325066" y="4481583"/>
            <a:ext cx="276328" cy="68269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14 Conector recto de flecha"/>
          <p:cNvCxnSpPr/>
          <p:nvPr/>
        </p:nvCxnSpPr>
        <p:spPr>
          <a:xfrm flipH="1">
            <a:off x="3779912" y="4607514"/>
            <a:ext cx="288032" cy="40491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15 Conector recto de flecha"/>
          <p:cNvCxnSpPr/>
          <p:nvPr/>
        </p:nvCxnSpPr>
        <p:spPr>
          <a:xfrm>
            <a:off x="5724129" y="3774106"/>
            <a:ext cx="56872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2" name="21 Conector recto de flecha"/>
          <p:cNvCxnSpPr/>
          <p:nvPr/>
        </p:nvCxnSpPr>
        <p:spPr>
          <a:xfrm flipH="1" flipV="1">
            <a:off x="3114829" y="3753036"/>
            <a:ext cx="449060" cy="2107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26 Conector recto de flecha"/>
          <p:cNvCxnSpPr>
            <a:stCxn id="6" idx="0"/>
            <a:endCxn id="7" idx="4"/>
          </p:cNvCxnSpPr>
          <p:nvPr/>
        </p:nvCxnSpPr>
        <p:spPr>
          <a:xfrm flipH="1" flipV="1">
            <a:off x="4644008" y="2996952"/>
            <a:ext cx="1" cy="1967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3213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14286" t="29592" r="38448" b="12853"/>
          <a:stretch>
            <a:fillRect/>
          </a:stretch>
        </p:blipFill>
        <p:spPr bwMode="auto">
          <a:xfrm>
            <a:off x="395537" y="620688"/>
            <a:ext cx="8352928" cy="5715015"/>
          </a:xfrm>
          <a:prstGeom prst="rect">
            <a:avLst/>
          </a:prstGeom>
          <a:ln>
            <a:noFill/>
          </a:ln>
          <a:effectLst>
            <a:softEdge rad="112500"/>
          </a:effectLst>
        </p:spPr>
      </p:pic>
    </p:spTree>
    <p:extLst>
      <p:ext uri="{BB962C8B-B14F-4D97-AF65-F5344CB8AC3E}">
        <p14:creationId xmlns:p14="http://schemas.microsoft.com/office/powerpoint/2010/main" xmlns="" val="111687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672045" y="296863"/>
            <a:ext cx="7808165" cy="1063362"/>
          </a:xfrm>
        </p:spPr>
        <p:txBody>
          <a:bodyPr lIns="82945" tIns="41473" rIns="82945" bIns="41473"/>
          <a:lstStyle/>
          <a:p>
            <a:pPr lvl="0">
              <a:buNone/>
            </a:pPr>
            <a:r>
              <a:rPr lang="es-ES"/>
              <a:t>          Las porterías gigantes</a:t>
            </a:r>
          </a:p>
        </p:txBody>
      </p:sp>
      <p:pic>
        <p:nvPicPr>
          <p:cNvPr id="3" name="2 Marcador de posición de imagen"/>
          <p:cNvPicPr>
            <a:picLocks noGrp="1" noChangeAspect="1"/>
          </p:cNvPicPr>
          <p:nvPr>
            <p:ph type="pic" idx="4294967295"/>
          </p:nvPr>
        </p:nvPicPr>
        <p:blipFill>
          <a:blip r:embed="rId3" cstate="print">
            <a:lum/>
            <a:alphaModFix/>
          </a:blip>
          <a:srcRect/>
          <a:stretch>
            <a:fillRect/>
          </a:stretch>
        </p:blipFill>
        <p:spPr>
          <a:xfrm>
            <a:off x="489825" y="1959508"/>
            <a:ext cx="4064911" cy="3919026"/>
          </a:xfrm>
        </p:spPr>
      </p:pic>
      <p:sp>
        <p:nvSpPr>
          <p:cNvPr id="4" name="3 Marcador de texto"/>
          <p:cNvSpPr txBox="1">
            <a:spLocks noGrp="1"/>
          </p:cNvSpPr>
          <p:nvPr>
            <p:ph type="body" idx="4294967295"/>
          </p:nvPr>
        </p:nvSpPr>
        <p:spPr>
          <a:xfrm>
            <a:off x="4749357" y="1780870"/>
            <a:ext cx="3883023" cy="4444830"/>
          </a:xfrm>
        </p:spPr>
        <p:txBody>
          <a:bodyPr lIns="82945" tIns="41473" rIns="82945" bIns="41473"/>
          <a:lstStyle/>
          <a:p>
            <a:pPr lvl="0"/>
            <a:r>
              <a:rPr lang="es-ES" sz="2200"/>
              <a:t>¿Cuánto mide las porterías?</a:t>
            </a:r>
          </a:p>
          <a:p>
            <a:pPr lvl="0"/>
            <a:endParaRPr lang="es-ES" sz="2200"/>
          </a:p>
          <a:p>
            <a:pPr lvl="0"/>
            <a:r>
              <a:rPr lang="es-ES" sz="2200"/>
              <a:t>Las porterías miden 9 metros de ancho y 1´5 de alto .</a:t>
            </a:r>
          </a:p>
          <a:p>
            <a:pPr lvl="0"/>
            <a:endParaRPr lang="es-ES" sz="2200"/>
          </a:p>
          <a:p>
            <a:pPr lvl="0"/>
            <a:r>
              <a:rPr lang="es-ES" sz="2200"/>
              <a:t>Fabián  de Jesús Liáñez</a:t>
            </a:r>
          </a:p>
        </p:txBody>
      </p:sp>
    </p:spTree>
    <p:extLst>
      <p:ext uri="{BB962C8B-B14F-4D97-AF65-F5344CB8AC3E}">
        <p14:creationId xmlns:p14="http://schemas.microsoft.com/office/powerpoint/2010/main" xmlns="" val="227739724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amond(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ox(i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amond(in)">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5800" y="514352"/>
            <a:ext cx="7270576" cy="700070"/>
          </a:xfrm>
        </p:spPr>
        <p:txBody>
          <a:bodyPr>
            <a:noAutofit/>
          </a:bodyPr>
          <a:lstStyle/>
          <a:p>
            <a:pPr algn="ctr"/>
            <a:r>
              <a:rPr lang="es-ES" sz="40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REGLAS DE JUEGO</a:t>
            </a:r>
            <a:endParaRPr lang="es-ES" sz="40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8 Marcador de texto"/>
          <p:cNvSpPr>
            <a:spLocks noGrp="1"/>
          </p:cNvSpPr>
          <p:nvPr>
            <p:ph type="body" idx="2"/>
          </p:nvPr>
        </p:nvSpPr>
        <p:spPr>
          <a:xfrm>
            <a:off x="251520" y="1052736"/>
            <a:ext cx="3350176" cy="5033978"/>
          </a:xfrm>
        </p:spPr>
        <p:txBody>
          <a:bodyPr>
            <a:noAutofit/>
          </a:bodyPr>
          <a:lstStyle/>
          <a:p>
            <a:pPr algn="just">
              <a:lnSpc>
                <a:spcPct val="150000"/>
              </a:lnSpc>
              <a:buFont typeface="Wingdings" pitchFamily="2" charset="2"/>
              <a:buChar char="Ø"/>
            </a:pPr>
            <a:r>
              <a:rPr lang="es-ES" sz="1600" b="1" dirty="0" smtClean="0">
                <a:latin typeface="Arial Black" pitchFamily="34" charset="0"/>
                <a:cs typeface="Aharoni" pitchFamily="2" charset="-79"/>
              </a:rPr>
              <a:t>JUECES:</a:t>
            </a:r>
          </a:p>
          <a:p>
            <a:pPr algn="just">
              <a:lnSpc>
                <a:spcPct val="150000"/>
              </a:lnSpc>
            </a:pPr>
            <a:r>
              <a:rPr lang="es-ES" sz="1600" b="1" dirty="0" smtClean="0">
                <a:latin typeface="Arial Black" pitchFamily="34" charset="0"/>
                <a:cs typeface="Aharoni" pitchFamily="2" charset="-79"/>
              </a:rPr>
              <a:t>- 4 jueces de línea</a:t>
            </a:r>
          </a:p>
          <a:p>
            <a:pPr algn="just">
              <a:lnSpc>
                <a:spcPct val="150000"/>
              </a:lnSpc>
            </a:pPr>
            <a:r>
              <a:rPr lang="es-ES" sz="1600" b="1" dirty="0" smtClean="0">
                <a:latin typeface="Arial Black" pitchFamily="34" charset="0"/>
                <a:cs typeface="Aharoni" pitchFamily="2" charset="-79"/>
              </a:rPr>
              <a:t>- 2 árbitros x lado</a:t>
            </a:r>
          </a:p>
          <a:p>
            <a:pPr algn="just">
              <a:lnSpc>
                <a:spcPct val="150000"/>
              </a:lnSpc>
            </a:pPr>
            <a:r>
              <a:rPr lang="es-ES" sz="1600" b="1" dirty="0" smtClean="0">
                <a:latin typeface="Arial Black" pitchFamily="34" charset="0"/>
                <a:cs typeface="Aharoni" pitchFamily="2" charset="-79"/>
              </a:rPr>
              <a:t>- juez de planilla</a:t>
            </a:r>
          </a:p>
          <a:p>
            <a:pPr algn="just">
              <a:lnSpc>
                <a:spcPct val="150000"/>
              </a:lnSpc>
              <a:buFont typeface="Wingdings" pitchFamily="2" charset="2"/>
              <a:buChar char="Ø"/>
            </a:pPr>
            <a:r>
              <a:rPr lang="es-ES" sz="1600" b="1" dirty="0" smtClean="0">
                <a:latin typeface="Arial Black" pitchFamily="34" charset="0"/>
                <a:cs typeface="Aharoni" pitchFamily="2" charset="-79"/>
              </a:rPr>
              <a:t>Tiempo de juego: 20min, dividida en dos mitades de 10 min. y 3min. descanso intermedio, en caso de empate se jugara una prorroga de 3min x lado.</a:t>
            </a:r>
          </a:p>
          <a:p>
            <a:pPr algn="just">
              <a:lnSpc>
                <a:spcPct val="150000"/>
              </a:lnSpc>
              <a:buFont typeface="Wingdings" pitchFamily="2" charset="2"/>
              <a:buChar char="Ø"/>
            </a:pPr>
            <a:r>
              <a:rPr lang="es-ES" sz="1600" b="1" dirty="0" smtClean="0">
                <a:latin typeface="Arial Black" pitchFamily="34" charset="0"/>
                <a:cs typeface="Aharoni" pitchFamily="2" charset="-79"/>
              </a:rPr>
              <a:t>Jugadores: 6, 3 en campo de juego y 3 suplentes todos con antifaces.</a:t>
            </a:r>
          </a:p>
          <a:p>
            <a:pPr algn="just">
              <a:lnSpc>
                <a:spcPct val="150000"/>
              </a:lnSpc>
            </a:pPr>
            <a:endParaRPr lang="es-ES" sz="1600" dirty="0">
              <a:latin typeface="Arial Black" pitchFamily="34" charset="0"/>
              <a:cs typeface="Aharoni" pitchFamily="2" charset="-79"/>
            </a:endParaRPr>
          </a:p>
        </p:txBody>
      </p:sp>
      <p:pic>
        <p:nvPicPr>
          <p:cNvPr id="3074" name="Picture 2" descr="https://encrypted-tbn2.gstatic.com/images?q=tbn:ANd9GcTLflxurMEka7INBxI5ufrmA8dULfcgxdndihH-KlN7ydqkGv-YP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1268760"/>
            <a:ext cx="4562475" cy="289560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6" name="Picture 4" descr="https://encrypted-tbn1.gstatic.com/images?q=tbn:ANd9GcTdy05Yhvr320p3vSfCQFx9sET6RLTCt3p9UbHImkzosZJa4iXgJ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4164361"/>
            <a:ext cx="4542380" cy="248039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2661837"/>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611977"/>
            <a:ext cx="8135560" cy="584775"/>
          </a:xfrm>
          <a:prstGeom prst="rect">
            <a:avLst/>
          </a:prstGeom>
          <a:noFill/>
        </p:spPr>
        <p:txBody>
          <a:bodyPr wrap="none" lIns="91440" tIns="45720" rIns="91440" bIns="45720">
            <a:spAutoFit/>
          </a:bodyPr>
          <a:lstStyle/>
          <a:p>
            <a:pPr algn="ctr"/>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EQUIPAMIENTO O INDUMENTARIA</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 name="5 Imagen" descr="http://images.toronto2015.org/system/asset_images/1199/original/goalball-2.png?1383609367"/>
          <p:cNvPicPr/>
          <p:nvPr/>
        </p:nvPicPr>
        <p:blipFill>
          <a:blip r:embed="rId2" cstate="print"/>
          <a:srcRect/>
          <a:stretch>
            <a:fillRect/>
          </a:stretch>
        </p:blipFill>
        <p:spPr bwMode="auto">
          <a:xfrm>
            <a:off x="3995936" y="1428736"/>
            <a:ext cx="4433716" cy="5286412"/>
          </a:xfrm>
          <a:prstGeom prst="rect">
            <a:avLst/>
          </a:prstGeom>
          <a:noFill/>
          <a:ln w="9525">
            <a:noFill/>
            <a:miter lim="800000"/>
            <a:headEnd/>
            <a:tailEnd/>
          </a:ln>
        </p:spPr>
      </p:pic>
      <p:sp>
        <p:nvSpPr>
          <p:cNvPr id="7" name="6 Rectángulo"/>
          <p:cNvSpPr/>
          <p:nvPr/>
        </p:nvSpPr>
        <p:spPr>
          <a:xfrm>
            <a:off x="179512" y="2348880"/>
            <a:ext cx="2952328" cy="2308324"/>
          </a:xfrm>
          <a:prstGeom prst="rect">
            <a:avLst/>
          </a:prstGeom>
        </p:spPr>
        <p:txBody>
          <a:bodyPr wrap="square">
            <a:spAutoFit/>
          </a:bodyPr>
          <a:lstStyle/>
          <a:p>
            <a:r>
              <a:rPr lang="es-ES" sz="2400" b="1" dirty="0" smtClean="0"/>
              <a:t>Indumentaria de jugadores:</a:t>
            </a:r>
          </a:p>
          <a:p>
            <a:endParaRPr lang="es-ES" sz="2400" b="1" dirty="0" smtClean="0"/>
          </a:p>
          <a:p>
            <a:pPr marL="285750" indent="-285750">
              <a:buFont typeface="Wingdings" pitchFamily="2" charset="2"/>
              <a:buChar char="q"/>
            </a:pPr>
            <a:r>
              <a:rPr lang="es-ES" sz="2400" b="1" dirty="0" smtClean="0"/>
              <a:t> Camisetas</a:t>
            </a:r>
          </a:p>
          <a:p>
            <a:pPr marL="285750" indent="-285750">
              <a:buFont typeface="Wingdings" pitchFamily="2" charset="2"/>
              <a:buChar char="q"/>
            </a:pPr>
            <a:r>
              <a:rPr lang="es-ES" sz="2400" b="1" dirty="0" smtClean="0"/>
              <a:t> Antifaces </a:t>
            </a:r>
          </a:p>
          <a:p>
            <a:pPr marL="285750" indent="-285750">
              <a:buFont typeface="Wingdings" pitchFamily="2" charset="2"/>
              <a:buChar char="q"/>
            </a:pPr>
            <a:r>
              <a:rPr lang="es-ES" sz="2400" b="1" dirty="0" smtClean="0"/>
              <a:t> Protectores.</a:t>
            </a:r>
            <a:endParaRPr lang="es-BO" sz="2400" b="1" dirty="0"/>
          </a:p>
        </p:txBody>
      </p:sp>
    </p:spTree>
    <p:extLst>
      <p:ext uri="{BB962C8B-B14F-4D97-AF65-F5344CB8AC3E}">
        <p14:creationId xmlns:p14="http://schemas.microsoft.com/office/powerpoint/2010/main" xmlns="" val="24226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229600" cy="1143000"/>
          </a:xfrm>
        </p:spPr>
        <p:txBody>
          <a:bodyPr>
            <a:normAutofit/>
          </a:bodyPr>
          <a:lstStyle/>
          <a:p>
            <a:r>
              <a:rPr lang="es-ES" dirty="0" smtClean="0"/>
              <a:t>MATERIALES DE CAMPO DE JUEGO</a:t>
            </a:r>
            <a:endParaRPr lang="es-ES" dirty="0"/>
          </a:p>
        </p:txBody>
      </p:sp>
      <p:sp>
        <p:nvSpPr>
          <p:cNvPr id="3" name="2 Marcador de texto"/>
          <p:cNvSpPr>
            <a:spLocks noGrp="1"/>
          </p:cNvSpPr>
          <p:nvPr>
            <p:ph type="body" idx="1"/>
          </p:nvPr>
        </p:nvSpPr>
        <p:spPr>
          <a:xfrm>
            <a:off x="457200" y="1428736"/>
            <a:ext cx="4040188" cy="1085864"/>
          </a:xfrm>
        </p:spPr>
        <p:txBody>
          <a:bodyPr/>
          <a:lstStyle/>
          <a:p>
            <a:r>
              <a:rPr lang="es-ES" sz="2000" dirty="0" smtClean="0"/>
              <a:t>Arco  con protecciones </a:t>
            </a:r>
          </a:p>
        </p:txBody>
      </p:sp>
      <p:sp>
        <p:nvSpPr>
          <p:cNvPr id="4" name="3 Marcador de texto"/>
          <p:cNvSpPr>
            <a:spLocks noGrp="1"/>
          </p:cNvSpPr>
          <p:nvPr>
            <p:ph type="body" sz="half" idx="3"/>
          </p:nvPr>
        </p:nvSpPr>
        <p:spPr>
          <a:xfrm>
            <a:off x="4643438" y="1571612"/>
            <a:ext cx="4041775" cy="654843"/>
          </a:xfrm>
        </p:spPr>
        <p:txBody>
          <a:bodyPr>
            <a:normAutofit fontScale="85000" lnSpcReduction="20000"/>
          </a:bodyPr>
          <a:lstStyle/>
          <a:p>
            <a:r>
              <a:rPr lang="es-ES" dirty="0" smtClean="0"/>
              <a:t>Balón: circunferencia de 76 cm </a:t>
            </a:r>
          </a:p>
          <a:p>
            <a:r>
              <a:rPr lang="es-ES" dirty="0" smtClean="0"/>
              <a:t>Peso de 1,20 gramos</a:t>
            </a:r>
            <a:endParaRPr lang="es-ES" dirty="0"/>
          </a:p>
        </p:txBody>
      </p:sp>
      <p:pic>
        <p:nvPicPr>
          <p:cNvPr id="7" name="6 Marcador de contenido" descr="http://goalfixsports.com/21-product_large/freestanding-international-goalball-goal.jpg"/>
          <p:cNvPicPr>
            <a:picLocks noGrp="1"/>
          </p:cNvPicPr>
          <p:nvPr>
            <p:ph sz="quarter" idx="2"/>
          </p:nvPr>
        </p:nvPicPr>
        <p:blipFill>
          <a:blip r:embed="rId2" cstate="print"/>
          <a:srcRect/>
          <a:stretch>
            <a:fillRect/>
          </a:stretch>
        </p:blipFill>
        <p:spPr bwMode="auto">
          <a:xfrm>
            <a:off x="428596" y="2643182"/>
            <a:ext cx="4040188" cy="3786214"/>
          </a:xfrm>
          <a:prstGeom prst="rect">
            <a:avLst/>
          </a:prstGeom>
          <a:noFill/>
          <a:ln w="9525">
            <a:noFill/>
            <a:miter lim="800000"/>
            <a:headEnd/>
            <a:tailEnd/>
          </a:ln>
        </p:spPr>
      </p:pic>
      <p:pic>
        <p:nvPicPr>
          <p:cNvPr id="10" name="9 Marcador de contenido" descr="http://www.wvball.de/images/products/b4120.01.14.jpg"/>
          <p:cNvPicPr>
            <a:picLocks noGrp="1"/>
          </p:cNvPicPr>
          <p:nvPr>
            <p:ph sz="quarter" idx="4"/>
          </p:nvPr>
        </p:nvPicPr>
        <p:blipFill>
          <a:blip r:embed="rId3" cstate="print"/>
          <a:srcRect/>
          <a:stretch>
            <a:fillRect/>
          </a:stretch>
        </p:blipFill>
        <p:spPr bwMode="auto">
          <a:xfrm>
            <a:off x="4742656" y="2514600"/>
            <a:ext cx="3846513" cy="3846513"/>
          </a:xfrm>
          <a:prstGeom prst="rect">
            <a:avLst/>
          </a:prstGeom>
          <a:noFill/>
          <a:ln w="9525">
            <a:noFill/>
            <a:miter lim="800000"/>
            <a:headEnd/>
            <a:tailEnd/>
          </a:ln>
        </p:spPr>
      </p:pic>
    </p:spTree>
    <p:extLst>
      <p:ext uri="{BB962C8B-B14F-4D97-AF65-F5344CB8AC3E}">
        <p14:creationId xmlns:p14="http://schemas.microsoft.com/office/powerpoint/2010/main" xmlns="" val="2380655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764</TotalTime>
  <Words>467</Words>
  <Application>Microsoft Office PowerPoint</Application>
  <PresentationFormat>Presentación en pantalla (4:3)</PresentationFormat>
  <Paragraphs>60</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Mirador</vt:lpstr>
      <vt:lpstr>El GOALBALL</vt:lpstr>
      <vt:lpstr>Diapositiva 2</vt:lpstr>
      <vt:lpstr>¿ QUE ES EL GOALBALL?</vt:lpstr>
      <vt:lpstr>ASPECTOS REGLAMENTARIOS </vt:lpstr>
      <vt:lpstr>Diapositiva 5</vt:lpstr>
      <vt:lpstr>          Las porterías gigantes</vt:lpstr>
      <vt:lpstr>REGLAS DE JUEGO</vt:lpstr>
      <vt:lpstr>Diapositiva 8</vt:lpstr>
      <vt:lpstr>MATERIALES DE CAMPO DE JUEGO</vt:lpstr>
      <vt:lpstr>Diapositiva 10</vt:lpstr>
      <vt:lpstr>TÉCNICA Y TÁCTICA</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WW</dc:creator>
  <cp:lastModifiedBy>WE</cp:lastModifiedBy>
  <cp:revision>76</cp:revision>
  <dcterms:created xsi:type="dcterms:W3CDTF">2014-11-05T20:56:48Z</dcterms:created>
  <dcterms:modified xsi:type="dcterms:W3CDTF">2015-07-04T15:26:12Z</dcterms:modified>
</cp:coreProperties>
</file>