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56" r:id="rId4"/>
    <p:sldId id="270" r:id="rId5"/>
    <p:sldId id="258" r:id="rId6"/>
    <p:sldId id="266" r:id="rId7"/>
    <p:sldId id="265" r:id="rId8"/>
    <p:sldId id="269" r:id="rId9"/>
    <p:sldId id="261" r:id="rId10"/>
    <p:sldId id="268" r:id="rId11"/>
    <p:sldId id="259" r:id="rId12"/>
    <p:sldId id="271" r:id="rId13"/>
    <p:sldId id="262" r:id="rId14"/>
    <p:sldId id="272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EAE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6B05-41D0-4815-A358-2150FBD1B1D0}" type="datetimeFigureOut">
              <a:rPr lang="es-ES" smtClean="0"/>
              <a:t>07/07/2023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C28A1-D893-4D43-9F7F-093E33CE79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3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6B05-41D0-4815-A358-2150FBD1B1D0}" type="datetimeFigureOut">
              <a:rPr lang="es-ES" smtClean="0"/>
              <a:t>07/07/2023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C28A1-D893-4D43-9F7F-093E33CE79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7510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6B05-41D0-4815-A358-2150FBD1B1D0}" type="datetimeFigureOut">
              <a:rPr lang="es-ES" smtClean="0"/>
              <a:t>07/07/2023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C28A1-D893-4D43-9F7F-093E33CE79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36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6B05-41D0-4815-A358-2150FBD1B1D0}" type="datetimeFigureOut">
              <a:rPr lang="es-ES" smtClean="0"/>
              <a:t>07/07/2023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C28A1-D893-4D43-9F7F-093E33CE79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693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6B05-41D0-4815-A358-2150FBD1B1D0}" type="datetimeFigureOut">
              <a:rPr lang="es-ES" smtClean="0"/>
              <a:t>07/07/2023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C28A1-D893-4D43-9F7F-093E33CE79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022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6B05-41D0-4815-A358-2150FBD1B1D0}" type="datetimeFigureOut">
              <a:rPr lang="es-ES" smtClean="0"/>
              <a:t>07/07/2023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C28A1-D893-4D43-9F7F-093E33CE79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8601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6B05-41D0-4815-A358-2150FBD1B1D0}" type="datetimeFigureOut">
              <a:rPr lang="es-ES" smtClean="0"/>
              <a:t>07/07/2023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C28A1-D893-4D43-9F7F-093E33CE79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579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6B05-41D0-4815-A358-2150FBD1B1D0}" type="datetimeFigureOut">
              <a:rPr lang="es-ES" smtClean="0"/>
              <a:t>07/07/2023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C28A1-D893-4D43-9F7F-093E33CE79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95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6B05-41D0-4815-A358-2150FBD1B1D0}" type="datetimeFigureOut">
              <a:rPr lang="es-ES" smtClean="0"/>
              <a:t>07/07/2023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C28A1-D893-4D43-9F7F-093E33CE79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203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6B05-41D0-4815-A358-2150FBD1B1D0}" type="datetimeFigureOut">
              <a:rPr lang="es-ES" smtClean="0"/>
              <a:t>07/07/2023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C28A1-D893-4D43-9F7F-093E33CE79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9481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6B05-41D0-4815-A358-2150FBD1B1D0}" type="datetimeFigureOut">
              <a:rPr lang="es-ES" smtClean="0"/>
              <a:t>07/07/2023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C28A1-D893-4D43-9F7F-093E33CE79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0328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26B05-41D0-4815-A358-2150FBD1B1D0}" type="datetimeFigureOut">
              <a:rPr lang="es-ES" smtClean="0"/>
              <a:t>07/07/2023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C28A1-D893-4D43-9F7F-093E33CE79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251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arcelaehr@gmail.com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7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5" Type="http://schemas.microsoft.com/office/2007/relationships/hdphoto" Target="../media/hdphoto5.wdp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6.png"/><Relationship Id="rId18" Type="http://schemas.openxmlformats.org/officeDocument/2006/relationships/image" Target="../media/image33.png"/><Relationship Id="rId3" Type="http://schemas.openxmlformats.org/officeDocument/2006/relationships/image" Target="../media/image21.png"/><Relationship Id="rId21" Type="http://schemas.openxmlformats.org/officeDocument/2006/relationships/image" Target="../media/image35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image" Target="../media/image20.png"/><Relationship Id="rId16" Type="http://schemas.openxmlformats.org/officeDocument/2006/relationships/image" Target="../media/image31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9.wdp"/><Relationship Id="rId5" Type="http://schemas.openxmlformats.org/officeDocument/2006/relationships/image" Target="../media/image23.png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6.png"/><Relationship Id="rId22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7.png"/><Relationship Id="rId10" Type="http://schemas.microsoft.com/office/2007/relationships/hdphoto" Target="../media/hdphoto13.wdp"/><Relationship Id="rId4" Type="http://schemas.openxmlformats.org/officeDocument/2006/relationships/image" Target="../media/image6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6.png"/><Relationship Id="rId7" Type="http://schemas.openxmlformats.org/officeDocument/2006/relationships/image" Target="../media/image42.jpeg"/><Relationship Id="rId12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5.png"/><Relationship Id="rId5" Type="http://schemas.microsoft.com/office/2007/relationships/hdphoto" Target="../media/hdphoto14.wdp"/><Relationship Id="rId10" Type="http://schemas.microsoft.com/office/2007/relationships/hdphoto" Target="../media/hdphoto15.wdp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6.wdp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microsoft.com/office/2007/relationships/hdphoto" Target="../media/hdphoto19.wdp"/><Relationship Id="rId12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45.png"/><Relationship Id="rId5" Type="http://schemas.microsoft.com/office/2007/relationships/hdphoto" Target="../media/hdphoto18.wdp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058653"/>
            <a:ext cx="6304547" cy="1363579"/>
          </a:xfrm>
          <a:prstGeom prst="rect">
            <a:avLst/>
          </a:prstGeom>
          <a:solidFill>
            <a:srgbClr val="0EAE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/>
              <a:t>PROF: VICTOR HUGO CORANI </a:t>
            </a:r>
            <a:endParaRPr lang="es-ES" sz="2400" dirty="0"/>
          </a:p>
        </p:txBody>
      </p:sp>
      <p:sp>
        <p:nvSpPr>
          <p:cNvPr id="6" name="Rectángulo 5"/>
          <p:cNvSpPr/>
          <p:nvPr/>
        </p:nvSpPr>
        <p:spPr>
          <a:xfrm>
            <a:off x="2582779" y="1051952"/>
            <a:ext cx="871888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DIDACTICA DE LA ACTIVIDAD</a:t>
            </a:r>
          </a:p>
          <a:p>
            <a:pPr algn="ctr"/>
            <a:r>
              <a:rPr lang="es-E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FÌSICA Y EL DEPORTE </a:t>
            </a:r>
            <a:endParaRPr lang="es-E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53" y="-753979"/>
            <a:ext cx="5694947" cy="49409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705" y="3080084"/>
            <a:ext cx="4567990" cy="330216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28502">
            <a:off x="8528439" y="-19610"/>
            <a:ext cx="3549315" cy="21431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6313" y="3039714"/>
            <a:ext cx="9168173" cy="108637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660" y="1187355"/>
            <a:ext cx="2802340" cy="220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14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Actividades didácticas  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085" y="1690688"/>
            <a:ext cx="1684421" cy="155057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50" y="1642186"/>
            <a:ext cx="1075072" cy="130993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789" y="1741195"/>
            <a:ext cx="1366587" cy="121092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260" y="2850984"/>
            <a:ext cx="1684421" cy="155057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463" y="3977009"/>
            <a:ext cx="1684421" cy="155057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5184219"/>
            <a:ext cx="1684421" cy="155057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44" y="3088295"/>
            <a:ext cx="1350798" cy="99811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714" y="3065329"/>
            <a:ext cx="1344279" cy="107206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321" y="4222584"/>
            <a:ext cx="1342021" cy="106642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8"/>
          <a:srcRect b="9458"/>
          <a:stretch/>
        </p:blipFill>
        <p:spPr>
          <a:xfrm>
            <a:off x="3099451" y="4198339"/>
            <a:ext cx="1308804" cy="103840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544" y="5452464"/>
            <a:ext cx="1333500" cy="101408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9451" y="5313234"/>
            <a:ext cx="1430283" cy="119931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7257659" y="1715881"/>
            <a:ext cx="2175345" cy="2838061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67670" y="1358835"/>
            <a:ext cx="2143125" cy="214312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48366" y="1458236"/>
            <a:ext cx="2143125" cy="214312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64362" y="5163177"/>
            <a:ext cx="2003590" cy="130336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048366" y="3626269"/>
            <a:ext cx="6662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Juego de palabras (MEDIO AMBIENTE)</a:t>
            </a:r>
          </a:p>
          <a:p>
            <a:r>
              <a:rPr lang="es-ES" sz="2400" dirty="0" smtClean="0"/>
              <a:t>Ejemplo: agu</a:t>
            </a:r>
            <a:r>
              <a:rPr lang="es-ES" sz="2400" dirty="0" smtClean="0">
                <a:solidFill>
                  <a:srgbClr val="FF0000"/>
                </a:solidFill>
              </a:rPr>
              <a:t>a</a:t>
            </a:r>
            <a:r>
              <a:rPr lang="es-ES" sz="2400" dirty="0" smtClean="0"/>
              <a:t> – </a:t>
            </a:r>
            <a:r>
              <a:rPr lang="es-ES" sz="2400" dirty="0" smtClean="0">
                <a:solidFill>
                  <a:srgbClr val="FF0000"/>
                </a:solidFill>
              </a:rPr>
              <a:t>a</a:t>
            </a:r>
            <a:r>
              <a:rPr lang="es-ES" sz="2400" dirty="0" smtClean="0"/>
              <a:t>mbient</a:t>
            </a:r>
            <a:r>
              <a:rPr lang="es-ES" sz="2400" dirty="0" smtClean="0">
                <a:solidFill>
                  <a:srgbClr val="FF0000"/>
                </a:solidFill>
              </a:rPr>
              <a:t>e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CUAL ES EL OBJETIVO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CREAR PLACER HE INTERES POR EL DEPORTE.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dirty="0" smtClean="0"/>
              <a:t>DESARROLLAR EL HABITO DEL EJERCICIO PARA TODA LA VIDA. 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dirty="0" smtClean="0"/>
              <a:t>CREAR EL DESARROLLO FISICO DE LOS EDUCANDOS.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304" y="5240740"/>
            <a:ext cx="2003590" cy="13033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0717" y="127524"/>
            <a:ext cx="1341236" cy="1383912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 flipV="1">
            <a:off x="985715" y="1436277"/>
            <a:ext cx="5646905" cy="1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93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199" y="434707"/>
            <a:ext cx="10515600" cy="2617586"/>
          </a:xfrm>
        </p:spPr>
        <p:txBody>
          <a:bodyPr>
            <a:noAutofit/>
          </a:bodyPr>
          <a:lstStyle/>
          <a:p>
            <a:r>
              <a:rPr lang="es-ES" sz="3600" dirty="0"/>
              <a:t>En </a:t>
            </a:r>
            <a:r>
              <a:rPr lang="es-ES" sz="3600" dirty="0" smtClean="0"/>
              <a:t>la </a:t>
            </a:r>
            <a:r>
              <a:rPr lang="es-ES" sz="3600" dirty="0" err="1" smtClean="0"/>
              <a:t>pràctica</a:t>
            </a:r>
            <a:r>
              <a:rPr lang="es-ES" sz="3600" dirty="0" smtClean="0"/>
              <a:t> de la Actividad </a:t>
            </a:r>
            <a:r>
              <a:rPr lang="es-ES" sz="3600" dirty="0"/>
              <a:t>Física, no es el cuerpo lo que se pretende educar, sino el hombre en toda su </a:t>
            </a:r>
            <a:r>
              <a:rPr lang="es-ES" sz="3600" dirty="0" smtClean="0"/>
              <a:t>integridad </a:t>
            </a:r>
            <a:r>
              <a:rPr lang="es-ES" sz="3600" dirty="0"/>
              <a:t>(Del Río y Rosa </a:t>
            </a:r>
            <a:r>
              <a:rPr lang="es-ES" sz="3600" dirty="0" smtClean="0"/>
              <a:t>1989)</a:t>
            </a:r>
          </a:p>
          <a:p>
            <a:r>
              <a:rPr lang="es-ES" sz="3600" dirty="0"/>
              <a:t>la </a:t>
            </a:r>
            <a:r>
              <a:rPr lang="es-ES" sz="3600" dirty="0" smtClean="0"/>
              <a:t>Actividad Física pretende </a:t>
            </a:r>
            <a:r>
              <a:rPr lang="es-ES" sz="3600" dirty="0"/>
              <a:t>ejercer influencia en el curso del desarrollo físico del hombre a través de la práctica sistemática del ejercicio físico. (</a:t>
            </a:r>
            <a:r>
              <a:rPr lang="es-ES" sz="3600" dirty="0" err="1"/>
              <a:t>Nóvikov</a:t>
            </a:r>
            <a:r>
              <a:rPr lang="es-ES" sz="3600" dirty="0"/>
              <a:t> (1977)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094704" y="5537915"/>
            <a:ext cx="981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Conclusión: Escribir una palabra o frase de que entendiste del tema: 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72557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304" y="5240740"/>
            <a:ext cx="2003590" cy="1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BIBLIOGRAFIA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El libro del profesor de educación </a:t>
            </a:r>
            <a:r>
              <a:rPr lang="es-ES" dirty="0" err="1" smtClean="0"/>
              <a:t>fisica</a:t>
            </a:r>
            <a:r>
              <a:rPr lang="es-ES" dirty="0" smtClean="0"/>
              <a:t> </a:t>
            </a:r>
          </a:p>
          <a:p>
            <a:r>
              <a:rPr lang="es-ES" dirty="0"/>
              <a:t>icazacampa@hotmail.com; </a:t>
            </a:r>
            <a:r>
              <a:rPr lang="es-ES" dirty="0" smtClean="0">
                <a:hlinkClick r:id="rId3"/>
              </a:rPr>
              <a:t>marcelaehr@gmail.com</a:t>
            </a:r>
            <a:r>
              <a:rPr lang="es-ES" dirty="0" smtClean="0"/>
              <a:t> (didáctica del deporte)</a:t>
            </a:r>
          </a:p>
          <a:p>
            <a:r>
              <a:rPr lang="es-ES" dirty="0" smtClean="0"/>
              <a:t>Educación física con propósito </a:t>
            </a:r>
            <a:r>
              <a:rPr lang="es-ES" dirty="0" err="1" smtClean="0"/>
              <a:t>Nóvikov</a:t>
            </a:r>
            <a:r>
              <a:rPr lang="es-ES" dirty="0" smtClean="0"/>
              <a:t> </a:t>
            </a:r>
            <a:r>
              <a:rPr lang="es-ES" dirty="0"/>
              <a:t>(1977</a:t>
            </a:r>
            <a:r>
              <a:rPr lang="es-ES" dirty="0" smtClean="0"/>
              <a:t>)</a:t>
            </a:r>
          </a:p>
          <a:p>
            <a:r>
              <a:rPr lang="es-ES" dirty="0" smtClean="0"/>
              <a:t>Investigación de la educación </a:t>
            </a:r>
            <a:r>
              <a:rPr lang="es-ES" dirty="0" err="1" smtClean="0"/>
              <a:t>fisica</a:t>
            </a:r>
            <a:r>
              <a:rPr lang="es-ES" dirty="0"/>
              <a:t> (Aguayo </a:t>
            </a:r>
            <a:r>
              <a:rPr lang="es-ES" dirty="0" smtClean="0"/>
              <a:t>1994</a:t>
            </a:r>
            <a:r>
              <a:rPr lang="es-E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155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b="11803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1300" y="464391"/>
            <a:ext cx="6757736" cy="1115924"/>
          </a:xfrm>
          <a:ln w="57150">
            <a:solidFill>
              <a:schemeClr val="bg1"/>
            </a:solidFill>
          </a:ln>
        </p:spPr>
        <p:txBody>
          <a:bodyPr/>
          <a:lstStyle/>
          <a:p>
            <a:r>
              <a:rPr lang="es-ES" sz="5400" i="1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CARACTERISTICAS</a:t>
            </a:r>
            <a:r>
              <a:rPr lang="es-E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609600" y="2245896"/>
            <a:ext cx="3128211" cy="705852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ARTE</a:t>
            </a:r>
            <a:endParaRPr lang="es-ES" sz="2400" b="1" dirty="0"/>
          </a:p>
        </p:txBody>
      </p:sp>
      <p:sp>
        <p:nvSpPr>
          <p:cNvPr id="10" name="Rectángulo 9"/>
          <p:cNvSpPr/>
          <p:nvPr/>
        </p:nvSpPr>
        <p:spPr>
          <a:xfrm>
            <a:off x="657723" y="4231105"/>
            <a:ext cx="3128211" cy="705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ESTUDIA LOS PROCESOS DE ENSEÑANZA APRENDIZAJE  </a:t>
            </a:r>
            <a:endParaRPr lang="es-ES" sz="2000" b="1" dirty="0"/>
          </a:p>
        </p:txBody>
      </p:sp>
      <p:sp>
        <p:nvSpPr>
          <p:cNvPr id="11" name="Rectángulo 10"/>
          <p:cNvSpPr/>
          <p:nvPr/>
        </p:nvSpPr>
        <p:spPr>
          <a:xfrm>
            <a:off x="8486274" y="4216274"/>
            <a:ext cx="3128211" cy="705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ES TEORIA Y PRACTICA </a:t>
            </a:r>
            <a:endParaRPr lang="es-ES" sz="2400" b="1" dirty="0"/>
          </a:p>
        </p:txBody>
      </p:sp>
      <p:sp>
        <p:nvSpPr>
          <p:cNvPr id="12" name="Rectángulo 11"/>
          <p:cNvSpPr/>
          <p:nvPr/>
        </p:nvSpPr>
        <p:spPr>
          <a:xfrm>
            <a:off x="8486274" y="2245896"/>
            <a:ext cx="3128211" cy="705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CIENCIA</a:t>
            </a:r>
            <a:r>
              <a:rPr lang="es-ES" dirty="0" smtClean="0"/>
              <a:t> </a:t>
            </a:r>
            <a:endParaRPr lang="es-ES" dirty="0"/>
          </a:p>
        </p:txBody>
      </p:sp>
      <p:cxnSp>
        <p:nvCxnSpPr>
          <p:cNvPr id="18" name="Conector recto 17"/>
          <p:cNvCxnSpPr/>
          <p:nvPr/>
        </p:nvCxnSpPr>
        <p:spPr>
          <a:xfrm>
            <a:off x="3737811" y="2582779"/>
            <a:ext cx="112294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H="1">
            <a:off x="10074442" y="2951748"/>
            <a:ext cx="32084" cy="126452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7475621" y="2582779"/>
            <a:ext cx="101065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 flipH="1" flipV="1">
            <a:off x="1973179" y="2951748"/>
            <a:ext cx="16042" cy="126452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H="1">
            <a:off x="7724274" y="6145669"/>
            <a:ext cx="2310064" cy="369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 flipH="1">
            <a:off x="1981200" y="4968626"/>
            <a:ext cx="32084" cy="126452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 flipH="1">
            <a:off x="10018295" y="4918115"/>
            <a:ext cx="32084" cy="126452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 flipH="1">
            <a:off x="1989222" y="6182641"/>
            <a:ext cx="2606841" cy="634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n 3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50" l="9881" r="897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9632" y="5500627"/>
            <a:ext cx="1235305" cy="1044949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333" y="5190416"/>
            <a:ext cx="2143125" cy="1620857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4211867" y="1640070"/>
            <a:ext cx="4073066" cy="306604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 smtClean="0">
                <a:ln w="38100">
                  <a:solidFill>
                    <a:schemeClr val="bg1"/>
                  </a:solidFill>
                </a:ln>
              </a:rPr>
              <a:t>DIDÀCTICA</a:t>
            </a:r>
            <a:r>
              <a:rPr lang="es-ES" dirty="0" smtClean="0">
                <a:ln w="38100">
                  <a:solidFill>
                    <a:schemeClr val="bg1"/>
                  </a:solidFill>
                </a:ln>
              </a:rPr>
              <a:t> </a:t>
            </a:r>
            <a:endParaRPr lang="es-ES" dirty="0">
              <a:ln w="38100">
                <a:solidFill>
                  <a:schemeClr val="bg1"/>
                </a:solidFill>
              </a:ln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8727" y="3271085"/>
            <a:ext cx="1254543" cy="1312946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723" y="284277"/>
            <a:ext cx="1628406" cy="116921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910669" y="5016082"/>
            <a:ext cx="4498998" cy="1562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FACILITAR EL APRENDIZAJE MEDIANTE ADAPTACIONES DE APRENDIZAJE.</a:t>
            </a:r>
            <a:endParaRPr lang="es-ES" sz="2400" b="1" dirty="0"/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85" y="2004360"/>
            <a:ext cx="2143125" cy="1117363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85" b="100000" l="0" r="979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9625" y="1640070"/>
            <a:ext cx="1196190" cy="1592501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40176">
            <a:off x="8603188" y="3742903"/>
            <a:ext cx="1171938" cy="791562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780" l="97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8295" y="3136731"/>
            <a:ext cx="1281113" cy="1368004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49275" y="3153392"/>
            <a:ext cx="2076450" cy="182559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40769" y="157111"/>
            <a:ext cx="2249498" cy="13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922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b="11803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Subtítulo 2"/>
          <p:cNvSpPr txBox="1">
            <a:spLocks/>
          </p:cNvSpPr>
          <p:nvPr/>
        </p:nvSpPr>
        <p:spPr>
          <a:xfrm>
            <a:off x="1710041" y="2465661"/>
            <a:ext cx="9144000" cy="582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000" b="1" dirty="0" smtClean="0"/>
              <a:t>Es una secuencia estructurada de procesos y procedimientos diseñados por el docente, para garantizar el aprendizaje de una capacidad, deporte o habilidad.  </a:t>
            </a:r>
            <a:endParaRPr lang="es-ES" sz="4000" b="1" dirty="0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24000" y="526686"/>
            <a:ext cx="9144000" cy="141229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LA DIDÁCTICA EN LA ACTIVIDAD FÍSICA Y EL DEPORTE </a:t>
            </a:r>
            <a:endParaRPr lang="es-ES" b="1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878305" y="5498432"/>
            <a:ext cx="2658979" cy="86627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smtClean="0"/>
              <a:t>PLANEAR</a:t>
            </a:r>
            <a:r>
              <a:rPr lang="es-ES" sz="4000" dirty="0" smtClean="0"/>
              <a:t> </a:t>
            </a:r>
            <a:endParaRPr lang="es-ES" sz="4000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4415589" y="5498431"/>
            <a:ext cx="2658979" cy="86627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/>
              <a:t>CONDUCIR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8009021" y="5498431"/>
            <a:ext cx="2658979" cy="86627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/>
              <a:t>EVALUAR</a:t>
            </a:r>
            <a:endParaRPr lang="es-ES" sz="3200" dirty="0"/>
          </a:p>
        </p:txBody>
      </p:sp>
      <p:sp>
        <p:nvSpPr>
          <p:cNvPr id="16" name="Flecha derecha 15"/>
          <p:cNvSpPr/>
          <p:nvPr/>
        </p:nvSpPr>
        <p:spPr>
          <a:xfrm>
            <a:off x="3645568" y="5727032"/>
            <a:ext cx="673769" cy="42110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lecha derecha 16"/>
          <p:cNvSpPr/>
          <p:nvPr/>
        </p:nvSpPr>
        <p:spPr>
          <a:xfrm>
            <a:off x="7170820" y="5721014"/>
            <a:ext cx="673769" cy="42110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88" y="803150"/>
            <a:ext cx="1628406" cy="116921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94" l="9962" r="89975">
                        <a14:backgroundMark x1="38832" y1="32143" x2="38832" y2="32143"/>
                        <a14:backgroundMark x1="72081" y1="35714" x2="72081" y2="35714"/>
                        <a14:backgroundMark x1="70178" y1="68776" x2="70178" y2="68776"/>
                        <a14:backgroundMark x1="38071" y1="36429" x2="38071" y2="36429"/>
                        <a14:backgroundMark x1="31916" y1="56837" x2="31916" y2="56837"/>
                        <a14:backgroundMark x1="30774" y1="67347" x2="30774" y2="67347"/>
                        <a14:backgroundMark x1="65546" y1="84286" x2="65546" y2="84286"/>
                        <a14:backgroundMark x1="21447" y1="27959" x2="32297" y2="44082"/>
                        <a14:backgroundMark x1="22652" y1="51837" x2="48921" y2="29388"/>
                        <a14:backgroundMark x1="45812" y1="39184" x2="33820" y2="47653"/>
                        <a14:backgroundMark x1="27665" y1="55408" x2="28046" y2="75102"/>
                        <a14:backgroundMark x1="23033" y1="65918" x2="28426" y2="27959"/>
                        <a14:backgroundMark x1="69036" y1="37755" x2="79061" y2="80714"/>
                        <a14:backgroundMark x1="61675" y1="13163" x2="72462" y2="77959"/>
                        <a14:backgroundMark x1="62437" y1="32857" x2="44670" y2="28673"/>
                        <a14:backgroundMark x1="66307" y1="59592" x2="63198" y2="96939"/>
                        <a14:backgroundMark x1="34201" y1="61735" x2="29188" y2="76531"/>
                        <a14:backgroundMark x1="27665" y1="80714" x2="28426" y2="96939"/>
                        <a14:backgroundMark x1="28426" y1="96939" x2="28426" y2="969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423" y="3782038"/>
            <a:ext cx="3531268" cy="193897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974" l="5176" r="100000">
                        <a14:foregroundMark x1="17480" y1="43880" x2="17480" y2="43880"/>
                        <a14:foregroundMark x1="37402" y1="50391" x2="37402" y2="50391"/>
                        <a14:foregroundMark x1="38477" y1="48958" x2="38477" y2="48958"/>
                        <a14:foregroundMark x1="33789" y1="52214" x2="33789" y2="52214"/>
                        <a14:foregroundMark x1="33496" y1="46354" x2="33496" y2="46354"/>
                        <a14:foregroundMark x1="31250" y1="50000" x2="3125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15581" y="4690334"/>
            <a:ext cx="2511338" cy="126583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6889" l="889" r="100000">
                        <a14:foregroundMark x1="41778" y1="78667" x2="41778" y2="78667"/>
                        <a14:foregroundMark x1="28000" y1="74222" x2="28000" y2="74222"/>
                        <a14:foregroundMark x1="19556" y1="72000" x2="19556" y2="72000"/>
                        <a14:foregroundMark x1="31556" y1="67556" x2="19111" y2="69778"/>
                        <a14:foregroundMark x1="61778" y1="80444" x2="84444" y2="79111"/>
                        <a14:foregroundMark x1="80889" y1="72889" x2="86667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5313" y="4582634"/>
            <a:ext cx="2143125" cy="132063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9292" y="621565"/>
            <a:ext cx="2249498" cy="13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0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" y="-25034"/>
            <a:ext cx="12193057" cy="68585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250" y="2629351"/>
            <a:ext cx="2278966" cy="213946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21204" y="1706021"/>
            <a:ext cx="2425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Historia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Reglas de juego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Escenario deportivo.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643670" y="2975401"/>
            <a:ext cx="2615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H. M. B.</a:t>
            </a:r>
          </a:p>
          <a:p>
            <a:r>
              <a:rPr lang="es-ES" b="1" i="1" dirty="0" smtClean="0">
                <a:solidFill>
                  <a:schemeClr val="bg1"/>
                </a:solidFill>
              </a:rPr>
              <a:t>Caminar, saltar, lanzar, gatear,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Capacidades físicas </a:t>
            </a:r>
            <a:endParaRPr lang="es-ES" b="1" i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361703" y="5047857"/>
            <a:ext cx="2332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Dominio del balón con el cuerpo.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Ejecución correcta del movimiento</a:t>
            </a:r>
            <a:endParaRPr lang="es-ES" b="1" i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177052" y="1706021"/>
            <a:ext cx="278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Sistemas de juego.</a:t>
            </a:r>
            <a:r>
              <a:rPr lang="es-ES" b="1" i="1" dirty="0">
                <a:solidFill>
                  <a:schemeClr val="bg1"/>
                </a:solidFill>
              </a:rPr>
              <a:t> </a:t>
            </a:r>
            <a:r>
              <a:rPr lang="es-ES" b="1" i="1" dirty="0" smtClean="0">
                <a:solidFill>
                  <a:schemeClr val="bg1"/>
                </a:solidFill>
              </a:rPr>
              <a:t>(ataque, defensa, transiciones)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177052" y="3135637"/>
            <a:ext cx="2672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Emociones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Sentimientos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Valores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Autoestima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Trabajo en equipo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177052" y="4909357"/>
            <a:ext cx="21503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Alimentación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Autocuidado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Rehabilitación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Higiene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i="1" dirty="0" smtClean="0">
                <a:solidFill>
                  <a:schemeClr val="bg1"/>
                </a:solidFill>
              </a:rPr>
              <a:t>Primeros auxilios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12" y="1901082"/>
            <a:ext cx="1059592" cy="72826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733" y="2968368"/>
            <a:ext cx="1055077" cy="118285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33" y="5060357"/>
            <a:ext cx="842327" cy="88851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883" y="2060046"/>
            <a:ext cx="948439" cy="71953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9824" y="3566145"/>
            <a:ext cx="1059591" cy="76704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5988" y="5098013"/>
            <a:ext cx="1059592" cy="813198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3827846" y="692651"/>
            <a:ext cx="3941690" cy="11319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FUNDAMENTOS GENERALES </a:t>
            </a:r>
          </a:p>
          <a:p>
            <a:pPr algn="ctr"/>
            <a:r>
              <a:rPr lang="es-ES" sz="2400" b="1" dirty="0" smtClean="0"/>
              <a:t>DE LA ACTIVIDAD FISICA Y EL DEPORTE.</a:t>
            </a:r>
            <a:endParaRPr lang="es-ES" sz="2400" b="1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14176" flipH="1">
            <a:off x="3899609" y="2015183"/>
            <a:ext cx="886773" cy="105001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 flipV="1">
            <a:off x="3981740" y="3282683"/>
            <a:ext cx="462286" cy="58576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14176" flipH="1" flipV="1">
            <a:off x="3900649" y="4390833"/>
            <a:ext cx="853920" cy="135750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14176">
            <a:off x="7240984" y="1897021"/>
            <a:ext cx="610432" cy="1464659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7282274" y="3343881"/>
            <a:ext cx="453414" cy="59823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14176" flipV="1">
            <a:off x="6899737" y="4578963"/>
            <a:ext cx="896791" cy="1047963"/>
          </a:xfrm>
          <a:prstGeom prst="rect">
            <a:avLst/>
          </a:prstGeom>
        </p:spPr>
      </p:pic>
      <p:sp>
        <p:nvSpPr>
          <p:cNvPr id="24" name="Menos 23"/>
          <p:cNvSpPr/>
          <p:nvPr/>
        </p:nvSpPr>
        <p:spPr>
          <a:xfrm>
            <a:off x="1346853" y="2665257"/>
            <a:ext cx="2362035" cy="320224"/>
          </a:xfrm>
          <a:prstGeom prst="mathMinu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Menos 24"/>
          <p:cNvSpPr/>
          <p:nvPr/>
        </p:nvSpPr>
        <p:spPr>
          <a:xfrm>
            <a:off x="8177052" y="2768116"/>
            <a:ext cx="2362035" cy="320224"/>
          </a:xfrm>
          <a:prstGeom prst="mathMinu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Menos 25"/>
          <p:cNvSpPr/>
          <p:nvPr/>
        </p:nvSpPr>
        <p:spPr>
          <a:xfrm>
            <a:off x="1338204" y="4509799"/>
            <a:ext cx="2362035" cy="320224"/>
          </a:xfrm>
          <a:prstGeom prst="mathMinu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v</a:t>
            </a:r>
            <a:endParaRPr lang="es-ES" dirty="0"/>
          </a:p>
        </p:txBody>
      </p:sp>
      <p:sp>
        <p:nvSpPr>
          <p:cNvPr id="27" name="Menos 26"/>
          <p:cNvSpPr/>
          <p:nvPr/>
        </p:nvSpPr>
        <p:spPr>
          <a:xfrm>
            <a:off x="8082860" y="4535265"/>
            <a:ext cx="2362035" cy="320224"/>
          </a:xfrm>
          <a:prstGeom prst="mathMinu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8030" y="338185"/>
            <a:ext cx="2249498" cy="138266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5778" y="387256"/>
            <a:ext cx="1628406" cy="116921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80842" y="5558798"/>
            <a:ext cx="830684" cy="704826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11526" y="5573577"/>
            <a:ext cx="950968" cy="654881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74501" y="5504612"/>
            <a:ext cx="795143" cy="870066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62411" y="5450888"/>
            <a:ext cx="1128639" cy="920645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441" l="0" r="80142">
                        <a14:foregroundMark x1="11702" y1="8939" x2="11702" y2="8939"/>
                        <a14:backgroundMark x1="22695" y1="13966" x2="22695" y2="13966"/>
                        <a14:backgroundMark x1="42553" y1="16201" x2="42553" y2="16201"/>
                        <a14:backgroundMark x1="29078" y1="32402" x2="29078" y2="32402"/>
                        <a14:backgroundMark x1="17730" y1="34078" x2="17730" y2="34078"/>
                        <a14:backgroundMark x1="9929" y1="32961" x2="9929" y2="32961"/>
                        <a14:backgroundMark x1="8511" y1="56425" x2="8511" y2="56425"/>
                        <a14:backgroundMark x1="18440" y1="45810" x2="18440" y2="45810"/>
                        <a14:backgroundMark x1="23759" y1="40223" x2="23759" y2="40223"/>
                        <a14:backgroundMark x1="7092" y1="38547" x2="7092" y2="38547"/>
                        <a14:backgroundMark x1="2837" y1="57542" x2="2837" y2="57542"/>
                        <a14:backgroundMark x1="3901" y1="27933" x2="3901" y2="27933"/>
                        <a14:backgroundMark x1="5319" y1="7821" x2="5319" y2="7821"/>
                        <a14:backgroundMark x1="15957" y1="8380" x2="15957" y2="8380"/>
                        <a14:backgroundMark x1="16667" y1="13966" x2="16667" y2="13966"/>
                        <a14:backgroundMark x1="17376" y1="24022" x2="17376" y2="24022"/>
                        <a14:backgroundMark x1="24823" y1="24581" x2="24823" y2="245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1306" y="5480159"/>
            <a:ext cx="940378" cy="804764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750" b="46000" l="7300" r="48400">
                        <a14:foregroundMark x1="20600" y1="13750" x2="18200" y2="26875"/>
                        <a14:foregroundMark x1="18200" y1="23875" x2="17000" y2="25875"/>
                        <a14:foregroundMark x1="18800" y1="29375" x2="15800" y2="28375"/>
                        <a14:foregroundMark x1="20600" y1="25375" x2="20600" y2="25375"/>
                        <a14:foregroundMark x1="21200" y1="16750" x2="21200" y2="16750"/>
                        <a14:foregroundMark x1="19400" y1="15250" x2="19400" y2="15250"/>
                        <a14:foregroundMark x1="11600" y1="38000" x2="11600" y2="38000"/>
                        <a14:foregroundMark x1="25500" y1="32875" x2="25500" y2="32875"/>
                        <a14:foregroundMark x1="33300" y1="35000" x2="33300" y2="35000"/>
                        <a14:foregroundMark x1="41200" y1="21875" x2="41200" y2="21875"/>
                        <a14:foregroundMark x1="26700" y1="17750" x2="26700" y2="17750"/>
                      </a14:backgroundRemoval>
                    </a14:imgEffect>
                  </a14:imgLayer>
                </a14:imgProps>
              </a:ext>
            </a:extLst>
          </a:blip>
          <a:srcRect l="9926" t="6108" r="51822" b="55308"/>
          <a:stretch/>
        </p:blipFill>
        <p:spPr>
          <a:xfrm>
            <a:off x="5464328" y="4612965"/>
            <a:ext cx="889953" cy="9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96389" y="340131"/>
            <a:ext cx="8574505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Según </a:t>
            </a:r>
            <a:r>
              <a:rPr lang="es-ES" b="1" i="1" u="sng" dirty="0" smtClean="0">
                <a:solidFill>
                  <a:schemeClr val="accent2">
                    <a:lumMod val="50000"/>
                  </a:schemeClr>
                </a:solidFill>
              </a:rPr>
              <a:t>Sánchez Buñuelos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afirma que la didáctica en la A. Física y es deporte   </a:t>
            </a:r>
            <a:endParaRPr lang="es-E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80756" y="2447700"/>
            <a:ext cx="8207871" cy="4545474"/>
          </a:xfrm>
        </p:spPr>
        <p:txBody>
          <a:bodyPr>
            <a:normAutofit/>
          </a:bodyPr>
          <a:lstStyle/>
          <a:p>
            <a:r>
              <a:rPr lang="es-ES" sz="3200" dirty="0"/>
              <a:t>S</a:t>
            </a:r>
            <a:r>
              <a:rPr lang="es-ES" sz="3200" dirty="0" smtClean="0"/>
              <a:t>e puede decir que la actividad física o educación física,  es una pedagogía de las conductas motrices y su finalidad es la educación, utilizando como medio el movimiento, la actividad física y la practica deportiva es, por tanto, </a:t>
            </a:r>
            <a:r>
              <a:rPr lang="es-ES" sz="3200" b="1" dirty="0" smtClean="0"/>
              <a:t>una acción que se ejerce sobre los sujetos y no sobre los contenidos</a:t>
            </a:r>
            <a:r>
              <a:rPr lang="es-ES" sz="3200" dirty="0"/>
              <a:t>.</a:t>
            </a:r>
            <a:endParaRPr lang="es-ES" sz="3200" dirty="0" smtClean="0"/>
          </a:p>
        </p:txBody>
      </p:sp>
      <p:pic>
        <p:nvPicPr>
          <p:cNvPr id="1026" name="Picture 2" descr="https://editorialcirculorojo.com/wp-content/uploads/autores/fernando-sanchez-banuelos/Fernando-Sanche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6" y="361311"/>
            <a:ext cx="2537568" cy="133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7304" y="5240740"/>
            <a:ext cx="2003590" cy="13033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1" b="100000" l="0" r="98519">
                        <a14:foregroundMark x1="37407" y1="97034" x2="37407" y2="97034"/>
                        <a14:foregroundMark x1="38889" y1="95763" x2="38519" y2="96610"/>
                        <a14:foregroundMark x1="67778" y1="55720" x2="67778" y2="55720"/>
                        <a14:backgroundMark x1="28889" y1="37076" x2="97037" y2="51059"/>
                        <a14:backgroundMark x1="8889" y1="57415" x2="35926" y2="38136"/>
                        <a14:backgroundMark x1="55556" y1="53602" x2="60741" y2="56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344"/>
          <a:stretch/>
        </p:blipFill>
        <p:spPr>
          <a:xfrm>
            <a:off x="-486826" y="2461202"/>
            <a:ext cx="4021596" cy="3789474"/>
          </a:xfrm>
          <a:prstGeom prst="rect">
            <a:avLst/>
          </a:prstGeom>
        </p:spPr>
      </p:pic>
      <p:cxnSp>
        <p:nvCxnSpPr>
          <p:cNvPr id="11" name="Conector recto 10"/>
          <p:cNvCxnSpPr/>
          <p:nvPr/>
        </p:nvCxnSpPr>
        <p:spPr>
          <a:xfrm flipV="1">
            <a:off x="2866714" y="1663393"/>
            <a:ext cx="8215268" cy="2301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3158" y="1566570"/>
            <a:ext cx="1383075" cy="151950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9444" y="482729"/>
            <a:ext cx="1341450" cy="13826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26" b="96669" l="889" r="99435">
                        <a14:foregroundMark x1="23586" y1="23016" x2="36268" y2="33313"/>
                        <a14:foregroundMark x1="16397" y1="22835" x2="24637" y2="23259"/>
                        <a14:backgroundMark x1="2585" y1="28528" x2="30452" y2="45609"/>
                        <a14:backgroundMark x1="12924" y1="25984" x2="33118" y2="38340"/>
                        <a14:backgroundMark x1="8401" y1="29194" x2="21729" y2="1151"/>
                        <a14:backgroundMark x1="12116" y1="15990" x2="99435" y2="21442"/>
                        <a14:backgroundMark x1="44750" y1="20533" x2="73667" y2="37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75" t="15741" r="8277" b="12427"/>
          <a:stretch/>
        </p:blipFill>
        <p:spPr>
          <a:xfrm>
            <a:off x="8433293" y="1174059"/>
            <a:ext cx="3548418" cy="451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6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53802" y="365125"/>
            <a:ext cx="9099997" cy="1325563"/>
          </a:xfrm>
        </p:spPr>
        <p:txBody>
          <a:bodyPr>
            <a:normAutofit/>
          </a:bodyPr>
          <a:lstStyle/>
          <a:p>
            <a:r>
              <a:rPr lang="es-ES" b="1" dirty="0" smtClean="0"/>
              <a:t>Veamos algunas estrategias didácticas para una clase.</a:t>
            </a:r>
            <a:endParaRPr lang="es-ES" b="1" dirty="0"/>
          </a:p>
        </p:txBody>
      </p:sp>
      <p:sp>
        <p:nvSpPr>
          <p:cNvPr id="4" name="Rectángulo 3"/>
          <p:cNvSpPr/>
          <p:nvPr/>
        </p:nvSpPr>
        <p:spPr>
          <a:xfrm>
            <a:off x="953668" y="2004873"/>
            <a:ext cx="5747383" cy="3144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 smtClean="0"/>
              <a:t>Actividades Recreativas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 smtClean="0"/>
              <a:t>Circuito de acción motriz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 smtClean="0"/>
              <a:t>Concurso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 smtClean="0"/>
              <a:t>Cuento motor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 smtClean="0"/>
              <a:t>Formas jugadas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 smtClean="0"/>
              <a:t>Expresión rítmica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 smtClean="0"/>
              <a:t>Juegos autóctonos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 smtClean="0"/>
              <a:t>Juegos cooperativos</a:t>
            </a:r>
            <a:r>
              <a:rPr lang="es-ES" sz="2800" dirty="0" smtClean="0"/>
              <a:t> </a:t>
            </a:r>
            <a:endParaRPr lang="es-ES" sz="2800" dirty="0"/>
          </a:p>
        </p:txBody>
      </p:sp>
      <p:sp>
        <p:nvSpPr>
          <p:cNvPr id="5" name="Rectángulo 4"/>
          <p:cNvSpPr/>
          <p:nvPr/>
        </p:nvSpPr>
        <p:spPr>
          <a:xfrm>
            <a:off x="6095999" y="2004873"/>
            <a:ext cx="3743759" cy="405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 smtClean="0"/>
              <a:t>Juegos de expresión corporal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 smtClean="0"/>
              <a:t>Juegos modificados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 smtClean="0"/>
              <a:t>Juegos de persecución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 smtClean="0"/>
              <a:t>Juegos de reglas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 smtClean="0"/>
              <a:t>Juegos sensorial (involucra a los sentidos)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 smtClean="0"/>
              <a:t>Juegos tradicionales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 smtClean="0"/>
              <a:t>Búsqueda del tesoro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758" y="5390349"/>
            <a:ext cx="2003590" cy="13033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917">
                        <a14:foregroundMark x1="12500" y1="19048" x2="12500" y2="19048"/>
                        <a14:foregroundMark x1="9167" y1="31429" x2="9167" y2="31429"/>
                        <a14:foregroundMark x1="13750" y1="42381" x2="13750" y2="42381"/>
                        <a14:foregroundMark x1="50833" y1="59524" x2="50833" y2="59524"/>
                        <a14:foregroundMark x1="75833" y1="58571" x2="75833" y2="58571"/>
                        <a14:foregroundMark x1="90833" y1="58571" x2="90833" y2="58571"/>
                        <a14:foregroundMark x1="92500" y1="91429" x2="92500" y2="91429"/>
                        <a14:foregroundMark x1="9583" y1="24762" x2="9583" y2="24762"/>
                        <a14:foregroundMark x1="10833" y1="20952" x2="10833" y2="20952"/>
                        <a14:foregroundMark x1="1667" y1="21905" x2="1667" y2="21905"/>
                        <a14:foregroundMark x1="3750" y1="35714" x2="3750" y2="35714"/>
                        <a14:foregroundMark x1="23333" y1="17619" x2="23333" y2="17619"/>
                        <a14:foregroundMark x1="62083" y1="27143" x2="62083" y2="27143"/>
                        <a14:foregroundMark x1="56250" y1="51429" x2="56250" y2="51429"/>
                        <a14:foregroundMark x1="52083" y1="45238" x2="52083" y2="45238"/>
                        <a14:foregroundMark x1="80000" y1="79048" x2="80000" y2="79048"/>
                        <a14:foregroundMark x1="65833" y1="77619" x2="65833" y2="77619"/>
                        <a14:foregroundMark x1="67083" y1="65714" x2="67083" y2="65714"/>
                        <a14:foregroundMark x1="12500" y1="36667" x2="12500" y2="36667"/>
                        <a14:foregroundMark x1="22917" y1="71429" x2="22917" y2="71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2901" y="2576874"/>
            <a:ext cx="2763098" cy="25722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124" y="1027906"/>
            <a:ext cx="1644620" cy="153863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5" t="1076" r="20903" b="30832"/>
          <a:stretch/>
        </p:blipFill>
        <p:spPr>
          <a:xfrm>
            <a:off x="10028124" y="2674509"/>
            <a:ext cx="1644620" cy="150898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124" y="4291458"/>
            <a:ext cx="1644620" cy="120685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143" l="0" r="100000">
                        <a14:foregroundMark x1="78547" y1="49714" x2="78547" y2="49714"/>
                        <a14:foregroundMark x1="75433" y1="38857" x2="75433" y2="38857"/>
                        <a14:foregroundMark x1="93772" y1="55429" x2="93772" y2="55429"/>
                        <a14:foregroundMark x1="67128" y1="67429" x2="67128" y2="67429"/>
                        <a14:foregroundMark x1="16609" y1="26857" x2="16609" y2="26857"/>
                        <a14:foregroundMark x1="17993" y1="34286" x2="17993" y2="34286"/>
                        <a14:foregroundMark x1="60554" y1="22857" x2="60554" y2="2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8534" y="5149126"/>
            <a:ext cx="4236963" cy="16668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668" y="365125"/>
            <a:ext cx="1341236" cy="13839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4904" y="1605694"/>
            <a:ext cx="7733220" cy="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3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1180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¿COMO TIENEN QUE SER LAS CLASES DE EDUCACIÓN FÍSICA?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FFFF00"/>
                </a:solidFill>
              </a:rPr>
              <a:t>Dinámica y motivadora.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Implicación global he integral: motriz, psicosocial y cognitivo</a:t>
            </a:r>
          </a:p>
          <a:p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Utilización del material diverso</a:t>
            </a:r>
          </a:p>
          <a:p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</a:rPr>
              <a:t>Organización ordenada y diversa.</a:t>
            </a:r>
          </a:p>
          <a:p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</a:rPr>
              <a:t>Utilizar la comunicación gestual y verbal.</a:t>
            </a:r>
          </a:p>
          <a:p>
            <a:r>
              <a:rPr lang="es-ES" b="1" dirty="0" smtClean="0">
                <a:solidFill>
                  <a:schemeClr val="tx2">
                    <a:lumMod val="50000"/>
                  </a:schemeClr>
                </a:solidFill>
              </a:rPr>
              <a:t>Posibilidades de comunicación elevada </a:t>
            </a:r>
          </a:p>
          <a:p>
            <a:r>
              <a:rPr lang="es-ES" b="1" dirty="0" smtClean="0">
                <a:solidFill>
                  <a:srgbClr val="7030A0"/>
                </a:solidFill>
              </a:rPr>
              <a:t>Las evaluaciones son practicas y teóricas.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Adecuar los ejercicios acorde a los resultados.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304" y="5240740"/>
            <a:ext cx="2003590" cy="13033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154" l="5196" r="899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6335" y="1825626"/>
            <a:ext cx="4585647" cy="5032374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V="1">
            <a:off x="1037230" y="1663393"/>
            <a:ext cx="10044752" cy="2729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1257" y="230188"/>
            <a:ext cx="1341450" cy="120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ESTRATEGIAS DIDÁCTICAS PARA LA ENSEÑANZA DEL DEPORTE 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98287" y="1746602"/>
            <a:ext cx="9168617" cy="2962943"/>
          </a:xfrm>
        </p:spPr>
        <p:txBody>
          <a:bodyPr/>
          <a:lstStyle/>
          <a:p>
            <a:r>
              <a:rPr lang="es-ES" b="1" dirty="0" smtClean="0"/>
              <a:t>Enseñanza de los deportes de lo sencillo a lo complejo.</a:t>
            </a:r>
          </a:p>
          <a:p>
            <a:r>
              <a:rPr lang="es-ES" b="1" dirty="0" smtClean="0"/>
              <a:t>Enseñanza de los fundamentos generales del deporte de manera </a:t>
            </a:r>
            <a:r>
              <a:rPr lang="es-ES" sz="3200" b="1" dirty="0" smtClean="0">
                <a:solidFill>
                  <a:srgbClr val="FFFF00"/>
                </a:solidFill>
              </a:rPr>
              <a:t>grupal</a:t>
            </a:r>
            <a:r>
              <a:rPr lang="es-ES" b="1" dirty="0" smtClean="0"/>
              <a:t> y posterior mente de manera </a:t>
            </a:r>
            <a:r>
              <a:rPr lang="es-ES" sz="3200" b="1" dirty="0" smtClean="0">
                <a:solidFill>
                  <a:srgbClr val="FFFF00"/>
                </a:solidFill>
              </a:rPr>
              <a:t>individual</a:t>
            </a:r>
            <a:r>
              <a:rPr lang="es-ES" b="1" dirty="0" smtClean="0"/>
              <a:t>. </a:t>
            </a:r>
          </a:p>
          <a:p>
            <a:r>
              <a:rPr lang="es-ES" b="1" dirty="0" smtClean="0"/>
              <a:t>Dar continuidad a la secuencia de ejercicios técnicos.</a:t>
            </a:r>
          </a:p>
          <a:p>
            <a:r>
              <a:rPr lang="es-ES" b="1" dirty="0" smtClean="0"/>
              <a:t>Corregir errores comunes de manera general.</a:t>
            </a:r>
          </a:p>
          <a:p>
            <a:r>
              <a:rPr lang="es-ES" b="1" dirty="0" smtClean="0"/>
              <a:t>Análisis critico de enseñanza aprendizaje de los deportes.</a:t>
            </a:r>
          </a:p>
          <a:p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7532104" y="4484875"/>
            <a:ext cx="39603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Explicar y realizar 90%</a:t>
            </a:r>
            <a:endParaRPr lang="es-E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28016" y="5985159"/>
            <a:ext cx="18197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Leer 10 %</a:t>
            </a:r>
            <a:endParaRPr lang="es-E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185183" y="5616362"/>
            <a:ext cx="25811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Escuchar 20</a:t>
            </a:r>
            <a:r>
              <a:rPr lang="es-ES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%</a:t>
            </a:r>
            <a:endParaRPr lang="es-E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791008" y="5238508"/>
            <a:ext cx="26376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Observar 30%</a:t>
            </a:r>
            <a:endParaRPr lang="es-E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338011" y="4848519"/>
            <a:ext cx="37920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Analizar debatir 70</a:t>
            </a:r>
            <a:r>
              <a:rPr lang="es-ES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%</a:t>
            </a:r>
            <a:endParaRPr lang="es-E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304" y="5240740"/>
            <a:ext cx="2003590" cy="130336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091" y="5269541"/>
            <a:ext cx="795146" cy="9239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8" l="1767" r="100000">
                        <a14:foregroundMark x1="44876" y1="57865" x2="44876" y2="57865"/>
                        <a14:foregroundMark x1="50530" y1="51685" x2="50530" y2="51685"/>
                        <a14:foregroundMark x1="73145" y1="57303" x2="73145" y2="57303"/>
                        <a14:foregroundMark x1="67491" y1="51685" x2="67491" y2="516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8287" y="4740340"/>
            <a:ext cx="1038439" cy="10967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7304" y="163065"/>
            <a:ext cx="1498467" cy="1381477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 flipV="1">
            <a:off x="724347" y="1654535"/>
            <a:ext cx="8787915" cy="2398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619" y="1892748"/>
            <a:ext cx="2345126" cy="30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6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1180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QUE SE ENSEÑA A TRAVES DE ELLO 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5730025" cy="4351338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A controlar sus emociones negativas. </a:t>
            </a:r>
          </a:p>
          <a:p>
            <a:r>
              <a:rPr lang="es-ES" dirty="0" smtClean="0"/>
              <a:t>A fortalecer los lasos de amistad </a:t>
            </a:r>
          </a:p>
          <a:p>
            <a:r>
              <a:rPr lang="es-ES" dirty="0" smtClean="0"/>
              <a:t>Crear liderazgo </a:t>
            </a:r>
          </a:p>
          <a:p>
            <a:r>
              <a:rPr lang="es-ES" dirty="0" smtClean="0"/>
              <a:t>Tomar decisiones </a:t>
            </a:r>
          </a:p>
          <a:p>
            <a:r>
              <a:rPr lang="es-ES" dirty="0" smtClean="0"/>
              <a:t>Controlar el nerviosismo </a:t>
            </a:r>
          </a:p>
          <a:p>
            <a:r>
              <a:rPr lang="es-ES" dirty="0" smtClean="0"/>
              <a:t> Aceptar la derrota </a:t>
            </a:r>
          </a:p>
          <a:p>
            <a:r>
              <a:rPr lang="es-ES" dirty="0" smtClean="0"/>
              <a:t>Respetar las normas </a:t>
            </a:r>
          </a:p>
          <a:p>
            <a:r>
              <a:rPr lang="es-ES" dirty="0" smtClean="0"/>
              <a:t>A relacionarse con los demás. 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304" y="5240740"/>
            <a:ext cx="2003590" cy="13033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100000" l="0" r="98667">
                        <a14:foregroundMark x1="54667" y1="43556" x2="54667" y2="43556"/>
                        <a14:foregroundMark x1="57778" y1="37778" x2="57778" y2="37778"/>
                        <a14:foregroundMark x1="47111" y1="33778" x2="47111" y2="33778"/>
                        <a14:foregroundMark x1="39556" y1="31556" x2="39556" y2="31556"/>
                        <a14:foregroundMark x1="18222" y1="40889" x2="18222" y2="40889"/>
                        <a14:foregroundMark x1="28444" y1="30222" x2="28444" y2="30222"/>
                        <a14:foregroundMark x1="49778" y1="92000" x2="49778" y2="92000"/>
                        <a14:foregroundMark x1="59111" y1="92444" x2="59111" y2="92444"/>
                        <a14:foregroundMark x1="26667" y1="96444" x2="26667" y2="96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3484" y="1690688"/>
            <a:ext cx="2143125" cy="13065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070" y1="45578" x2="28070" y2="45578"/>
                        <a14:foregroundMark x1="22807" y1="46939" x2="22807" y2="46939"/>
                        <a14:foregroundMark x1="63158" y1="82993" x2="63158" y2="82993"/>
                        <a14:foregroundMark x1="78947" y1="94558" x2="78947" y2="94558"/>
                        <a14:foregroundMark x1="50877" y1="71429" x2="50877" y2="71429"/>
                        <a14:foregroundMark x1="67251" y1="16327" x2="67251" y2="16327"/>
                        <a14:foregroundMark x1="58480" y1="10884" x2="58480" y2="10884"/>
                        <a14:foregroundMark x1="34503" y1="34694" x2="34503" y2="34694"/>
                        <a14:foregroundMark x1="32164" y1="32653" x2="32164" y2="32653"/>
                        <a14:foregroundMark x1="51754" y1="10884" x2="51754" y2="10884"/>
                        <a14:foregroundMark x1="46784" y1="12245" x2="46784" y2="12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0298" y="2619952"/>
            <a:ext cx="4362669" cy="2002210"/>
          </a:xfrm>
          <a:prstGeom prst="rect">
            <a:avLst/>
          </a:prstGeom>
        </p:spPr>
      </p:pic>
      <p:pic>
        <p:nvPicPr>
          <p:cNvPr id="9" name="Picture 2" descr="Evaluación de las pruebas de Lanzamientos 4to I.T. - Quizizz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60" b="94681" l="1487" r="93309">
                        <a14:foregroundMark x1="28253" y1="57447" x2="28253" y2="57447"/>
                        <a14:foregroundMark x1="26022" y1="48404" x2="26022" y2="48404"/>
                        <a14:foregroundMark x1="30855" y1="50000" x2="30855" y2="50000"/>
                        <a14:foregroundMark x1="24907" y1="53723" x2="24907" y2="53723"/>
                        <a14:foregroundMark x1="27138" y1="69681" x2="27138" y2="69681"/>
                        <a14:foregroundMark x1="28253" y1="41489" x2="28253" y2="41489"/>
                        <a14:foregroundMark x1="39405" y1="36170" x2="39405" y2="36170"/>
                        <a14:foregroundMark x1="29740" y1="29787" x2="29740" y2="29787"/>
                        <a14:foregroundMark x1="33457" y1="43085" x2="33457" y2="43085"/>
                        <a14:foregroundMark x1="40892" y1="21809" x2="40892" y2="21809"/>
                        <a14:foregroundMark x1="45353" y1="21809" x2="45353" y2="21809"/>
                        <a14:foregroundMark x1="44610" y1="18617" x2="44610" y2="18617"/>
                        <a14:foregroundMark x1="83643" y1="21809" x2="83643" y2="21809"/>
                        <a14:foregroundMark x1="26766" y1="84043" x2="26766" y2="84043"/>
                        <a14:foregroundMark x1="22305" y1="85638" x2="22305" y2="85638"/>
                        <a14:foregroundMark x1="23420" y1="81915" x2="23420" y2="81915"/>
                        <a14:foregroundMark x1="42751" y1="80319" x2="42751" y2="80319"/>
                        <a14:foregroundMark x1="46468" y1="77128" x2="46468" y2="77128"/>
                        <a14:foregroundMark x1="52788" y1="76596" x2="52788" y2="76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425" y="2893857"/>
            <a:ext cx="4686837" cy="166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6945" y="4259126"/>
            <a:ext cx="3846909" cy="20423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04608" y="306776"/>
            <a:ext cx="1732170" cy="13839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V="1">
            <a:off x="838200" y="1346370"/>
            <a:ext cx="7711186" cy="8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16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592</Words>
  <Application>Microsoft Office PowerPoint</Application>
  <PresentationFormat>Panorámica</PresentationFormat>
  <Paragraphs>104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Adobe Gothic Std B</vt:lpstr>
      <vt:lpstr>Arial</vt:lpstr>
      <vt:lpstr>Calibri</vt:lpstr>
      <vt:lpstr>Calibri Light</vt:lpstr>
      <vt:lpstr>Tema de Office</vt:lpstr>
      <vt:lpstr>Presentación de PowerPoint</vt:lpstr>
      <vt:lpstr>CARACTERISTICAS  </vt:lpstr>
      <vt:lpstr>LA DIDÁCTICA EN LA ACTIVIDAD FÍSICA Y EL DEPORTE </vt:lpstr>
      <vt:lpstr>Presentación de PowerPoint</vt:lpstr>
      <vt:lpstr>Según Sánchez Buñuelos afirma que la didáctica en la A. Física y es deporte   </vt:lpstr>
      <vt:lpstr>Veamos algunas estrategias didácticas para una clase.</vt:lpstr>
      <vt:lpstr>¿COMO TIENEN QUE SER LAS CLASES DE EDUCACIÓN FÍSICA?</vt:lpstr>
      <vt:lpstr>ESTRATEGIAS DIDÁCTICAS PARA LA ENSEÑANZA DEL DEPORTE </vt:lpstr>
      <vt:lpstr>QUE SE ENSEÑA A TRAVES DE ELLO </vt:lpstr>
      <vt:lpstr>Actividades didácticas  </vt:lpstr>
      <vt:lpstr>CUAL ES EL OBJETIVO </vt:lpstr>
      <vt:lpstr>Presentación de PowerPoint</vt:lpstr>
      <vt:lpstr>Presentación de PowerPoint</vt:lpstr>
      <vt:lpstr>BIBLIOGRAFIA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CONCEPTO DE DICATICA</dc:title>
  <dc:creator>Usuario</dc:creator>
  <cp:lastModifiedBy>EIFODEC PC</cp:lastModifiedBy>
  <cp:revision>62</cp:revision>
  <dcterms:created xsi:type="dcterms:W3CDTF">2023-07-05T02:15:04Z</dcterms:created>
  <dcterms:modified xsi:type="dcterms:W3CDTF">2023-07-07T20:57:09Z</dcterms:modified>
</cp:coreProperties>
</file>