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1" r:id="rId2"/>
    <p:sldId id="262" r:id="rId3"/>
    <p:sldId id="278" r:id="rId4"/>
    <p:sldId id="263" r:id="rId5"/>
    <p:sldId id="265" r:id="rId6"/>
    <p:sldId id="267" r:id="rId7"/>
    <p:sldId id="269" r:id="rId8"/>
    <p:sldId id="280" r:id="rId9"/>
    <p:sldId id="276" r:id="rId10"/>
    <p:sldId id="277" r:id="rId11"/>
    <p:sldId id="282" r:id="rId12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910C6-09AE-43EF-80A2-CC710E0284A2}" type="datetimeFigureOut">
              <a:rPr lang="es-BO" smtClean="0"/>
              <a:pPr/>
              <a:t>14/07/2011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E95C9-E98A-48B5-BB9B-243E6B296DB6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7954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E95C9-E98A-48B5-BB9B-243E6B296DB6}" type="slidenum">
              <a:rPr lang="es-BO" smtClean="0"/>
              <a:pPr/>
              <a:t>6</a:t>
            </a:fld>
            <a:endParaRPr lang="es-B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3E1-6717-4F9F-8CF5-0C9E3C454736}" type="datetimeFigureOut">
              <a:rPr lang="es-BO" smtClean="0"/>
              <a:pPr/>
              <a:t>14/07/2011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4619-55DD-48F2-AF3D-11F57B2B72E0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3E1-6717-4F9F-8CF5-0C9E3C454736}" type="datetimeFigureOut">
              <a:rPr lang="es-BO" smtClean="0"/>
              <a:pPr/>
              <a:t>14/07/2011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4619-55DD-48F2-AF3D-11F57B2B72E0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3E1-6717-4F9F-8CF5-0C9E3C454736}" type="datetimeFigureOut">
              <a:rPr lang="es-BO" smtClean="0"/>
              <a:pPr/>
              <a:t>14/07/2011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4619-55DD-48F2-AF3D-11F57B2B72E0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3E1-6717-4F9F-8CF5-0C9E3C454736}" type="datetimeFigureOut">
              <a:rPr lang="es-BO" smtClean="0"/>
              <a:pPr/>
              <a:t>14/07/2011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4619-55DD-48F2-AF3D-11F57B2B72E0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3E1-6717-4F9F-8CF5-0C9E3C454736}" type="datetimeFigureOut">
              <a:rPr lang="es-BO" smtClean="0"/>
              <a:pPr/>
              <a:t>14/07/2011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4619-55DD-48F2-AF3D-11F57B2B72E0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3E1-6717-4F9F-8CF5-0C9E3C454736}" type="datetimeFigureOut">
              <a:rPr lang="es-BO" smtClean="0"/>
              <a:pPr/>
              <a:t>14/07/2011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4619-55DD-48F2-AF3D-11F57B2B72E0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3E1-6717-4F9F-8CF5-0C9E3C454736}" type="datetimeFigureOut">
              <a:rPr lang="es-BO" smtClean="0"/>
              <a:pPr/>
              <a:t>14/07/2011</a:t>
            </a:fld>
            <a:endParaRPr lang="es-B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4619-55DD-48F2-AF3D-11F57B2B72E0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3E1-6717-4F9F-8CF5-0C9E3C454736}" type="datetimeFigureOut">
              <a:rPr lang="es-BO" smtClean="0"/>
              <a:pPr/>
              <a:t>14/07/2011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4619-55DD-48F2-AF3D-11F57B2B72E0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3E1-6717-4F9F-8CF5-0C9E3C454736}" type="datetimeFigureOut">
              <a:rPr lang="es-BO" smtClean="0"/>
              <a:pPr/>
              <a:t>14/07/2011</a:t>
            </a:fld>
            <a:endParaRPr lang="es-B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4619-55DD-48F2-AF3D-11F57B2B72E0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3E1-6717-4F9F-8CF5-0C9E3C454736}" type="datetimeFigureOut">
              <a:rPr lang="es-BO" smtClean="0"/>
              <a:pPr/>
              <a:t>14/07/2011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4619-55DD-48F2-AF3D-11F57B2B72E0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23E1-6717-4F9F-8CF5-0C9E3C454736}" type="datetimeFigureOut">
              <a:rPr lang="es-BO" smtClean="0"/>
              <a:pPr/>
              <a:t>14/07/2011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4619-55DD-48F2-AF3D-11F57B2B72E0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023E1-6717-4F9F-8CF5-0C9E3C454736}" type="datetimeFigureOut">
              <a:rPr lang="es-BO" smtClean="0"/>
              <a:pPr/>
              <a:t>14/07/2011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24619-55DD-48F2-AF3D-11F57B2B72E0}" type="slidenum">
              <a:rPr lang="es-BO" smtClean="0"/>
              <a:pPr/>
              <a:t>‹Nº›</a:t>
            </a:fld>
            <a:endParaRPr lang="es-B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frasesparamsn.blogspot.com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J:\S5030085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frasesparamsn.blogspot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frasesparamsn.blogspot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hyperlink" Target="http://frasesparamsn.blogspo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hyperlink" Target="http://frasesparamsn.blogspo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frasesparamsn.blogspot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623175"/>
            <a:chOff x="0" y="0"/>
            <a:chExt cx="5760" cy="4802"/>
          </a:xfrm>
        </p:grpSpPr>
        <p:pic>
          <p:nvPicPr>
            <p:cNvPr id="37891" name="Picture 3" descr="PC02065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37892" name="Picture 4" descr="PC02065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82"/>
              <a:ext cx="5760" cy="4320"/>
            </a:xfrm>
            <a:prstGeom prst="rect">
              <a:avLst/>
            </a:prstGeom>
            <a:noFill/>
          </p:spPr>
        </p:pic>
      </p:grp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1547813" y="214291"/>
            <a:ext cx="6810401" cy="121444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59"/>
                <a:gd name="adj2" fmla="val 14"/>
              </a:avLst>
            </a:prstTxWarp>
          </a:bodyPr>
          <a:lstStyle/>
          <a:p>
            <a:r>
              <a:rPr lang="es-BO" sz="3600" b="1" i="1" kern="10" dirty="0" smtClean="0">
                <a:ln w="28575">
                  <a:solidFill>
                    <a:srgbClr val="FFFF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C6BC3A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MOTIVACIÓN EN EL DEPORTE</a:t>
            </a:r>
            <a:endParaRPr lang="es-BO" sz="3600" b="1" i="1" kern="10" dirty="0">
              <a:ln w="28575">
                <a:solidFill>
                  <a:srgbClr val="FFFF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C6BC3A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7894" name="Picture 9" descr="x_caratrans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1525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23850" y="1557338"/>
            <a:ext cx="649288" cy="23749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5000"/>
              </a:lnSpc>
            </a:pPr>
            <a:r>
              <a:rPr lang="es-AR" b="1">
                <a:solidFill>
                  <a:srgbClr val="FFFFFF"/>
                </a:solidFill>
              </a:rPr>
              <a:t>H</a:t>
            </a:r>
          </a:p>
          <a:p>
            <a:pPr>
              <a:lnSpc>
                <a:spcPct val="75000"/>
              </a:lnSpc>
            </a:pPr>
            <a:r>
              <a:rPr lang="es-AR" b="1">
                <a:solidFill>
                  <a:srgbClr val="FFFFFF"/>
                </a:solidFill>
              </a:rPr>
              <a:t>E</a:t>
            </a:r>
          </a:p>
          <a:p>
            <a:pPr>
              <a:lnSpc>
                <a:spcPct val="75000"/>
              </a:lnSpc>
            </a:pPr>
            <a:r>
              <a:rPr lang="es-AR" b="1">
                <a:solidFill>
                  <a:srgbClr val="FFFFFF"/>
                </a:solidFill>
              </a:rPr>
              <a:t>R</a:t>
            </a:r>
          </a:p>
          <a:p>
            <a:pPr>
              <a:lnSpc>
                <a:spcPct val="75000"/>
              </a:lnSpc>
            </a:pPr>
            <a:r>
              <a:rPr lang="es-AR" b="1">
                <a:solidFill>
                  <a:srgbClr val="FFFFFF"/>
                </a:solidFill>
              </a:rPr>
              <a:t>N</a:t>
            </a:r>
          </a:p>
          <a:p>
            <a:pPr>
              <a:lnSpc>
                <a:spcPct val="75000"/>
              </a:lnSpc>
            </a:pPr>
            <a:r>
              <a:rPr lang="es-AR" b="1">
                <a:solidFill>
                  <a:srgbClr val="FFFFFF"/>
                </a:solidFill>
              </a:rPr>
              <a:t>A</a:t>
            </a:r>
          </a:p>
          <a:p>
            <a:pPr>
              <a:lnSpc>
                <a:spcPct val="75000"/>
              </a:lnSpc>
            </a:pPr>
            <a:r>
              <a:rPr lang="es-AR" b="1">
                <a:solidFill>
                  <a:srgbClr val="FFFFFF"/>
                </a:solidFill>
              </a:rPr>
              <a:t>N</a:t>
            </a:r>
          </a:p>
          <a:p>
            <a:pPr>
              <a:lnSpc>
                <a:spcPct val="75000"/>
              </a:lnSpc>
            </a:pPr>
            <a:endParaRPr lang="es-AR" b="1">
              <a:solidFill>
                <a:srgbClr val="FFFFFF"/>
              </a:solidFill>
            </a:endParaRPr>
          </a:p>
          <a:p>
            <a:pPr>
              <a:lnSpc>
                <a:spcPct val="75000"/>
              </a:lnSpc>
            </a:pPr>
            <a:r>
              <a:rPr lang="es-AR" b="1">
                <a:solidFill>
                  <a:srgbClr val="FFFFFF"/>
                </a:solidFill>
              </a:rPr>
              <a:t>Z</a:t>
            </a:r>
          </a:p>
          <a:p>
            <a:pPr>
              <a:lnSpc>
                <a:spcPct val="75000"/>
              </a:lnSpc>
            </a:pPr>
            <a:r>
              <a:rPr lang="es-AR" b="1">
                <a:solidFill>
                  <a:srgbClr val="FFFFFF"/>
                </a:solidFill>
              </a:rPr>
              <a:t>U</a:t>
            </a:r>
          </a:p>
          <a:p>
            <a:pPr>
              <a:lnSpc>
                <a:spcPct val="75000"/>
              </a:lnSpc>
            </a:pPr>
            <a:r>
              <a:rPr lang="es-AR" b="1">
                <a:solidFill>
                  <a:srgbClr val="FFFFFF"/>
                </a:solidFill>
              </a:rPr>
              <a:t>A</a:t>
            </a:r>
          </a:p>
          <a:p>
            <a:pPr>
              <a:lnSpc>
                <a:spcPct val="75000"/>
              </a:lnSpc>
            </a:pPr>
            <a:r>
              <a:rPr lang="es-AR" b="1">
                <a:solidFill>
                  <a:srgbClr val="FFFFFF"/>
                </a:solidFill>
              </a:rPr>
              <a:t>Z</a:t>
            </a:r>
          </a:p>
          <a:p>
            <a:pPr>
              <a:lnSpc>
                <a:spcPct val="75000"/>
              </a:lnSpc>
            </a:pPr>
            <a:r>
              <a:rPr lang="es-AR" b="1">
                <a:solidFill>
                  <a:srgbClr val="FFFFFF"/>
                </a:solidFill>
              </a:rPr>
              <a:t>O</a:t>
            </a:r>
          </a:p>
          <a:p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1052513"/>
            <a:ext cx="1403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AR" b="1">
                <a:solidFill>
                  <a:srgbClr val="FFFFFF"/>
                </a:solidFill>
              </a:rPr>
              <a:t>Prof.</a:t>
            </a:r>
            <a:endParaRPr lang="es-ES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Flecha derecha"/>
          <p:cNvSpPr/>
          <p:nvPr/>
        </p:nvSpPr>
        <p:spPr>
          <a:xfrm>
            <a:off x="1000100" y="1714488"/>
            <a:ext cx="2000264" cy="1357322"/>
          </a:xfrm>
          <a:prstGeom prst="rightArrow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effectLst>
            <a:glow rad="101600">
              <a:srgbClr val="FFFF00">
                <a:alpha val="60000"/>
              </a:srgb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>
                <a:solidFill>
                  <a:schemeClr val="tx1"/>
                </a:solidFill>
                <a:latin typeface="Tekton Pro" pitchFamily="34" charset="0"/>
              </a:rPr>
              <a:t>PADRES </a:t>
            </a:r>
            <a:endParaRPr lang="es-BO" dirty="0">
              <a:solidFill>
                <a:schemeClr val="tx1"/>
              </a:solidFill>
              <a:latin typeface="Tekton Pro" pitchFamily="34" charset="0"/>
            </a:endParaRPr>
          </a:p>
        </p:txBody>
      </p:sp>
      <p:sp>
        <p:nvSpPr>
          <p:cNvPr id="16" name="15 Proceso alternativo"/>
          <p:cNvSpPr/>
          <p:nvPr/>
        </p:nvSpPr>
        <p:spPr>
          <a:xfrm>
            <a:off x="3714744" y="2071678"/>
            <a:ext cx="5072098" cy="1071570"/>
          </a:xfrm>
          <a:prstGeom prst="flowChartAlternateProcess">
            <a:avLst/>
          </a:prstGeom>
          <a:gradFill flip="none" rotWithShape="1">
            <a:gsLst>
              <a:gs pos="0">
                <a:srgbClr val="F80808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F80808"/>
              </a:gs>
            </a:gsLst>
            <a:lin ang="1350000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BO" sz="2000" dirty="0" smtClean="0">
                <a:solidFill>
                  <a:schemeClr val="tx1"/>
                </a:solidFill>
                <a:latin typeface="Tekton Pro" pitchFamily="34" charset="0"/>
              </a:rPr>
              <a:t>Son las figuras más importantes que tienes de sus hijos, ya que la mayoría de ellos quiere complacer a sus padres con sus esfuerzos</a:t>
            </a:r>
            <a:endParaRPr lang="es-BO" sz="2000" dirty="0">
              <a:solidFill>
                <a:schemeClr val="tx1"/>
              </a:solidFill>
              <a:latin typeface="Tekton Pro" pitchFamily="34" charset="0"/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1000100" y="3286124"/>
            <a:ext cx="2000264" cy="1357322"/>
          </a:xfrm>
          <a:prstGeom prst="rightArrow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effectLst>
            <a:glow rad="101600">
              <a:srgbClr val="FFFF00">
                <a:alpha val="60000"/>
              </a:srgb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>
                <a:solidFill>
                  <a:schemeClr val="tx1"/>
                </a:solidFill>
                <a:latin typeface="Tekton Pro" pitchFamily="34" charset="0"/>
              </a:rPr>
              <a:t>OTRAS PERSONAS</a:t>
            </a:r>
            <a:endParaRPr lang="es-BO" dirty="0">
              <a:solidFill>
                <a:schemeClr val="tx1"/>
              </a:solidFill>
              <a:latin typeface="Tekton Pro" pitchFamily="34" charset="0"/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857224" y="4929198"/>
            <a:ext cx="2071702" cy="1357322"/>
          </a:xfrm>
          <a:prstGeom prst="rightArrow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effectLst>
            <a:glow rad="101600">
              <a:srgbClr val="FFFF00">
                <a:alpha val="60000"/>
              </a:srgb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>
                <a:solidFill>
                  <a:schemeClr val="tx1"/>
                </a:solidFill>
                <a:latin typeface="Tekton Pro" pitchFamily="34" charset="0"/>
              </a:rPr>
              <a:t>ENTRENADOR</a:t>
            </a:r>
            <a:endParaRPr lang="es-BO" dirty="0">
              <a:solidFill>
                <a:schemeClr val="tx1"/>
              </a:solidFill>
              <a:latin typeface="Tekton Pro" pitchFamily="34" charset="0"/>
            </a:endParaRPr>
          </a:p>
        </p:txBody>
      </p:sp>
      <p:sp>
        <p:nvSpPr>
          <p:cNvPr id="19" name="18 Proceso alternativo"/>
          <p:cNvSpPr/>
          <p:nvPr/>
        </p:nvSpPr>
        <p:spPr>
          <a:xfrm>
            <a:off x="3714744" y="5000636"/>
            <a:ext cx="5072098" cy="1357322"/>
          </a:xfrm>
          <a:prstGeom prst="flowChartAlternateProcess">
            <a:avLst/>
          </a:prstGeom>
          <a:gradFill flip="none" rotWithShape="1">
            <a:gsLst>
              <a:gs pos="0">
                <a:srgbClr val="F80808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F80808"/>
              </a:gs>
            </a:gsLst>
            <a:lin ang="1350000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BO" sz="2000" dirty="0" smtClean="0">
                <a:solidFill>
                  <a:schemeClr val="tx1"/>
                </a:solidFill>
                <a:latin typeface="Tekton Pro" pitchFamily="34" charset="0"/>
              </a:rPr>
              <a:t>Los entrenadores deben tener muy en cuenta que son capaces de mejorar la confianza y seguridad y tal ves destruirla con unas pocas palabras, o incluso con una mirada.</a:t>
            </a:r>
            <a:endParaRPr lang="es-BO" sz="2000" dirty="0">
              <a:solidFill>
                <a:schemeClr val="tx1"/>
              </a:solidFill>
              <a:latin typeface="Tekton Pro" pitchFamily="34" charset="0"/>
            </a:endParaRPr>
          </a:p>
        </p:txBody>
      </p:sp>
      <p:sp>
        <p:nvSpPr>
          <p:cNvPr id="20" name="19 Proceso alternativo"/>
          <p:cNvSpPr/>
          <p:nvPr/>
        </p:nvSpPr>
        <p:spPr>
          <a:xfrm>
            <a:off x="3714744" y="3429000"/>
            <a:ext cx="5072098" cy="1285884"/>
          </a:xfrm>
          <a:prstGeom prst="flowChartAlternateProcess">
            <a:avLst/>
          </a:prstGeom>
          <a:gradFill flip="none" rotWithShape="1">
            <a:gsLst>
              <a:gs pos="0">
                <a:srgbClr val="F80808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F80808"/>
              </a:gs>
            </a:gsLst>
            <a:lin ang="1350000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s-BO" sz="2000" dirty="0" smtClean="0">
                <a:solidFill>
                  <a:schemeClr val="tx1"/>
                </a:solidFill>
                <a:latin typeface="Tekton Pro" pitchFamily="34" charset="0"/>
              </a:rPr>
              <a:t>El compartir con otras personas en igualdad de condiciones de juego, influye bastante en la mejora de la autoestima e incrementa su capacidad de relación social</a:t>
            </a:r>
            <a:endParaRPr lang="es-BO" sz="2000" dirty="0">
              <a:solidFill>
                <a:schemeClr val="tx1"/>
              </a:solidFill>
              <a:latin typeface="Tekton Pro" pitchFamily="34" charset="0"/>
            </a:endParaRPr>
          </a:p>
        </p:txBody>
      </p:sp>
      <p:pic>
        <p:nvPicPr>
          <p:cNvPr id="22" name="Picture 16" descr="Gifs animados de Deportes - Imagenes animadas de Deportes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-24"/>
            <a:ext cx="2000264" cy="227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Documento"/>
          <p:cNvSpPr/>
          <p:nvPr/>
        </p:nvSpPr>
        <p:spPr>
          <a:xfrm>
            <a:off x="285720" y="142852"/>
            <a:ext cx="5072098" cy="785818"/>
          </a:xfrm>
          <a:prstGeom prst="flowChartDocument">
            <a:avLst/>
          </a:prstGeom>
          <a:gradFill flip="none" rotWithShape="1">
            <a:gsLst>
              <a:gs pos="2700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/>
          <a:scene3d>
            <a:camera prst="perspectiveBelow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800" dirty="0" smtClean="0">
                <a:solidFill>
                  <a:schemeClr val="tx1"/>
                </a:solidFill>
                <a:latin typeface="Tekton Pro" pitchFamily="34" charset="0"/>
              </a:rPr>
              <a:t>INFLUENCIAS</a:t>
            </a:r>
            <a:endParaRPr lang="es-BO" sz="2800" dirty="0">
              <a:solidFill>
                <a:schemeClr val="tx1"/>
              </a:solidFill>
              <a:latin typeface="Tekton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503008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469" y="142852"/>
            <a:ext cx="8739249" cy="6554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71406" y="500042"/>
            <a:ext cx="8858312" cy="56436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BO" sz="2400" i="1" dirty="0" smtClean="0">
                <a:solidFill>
                  <a:schemeClr val="tx2">
                    <a:lumMod val="75000"/>
                  </a:schemeClr>
                </a:solidFill>
                <a:latin typeface="Tekton Pro" pitchFamily="34" charset="0"/>
              </a:rPr>
              <a:t>         </a:t>
            </a:r>
            <a:r>
              <a:rPr lang="es-BO" sz="2400" i="1" dirty="0" smtClean="0">
                <a:solidFill>
                  <a:schemeClr val="tx1"/>
                </a:solidFill>
                <a:latin typeface="Tekton Pro" pitchFamily="34" charset="0"/>
              </a:rPr>
              <a:t> </a:t>
            </a:r>
            <a:r>
              <a:rPr lang="es-BO" sz="2400" b="1" i="1" dirty="0" smtClean="0">
                <a:solidFill>
                  <a:schemeClr val="tx1"/>
                </a:solidFill>
                <a:latin typeface="Tekton Pro" pitchFamily="34" charset="0"/>
              </a:rPr>
              <a:t>                                  </a:t>
            </a:r>
            <a:r>
              <a:rPr lang="es-BO" sz="2400" i="1" dirty="0" smtClean="0">
                <a:solidFill>
                  <a:srgbClr val="002060"/>
                </a:solidFill>
                <a:latin typeface="Tekton Pro" pitchFamily="34" charset="0"/>
              </a:rPr>
              <a:t>  </a:t>
            </a:r>
            <a:r>
              <a:rPr lang="es-BO" sz="2400" i="1" dirty="0" smtClean="0">
                <a:solidFill>
                  <a:schemeClr val="tx2">
                    <a:lumMod val="75000"/>
                  </a:schemeClr>
                </a:solidFill>
                <a:latin typeface="Tekton Pro" pitchFamily="34" charset="0"/>
              </a:rPr>
              <a:t>                 </a:t>
            </a:r>
          </a:p>
          <a:p>
            <a:endParaRPr lang="es-BO" sz="2400" dirty="0" smtClean="0">
              <a:solidFill>
                <a:schemeClr val="tx2">
                  <a:lumMod val="75000"/>
                </a:schemeClr>
              </a:solidFill>
              <a:latin typeface="Tekton Pro" pitchFamily="34" charset="0"/>
            </a:endParaRPr>
          </a:p>
        </p:txBody>
      </p:sp>
      <p:sp>
        <p:nvSpPr>
          <p:cNvPr id="7" name="6 Documento"/>
          <p:cNvSpPr/>
          <p:nvPr/>
        </p:nvSpPr>
        <p:spPr>
          <a:xfrm>
            <a:off x="2285984" y="214290"/>
            <a:ext cx="5214974" cy="928694"/>
          </a:xfrm>
          <a:prstGeom prst="flowChartDocument">
            <a:avLst/>
          </a:prstGeom>
          <a:gradFill flip="none" rotWithShape="1">
            <a:gsLst>
              <a:gs pos="2700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/>
          <a:scene3d>
            <a:camera prst="perspectiveBelow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800" dirty="0" smtClean="0">
                <a:solidFill>
                  <a:schemeClr val="tx1"/>
                </a:solidFill>
                <a:latin typeface="Tekton Pro" pitchFamily="34" charset="0"/>
              </a:rPr>
              <a:t>DEFINICIÓN</a:t>
            </a:r>
            <a:endParaRPr lang="es-BO" sz="2800" dirty="0">
              <a:solidFill>
                <a:schemeClr val="tx1"/>
              </a:solidFill>
              <a:latin typeface="Tekton Pro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7158" y="1285860"/>
            <a:ext cx="857256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sz="2400" i="1" dirty="0" smtClean="0">
                <a:latin typeface="Tekton Pro" pitchFamily="34" charset="0"/>
              </a:rPr>
              <a:t>La motivación puede definirse como la dirección o intensidad del esfuerzo.</a:t>
            </a:r>
          </a:p>
          <a:p>
            <a:pPr>
              <a:lnSpc>
                <a:spcPct val="80000"/>
              </a:lnSpc>
            </a:pPr>
            <a:r>
              <a:rPr lang="es-ES" sz="2400" i="1" dirty="0" smtClean="0">
                <a:latin typeface="Tekton Pro" pitchFamily="34" charset="0"/>
              </a:rPr>
              <a:t>	a) </a:t>
            </a:r>
            <a:r>
              <a:rPr lang="es-ES" sz="2400" b="1" i="1" dirty="0" smtClean="0">
                <a:latin typeface="Tekton Pro" pitchFamily="34" charset="0"/>
              </a:rPr>
              <a:t>La dirección del esfuerzo</a:t>
            </a:r>
            <a:r>
              <a:rPr lang="es-ES" sz="2400" i="1" dirty="0" smtClean="0">
                <a:latin typeface="Tekton Pro" pitchFamily="34" charset="0"/>
              </a:rPr>
              <a:t> se refiere a si el deportista busca, se aproxima o se siente atraído por ciertas situaciones (un sujeto puede estar motivado para desplazarse de una punta a otra de la ciudad a fin de practicar un determinado deporte.</a:t>
            </a:r>
          </a:p>
          <a:p>
            <a:pPr>
              <a:lnSpc>
                <a:spcPct val="80000"/>
              </a:lnSpc>
            </a:pPr>
            <a:r>
              <a:rPr lang="es-ES" sz="2400" i="1" dirty="0" smtClean="0">
                <a:latin typeface="Tekton Pro" pitchFamily="34" charset="0"/>
              </a:rPr>
              <a:t>	b) </a:t>
            </a:r>
            <a:r>
              <a:rPr lang="es-ES" sz="2400" b="1" i="1" dirty="0" smtClean="0">
                <a:latin typeface="Tekton Pro" pitchFamily="34" charset="0"/>
              </a:rPr>
              <a:t>La intensidad del esfuerzo</a:t>
            </a:r>
            <a:r>
              <a:rPr lang="es-ES" sz="2400" i="1" dirty="0" smtClean="0">
                <a:latin typeface="Tekton Pro" pitchFamily="34" charset="0"/>
              </a:rPr>
              <a:t> se refiere a la cantidad de empeño que una persona emplea en una situación determinada (un alumno puede asistir a una clase (se aproxima a la situación) pero sin invertir mucho esfuerzo en la misma). </a:t>
            </a:r>
          </a:p>
        </p:txBody>
      </p:sp>
      <p:pic>
        <p:nvPicPr>
          <p:cNvPr id="8" name="Picture 4" descr="Gifs animados de Deportes - Imagenes animadas de Deportes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929066"/>
            <a:ext cx="22145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emoticons_deporte_msnanimal_com-102[1]"/>
          <p:cNvPicPr>
            <a:picLocks noChangeAspect="1" noChangeArrowheads="1" noCrop="1"/>
          </p:cNvPicPr>
          <p:nvPr/>
        </p:nvPicPr>
        <p:blipFill>
          <a:blip r:embed="rId4">
            <a:lum bright="6000" contrast="18000"/>
          </a:blip>
          <a:srcRect/>
          <a:stretch>
            <a:fillRect/>
          </a:stretch>
        </p:blipFill>
        <p:spPr bwMode="auto">
          <a:xfrm>
            <a:off x="4643438" y="4214818"/>
            <a:ext cx="2214578" cy="22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71406" y="500042"/>
            <a:ext cx="8858312" cy="56436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BO" sz="2400" i="1" dirty="0" smtClean="0">
                <a:solidFill>
                  <a:schemeClr val="tx2">
                    <a:lumMod val="75000"/>
                  </a:schemeClr>
                </a:solidFill>
                <a:latin typeface="Tekton Pro" pitchFamily="34" charset="0"/>
              </a:rPr>
              <a:t>         </a:t>
            </a:r>
            <a:r>
              <a:rPr lang="es-BO" sz="2400" i="1" dirty="0" smtClean="0">
                <a:solidFill>
                  <a:schemeClr val="tx1"/>
                </a:solidFill>
                <a:latin typeface="Tekton Pro" pitchFamily="34" charset="0"/>
              </a:rPr>
              <a:t> </a:t>
            </a:r>
            <a:r>
              <a:rPr lang="es-BO" sz="2400" b="1" i="1" dirty="0" smtClean="0">
                <a:solidFill>
                  <a:schemeClr val="tx1"/>
                </a:solidFill>
                <a:latin typeface="Tekton Pro" pitchFamily="34" charset="0"/>
              </a:rPr>
              <a:t>                                  </a:t>
            </a:r>
            <a:r>
              <a:rPr lang="es-BO" sz="2400" i="1" dirty="0" smtClean="0">
                <a:solidFill>
                  <a:srgbClr val="002060"/>
                </a:solidFill>
                <a:latin typeface="Tekton Pro" pitchFamily="34" charset="0"/>
              </a:rPr>
              <a:t>  </a:t>
            </a:r>
            <a:r>
              <a:rPr lang="es-BO" sz="2400" i="1" dirty="0" smtClean="0">
                <a:solidFill>
                  <a:schemeClr val="tx2">
                    <a:lumMod val="75000"/>
                  </a:schemeClr>
                </a:solidFill>
                <a:latin typeface="Tekton Pro" pitchFamily="34" charset="0"/>
              </a:rPr>
              <a:t>                 </a:t>
            </a:r>
          </a:p>
          <a:p>
            <a:endParaRPr lang="es-BO" sz="2400" dirty="0" smtClean="0">
              <a:solidFill>
                <a:schemeClr val="tx2">
                  <a:lumMod val="75000"/>
                </a:schemeClr>
              </a:solidFill>
              <a:latin typeface="Tekton Pro" pitchFamily="34" charset="0"/>
            </a:endParaRPr>
          </a:p>
        </p:txBody>
      </p:sp>
      <p:sp>
        <p:nvSpPr>
          <p:cNvPr id="7" name="6 Documento"/>
          <p:cNvSpPr/>
          <p:nvPr/>
        </p:nvSpPr>
        <p:spPr>
          <a:xfrm>
            <a:off x="1643042" y="285728"/>
            <a:ext cx="5929354" cy="928694"/>
          </a:xfrm>
          <a:prstGeom prst="flowChartDocument">
            <a:avLst/>
          </a:prstGeom>
          <a:gradFill flip="none" rotWithShape="1">
            <a:gsLst>
              <a:gs pos="2700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/>
          <a:scene3d>
            <a:camera prst="perspectiveBelow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800" dirty="0" smtClean="0">
                <a:solidFill>
                  <a:schemeClr val="tx1"/>
                </a:solidFill>
                <a:latin typeface="Tekton Pro" pitchFamily="34" charset="0"/>
              </a:rPr>
              <a:t>DEFINICIÓN</a:t>
            </a:r>
            <a:endParaRPr lang="es-BO" sz="2800" dirty="0">
              <a:solidFill>
                <a:schemeClr val="tx1"/>
              </a:solidFill>
              <a:latin typeface="Tekton Pro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7158" y="1285860"/>
            <a:ext cx="857256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sz="2400" i="1" dirty="0" smtClean="0">
                <a:latin typeface="Tekton Pro" pitchFamily="34" charset="0"/>
              </a:rPr>
              <a:t>En la EIFODEC la motivación básicamente son todas las acciones que  hacen actuar  a nuestros participantes con mayor INTERÉS y ESFUERZO para alcanzar objetivos de desarrollo e incremento de habilidades pre deportivas, deportivas, de recreación y de competencia</a:t>
            </a:r>
          </a:p>
          <a:p>
            <a:pPr>
              <a:lnSpc>
                <a:spcPct val="80000"/>
              </a:lnSpc>
            </a:pPr>
            <a:endParaRPr lang="es-ES" sz="2400" i="1" dirty="0" smtClean="0">
              <a:latin typeface="Tekton Pro" pitchFamily="34" charset="0"/>
            </a:endParaRPr>
          </a:p>
          <a:p>
            <a:pPr>
              <a:lnSpc>
                <a:spcPct val="80000"/>
              </a:lnSpc>
            </a:pPr>
            <a:endParaRPr lang="es-ES" sz="2400" i="1" dirty="0" smtClean="0">
              <a:latin typeface="Tekton Pro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ton Pro" pitchFamily="34" charset="0"/>
              </a:rPr>
              <a:t>TIPOS DE MOTIVACIÓN:</a:t>
            </a:r>
          </a:p>
          <a:p>
            <a:pPr>
              <a:lnSpc>
                <a:spcPct val="80000"/>
              </a:lnSpc>
            </a:pPr>
            <a:r>
              <a:rPr lang="es-ES" sz="2400" i="1" dirty="0" smtClean="0">
                <a:latin typeface="Tekton Pro" pitchFamily="34" charset="0"/>
              </a:rPr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57158" y="3715287"/>
            <a:ext cx="835824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ES" sz="2400" b="1" dirty="0" smtClean="0">
                <a:latin typeface="Tekton Pro" pitchFamily="34" charset="0"/>
              </a:rPr>
              <a:t>Interna</a:t>
            </a:r>
            <a:r>
              <a:rPr lang="es-ES" sz="2400" dirty="0" smtClean="0">
                <a:latin typeface="Tekton Pro" pitchFamily="34" charset="0"/>
              </a:rPr>
              <a:t>, cuando se practica el deporte por el placer inherente al mismo (deporte = juego).</a:t>
            </a:r>
          </a:p>
          <a:p>
            <a:pPr>
              <a:lnSpc>
                <a:spcPct val="90000"/>
              </a:lnSpc>
            </a:pPr>
            <a:endParaRPr lang="es-ES" sz="2400" dirty="0" smtClean="0">
              <a:latin typeface="Tekton Pro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s-ES" sz="2400" b="1" dirty="0" smtClean="0">
                <a:latin typeface="Tekton Pro" pitchFamily="34" charset="0"/>
              </a:rPr>
              <a:t>Externa</a:t>
            </a:r>
            <a:r>
              <a:rPr lang="es-ES" sz="2400" dirty="0" smtClean="0">
                <a:latin typeface="Tekton Pro" pitchFamily="34" charset="0"/>
              </a:rPr>
              <a:t>, cuando los incentivos son extrínsecos al deporte (deporte </a:t>
            </a:r>
            <a:r>
              <a:rPr lang="es-ES" sz="2400" smtClean="0">
                <a:latin typeface="Tekton Pro" pitchFamily="34" charset="0"/>
              </a:rPr>
              <a:t>= premio).</a:t>
            </a:r>
            <a:endParaRPr lang="es-ES" sz="2400" dirty="0" smtClean="0">
              <a:latin typeface="Tekton Pro" pitchFamily="34" charset="0"/>
            </a:endParaRPr>
          </a:p>
          <a:p>
            <a:pPr>
              <a:lnSpc>
                <a:spcPct val="90000"/>
              </a:lnSpc>
            </a:pPr>
            <a:endParaRPr lang="es-ES" sz="2400" dirty="0" smtClean="0">
              <a:latin typeface="Tekton Pro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2400" dirty="0" smtClean="0">
                <a:latin typeface="Tekton Pro" pitchFamily="34" charset="0"/>
              </a:rPr>
              <a:t>Esta clasificación no es excluyente, sino que ambos tipos de motivación pueden darse juntas, sumándose la una a la otra.</a:t>
            </a:r>
          </a:p>
        </p:txBody>
      </p:sp>
      <p:pic>
        <p:nvPicPr>
          <p:cNvPr id="12" name="Picture 4" descr="Gifs animados de Personas - Imagenes animadas de de Personas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285992"/>
            <a:ext cx="1357322" cy="139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HERNÁN\fotos para tono\PC0206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00306"/>
            <a:ext cx="6286512" cy="4273548"/>
          </a:xfrm>
          <a:prstGeom prst="rect">
            <a:avLst/>
          </a:prstGeom>
          <a:noFill/>
        </p:spPr>
      </p:pic>
      <p:pic>
        <p:nvPicPr>
          <p:cNvPr id="15" name="Picture 16" descr="corporal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500306"/>
            <a:ext cx="6143668" cy="4245329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1714480" y="2000240"/>
            <a:ext cx="5929354" cy="4572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BO" sz="2000" dirty="0" smtClean="0">
              <a:solidFill>
                <a:schemeClr val="tx1"/>
              </a:solidFill>
              <a:latin typeface="Tekton Pro" pitchFamily="34" charset="0"/>
            </a:endParaRPr>
          </a:p>
          <a:p>
            <a:endParaRPr lang="es-BO" sz="2000" dirty="0" smtClean="0">
              <a:solidFill>
                <a:schemeClr val="tx1"/>
              </a:solidFill>
              <a:latin typeface="Tekton Pro" pitchFamily="34" charset="0"/>
            </a:endParaRPr>
          </a:p>
          <a:p>
            <a:endParaRPr lang="es-BO" sz="2000" dirty="0" smtClean="0">
              <a:solidFill>
                <a:schemeClr val="tx1"/>
              </a:solidFill>
              <a:latin typeface="Tekton Pro" pitchFamily="34" charset="0"/>
            </a:endParaRPr>
          </a:p>
        </p:txBody>
      </p:sp>
      <p:sp>
        <p:nvSpPr>
          <p:cNvPr id="3" name="2 Documento"/>
          <p:cNvSpPr/>
          <p:nvPr/>
        </p:nvSpPr>
        <p:spPr>
          <a:xfrm>
            <a:off x="1142976" y="142852"/>
            <a:ext cx="7286676" cy="1071570"/>
          </a:xfrm>
          <a:prstGeom prst="flowChartDocument">
            <a:avLst/>
          </a:prstGeom>
          <a:gradFill flip="none" rotWithShape="1">
            <a:gsLst>
              <a:gs pos="2700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/>
          <a:scene3d>
            <a:camera prst="perspectiveBelow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800" dirty="0" smtClean="0">
                <a:solidFill>
                  <a:schemeClr val="tx1"/>
                </a:solidFill>
                <a:latin typeface="Tekton Pro" pitchFamily="34" charset="0"/>
              </a:rPr>
              <a:t>LA PERSONA DUEÑA DE SÍ MISMA</a:t>
            </a:r>
            <a:endParaRPr lang="es-BO" sz="2800" dirty="0">
              <a:solidFill>
                <a:schemeClr val="tx1"/>
              </a:solidFill>
              <a:latin typeface="Tekton Pro" pitchFamily="34" charset="0"/>
            </a:endParaRPr>
          </a:p>
        </p:txBody>
      </p:sp>
      <p:sp>
        <p:nvSpPr>
          <p:cNvPr id="8" name="7 Doble onda"/>
          <p:cNvSpPr/>
          <p:nvPr/>
        </p:nvSpPr>
        <p:spPr>
          <a:xfrm>
            <a:off x="928662" y="1500174"/>
            <a:ext cx="6072230" cy="1285884"/>
          </a:xfrm>
          <a:prstGeom prst="doubleWave">
            <a:avLst/>
          </a:prstGeom>
          <a:gradFill>
            <a:gsLst>
              <a:gs pos="73000">
                <a:srgbClr val="00B7E2"/>
              </a:gs>
              <a:gs pos="73000">
                <a:srgbClr val="00B7E2"/>
              </a:gs>
              <a:gs pos="0">
                <a:schemeClr val="bg1"/>
              </a:gs>
            </a:gsLst>
            <a:path path="circle">
              <a:fillToRect l="100000" t="100000"/>
            </a:path>
          </a:gra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2800" dirty="0" smtClean="0">
                <a:solidFill>
                  <a:schemeClr val="tx1"/>
                </a:solidFill>
                <a:latin typeface="Tekton Pro" pitchFamily="34" charset="0"/>
              </a:rPr>
              <a:t>SE MUEVE PARA SATISFACER  SU POTENCIAL HUMANO DE DESARROLLO</a:t>
            </a:r>
            <a:endParaRPr lang="es-BO" sz="2800" dirty="0">
              <a:solidFill>
                <a:schemeClr val="tx1"/>
              </a:solidFill>
              <a:latin typeface="Tekton Pro" pitchFamily="34" charset="0"/>
            </a:endParaRPr>
          </a:p>
        </p:txBody>
      </p:sp>
      <p:sp>
        <p:nvSpPr>
          <p:cNvPr id="9" name="8 Doble onda"/>
          <p:cNvSpPr/>
          <p:nvPr/>
        </p:nvSpPr>
        <p:spPr>
          <a:xfrm>
            <a:off x="928662" y="1500174"/>
            <a:ext cx="6286544" cy="1428760"/>
          </a:xfrm>
          <a:prstGeom prst="doubleWave">
            <a:avLst/>
          </a:prstGeom>
          <a:gradFill flip="none" rotWithShape="1">
            <a:gsLst>
              <a:gs pos="73000">
                <a:srgbClr val="FFFFAF"/>
              </a:gs>
              <a:gs pos="0">
                <a:srgbClr val="FFC000"/>
              </a:gs>
            </a:gsLst>
            <a:lin ang="2700000" scaled="1"/>
            <a:tileRect/>
          </a:gradFill>
          <a:effectLst/>
          <a:scene3d>
            <a:camera prst="perspectiveHeroicExtremeRigh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4000" dirty="0" smtClean="0">
                <a:solidFill>
                  <a:schemeClr val="tx1"/>
                </a:solidFill>
                <a:latin typeface="Tekton Pro" pitchFamily="34" charset="0"/>
              </a:rPr>
              <a:t>EFICIENCIA FISIOLÓGICA:</a:t>
            </a:r>
          </a:p>
        </p:txBody>
      </p:sp>
      <p:sp>
        <p:nvSpPr>
          <p:cNvPr id="10" name="9 Doble onda"/>
          <p:cNvSpPr/>
          <p:nvPr/>
        </p:nvSpPr>
        <p:spPr>
          <a:xfrm>
            <a:off x="928662" y="1500174"/>
            <a:ext cx="6286544" cy="1500198"/>
          </a:xfrm>
          <a:prstGeom prst="doubleWave">
            <a:avLst/>
          </a:prstGeom>
          <a:gradFill flip="none" rotWithShape="1">
            <a:gsLst>
              <a:gs pos="73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  <a:scene3d>
            <a:camera prst="perspectiveHeroicExtremeRigh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2800" dirty="0" smtClean="0">
                <a:solidFill>
                  <a:schemeClr val="tx1"/>
                </a:solidFill>
                <a:latin typeface="Tekton Pro" pitchFamily="34" charset="0"/>
              </a:rPr>
              <a:t>      CARDIOREPIRATORIO</a:t>
            </a:r>
          </a:p>
          <a:p>
            <a:r>
              <a:rPr lang="es-BO" sz="2800" dirty="0" smtClean="0">
                <a:solidFill>
                  <a:schemeClr val="tx1"/>
                </a:solidFill>
                <a:latin typeface="Tekton Pro" pitchFamily="34" charset="0"/>
              </a:rPr>
              <a:t>            MECÁNICA</a:t>
            </a:r>
          </a:p>
          <a:p>
            <a:r>
              <a:rPr lang="es-BO" sz="2800" dirty="0" smtClean="0">
                <a:solidFill>
                  <a:schemeClr val="tx1"/>
                </a:solidFill>
                <a:latin typeface="Tekton Pro" pitchFamily="34" charset="0"/>
              </a:rPr>
              <a:t>                         NEUROMUSCULAR</a:t>
            </a:r>
          </a:p>
        </p:txBody>
      </p:sp>
      <p:sp>
        <p:nvSpPr>
          <p:cNvPr id="11" name="10 Doble onda"/>
          <p:cNvSpPr/>
          <p:nvPr/>
        </p:nvSpPr>
        <p:spPr>
          <a:xfrm>
            <a:off x="1000100" y="1571612"/>
            <a:ext cx="6286544" cy="1428760"/>
          </a:xfrm>
          <a:prstGeom prst="doubleWave">
            <a:avLst/>
          </a:prstGeom>
          <a:gradFill flip="none" rotWithShape="1">
            <a:gsLst>
              <a:gs pos="73000">
                <a:schemeClr val="accent3">
                  <a:lumMod val="60000"/>
                  <a:lumOff val="40000"/>
                </a:schemeClr>
              </a:gs>
              <a:gs pos="0">
                <a:srgbClr val="B5AC7D"/>
              </a:gs>
            </a:gsLst>
            <a:lin ang="0" scaled="1"/>
            <a:tileRect/>
          </a:gradFill>
          <a:effectLst/>
          <a:scene3d>
            <a:camera prst="perspectiveHeroicExtremeRigh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4000" dirty="0" smtClean="0">
                <a:solidFill>
                  <a:schemeClr val="tx1"/>
                </a:solidFill>
                <a:latin typeface="Tekton Pro" pitchFamily="34" charset="0"/>
              </a:rPr>
              <a:t>EQUILIBRIO PSÍQUICO:</a:t>
            </a:r>
          </a:p>
        </p:txBody>
      </p:sp>
      <p:pic>
        <p:nvPicPr>
          <p:cNvPr id="16" name="Picture 9" descr="Gifs animados de Deportes - Imagenes animadas de Deport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39495"/>
            <a:ext cx="1857388" cy="3318505"/>
          </a:xfrm>
          <a:prstGeom prst="rect">
            <a:avLst/>
          </a:prstGeom>
          <a:noFill/>
        </p:spPr>
      </p:pic>
      <p:sp>
        <p:nvSpPr>
          <p:cNvPr id="18" name="17 Doble onda"/>
          <p:cNvSpPr/>
          <p:nvPr/>
        </p:nvSpPr>
        <p:spPr>
          <a:xfrm>
            <a:off x="1071538" y="1643050"/>
            <a:ext cx="6286544" cy="1357322"/>
          </a:xfrm>
          <a:prstGeom prst="doubleWave">
            <a:avLst/>
          </a:prstGeom>
          <a:gradFill flip="none" rotWithShape="1">
            <a:gsLst>
              <a:gs pos="98000">
                <a:schemeClr val="accent4">
                  <a:lumMod val="75000"/>
                </a:schemeClr>
              </a:gs>
              <a:gs pos="73000">
                <a:schemeClr val="accent4">
                  <a:lumMod val="40000"/>
                  <a:lumOff val="60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effectLst/>
          <a:scene3d>
            <a:camera prst="perspectiveHeroicExtremeRigh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2400" dirty="0" smtClean="0">
                <a:solidFill>
                  <a:schemeClr val="tx1"/>
                </a:solidFill>
                <a:latin typeface="Tekton Pro" pitchFamily="34" charset="0"/>
              </a:rPr>
              <a:t>GUSTO POR EL MOVIMIENTO</a:t>
            </a:r>
          </a:p>
          <a:p>
            <a:r>
              <a:rPr lang="es-BO" sz="2400" dirty="0" smtClean="0">
                <a:solidFill>
                  <a:schemeClr val="tx1"/>
                </a:solidFill>
                <a:latin typeface="Tekton Pro" pitchFamily="34" charset="0"/>
              </a:rPr>
              <a:t>CONOCIOMIENTO PROPIO </a:t>
            </a:r>
          </a:p>
          <a:p>
            <a:r>
              <a:rPr lang="es-BO" sz="2400" dirty="0" smtClean="0">
                <a:solidFill>
                  <a:schemeClr val="tx1"/>
                </a:solidFill>
                <a:latin typeface="Tekton Pro" pitchFamily="34" charset="0"/>
              </a:rPr>
              <a:t>CATARSIS - RETO</a:t>
            </a:r>
          </a:p>
        </p:txBody>
      </p:sp>
      <p:sp>
        <p:nvSpPr>
          <p:cNvPr id="12" name="11 Documento"/>
          <p:cNvSpPr/>
          <p:nvPr/>
        </p:nvSpPr>
        <p:spPr>
          <a:xfrm>
            <a:off x="1142976" y="142852"/>
            <a:ext cx="7286676" cy="1071570"/>
          </a:xfrm>
          <a:prstGeom prst="flowChartDocument">
            <a:avLst/>
          </a:prstGeom>
          <a:gradFill flip="none" rotWithShape="1">
            <a:gsLst>
              <a:gs pos="2700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/>
          <a:scene3d>
            <a:camera prst="perspectiveBelow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800" dirty="0" smtClean="0">
                <a:solidFill>
                  <a:schemeClr val="tx1"/>
                </a:solidFill>
                <a:latin typeface="Tekton Pro" pitchFamily="34" charset="0"/>
              </a:rPr>
              <a:t>FUNCIONES DEL MOVIMIENTO HUMANO</a:t>
            </a:r>
            <a:endParaRPr lang="es-BO" sz="2800" dirty="0">
              <a:solidFill>
                <a:schemeClr val="tx1"/>
              </a:solidFill>
              <a:latin typeface="Tekton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8" grpId="0" animBg="1"/>
      <p:bldP spid="18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Zuazo\Desktop\PC020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428868"/>
            <a:ext cx="5429288" cy="4429132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1714480" y="2000240"/>
            <a:ext cx="5929354" cy="4572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BO" sz="2000" dirty="0" smtClean="0">
              <a:solidFill>
                <a:schemeClr val="tx1"/>
              </a:solidFill>
              <a:latin typeface="Tekton Pro" pitchFamily="34" charset="0"/>
            </a:endParaRPr>
          </a:p>
          <a:p>
            <a:endParaRPr lang="es-BO" sz="2000" dirty="0" smtClean="0">
              <a:solidFill>
                <a:schemeClr val="tx1"/>
              </a:solidFill>
              <a:latin typeface="Tekton Pro" pitchFamily="34" charset="0"/>
            </a:endParaRPr>
          </a:p>
          <a:p>
            <a:endParaRPr lang="es-BO" sz="2000" dirty="0" smtClean="0">
              <a:solidFill>
                <a:schemeClr val="tx1"/>
              </a:solidFill>
              <a:latin typeface="Tekton Pro" pitchFamily="34" charset="0"/>
            </a:endParaRPr>
          </a:p>
        </p:txBody>
      </p:sp>
      <p:sp>
        <p:nvSpPr>
          <p:cNvPr id="3" name="2 Documento"/>
          <p:cNvSpPr/>
          <p:nvPr/>
        </p:nvSpPr>
        <p:spPr>
          <a:xfrm>
            <a:off x="1142976" y="142852"/>
            <a:ext cx="7286676" cy="1071570"/>
          </a:xfrm>
          <a:prstGeom prst="flowChartDocument">
            <a:avLst/>
          </a:prstGeom>
          <a:gradFill flip="none" rotWithShape="1">
            <a:gsLst>
              <a:gs pos="2700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/>
          <a:scene3d>
            <a:camera prst="perspectiveBelow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800" dirty="0" smtClean="0">
                <a:solidFill>
                  <a:schemeClr val="tx1"/>
                </a:solidFill>
                <a:latin typeface="Tekton Pro" pitchFamily="34" charset="0"/>
              </a:rPr>
              <a:t>LA PERSONA EN EL ESPACIO</a:t>
            </a:r>
            <a:endParaRPr lang="es-BO" sz="2800" dirty="0">
              <a:solidFill>
                <a:schemeClr val="tx1"/>
              </a:solidFill>
              <a:latin typeface="Tekton Pro" pitchFamily="34" charset="0"/>
            </a:endParaRPr>
          </a:p>
        </p:txBody>
      </p:sp>
      <p:sp>
        <p:nvSpPr>
          <p:cNvPr id="8" name="7 Doble onda"/>
          <p:cNvSpPr/>
          <p:nvPr/>
        </p:nvSpPr>
        <p:spPr>
          <a:xfrm>
            <a:off x="642910" y="1357298"/>
            <a:ext cx="6072230" cy="1285884"/>
          </a:xfrm>
          <a:prstGeom prst="doubleWave">
            <a:avLst/>
          </a:prstGeom>
          <a:gradFill>
            <a:gsLst>
              <a:gs pos="73000">
                <a:srgbClr val="00B7E2"/>
              </a:gs>
              <a:gs pos="73000">
                <a:srgbClr val="00B7E2"/>
              </a:gs>
              <a:gs pos="0">
                <a:schemeClr val="bg1"/>
              </a:gs>
            </a:gsLst>
            <a:path path="circle">
              <a:fillToRect l="100000" t="100000"/>
            </a:path>
          </a:gra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3600" dirty="0" smtClean="0">
                <a:solidFill>
                  <a:schemeClr val="tx1"/>
                </a:solidFill>
                <a:latin typeface="Tekton Pro" pitchFamily="34" charset="0"/>
              </a:rPr>
              <a:t>        </a:t>
            </a:r>
            <a:r>
              <a:rPr lang="es-BO" sz="2400" dirty="0" smtClean="0">
                <a:solidFill>
                  <a:schemeClr val="tx1"/>
                </a:solidFill>
                <a:latin typeface="Tekton Pro" pitchFamily="34" charset="0"/>
              </a:rPr>
              <a:t>SE MUEVE PARA ADAPTARSE Y CONTROLAR EL AMBIENTE QUE LE RODEA</a:t>
            </a:r>
          </a:p>
          <a:p>
            <a:r>
              <a:rPr lang="es-BO" sz="2400" dirty="0" smtClean="0">
                <a:solidFill>
                  <a:schemeClr val="tx1"/>
                </a:solidFill>
                <a:latin typeface="Tekton Pro" pitchFamily="34" charset="0"/>
              </a:rPr>
              <a:t>                                              </a:t>
            </a:r>
          </a:p>
        </p:txBody>
      </p:sp>
      <p:sp>
        <p:nvSpPr>
          <p:cNvPr id="9" name="8 Doble onda"/>
          <p:cNvSpPr/>
          <p:nvPr/>
        </p:nvSpPr>
        <p:spPr>
          <a:xfrm>
            <a:off x="571472" y="1357298"/>
            <a:ext cx="6286544" cy="1428760"/>
          </a:xfrm>
          <a:prstGeom prst="doubleWave">
            <a:avLst/>
          </a:prstGeom>
          <a:gradFill flip="none" rotWithShape="1">
            <a:gsLst>
              <a:gs pos="73000">
                <a:srgbClr val="FFFFAF"/>
              </a:gs>
              <a:gs pos="0">
                <a:srgbClr val="FFC000"/>
              </a:gs>
            </a:gsLst>
            <a:lin ang="2700000" scaled="1"/>
            <a:tileRect/>
          </a:gradFill>
          <a:effectLst/>
          <a:scene3d>
            <a:camera prst="perspectiveHeroicExtremeRigh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3600" dirty="0" smtClean="0">
                <a:solidFill>
                  <a:schemeClr val="tx1"/>
                </a:solidFill>
                <a:latin typeface="Tekton Pro" pitchFamily="34" charset="0"/>
              </a:rPr>
              <a:t>ORIENTACIÓN ESPACIAL</a:t>
            </a:r>
          </a:p>
        </p:txBody>
      </p:sp>
      <p:sp>
        <p:nvSpPr>
          <p:cNvPr id="10" name="9 Doble onda"/>
          <p:cNvSpPr/>
          <p:nvPr/>
        </p:nvSpPr>
        <p:spPr>
          <a:xfrm>
            <a:off x="642910" y="1285860"/>
            <a:ext cx="6286544" cy="1500198"/>
          </a:xfrm>
          <a:prstGeom prst="doubleWave">
            <a:avLst/>
          </a:prstGeom>
          <a:gradFill flip="none" rotWithShape="1">
            <a:gsLst>
              <a:gs pos="73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  <a:scene3d>
            <a:camera prst="perspectiveHeroicExtremeRigh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2400" dirty="0" smtClean="0">
                <a:solidFill>
                  <a:schemeClr val="tx1"/>
                </a:solidFill>
                <a:latin typeface="Tekton Pro" pitchFamily="34" charset="0"/>
              </a:rPr>
              <a:t>                   </a:t>
            </a:r>
            <a:r>
              <a:rPr lang="es-BO" sz="2600" dirty="0" smtClean="0">
                <a:solidFill>
                  <a:schemeClr val="tx1"/>
                </a:solidFill>
                <a:latin typeface="Tekton Pro" pitchFamily="34" charset="0"/>
              </a:rPr>
              <a:t>CONCIENCIA</a:t>
            </a:r>
          </a:p>
          <a:p>
            <a:r>
              <a:rPr lang="es-BO" sz="2600" dirty="0" smtClean="0">
                <a:solidFill>
                  <a:schemeClr val="tx1"/>
                </a:solidFill>
                <a:latin typeface="Tekton Pro" pitchFamily="34" charset="0"/>
              </a:rPr>
              <a:t>                             SITUACIÓN</a:t>
            </a:r>
          </a:p>
          <a:p>
            <a:r>
              <a:rPr lang="es-BO" sz="2600" dirty="0" smtClean="0">
                <a:solidFill>
                  <a:schemeClr val="tx1"/>
                </a:solidFill>
                <a:latin typeface="Tekton Pro" pitchFamily="34" charset="0"/>
              </a:rPr>
              <a:t>                                    RELACIÓN</a:t>
            </a:r>
          </a:p>
        </p:txBody>
      </p:sp>
      <p:sp>
        <p:nvSpPr>
          <p:cNvPr id="11" name="10 Doble onda"/>
          <p:cNvSpPr/>
          <p:nvPr/>
        </p:nvSpPr>
        <p:spPr>
          <a:xfrm>
            <a:off x="642910" y="1357298"/>
            <a:ext cx="6286544" cy="1428760"/>
          </a:xfrm>
          <a:prstGeom prst="doubleWave">
            <a:avLst/>
          </a:prstGeom>
          <a:gradFill flip="none" rotWithShape="1">
            <a:gsLst>
              <a:gs pos="73000">
                <a:schemeClr val="accent3">
                  <a:lumMod val="60000"/>
                  <a:lumOff val="40000"/>
                </a:schemeClr>
              </a:gs>
              <a:gs pos="0">
                <a:srgbClr val="B5AC7D"/>
              </a:gs>
            </a:gsLst>
            <a:lin ang="0" scaled="1"/>
            <a:tileRect/>
          </a:gradFill>
          <a:effectLst/>
          <a:scene3d>
            <a:camera prst="perspectiveHeroicExtremeRigh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4000" dirty="0" smtClean="0">
                <a:solidFill>
                  <a:schemeClr val="tx1"/>
                </a:solidFill>
                <a:latin typeface="Tekton Pro" pitchFamily="34" charset="0"/>
              </a:rPr>
              <a:t>MANEJO DE OBJETOS</a:t>
            </a:r>
          </a:p>
        </p:txBody>
      </p:sp>
      <p:pic>
        <p:nvPicPr>
          <p:cNvPr id="15" name="Picture 2" descr="C:\Users\Zuazo\Desktop\PC0207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177996"/>
            <a:ext cx="5429256" cy="4680004"/>
          </a:xfrm>
          <a:prstGeom prst="rect">
            <a:avLst/>
          </a:prstGeom>
          <a:noFill/>
        </p:spPr>
      </p:pic>
      <p:sp>
        <p:nvSpPr>
          <p:cNvPr id="12" name="11 Doble onda"/>
          <p:cNvSpPr/>
          <p:nvPr/>
        </p:nvSpPr>
        <p:spPr>
          <a:xfrm>
            <a:off x="642910" y="1428736"/>
            <a:ext cx="6286544" cy="1357322"/>
          </a:xfrm>
          <a:prstGeom prst="doubleWave">
            <a:avLst/>
          </a:prstGeom>
          <a:gradFill flip="none" rotWithShape="1">
            <a:gsLst>
              <a:gs pos="98000">
                <a:schemeClr val="accent4">
                  <a:lumMod val="75000"/>
                </a:schemeClr>
              </a:gs>
              <a:gs pos="73000">
                <a:schemeClr val="accent4">
                  <a:lumMod val="40000"/>
                  <a:lumOff val="60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effectLst/>
          <a:scene3d>
            <a:camera prst="perspectiveHeroicExtremeRigh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2400" dirty="0" smtClean="0">
                <a:solidFill>
                  <a:schemeClr val="tx1"/>
                </a:solidFill>
                <a:latin typeface="Tekton Pro" pitchFamily="34" charset="0"/>
              </a:rPr>
              <a:t>      MANEJO DE PESO</a:t>
            </a:r>
          </a:p>
          <a:p>
            <a:r>
              <a:rPr lang="es-BO" sz="2400" dirty="0" smtClean="0">
                <a:solidFill>
                  <a:schemeClr val="tx1"/>
                </a:solidFill>
                <a:latin typeface="Tekton Pro" pitchFamily="34" charset="0"/>
              </a:rPr>
              <a:t>            PROYECCIÓN</a:t>
            </a:r>
          </a:p>
          <a:p>
            <a:r>
              <a:rPr lang="es-BO" sz="2400" dirty="0" smtClean="0">
                <a:solidFill>
                  <a:schemeClr val="tx1"/>
                </a:solidFill>
                <a:latin typeface="Tekton Pro" pitchFamily="34" charset="0"/>
              </a:rPr>
              <a:t>                   RECEPCIÓN DE OBJETOS</a:t>
            </a:r>
          </a:p>
        </p:txBody>
      </p:sp>
      <p:pic>
        <p:nvPicPr>
          <p:cNvPr id="13" name="Picture 7" descr="Gifs animados de Deportes - Imagenes animadas de Deport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00438"/>
            <a:ext cx="2571768" cy="3022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714620"/>
            <a:ext cx="6733033" cy="414338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1714480" y="2000240"/>
            <a:ext cx="5929354" cy="4572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BO" sz="2000" dirty="0" smtClean="0">
              <a:solidFill>
                <a:schemeClr val="tx1"/>
              </a:solidFill>
              <a:latin typeface="Tekton Pro" pitchFamily="34" charset="0"/>
            </a:endParaRPr>
          </a:p>
          <a:p>
            <a:endParaRPr lang="es-BO" sz="2000" dirty="0" smtClean="0">
              <a:solidFill>
                <a:schemeClr val="tx1"/>
              </a:solidFill>
              <a:latin typeface="Tekton Pro" pitchFamily="34" charset="0"/>
            </a:endParaRPr>
          </a:p>
          <a:p>
            <a:endParaRPr lang="es-BO" sz="2000" dirty="0" smtClean="0">
              <a:solidFill>
                <a:schemeClr val="tx1"/>
              </a:solidFill>
              <a:latin typeface="Tekton Pro" pitchFamily="34" charset="0"/>
            </a:endParaRPr>
          </a:p>
        </p:txBody>
      </p:sp>
      <p:sp>
        <p:nvSpPr>
          <p:cNvPr id="3" name="2 Documento"/>
          <p:cNvSpPr/>
          <p:nvPr/>
        </p:nvSpPr>
        <p:spPr>
          <a:xfrm>
            <a:off x="1142976" y="142852"/>
            <a:ext cx="7286676" cy="1071570"/>
          </a:xfrm>
          <a:prstGeom prst="flowChartDocument">
            <a:avLst/>
          </a:prstGeom>
          <a:gradFill flip="none" rotWithShape="1">
            <a:gsLst>
              <a:gs pos="2700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/>
          <a:scene3d>
            <a:camera prst="perspectiveBelow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800" dirty="0" smtClean="0">
                <a:solidFill>
                  <a:schemeClr val="tx1"/>
                </a:solidFill>
                <a:latin typeface="Tekton Pro" pitchFamily="34" charset="0"/>
              </a:rPr>
              <a:t>LA PERSONA EN EL MUNDO SOCIAL</a:t>
            </a:r>
            <a:endParaRPr lang="es-BO" sz="2800" dirty="0">
              <a:solidFill>
                <a:schemeClr val="tx1"/>
              </a:solidFill>
              <a:latin typeface="Tekton Pro" pitchFamily="34" charset="0"/>
            </a:endParaRPr>
          </a:p>
        </p:txBody>
      </p:sp>
      <p:sp>
        <p:nvSpPr>
          <p:cNvPr id="8" name="7 Doble onda"/>
          <p:cNvSpPr/>
          <p:nvPr/>
        </p:nvSpPr>
        <p:spPr>
          <a:xfrm>
            <a:off x="642910" y="1357298"/>
            <a:ext cx="6072230" cy="1285884"/>
          </a:xfrm>
          <a:prstGeom prst="doubleWave">
            <a:avLst/>
          </a:prstGeom>
          <a:gradFill>
            <a:gsLst>
              <a:gs pos="73000">
                <a:srgbClr val="00B7E2"/>
              </a:gs>
              <a:gs pos="73000">
                <a:srgbClr val="00B7E2"/>
              </a:gs>
              <a:gs pos="0">
                <a:schemeClr val="bg1"/>
              </a:gs>
            </a:gsLst>
            <a:path path="circle">
              <a:fillToRect l="100000" t="100000"/>
            </a:path>
          </a:gra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2400" dirty="0" smtClean="0">
                <a:solidFill>
                  <a:schemeClr val="tx1"/>
                </a:solidFill>
                <a:latin typeface="Tekton Pro" pitchFamily="34" charset="0"/>
              </a:rPr>
              <a:t>SE MUEVE PARA RELACIONARSE CON LOS DEMÁS                                              </a:t>
            </a:r>
          </a:p>
        </p:txBody>
      </p:sp>
      <p:sp>
        <p:nvSpPr>
          <p:cNvPr id="9" name="8 Doble onda"/>
          <p:cNvSpPr/>
          <p:nvPr/>
        </p:nvSpPr>
        <p:spPr>
          <a:xfrm>
            <a:off x="571472" y="1357298"/>
            <a:ext cx="6286544" cy="1428760"/>
          </a:xfrm>
          <a:prstGeom prst="doubleWave">
            <a:avLst/>
          </a:prstGeom>
          <a:gradFill flip="none" rotWithShape="1">
            <a:gsLst>
              <a:gs pos="73000">
                <a:srgbClr val="FFFFAF"/>
              </a:gs>
              <a:gs pos="0">
                <a:srgbClr val="FFC000"/>
              </a:gs>
            </a:gsLst>
            <a:lin ang="2700000" scaled="1"/>
            <a:tileRect/>
          </a:gradFill>
          <a:effectLst/>
          <a:scene3d>
            <a:camera prst="perspectiveHeroicExtremeRigh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3600" dirty="0" smtClean="0">
                <a:solidFill>
                  <a:schemeClr val="tx1"/>
                </a:solidFill>
                <a:latin typeface="Tekton Pro" pitchFamily="34" charset="0"/>
              </a:rPr>
              <a:t>COMUNICACIÓN</a:t>
            </a:r>
          </a:p>
        </p:txBody>
      </p:sp>
      <p:sp>
        <p:nvSpPr>
          <p:cNvPr id="10" name="9 Doble onda"/>
          <p:cNvSpPr/>
          <p:nvPr/>
        </p:nvSpPr>
        <p:spPr>
          <a:xfrm>
            <a:off x="571472" y="1357298"/>
            <a:ext cx="6286544" cy="1500198"/>
          </a:xfrm>
          <a:prstGeom prst="doubleWave">
            <a:avLst/>
          </a:prstGeom>
          <a:gradFill flip="none" rotWithShape="1">
            <a:gsLst>
              <a:gs pos="73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  <a:scene3d>
            <a:camera prst="perspectiveHeroicExtremeRigh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2400" dirty="0" smtClean="0">
                <a:solidFill>
                  <a:schemeClr val="tx1"/>
                </a:solidFill>
                <a:latin typeface="Tekton Pro" pitchFamily="34" charset="0"/>
              </a:rPr>
              <a:t>                   </a:t>
            </a:r>
            <a:r>
              <a:rPr lang="es-BO" sz="2600" dirty="0" smtClean="0">
                <a:solidFill>
                  <a:schemeClr val="tx1"/>
                </a:solidFill>
                <a:latin typeface="Tekton Pro" pitchFamily="34" charset="0"/>
              </a:rPr>
              <a:t>EXPRESIÓN </a:t>
            </a:r>
          </a:p>
          <a:p>
            <a:r>
              <a:rPr lang="es-BO" sz="2600" dirty="0" smtClean="0">
                <a:solidFill>
                  <a:schemeClr val="tx1"/>
                </a:solidFill>
                <a:latin typeface="Tekton Pro" pitchFamily="34" charset="0"/>
              </a:rPr>
              <a:t>                    CLARIFICACIÓN</a:t>
            </a:r>
          </a:p>
          <a:p>
            <a:r>
              <a:rPr lang="es-BO" sz="2600" dirty="0" smtClean="0">
                <a:solidFill>
                  <a:schemeClr val="tx1"/>
                </a:solidFill>
                <a:latin typeface="Tekton Pro" pitchFamily="34" charset="0"/>
              </a:rPr>
              <a:t>                             SIMULACIÓN</a:t>
            </a:r>
          </a:p>
        </p:txBody>
      </p:sp>
      <p:pic>
        <p:nvPicPr>
          <p:cNvPr id="4098" name="Picture 2" descr="C:\Users\Zuazo\Desktop\PA2103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643181"/>
            <a:ext cx="6715172" cy="4185725"/>
          </a:xfrm>
          <a:prstGeom prst="rect">
            <a:avLst/>
          </a:prstGeom>
          <a:noFill/>
        </p:spPr>
      </p:pic>
      <p:sp>
        <p:nvSpPr>
          <p:cNvPr id="11" name="10 Doble onda"/>
          <p:cNvSpPr/>
          <p:nvPr/>
        </p:nvSpPr>
        <p:spPr>
          <a:xfrm>
            <a:off x="571472" y="1428736"/>
            <a:ext cx="6286544" cy="1428760"/>
          </a:xfrm>
          <a:prstGeom prst="doubleWave">
            <a:avLst/>
          </a:prstGeom>
          <a:gradFill flip="none" rotWithShape="1">
            <a:gsLst>
              <a:gs pos="73000">
                <a:schemeClr val="accent3">
                  <a:lumMod val="60000"/>
                  <a:lumOff val="40000"/>
                </a:schemeClr>
              </a:gs>
              <a:gs pos="0">
                <a:srgbClr val="B5AC7D"/>
              </a:gs>
            </a:gsLst>
            <a:lin ang="0" scaled="1"/>
            <a:tileRect/>
          </a:gradFill>
          <a:effectLst/>
          <a:scene3d>
            <a:camera prst="perspectiveHeroicExtremeRigh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4000" dirty="0" smtClean="0">
                <a:solidFill>
                  <a:schemeClr val="tx1"/>
                </a:solidFill>
                <a:latin typeface="Tekton Pro" pitchFamily="34" charset="0"/>
              </a:rPr>
              <a:t>INTEGRACIÓN GRUPAL</a:t>
            </a:r>
          </a:p>
        </p:txBody>
      </p:sp>
      <p:sp>
        <p:nvSpPr>
          <p:cNvPr id="12" name="11 Doble onda"/>
          <p:cNvSpPr/>
          <p:nvPr/>
        </p:nvSpPr>
        <p:spPr>
          <a:xfrm>
            <a:off x="642910" y="1500174"/>
            <a:ext cx="6286544" cy="1357322"/>
          </a:xfrm>
          <a:prstGeom prst="doubleWave">
            <a:avLst/>
          </a:prstGeom>
          <a:gradFill flip="none" rotWithShape="1">
            <a:gsLst>
              <a:gs pos="98000">
                <a:schemeClr val="accent4">
                  <a:lumMod val="75000"/>
                </a:schemeClr>
              </a:gs>
              <a:gs pos="73000">
                <a:schemeClr val="accent4">
                  <a:lumMod val="40000"/>
                  <a:lumOff val="60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effectLst/>
          <a:scene3d>
            <a:camera prst="perspectiveHeroicExtremeRigh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2400" dirty="0" smtClean="0">
                <a:solidFill>
                  <a:schemeClr val="tx1"/>
                </a:solidFill>
                <a:latin typeface="Tekton Pro" pitchFamily="34" charset="0"/>
              </a:rPr>
              <a:t>TRABAJO EN EQUIPO </a:t>
            </a:r>
          </a:p>
          <a:p>
            <a:r>
              <a:rPr lang="es-BO" sz="2400" dirty="0" smtClean="0">
                <a:solidFill>
                  <a:schemeClr val="tx1"/>
                </a:solidFill>
                <a:latin typeface="Tekton Pro" pitchFamily="34" charset="0"/>
              </a:rPr>
              <a:t>                     COMPETICIÓN </a:t>
            </a:r>
          </a:p>
          <a:p>
            <a:r>
              <a:rPr lang="es-BO" sz="2400" dirty="0" smtClean="0">
                <a:solidFill>
                  <a:schemeClr val="tx1"/>
                </a:solidFill>
                <a:latin typeface="Tekton Pro" pitchFamily="34" charset="0"/>
              </a:rPr>
              <a:t>                                LIDERATO</a:t>
            </a:r>
          </a:p>
        </p:txBody>
      </p:sp>
      <p:sp>
        <p:nvSpPr>
          <p:cNvPr id="19" name="18 Doble onda"/>
          <p:cNvSpPr/>
          <p:nvPr/>
        </p:nvSpPr>
        <p:spPr>
          <a:xfrm>
            <a:off x="642910" y="1500174"/>
            <a:ext cx="6286544" cy="1428760"/>
          </a:xfrm>
          <a:prstGeom prst="doubleWave">
            <a:avLst/>
          </a:prstGeom>
          <a:gradFill flip="none" rotWithShape="1">
            <a:gsLst>
              <a:gs pos="73000">
                <a:schemeClr val="accent3">
                  <a:lumMod val="60000"/>
                  <a:lumOff val="40000"/>
                </a:schemeClr>
              </a:gs>
              <a:gs pos="0">
                <a:srgbClr val="B5AC7D"/>
              </a:gs>
            </a:gsLst>
            <a:lin ang="0" scaled="1"/>
            <a:tileRect/>
          </a:gradFill>
          <a:effectLst/>
          <a:scene3d>
            <a:camera prst="perspectiveHeroicExtremeRigh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4000" dirty="0" smtClean="0">
                <a:solidFill>
                  <a:schemeClr val="tx1"/>
                </a:solidFill>
                <a:latin typeface="Tekton Pro" pitchFamily="34" charset="0"/>
              </a:rPr>
              <a:t>IMPLICACIÓN CULTURAL</a:t>
            </a:r>
          </a:p>
        </p:txBody>
      </p:sp>
      <p:sp>
        <p:nvSpPr>
          <p:cNvPr id="18" name="17 Doble onda"/>
          <p:cNvSpPr/>
          <p:nvPr/>
        </p:nvSpPr>
        <p:spPr>
          <a:xfrm>
            <a:off x="714348" y="1571612"/>
            <a:ext cx="6286544" cy="1357322"/>
          </a:xfrm>
          <a:prstGeom prst="doubleWave">
            <a:avLst/>
          </a:prstGeom>
          <a:gradFill flip="none" rotWithShape="1">
            <a:gsLst>
              <a:gs pos="98000">
                <a:schemeClr val="accent4">
                  <a:lumMod val="75000"/>
                </a:schemeClr>
              </a:gs>
              <a:gs pos="73000">
                <a:schemeClr val="accent4">
                  <a:lumMod val="40000"/>
                  <a:lumOff val="60000"/>
                </a:schemeClr>
              </a:gs>
              <a:gs pos="0">
                <a:schemeClr val="bg1"/>
              </a:gs>
            </a:gsLst>
            <a:lin ang="13500000" scaled="1"/>
            <a:tileRect/>
          </a:gradFill>
          <a:effectLst/>
          <a:scene3d>
            <a:camera prst="perspectiveHeroicExtremeRigh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2400" dirty="0" smtClean="0">
                <a:solidFill>
                  <a:schemeClr val="tx1"/>
                </a:solidFill>
                <a:latin typeface="Tekton Pro" pitchFamily="34" charset="0"/>
              </a:rPr>
              <a:t>PARTICIPACIÓN</a:t>
            </a:r>
          </a:p>
          <a:p>
            <a:r>
              <a:rPr lang="es-BO" sz="2400" dirty="0" smtClean="0">
                <a:solidFill>
                  <a:schemeClr val="tx1"/>
                </a:solidFill>
                <a:latin typeface="Tekton Pro" pitchFamily="34" charset="0"/>
              </a:rPr>
              <a:t>                 APRECIACIÓN DEL MOVIMIENTO</a:t>
            </a:r>
          </a:p>
          <a:p>
            <a:r>
              <a:rPr lang="es-BO" sz="2400" dirty="0" smtClean="0">
                <a:solidFill>
                  <a:schemeClr val="tx1"/>
                </a:solidFill>
                <a:latin typeface="Tekton Pro" pitchFamily="34" charset="0"/>
              </a:rPr>
              <a:t>                                        COMPRENCIÓN CULTURAL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9" grpId="0" animBg="1"/>
      <p:bldP spid="19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357554" y="857232"/>
            <a:ext cx="564360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BO" sz="2000" dirty="0" smtClean="0">
                <a:solidFill>
                  <a:schemeClr val="tx1"/>
                </a:solidFill>
                <a:latin typeface="Tekton Pro" pitchFamily="34" charset="0"/>
              </a:rPr>
              <a:t>Nuestro trabajo posibilita el incremento de su repertorio de habilidades para un óptimo rendimiento en situaciones reales de juego</a:t>
            </a:r>
            <a:endParaRPr lang="es-BO" sz="2000" dirty="0">
              <a:solidFill>
                <a:schemeClr val="tx1"/>
              </a:solidFill>
              <a:latin typeface="Tekton Pro" pitchFamily="34" charset="0"/>
            </a:endParaRPr>
          </a:p>
        </p:txBody>
      </p:sp>
      <p:grpSp>
        <p:nvGrpSpPr>
          <p:cNvPr id="2" name="6 Grupo"/>
          <p:cNvGrpSpPr/>
          <p:nvPr/>
        </p:nvGrpSpPr>
        <p:grpSpPr>
          <a:xfrm>
            <a:off x="214282" y="1857364"/>
            <a:ext cx="4572000" cy="500066"/>
            <a:chOff x="214282" y="1486057"/>
            <a:chExt cx="4572000" cy="500066"/>
          </a:xfrm>
        </p:grpSpPr>
        <p:sp>
          <p:nvSpPr>
            <p:cNvPr id="8" name="7 Rectángulo"/>
            <p:cNvSpPr/>
            <p:nvPr/>
          </p:nvSpPr>
          <p:spPr>
            <a:xfrm>
              <a:off x="214282" y="1486057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s-BO" sz="2000" b="1" dirty="0" smtClean="0">
                  <a:latin typeface="Tekton Pro" pitchFamily="34" charset="0"/>
                </a:rPr>
                <a:t>MOTIVACIONES</a:t>
              </a:r>
              <a:endParaRPr lang="es-BO" sz="2000" b="1" dirty="0">
                <a:latin typeface="Tekton Pro" pitchFamily="34" charset="0"/>
              </a:endParaRPr>
            </a:p>
          </p:txBody>
        </p:sp>
        <p:cxnSp>
          <p:nvCxnSpPr>
            <p:cNvPr id="9" name="8 Conector recto"/>
            <p:cNvCxnSpPr/>
            <p:nvPr/>
          </p:nvCxnSpPr>
          <p:spPr>
            <a:xfrm>
              <a:off x="428596" y="1914685"/>
              <a:ext cx="4000528" cy="158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>
              <a:off x="428596" y="1984535"/>
              <a:ext cx="400052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11 Rectángulo"/>
          <p:cNvSpPr/>
          <p:nvPr/>
        </p:nvSpPr>
        <p:spPr>
          <a:xfrm>
            <a:off x="214282" y="2428868"/>
            <a:ext cx="4786346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buAutoNum type="alphaLcPeriod"/>
            </a:pPr>
            <a:r>
              <a:rPr lang="es-BO" sz="1600" dirty="0" smtClean="0">
                <a:latin typeface="Tekton Pro" pitchFamily="34" charset="0"/>
              </a:rPr>
              <a:t>Movimientos básicos y adaptados</a:t>
            </a:r>
          </a:p>
          <a:p>
            <a:pPr marL="342900" indent="-342900">
              <a:buAutoNum type="alphaLcPeriod"/>
            </a:pPr>
            <a:r>
              <a:rPr lang="es-BO" sz="1600" dirty="0" smtClean="0">
                <a:latin typeface="Tekton Pro" pitchFamily="34" charset="0"/>
              </a:rPr>
              <a:t>Capacidades Biomotoras</a:t>
            </a:r>
          </a:p>
          <a:p>
            <a:pPr marL="342900" indent="-342900">
              <a:buAutoNum type="alphaLcPeriod"/>
            </a:pPr>
            <a:r>
              <a:rPr lang="es-BO" sz="1600" dirty="0" smtClean="0">
                <a:latin typeface="Tekton Pro" pitchFamily="34" charset="0"/>
              </a:rPr>
              <a:t>Recursos de movimientos (deportes)</a:t>
            </a:r>
          </a:p>
          <a:p>
            <a:pPr marL="342900" indent="-342900">
              <a:buAutoNum type="alphaLcPeriod"/>
            </a:pPr>
            <a:r>
              <a:rPr lang="es-BO" sz="1600" dirty="0" smtClean="0">
                <a:latin typeface="Tekton Pro" pitchFamily="34" charset="0"/>
              </a:rPr>
              <a:t>Competencia motriz (aptitud y habilidad)</a:t>
            </a:r>
          </a:p>
          <a:p>
            <a:pPr marL="342900" indent="-342900">
              <a:buAutoNum type="alphaLcPeriod"/>
            </a:pPr>
            <a:endParaRPr lang="es-BO" sz="1600" dirty="0" smtClean="0">
              <a:latin typeface="Tekton Pro" pitchFamily="34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428596" y="3857628"/>
            <a:ext cx="4000528" cy="158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428596" y="3927478"/>
            <a:ext cx="40005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357158" y="4572008"/>
            <a:ext cx="4357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BO" dirty="0" smtClean="0">
              <a:latin typeface="Tekton Pro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00034" y="4357694"/>
            <a:ext cx="400052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BO" dirty="0">
              <a:solidFill>
                <a:schemeClr val="tx1"/>
              </a:solidFill>
              <a:latin typeface="Tekton Pro" pitchFamily="34" charset="0"/>
            </a:endParaRPr>
          </a:p>
        </p:txBody>
      </p:sp>
      <p:grpSp>
        <p:nvGrpSpPr>
          <p:cNvPr id="4" name="28 Grupo"/>
          <p:cNvGrpSpPr/>
          <p:nvPr/>
        </p:nvGrpSpPr>
        <p:grpSpPr>
          <a:xfrm>
            <a:off x="428596" y="4929198"/>
            <a:ext cx="4000528" cy="500066"/>
            <a:chOff x="428596" y="4432521"/>
            <a:chExt cx="4000528" cy="500066"/>
          </a:xfrm>
        </p:grpSpPr>
        <p:cxnSp>
          <p:nvCxnSpPr>
            <p:cNvPr id="22" name="21 Conector recto"/>
            <p:cNvCxnSpPr/>
            <p:nvPr/>
          </p:nvCxnSpPr>
          <p:spPr>
            <a:xfrm>
              <a:off x="428596" y="4857973"/>
              <a:ext cx="4000528" cy="1588"/>
            </a:xfrm>
            <a:prstGeom prst="line">
              <a:avLst/>
            </a:prstGeom>
            <a:ln w="38100" cap="rnd" cmpd="thickThin">
              <a:solidFill>
                <a:schemeClr val="accent5">
                  <a:lumMod val="75000"/>
                </a:schemeClr>
              </a:solidFill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>
              <a:off x="428596" y="4930999"/>
              <a:ext cx="400052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Rectángulo"/>
            <p:cNvSpPr/>
            <p:nvPr/>
          </p:nvSpPr>
          <p:spPr>
            <a:xfrm>
              <a:off x="428596" y="4432521"/>
              <a:ext cx="3929090" cy="500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2000" dirty="0" smtClean="0">
                  <a:solidFill>
                    <a:schemeClr val="tx1"/>
                  </a:solidFill>
                  <a:latin typeface="Tekton Pro" pitchFamily="34" charset="0"/>
                </a:rPr>
                <a:t>ACTITUDES</a:t>
              </a:r>
              <a:endParaRPr lang="es-BO" sz="2000" dirty="0">
                <a:solidFill>
                  <a:schemeClr val="tx1"/>
                </a:solidFill>
                <a:latin typeface="Tekton Pro" pitchFamily="34" charset="0"/>
              </a:endParaRPr>
            </a:p>
          </p:txBody>
        </p:sp>
      </p:grpSp>
      <p:grpSp>
        <p:nvGrpSpPr>
          <p:cNvPr id="5" name="25 Grupo"/>
          <p:cNvGrpSpPr/>
          <p:nvPr/>
        </p:nvGrpSpPr>
        <p:grpSpPr>
          <a:xfrm>
            <a:off x="928662" y="142852"/>
            <a:ext cx="2291965" cy="1571636"/>
            <a:chOff x="1753" y="1002607"/>
            <a:chExt cx="2291965" cy="1833572"/>
          </a:xfrm>
        </p:grpSpPr>
        <p:sp>
          <p:nvSpPr>
            <p:cNvPr id="27" name="26 Rectángulo redondeado"/>
            <p:cNvSpPr/>
            <p:nvPr/>
          </p:nvSpPr>
          <p:spPr>
            <a:xfrm>
              <a:off x="1753" y="1002607"/>
              <a:ext cx="2291965" cy="1833572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5">
                    <a:lumMod val="75000"/>
                  </a:schemeClr>
                </a:gs>
                <a:gs pos="5400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3500000" scaled="1"/>
            </a:gradFill>
            <a:ln w="571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55456" y="1056310"/>
              <a:ext cx="2184559" cy="17261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BO" sz="2900" kern="1200" dirty="0" smtClean="0">
                  <a:solidFill>
                    <a:schemeClr val="tx1"/>
                  </a:solidFill>
                  <a:latin typeface="Tekton Pro" pitchFamily="34" charset="0"/>
                </a:rPr>
                <a:t>MOTIVACIÓN</a:t>
              </a:r>
              <a:endParaRPr lang="es-BO" sz="2900" kern="1200" dirty="0">
                <a:solidFill>
                  <a:schemeClr val="tx1"/>
                </a:solidFill>
                <a:latin typeface="Tekton Pro" pitchFamily="34" charset="0"/>
              </a:endParaRPr>
            </a:p>
          </p:txBody>
        </p:sp>
      </p:grpSp>
      <p:sp>
        <p:nvSpPr>
          <p:cNvPr id="26" name="25 Rectángulo"/>
          <p:cNvSpPr/>
          <p:nvPr/>
        </p:nvSpPr>
        <p:spPr>
          <a:xfrm>
            <a:off x="214282" y="35004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BO" sz="2000" b="1" dirty="0" smtClean="0">
                <a:latin typeface="Tekton Pro" pitchFamily="34" charset="0"/>
              </a:rPr>
              <a:t>PROCEDIMIENTOS</a:t>
            </a:r>
            <a:endParaRPr lang="es-BO" sz="2000" b="1" dirty="0">
              <a:latin typeface="Tekton Pro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42844" y="3929066"/>
            <a:ext cx="4786346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buAutoNum type="alphaLcPeriod"/>
            </a:pPr>
            <a:r>
              <a:rPr lang="es-BO" sz="1600" dirty="0" smtClean="0">
                <a:latin typeface="Tekton Pro" pitchFamily="34" charset="0"/>
              </a:rPr>
              <a:t>Mejora las conductas motrices </a:t>
            </a:r>
          </a:p>
          <a:p>
            <a:pPr marL="342900" indent="-342900">
              <a:buAutoNum type="alphaLcPeriod"/>
            </a:pPr>
            <a:r>
              <a:rPr lang="es-BO" sz="1600" dirty="0" smtClean="0">
                <a:latin typeface="Tekton Pro" pitchFamily="34" charset="0"/>
              </a:rPr>
              <a:t>Control y dominio motriz / gestos técnicos</a:t>
            </a:r>
          </a:p>
          <a:p>
            <a:pPr marL="342900" indent="-342900">
              <a:buAutoNum type="alphaLcPeriod"/>
            </a:pPr>
            <a:r>
              <a:rPr lang="es-BO" sz="1600" dirty="0" smtClean="0">
                <a:latin typeface="Tekton Pro" pitchFamily="34" charset="0"/>
              </a:rPr>
              <a:t>Utilización de habilidades y estilos adaptados</a:t>
            </a:r>
          </a:p>
          <a:p>
            <a:pPr marL="342900" indent="-342900">
              <a:buAutoNum type="alphaLcPeriod"/>
            </a:pPr>
            <a:r>
              <a:rPr lang="es-BO" sz="1600" dirty="0" smtClean="0">
                <a:latin typeface="Tekton Pro" pitchFamily="34" charset="0"/>
              </a:rPr>
              <a:t>Acondicionamiento general y específico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142844" y="5429264"/>
            <a:ext cx="4786346" cy="20621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buAutoNum type="alphaLcPeriod"/>
            </a:pPr>
            <a:r>
              <a:rPr lang="es-BO" sz="1600" dirty="0" smtClean="0">
                <a:latin typeface="Tekton Pro" pitchFamily="34" charset="0"/>
              </a:rPr>
              <a:t>Valoración del entrenamiento y el esfuerzo</a:t>
            </a:r>
          </a:p>
          <a:p>
            <a:pPr marL="342900" indent="-342900">
              <a:buAutoNum type="alphaLcPeriod"/>
            </a:pPr>
            <a:r>
              <a:rPr lang="es-BO" sz="1600" dirty="0" smtClean="0">
                <a:latin typeface="Tekton Pro" pitchFamily="34" charset="0"/>
              </a:rPr>
              <a:t>Autonomía y confianza</a:t>
            </a:r>
          </a:p>
          <a:p>
            <a:pPr marL="342900" indent="-342900">
              <a:buAutoNum type="alphaLcPeriod"/>
            </a:pPr>
            <a:r>
              <a:rPr lang="es-BO" sz="1600" dirty="0" smtClean="0">
                <a:latin typeface="Tekton Pro" pitchFamily="34" charset="0"/>
              </a:rPr>
              <a:t>Apreciación de posibilidades y limitaciones</a:t>
            </a:r>
          </a:p>
          <a:p>
            <a:pPr marL="342900" indent="-342900">
              <a:buAutoNum type="alphaLcPeriod"/>
            </a:pPr>
            <a:r>
              <a:rPr lang="es-BO" sz="1600" dirty="0" smtClean="0">
                <a:latin typeface="Tekton Pro" pitchFamily="34" charset="0"/>
              </a:rPr>
              <a:t>Respeto a las reglas de juego (juego limpio)</a:t>
            </a:r>
          </a:p>
          <a:p>
            <a:pPr marL="342900" indent="-342900">
              <a:buAutoNum type="alphaLcPeriod"/>
            </a:pPr>
            <a:r>
              <a:rPr lang="es-BO" sz="1600" dirty="0" smtClean="0">
                <a:latin typeface="Tekton Pro" pitchFamily="34" charset="0"/>
              </a:rPr>
              <a:t>Interés por la competencia</a:t>
            </a:r>
          </a:p>
          <a:p>
            <a:pPr marL="342900" indent="-342900">
              <a:buAutoNum type="alphaLcPeriod"/>
            </a:pPr>
            <a:endParaRPr lang="es-BO" sz="1600" dirty="0" smtClean="0">
              <a:latin typeface="Tekton Pro" pitchFamily="34" charset="0"/>
            </a:endParaRPr>
          </a:p>
          <a:p>
            <a:pPr marL="342900" indent="-342900"/>
            <a:endParaRPr lang="es-BO" sz="1600" dirty="0" smtClean="0">
              <a:latin typeface="Tekton Pro" pitchFamily="34" charset="0"/>
            </a:endParaRPr>
          </a:p>
          <a:p>
            <a:pPr marL="342900" indent="-342900">
              <a:buAutoNum type="alphaLcPeriod"/>
            </a:pPr>
            <a:endParaRPr lang="es-BO" sz="1600" dirty="0" smtClean="0">
              <a:latin typeface="Tekton Pro" pitchFamily="34" charset="0"/>
            </a:endParaRPr>
          </a:p>
        </p:txBody>
      </p:sp>
      <p:sp>
        <p:nvSpPr>
          <p:cNvPr id="31" name="30 Documento"/>
          <p:cNvSpPr/>
          <p:nvPr/>
        </p:nvSpPr>
        <p:spPr>
          <a:xfrm>
            <a:off x="3571868" y="142852"/>
            <a:ext cx="5072098" cy="785818"/>
          </a:xfrm>
          <a:prstGeom prst="flowChartDocument">
            <a:avLst/>
          </a:prstGeom>
          <a:gradFill flip="none" rotWithShape="1">
            <a:gsLst>
              <a:gs pos="2700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/>
          <a:scene3d>
            <a:camera prst="perspectiveBelow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800" dirty="0" smtClean="0">
                <a:solidFill>
                  <a:schemeClr val="tx1"/>
                </a:solidFill>
                <a:latin typeface="Tekton Pro" pitchFamily="34" charset="0"/>
              </a:rPr>
              <a:t>HABILIDADES DEPORTIVAS</a:t>
            </a:r>
            <a:endParaRPr lang="es-BO" sz="2800" dirty="0">
              <a:solidFill>
                <a:schemeClr val="tx1"/>
              </a:solidFill>
              <a:latin typeface="Tekton Pro" pitchFamily="34" charset="0"/>
            </a:endParaRPr>
          </a:p>
        </p:txBody>
      </p:sp>
      <p:pic>
        <p:nvPicPr>
          <p:cNvPr id="5123" name="Picture 3" descr="C:\Users\Zuazo\Desktop\hernan efodec 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3116"/>
            <a:ext cx="4191029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7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4" grpId="0"/>
      <p:bldP spid="26" grpId="0"/>
      <p:bldP spid="29" grpId="0"/>
      <p:bldP spid="30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2" descr="basket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404813"/>
            <a:ext cx="1558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6323012"/>
          </a:xfrm>
        </p:spPr>
        <p:txBody>
          <a:bodyPr anchor="t"/>
          <a:lstStyle/>
          <a:p>
            <a:pPr algn="l" eaLnBrk="1" hangingPunct="1"/>
            <a:r>
              <a:rPr lang="es-ES" sz="2800" b="1" i="1" dirty="0" smtClean="0"/>
              <a:t>CLIMA MOTIVACIONAL</a:t>
            </a: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857620" y="1125538"/>
            <a:ext cx="865188" cy="5732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s-ES" sz="2800" i="1" dirty="0"/>
          </a:p>
          <a:p>
            <a:pPr algn="ctr"/>
            <a:endParaRPr lang="es-ES" sz="2800" i="1" dirty="0"/>
          </a:p>
          <a:p>
            <a:pPr algn="ctr"/>
            <a:r>
              <a:rPr lang="es-ES" sz="2800" i="1" dirty="0"/>
              <a:t>E</a:t>
            </a:r>
          </a:p>
          <a:p>
            <a:pPr algn="ctr"/>
            <a:r>
              <a:rPr lang="es-ES" sz="2800" i="1" dirty="0"/>
              <a:t>N</a:t>
            </a:r>
          </a:p>
          <a:p>
            <a:pPr algn="ctr"/>
            <a:r>
              <a:rPr lang="es-ES" sz="2800" i="1" dirty="0"/>
              <a:t>T</a:t>
            </a:r>
          </a:p>
          <a:p>
            <a:pPr algn="ctr"/>
            <a:r>
              <a:rPr lang="es-ES" sz="2800" i="1" dirty="0"/>
              <a:t>R</a:t>
            </a:r>
          </a:p>
          <a:p>
            <a:pPr algn="ctr"/>
            <a:r>
              <a:rPr lang="es-ES" sz="2800" i="1" dirty="0"/>
              <a:t>E</a:t>
            </a:r>
          </a:p>
          <a:p>
            <a:pPr algn="ctr"/>
            <a:r>
              <a:rPr lang="es-ES" sz="2800" i="1" dirty="0"/>
              <a:t>N</a:t>
            </a:r>
          </a:p>
          <a:p>
            <a:pPr algn="ctr"/>
            <a:r>
              <a:rPr lang="es-ES" sz="2800" i="1" dirty="0"/>
              <a:t>A</a:t>
            </a:r>
          </a:p>
          <a:p>
            <a:pPr algn="ctr"/>
            <a:r>
              <a:rPr lang="es-ES" sz="2800" i="1" dirty="0"/>
              <a:t>D</a:t>
            </a:r>
          </a:p>
          <a:p>
            <a:pPr algn="ctr"/>
            <a:r>
              <a:rPr lang="es-ES" sz="2800" i="1" dirty="0"/>
              <a:t>O</a:t>
            </a:r>
          </a:p>
          <a:p>
            <a:pPr algn="ctr"/>
            <a:r>
              <a:rPr lang="es-ES" sz="2800" i="1" dirty="0"/>
              <a:t>R</a:t>
            </a:r>
          </a:p>
          <a:p>
            <a:pPr algn="ctr"/>
            <a:endParaRPr lang="es-ES" sz="2800" i="1" dirty="0"/>
          </a:p>
        </p:txBody>
      </p:sp>
      <p:pic>
        <p:nvPicPr>
          <p:cNvPr id="22533" name="Picture 17" descr="olimp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4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Rectángulo"/>
          <p:cNvSpPr/>
          <p:nvPr/>
        </p:nvSpPr>
        <p:spPr>
          <a:xfrm>
            <a:off x="142844" y="1500174"/>
            <a:ext cx="3643338" cy="428628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ton Pro" pitchFamily="34" charset="0"/>
              </a:rPr>
              <a:t>Tareas atractivas y desafiantes</a:t>
            </a:r>
            <a:endParaRPr lang="es-BO" sz="2000" i="1" dirty="0">
              <a:solidFill>
                <a:schemeClr val="tx1">
                  <a:lumMod val="75000"/>
                  <a:lumOff val="25000"/>
                </a:schemeClr>
              </a:solidFill>
              <a:latin typeface="Tekton Pro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286380" y="1500174"/>
            <a:ext cx="3643338" cy="428628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ton Pro" pitchFamily="34" charset="0"/>
              </a:rPr>
              <a:t>Tareas poco atractivas</a:t>
            </a:r>
            <a:endParaRPr lang="es-BO" sz="2000" i="1" dirty="0">
              <a:solidFill>
                <a:schemeClr val="tx1">
                  <a:lumMod val="75000"/>
                  <a:lumOff val="25000"/>
                </a:schemeClr>
              </a:solidFill>
              <a:latin typeface="Tekton Pro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42844" y="2071678"/>
            <a:ext cx="3643338" cy="428628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ton Pro" pitchFamily="34" charset="0"/>
              </a:rPr>
              <a:t>Enseñar a partir del error</a:t>
            </a:r>
            <a:endParaRPr lang="es-BO" sz="2000" i="1" dirty="0">
              <a:solidFill>
                <a:schemeClr val="tx1">
                  <a:lumMod val="75000"/>
                  <a:lumOff val="25000"/>
                </a:schemeClr>
              </a:solidFill>
              <a:latin typeface="Tekton Pro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286380" y="2071678"/>
            <a:ext cx="3643338" cy="428628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ton Pro" pitchFamily="34" charset="0"/>
              </a:rPr>
              <a:t>El error merece un castigo</a:t>
            </a:r>
            <a:endParaRPr lang="es-BO" sz="2000" i="1" dirty="0">
              <a:solidFill>
                <a:schemeClr val="tx1">
                  <a:lumMod val="75000"/>
                  <a:lumOff val="25000"/>
                </a:schemeClr>
              </a:solidFill>
              <a:latin typeface="Tekton Pro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42844" y="2643182"/>
            <a:ext cx="3643338" cy="428628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ton Pro" pitchFamily="34" charset="0"/>
              </a:rPr>
              <a:t>Materiales en buenas condiciones</a:t>
            </a:r>
            <a:endParaRPr lang="es-BO" sz="2000" i="1" dirty="0">
              <a:solidFill>
                <a:schemeClr val="tx1">
                  <a:lumMod val="75000"/>
                  <a:lumOff val="25000"/>
                </a:schemeClr>
              </a:solidFill>
              <a:latin typeface="Tekton Pro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286380" y="2643182"/>
            <a:ext cx="3643338" cy="428628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ton Pro" pitchFamily="34" charset="0"/>
              </a:rPr>
              <a:t>Carencia de materiales</a:t>
            </a:r>
            <a:endParaRPr lang="es-BO" sz="2000" i="1" dirty="0">
              <a:solidFill>
                <a:schemeClr val="tx1">
                  <a:lumMod val="75000"/>
                  <a:lumOff val="25000"/>
                </a:schemeClr>
              </a:solidFill>
              <a:latin typeface="Tekton Pro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42844" y="3214686"/>
            <a:ext cx="3643338" cy="428628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ton Pro" pitchFamily="34" charset="0"/>
              </a:rPr>
              <a:t>Crítica constructiva, ingeniosa</a:t>
            </a:r>
            <a:endParaRPr lang="es-BO" sz="2000" i="1" dirty="0">
              <a:solidFill>
                <a:schemeClr val="tx1">
                  <a:lumMod val="75000"/>
                  <a:lumOff val="25000"/>
                </a:schemeClr>
              </a:solidFill>
              <a:latin typeface="Tekton Pro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5286380" y="3214686"/>
            <a:ext cx="3643338" cy="428628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ton Pro" pitchFamily="34" charset="0"/>
              </a:rPr>
              <a:t>Crítica destructiva descalificante</a:t>
            </a:r>
            <a:endParaRPr lang="es-BO" sz="2000" i="1" dirty="0">
              <a:solidFill>
                <a:schemeClr val="tx1">
                  <a:lumMod val="75000"/>
                  <a:lumOff val="25000"/>
                </a:schemeClr>
              </a:solidFill>
              <a:latin typeface="Tekton Pro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42844" y="3786190"/>
            <a:ext cx="3643338" cy="428628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ton Pro" pitchFamily="34" charset="0"/>
              </a:rPr>
              <a:t>Creatividad, juego y placer</a:t>
            </a:r>
            <a:endParaRPr lang="es-BO" sz="2000" i="1" dirty="0">
              <a:solidFill>
                <a:schemeClr val="tx1">
                  <a:lumMod val="75000"/>
                  <a:lumOff val="25000"/>
                </a:schemeClr>
              </a:solidFill>
              <a:latin typeface="Tekton Pro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5286380" y="3786190"/>
            <a:ext cx="3643338" cy="428628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ton Pro" pitchFamily="34" charset="0"/>
              </a:rPr>
              <a:t>Inhibición, el temor de hacerlo mal</a:t>
            </a:r>
            <a:endParaRPr lang="es-BO" sz="2000" i="1" dirty="0">
              <a:solidFill>
                <a:schemeClr val="tx1">
                  <a:lumMod val="75000"/>
                  <a:lumOff val="25000"/>
                </a:schemeClr>
              </a:solidFill>
              <a:latin typeface="Tekton Pro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142844" y="4357694"/>
            <a:ext cx="3643338" cy="428628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ton Pro" pitchFamily="34" charset="0"/>
              </a:rPr>
              <a:t>Compromiso a cumplir</a:t>
            </a:r>
            <a:endParaRPr lang="es-BO" sz="2000" i="1" dirty="0">
              <a:solidFill>
                <a:schemeClr val="tx1">
                  <a:lumMod val="75000"/>
                  <a:lumOff val="25000"/>
                </a:schemeClr>
              </a:solidFill>
              <a:latin typeface="Tekton Pro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5286380" y="4357694"/>
            <a:ext cx="3643338" cy="428628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ton Pro" pitchFamily="34" charset="0"/>
              </a:rPr>
              <a:t>Compromiso no cumplido</a:t>
            </a:r>
            <a:endParaRPr lang="es-BO" sz="2000" i="1" dirty="0">
              <a:solidFill>
                <a:schemeClr val="tx1">
                  <a:lumMod val="75000"/>
                  <a:lumOff val="25000"/>
                </a:schemeClr>
              </a:solidFill>
              <a:latin typeface="Tekton Pro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42844" y="4929198"/>
            <a:ext cx="3643338" cy="642942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ton Pro" pitchFamily="34" charset="0"/>
              </a:rPr>
              <a:t>    Premiar sus pequeños y grandes    logros</a:t>
            </a:r>
            <a:endParaRPr lang="es-BO" sz="2000" i="1" dirty="0">
              <a:solidFill>
                <a:schemeClr val="tx1">
                  <a:lumMod val="75000"/>
                  <a:lumOff val="25000"/>
                </a:schemeClr>
              </a:solidFill>
              <a:latin typeface="Tekton Pro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5286380" y="4929198"/>
            <a:ext cx="3643338" cy="642942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ton Pro" pitchFamily="34" charset="0"/>
              </a:rPr>
              <a:t>Indiferencia ante sus logros</a:t>
            </a:r>
            <a:endParaRPr lang="es-BO" sz="2000" i="1" dirty="0">
              <a:solidFill>
                <a:schemeClr val="tx1">
                  <a:lumMod val="75000"/>
                  <a:lumOff val="25000"/>
                </a:schemeClr>
              </a:solidFill>
              <a:latin typeface="Tekton Pro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142844" y="5715016"/>
            <a:ext cx="3643338" cy="642942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ton Pro" pitchFamily="34" charset="0"/>
              </a:rPr>
              <a:t>Enseñarles que participar con esfuerzo es mas importante</a:t>
            </a:r>
            <a:endParaRPr lang="es-BO" sz="2000" i="1" dirty="0">
              <a:solidFill>
                <a:schemeClr val="tx1">
                  <a:lumMod val="75000"/>
                  <a:lumOff val="25000"/>
                </a:schemeClr>
              </a:solidFill>
              <a:latin typeface="Tekton Pro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5286380" y="5715016"/>
            <a:ext cx="3643338" cy="642942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ton Pro" pitchFamily="34" charset="0"/>
              </a:rPr>
              <a:t>Forzarles al triunfo</a:t>
            </a:r>
            <a:endParaRPr lang="es-BO" sz="2000" i="1" dirty="0">
              <a:solidFill>
                <a:schemeClr val="tx1">
                  <a:lumMod val="75000"/>
                  <a:lumOff val="25000"/>
                </a:schemeClr>
              </a:solidFill>
              <a:latin typeface="Tekton Pro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785786" y="1071546"/>
            <a:ext cx="257176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ton Pro" pitchFamily="34" charset="0"/>
              </a:rPr>
              <a:t>QUE FAVORECE</a:t>
            </a:r>
            <a:endParaRPr lang="es-BO" sz="2000" dirty="0">
              <a:solidFill>
                <a:schemeClr val="tx1">
                  <a:lumMod val="75000"/>
                  <a:lumOff val="25000"/>
                </a:schemeClr>
              </a:solidFill>
              <a:latin typeface="Tekton Pro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5929322" y="1071546"/>
            <a:ext cx="257176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ton Pro" pitchFamily="34" charset="0"/>
              </a:rPr>
              <a:t>QUE NO  FAVORECE</a:t>
            </a:r>
            <a:endParaRPr lang="es-BO" sz="2000" dirty="0">
              <a:solidFill>
                <a:schemeClr val="tx1">
                  <a:lumMod val="75000"/>
                  <a:lumOff val="25000"/>
                </a:schemeClr>
              </a:solidFill>
              <a:latin typeface="Tekton Pro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22" grpId="0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0825" y="549275"/>
            <a:ext cx="85328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600" b="1" i="1" dirty="0" smtClean="0">
                <a:latin typeface="Tekton Pro" pitchFamily="34" charset="0"/>
              </a:rPr>
              <a:t>IMAGEN PERSONAL</a:t>
            </a:r>
            <a:endParaRPr lang="es-ES" sz="3600" b="1" i="1" dirty="0">
              <a:latin typeface="Tekton Pro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68313" y="1268413"/>
            <a:ext cx="3529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AR" sz="3200" b="1" i="1" dirty="0" smtClean="0">
                <a:latin typeface="Tekton Pro" pitchFamily="34" charset="0"/>
              </a:rPr>
              <a:t>Se forma según:</a:t>
            </a:r>
            <a:endParaRPr lang="es-ES" sz="3200" b="1" i="1" dirty="0">
              <a:latin typeface="Tekton Pro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211638" y="1628775"/>
            <a:ext cx="4321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algn="l">
              <a:buFont typeface="Wingdings" pitchFamily="2" charset="2"/>
              <a:buChar char="Ø"/>
            </a:pPr>
            <a:r>
              <a:rPr lang="es-ES" sz="2400" b="1" i="1" dirty="0" smtClean="0">
                <a:latin typeface="Tekton Pro" pitchFamily="34" charset="0"/>
              </a:rPr>
              <a:t>Su repertorio de habilidades.</a:t>
            </a:r>
          </a:p>
          <a:p>
            <a:pPr algn="l">
              <a:buFont typeface="Wingdings" pitchFamily="2" charset="2"/>
              <a:buChar char="Ø"/>
            </a:pPr>
            <a:r>
              <a:rPr lang="es-ES" sz="2400" b="1" i="1" dirty="0" smtClean="0">
                <a:latin typeface="Tekton Pro" pitchFamily="34" charset="0"/>
              </a:rPr>
              <a:t>Sus pequeños y grandes éxitos.</a:t>
            </a:r>
          </a:p>
          <a:p>
            <a:pPr algn="l">
              <a:buFont typeface="Wingdings" pitchFamily="2" charset="2"/>
              <a:buChar char="Ø"/>
            </a:pPr>
            <a:r>
              <a:rPr lang="es-ES" sz="2400" b="1" i="1" dirty="0" smtClean="0">
                <a:latin typeface="Tekton Pro" pitchFamily="34" charset="0"/>
              </a:rPr>
              <a:t>Las reacciones familiares.</a:t>
            </a:r>
          </a:p>
          <a:p>
            <a:pPr algn="l">
              <a:buFont typeface="Wingdings" pitchFamily="2" charset="2"/>
              <a:buChar char="Ø"/>
            </a:pPr>
            <a:r>
              <a:rPr lang="es-ES" sz="2400" b="1" i="1" dirty="0" smtClean="0">
                <a:latin typeface="Tekton Pro" pitchFamily="34" charset="0"/>
              </a:rPr>
              <a:t>Las reacciones de otras personas.</a:t>
            </a:r>
          </a:p>
          <a:p>
            <a:pPr algn="l">
              <a:buFont typeface="Wingdings" pitchFamily="2" charset="2"/>
              <a:buChar char="Ø"/>
            </a:pPr>
            <a:r>
              <a:rPr lang="es-ES" sz="2400" b="1" i="1" dirty="0" smtClean="0">
                <a:latin typeface="Tekton Pro" pitchFamily="34" charset="0"/>
              </a:rPr>
              <a:t>Las reacciones de los entrenadores.</a:t>
            </a:r>
            <a:endParaRPr lang="es-ES" sz="2400" b="1" i="1" dirty="0">
              <a:latin typeface="Tekton Pro" pitchFamily="34" charset="0"/>
            </a:endParaRPr>
          </a:p>
        </p:txBody>
      </p:sp>
      <p:pic>
        <p:nvPicPr>
          <p:cNvPr id="14347" name="Picture 11" descr="Gifs animados de Personas - Imagenes animadas de de Personas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860800"/>
            <a:ext cx="1379538" cy="2322513"/>
          </a:xfrm>
          <a:prstGeom prst="rect">
            <a:avLst/>
          </a:prstGeom>
          <a:noFill/>
        </p:spPr>
      </p:pic>
      <p:pic>
        <p:nvPicPr>
          <p:cNvPr id="1027" name="Picture 3" descr="C:\Users\Zuazo\Desktop\S503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3" y="1643050"/>
            <a:ext cx="4143405" cy="50720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554</Words>
  <Application>Microsoft Office PowerPoint</Application>
  <PresentationFormat>Presentación en pantalla (4:3)</PresentationFormat>
  <Paragraphs>136</Paragraphs>
  <Slides>11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CLIMA MOTIVACIONAL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Zuazo</dc:creator>
  <cp:lastModifiedBy>Usuario</cp:lastModifiedBy>
  <cp:revision>47</cp:revision>
  <dcterms:created xsi:type="dcterms:W3CDTF">2011-06-21T17:53:02Z</dcterms:created>
  <dcterms:modified xsi:type="dcterms:W3CDTF">2011-07-14T14:01:03Z</dcterms:modified>
</cp:coreProperties>
</file>