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9"/>
  </p:notesMasterIdLst>
  <p:sldIdLst>
    <p:sldId id="256" r:id="rId2"/>
    <p:sldId id="257" r:id="rId3"/>
    <p:sldId id="258" r:id="rId4"/>
    <p:sldId id="278" r:id="rId5"/>
    <p:sldId id="279" r:id="rId6"/>
    <p:sldId id="260" r:id="rId7"/>
    <p:sldId id="290" r:id="rId8"/>
    <p:sldId id="294" r:id="rId9"/>
    <p:sldId id="291" r:id="rId10"/>
    <p:sldId id="295" r:id="rId11"/>
    <p:sldId id="292" r:id="rId12"/>
    <p:sldId id="293" r:id="rId13"/>
    <p:sldId id="296" r:id="rId14"/>
    <p:sldId id="297" r:id="rId15"/>
    <p:sldId id="298" r:id="rId16"/>
    <p:sldId id="263" r:id="rId17"/>
    <p:sldId id="270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6397AF-AC3C-4903-8902-F73D9694E184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F335A19-56F4-4640-93E0-247DC2EE7E51}">
      <dgm:prSet phldrT="[Texto]"/>
      <dgm:spPr/>
      <dgm:t>
        <a:bodyPr/>
        <a:lstStyle/>
        <a:p>
          <a:r>
            <a:rPr lang="es-VE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Primer estadio: Moral de presión adulta.</a:t>
          </a:r>
          <a:endParaRPr lang="es-ES" dirty="0"/>
        </a:p>
      </dgm:t>
    </dgm:pt>
    <dgm:pt modelId="{49770629-B1A6-4CA7-BE07-80D520201E47}" type="parTrans" cxnId="{29BE30F7-45BF-4B41-BE32-6F3EF8CC0CC4}">
      <dgm:prSet/>
      <dgm:spPr/>
      <dgm:t>
        <a:bodyPr/>
        <a:lstStyle/>
        <a:p>
          <a:endParaRPr lang="es-ES"/>
        </a:p>
      </dgm:t>
    </dgm:pt>
    <dgm:pt modelId="{C0042866-16E3-4B82-B430-6850951E7361}" type="sibTrans" cxnId="{29BE30F7-45BF-4B41-BE32-6F3EF8CC0CC4}">
      <dgm:prSet/>
      <dgm:spPr/>
      <dgm:t>
        <a:bodyPr/>
        <a:lstStyle/>
        <a:p>
          <a:endParaRPr lang="es-ES"/>
        </a:p>
      </dgm:t>
    </dgm:pt>
    <dgm:pt modelId="{D26EB3A6-043C-4D44-AEFC-1238F549E3AD}">
      <dgm:prSet phldrT="[Texto]"/>
      <dgm:spPr/>
      <dgm:t>
        <a:bodyPr/>
        <a:lstStyle/>
        <a:p>
          <a:r>
            <a:rPr lang="es-VE" b="1" dirty="0" smtClean="0">
              <a:solidFill>
                <a:schemeClr val="accent4">
                  <a:lumMod val="75000"/>
                </a:schemeClr>
              </a:solidFill>
            </a:rPr>
            <a:t>De los dos a los seis años los niños son capaces de representar las cosas y las acciones por medio del lenguaje.</a:t>
          </a:r>
          <a:endParaRPr lang="es-ES" b="1" dirty="0" smtClean="0">
            <a:solidFill>
              <a:schemeClr val="accent4">
                <a:lumMod val="75000"/>
              </a:schemeClr>
            </a:solidFill>
          </a:endParaRPr>
        </a:p>
        <a:p>
          <a:r>
            <a:rPr lang="es-VE" b="1" dirty="0" smtClean="0">
              <a:solidFill>
                <a:schemeClr val="accent3">
                  <a:lumMod val="75000"/>
                </a:schemeClr>
              </a:solidFill>
            </a:rPr>
            <a:t>No pueden aún realizar razonamientos abstractos, por lo que no pueden comprender el significado de las normas generales.</a:t>
          </a:r>
          <a:endParaRPr lang="es-ES" dirty="0"/>
        </a:p>
      </dgm:t>
    </dgm:pt>
    <dgm:pt modelId="{FE35D54F-B9CC-418B-A35B-186C926E0BAD}" type="parTrans" cxnId="{77D96B5A-8E35-4BD6-BDCC-B74E8CAC408E}">
      <dgm:prSet/>
      <dgm:spPr/>
      <dgm:t>
        <a:bodyPr/>
        <a:lstStyle/>
        <a:p>
          <a:endParaRPr lang="es-ES"/>
        </a:p>
      </dgm:t>
    </dgm:pt>
    <dgm:pt modelId="{EBBF39D1-A8C2-4BF7-BCA3-68082BB8253C}" type="sibTrans" cxnId="{77D96B5A-8E35-4BD6-BDCC-B74E8CAC408E}">
      <dgm:prSet/>
      <dgm:spPr/>
      <dgm:t>
        <a:bodyPr/>
        <a:lstStyle/>
        <a:p>
          <a:endParaRPr lang="es-ES"/>
        </a:p>
      </dgm:t>
    </dgm:pt>
    <dgm:pt modelId="{83AAC9F5-B7A7-4A7B-B315-ED53C21E6136}">
      <dgm:prSet phldrT="[Texto]"/>
      <dgm:spPr/>
      <dgm:t>
        <a:bodyPr/>
        <a:lstStyle/>
        <a:p>
          <a:r>
            <a:rPr lang="es-VE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Segundo estadio: Moral de solidaridad entre iguales.</a:t>
          </a:r>
          <a:endParaRPr lang="es-ES" dirty="0"/>
        </a:p>
      </dgm:t>
    </dgm:pt>
    <dgm:pt modelId="{BE425B6C-F4FC-4936-82A8-1B5C5AC6FA14}" type="parTrans" cxnId="{86C9040E-9A7A-4C16-A23F-87A943322C73}">
      <dgm:prSet/>
      <dgm:spPr/>
      <dgm:t>
        <a:bodyPr/>
        <a:lstStyle/>
        <a:p>
          <a:endParaRPr lang="es-ES"/>
        </a:p>
      </dgm:t>
    </dgm:pt>
    <dgm:pt modelId="{F31F0FFF-6BA8-48D6-91C8-A2A13EA9A6EE}" type="sibTrans" cxnId="{86C9040E-9A7A-4C16-A23F-87A943322C73}">
      <dgm:prSet/>
      <dgm:spPr/>
      <dgm:t>
        <a:bodyPr/>
        <a:lstStyle/>
        <a:p>
          <a:endParaRPr lang="es-ES"/>
        </a:p>
      </dgm:t>
    </dgm:pt>
    <dgm:pt modelId="{D1575935-21D6-46A6-A5AC-6CBB174BE26B}">
      <dgm:prSet/>
      <dgm:spPr/>
      <dgm:t>
        <a:bodyPr/>
        <a:lstStyle/>
        <a:p>
          <a:r>
            <a:rPr lang="es-VE" b="1" smtClean="0">
              <a:solidFill>
                <a:schemeClr val="accent6">
                  <a:lumMod val="75000"/>
                </a:schemeClr>
              </a:solidFill>
            </a:rPr>
            <a:t>Estas normas son, además, exteriores a los niños, impuestas por los adultos, por lo tanto la moral se caracteriza en esta fase de desarrollo por la heteronomía.</a:t>
          </a:r>
          <a:endParaRPr lang="es-ES" b="1" dirty="0">
            <a:solidFill>
              <a:schemeClr val="accent6">
                <a:lumMod val="75000"/>
              </a:schemeClr>
            </a:solidFill>
          </a:endParaRPr>
        </a:p>
      </dgm:t>
    </dgm:pt>
    <dgm:pt modelId="{84EF4427-4809-41E9-A1E3-B084A7000CD8}" type="sibTrans" cxnId="{49B10229-1E30-4152-AABC-5CAA1F98C0CF}">
      <dgm:prSet/>
      <dgm:spPr/>
      <dgm:t>
        <a:bodyPr/>
        <a:lstStyle/>
        <a:p>
          <a:endParaRPr lang="es-ES"/>
        </a:p>
      </dgm:t>
    </dgm:pt>
    <dgm:pt modelId="{4004F007-4327-4AF6-BEAB-8EFC7E5B4E6D}" type="parTrans" cxnId="{49B10229-1E30-4152-AABC-5CAA1F98C0CF}">
      <dgm:prSet/>
      <dgm:spPr/>
      <dgm:t>
        <a:bodyPr/>
        <a:lstStyle/>
        <a:p>
          <a:endParaRPr lang="es-ES"/>
        </a:p>
      </dgm:t>
    </dgm:pt>
    <dgm:pt modelId="{EA3417DD-618C-423C-A0DE-BDF391923BA0}">
      <dgm:prSet/>
      <dgm:spPr/>
      <dgm:t>
        <a:bodyPr/>
        <a:lstStyle/>
        <a:p>
          <a:r>
            <a:rPr lang="es-VE" b="1" smtClean="0">
              <a:solidFill>
                <a:schemeClr val="accent3">
                  <a:lumMod val="75000"/>
                </a:schemeClr>
              </a:solidFill>
            </a:rPr>
            <a:t>Se dan cuenta de la reversibilidad de algunos cambios físicos y de las posibilidades del pensamiento para detectar relaciones entre las cosas.</a:t>
          </a:r>
          <a:endParaRPr lang="es-ES" b="1" dirty="0">
            <a:solidFill>
              <a:schemeClr val="accent3">
                <a:lumMod val="75000"/>
              </a:schemeClr>
            </a:solidFill>
          </a:endParaRPr>
        </a:p>
      </dgm:t>
    </dgm:pt>
    <dgm:pt modelId="{4D172FA3-A02F-4CF8-B67F-120B550B6B1F}" type="parTrans" cxnId="{18A4A38D-6146-40EC-AD00-A07B2C1D9382}">
      <dgm:prSet/>
      <dgm:spPr/>
      <dgm:t>
        <a:bodyPr/>
        <a:lstStyle/>
        <a:p>
          <a:endParaRPr lang="es-ES"/>
        </a:p>
      </dgm:t>
    </dgm:pt>
    <dgm:pt modelId="{8D416EB2-DC3F-4809-AF03-8402278A49D1}" type="sibTrans" cxnId="{18A4A38D-6146-40EC-AD00-A07B2C1D9382}">
      <dgm:prSet/>
      <dgm:spPr/>
      <dgm:t>
        <a:bodyPr/>
        <a:lstStyle/>
        <a:p>
          <a:endParaRPr lang="es-ES"/>
        </a:p>
      </dgm:t>
    </dgm:pt>
    <dgm:pt modelId="{DEDD652E-DA80-4D9D-8234-ABF0F73792D0}">
      <dgm:prSet/>
      <dgm:spPr/>
      <dgm:t>
        <a:bodyPr/>
        <a:lstStyle/>
        <a:p>
          <a:r>
            <a:rPr lang="es-VE" b="1" smtClean="0">
              <a:solidFill>
                <a:schemeClr val="accent1">
                  <a:lumMod val="50000"/>
                </a:schemeClr>
              </a:solidFill>
            </a:rPr>
            <a:t>Las normas comienzan a basarse en el respeto mutuo entre los compañeros de juego, los iguales.</a:t>
          </a:r>
          <a:endParaRPr lang="es-ES" b="1" dirty="0">
            <a:solidFill>
              <a:schemeClr val="accent1">
                <a:lumMod val="50000"/>
              </a:schemeClr>
            </a:solidFill>
          </a:endParaRPr>
        </a:p>
      </dgm:t>
    </dgm:pt>
    <dgm:pt modelId="{BFFDA947-4F43-4A39-BA50-7C39937295FA}" type="parTrans" cxnId="{32901669-3B29-4271-979D-15DDF222F0B5}">
      <dgm:prSet/>
      <dgm:spPr/>
      <dgm:t>
        <a:bodyPr/>
        <a:lstStyle/>
        <a:p>
          <a:endParaRPr lang="es-ES"/>
        </a:p>
      </dgm:t>
    </dgm:pt>
    <dgm:pt modelId="{626BB582-4EEA-4D21-B72F-38DEDDC084D5}" type="sibTrans" cxnId="{32901669-3B29-4271-979D-15DDF222F0B5}">
      <dgm:prSet/>
      <dgm:spPr/>
      <dgm:t>
        <a:bodyPr/>
        <a:lstStyle/>
        <a:p>
          <a:endParaRPr lang="es-ES"/>
        </a:p>
      </dgm:t>
    </dgm:pt>
    <dgm:pt modelId="{896F8668-81C4-4D1E-86C2-62F8BEB5A5B4}">
      <dgm:prSet/>
      <dgm:spPr/>
      <dgm:t>
        <a:bodyPr/>
        <a:lstStyle/>
        <a:p>
          <a:r>
            <a:rPr lang="es-VE" b="1" smtClean="0">
              <a:solidFill>
                <a:schemeClr val="accent2">
                  <a:lumMod val="50000"/>
                </a:schemeClr>
              </a:solidFill>
            </a:rPr>
            <a:t>El respeto a las normas se deriva del respeto al grupo y la necesidad de un cierto orden en el mismo para el mantenimiento del juego.</a:t>
          </a:r>
          <a:endParaRPr lang="es-ES" b="1" dirty="0">
            <a:solidFill>
              <a:schemeClr val="accent2">
                <a:lumMod val="50000"/>
              </a:schemeClr>
            </a:solidFill>
          </a:endParaRPr>
        </a:p>
      </dgm:t>
    </dgm:pt>
    <dgm:pt modelId="{6D2CA4D5-C74F-4D54-B7F3-99F15E66244B}" type="parTrans" cxnId="{6455FFA6-72F5-4822-A30D-D6226AF05BE9}">
      <dgm:prSet/>
      <dgm:spPr/>
      <dgm:t>
        <a:bodyPr/>
        <a:lstStyle/>
        <a:p>
          <a:endParaRPr lang="es-ES"/>
        </a:p>
      </dgm:t>
    </dgm:pt>
    <dgm:pt modelId="{15646A0A-B0CA-46E5-B400-09B371A855BC}" type="sibTrans" cxnId="{6455FFA6-72F5-4822-A30D-D6226AF05BE9}">
      <dgm:prSet/>
      <dgm:spPr/>
      <dgm:t>
        <a:bodyPr/>
        <a:lstStyle/>
        <a:p>
          <a:endParaRPr lang="es-ES"/>
        </a:p>
      </dgm:t>
    </dgm:pt>
    <dgm:pt modelId="{4668E95E-2399-47A6-A48C-9962939FE08D}" type="pres">
      <dgm:prSet presAssocID="{256397AF-AC3C-4903-8902-F73D9694E18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62D4A68-C1EC-46A6-A311-40C2E42EE719}" type="pres">
      <dgm:prSet presAssocID="{1F335A19-56F4-4640-93E0-247DC2EE7E51}" presName="compNode" presStyleCnt="0"/>
      <dgm:spPr/>
    </dgm:pt>
    <dgm:pt modelId="{5E147075-7B42-4D59-B6F2-A9304BF801F7}" type="pres">
      <dgm:prSet presAssocID="{1F335A19-56F4-4640-93E0-247DC2EE7E51}" presName="aNode" presStyleLbl="bgShp" presStyleIdx="0" presStyleCnt="2"/>
      <dgm:spPr/>
      <dgm:t>
        <a:bodyPr/>
        <a:lstStyle/>
        <a:p>
          <a:endParaRPr lang="es-ES"/>
        </a:p>
      </dgm:t>
    </dgm:pt>
    <dgm:pt modelId="{779C7486-3875-476B-8074-7D2026F3061B}" type="pres">
      <dgm:prSet presAssocID="{1F335A19-56F4-4640-93E0-247DC2EE7E51}" presName="textNode" presStyleLbl="bgShp" presStyleIdx="0" presStyleCnt="2"/>
      <dgm:spPr/>
      <dgm:t>
        <a:bodyPr/>
        <a:lstStyle/>
        <a:p>
          <a:endParaRPr lang="es-ES"/>
        </a:p>
      </dgm:t>
    </dgm:pt>
    <dgm:pt modelId="{D38B6F1F-4908-4C6E-A583-F831BC5BB51A}" type="pres">
      <dgm:prSet presAssocID="{1F335A19-56F4-4640-93E0-247DC2EE7E51}" presName="compChildNode" presStyleCnt="0"/>
      <dgm:spPr/>
    </dgm:pt>
    <dgm:pt modelId="{C226F93B-6243-4422-BB87-BC404CD2208B}" type="pres">
      <dgm:prSet presAssocID="{1F335A19-56F4-4640-93E0-247DC2EE7E51}" presName="theInnerList" presStyleCnt="0"/>
      <dgm:spPr/>
    </dgm:pt>
    <dgm:pt modelId="{5AF13CC3-5CE6-486A-B182-547626451BCC}" type="pres">
      <dgm:prSet presAssocID="{D26EB3A6-043C-4D44-AEFC-1238F549E3AD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C7E27E2-8C1C-4A06-921A-E15B863EB46B}" type="pres">
      <dgm:prSet presAssocID="{D26EB3A6-043C-4D44-AEFC-1238F549E3AD}" presName="aSpace2" presStyleCnt="0"/>
      <dgm:spPr/>
    </dgm:pt>
    <dgm:pt modelId="{E341B986-2660-4F92-A589-2115D04925DF}" type="pres">
      <dgm:prSet presAssocID="{D1575935-21D6-46A6-A5AC-6CBB174BE26B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AA461F6-E815-4AB1-8C80-7DEF924B8490}" type="pres">
      <dgm:prSet presAssocID="{1F335A19-56F4-4640-93E0-247DC2EE7E51}" presName="aSpace" presStyleCnt="0"/>
      <dgm:spPr/>
    </dgm:pt>
    <dgm:pt modelId="{B7537F89-E153-49B4-A9EE-B25E964C054B}" type="pres">
      <dgm:prSet presAssocID="{83AAC9F5-B7A7-4A7B-B315-ED53C21E6136}" presName="compNode" presStyleCnt="0"/>
      <dgm:spPr/>
    </dgm:pt>
    <dgm:pt modelId="{815F3E0C-C1C7-4F06-9EC1-E2B4AFE3CF2B}" type="pres">
      <dgm:prSet presAssocID="{83AAC9F5-B7A7-4A7B-B315-ED53C21E6136}" presName="aNode" presStyleLbl="bgShp" presStyleIdx="1" presStyleCnt="2"/>
      <dgm:spPr/>
      <dgm:t>
        <a:bodyPr/>
        <a:lstStyle/>
        <a:p>
          <a:endParaRPr lang="es-ES"/>
        </a:p>
      </dgm:t>
    </dgm:pt>
    <dgm:pt modelId="{034CCDAF-2C41-40E2-A9C2-B5126170CC6B}" type="pres">
      <dgm:prSet presAssocID="{83AAC9F5-B7A7-4A7B-B315-ED53C21E6136}" presName="textNode" presStyleLbl="bgShp" presStyleIdx="1" presStyleCnt="2"/>
      <dgm:spPr/>
      <dgm:t>
        <a:bodyPr/>
        <a:lstStyle/>
        <a:p>
          <a:endParaRPr lang="es-ES"/>
        </a:p>
      </dgm:t>
    </dgm:pt>
    <dgm:pt modelId="{57F24357-82D4-4521-A2DE-7291FBC43ECC}" type="pres">
      <dgm:prSet presAssocID="{83AAC9F5-B7A7-4A7B-B315-ED53C21E6136}" presName="compChildNode" presStyleCnt="0"/>
      <dgm:spPr/>
    </dgm:pt>
    <dgm:pt modelId="{CC162F8F-ACB0-4C4B-80BE-7CCD75316215}" type="pres">
      <dgm:prSet presAssocID="{83AAC9F5-B7A7-4A7B-B315-ED53C21E6136}" presName="theInnerList" presStyleCnt="0"/>
      <dgm:spPr/>
    </dgm:pt>
    <dgm:pt modelId="{C788EDE3-282A-4260-AF6A-BE96273FDC68}" type="pres">
      <dgm:prSet presAssocID="{EA3417DD-618C-423C-A0DE-BDF391923BA0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8D91967-2D92-43BD-8CCA-EC576E3E8ED2}" type="pres">
      <dgm:prSet presAssocID="{EA3417DD-618C-423C-A0DE-BDF391923BA0}" presName="aSpace2" presStyleCnt="0"/>
      <dgm:spPr/>
    </dgm:pt>
    <dgm:pt modelId="{2D67CF24-D7A3-4176-9758-FF24370FC291}" type="pres">
      <dgm:prSet presAssocID="{DEDD652E-DA80-4D9D-8234-ABF0F73792D0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2EA2AC2-B1E8-4C32-841E-92B5B929800D}" type="pres">
      <dgm:prSet presAssocID="{DEDD652E-DA80-4D9D-8234-ABF0F73792D0}" presName="aSpace2" presStyleCnt="0"/>
      <dgm:spPr/>
    </dgm:pt>
    <dgm:pt modelId="{6AE53316-5174-483E-8C6F-6D4B305C6F01}" type="pres">
      <dgm:prSet presAssocID="{896F8668-81C4-4D1E-86C2-62F8BEB5A5B4}" presName="child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007DCBD-1DE7-4B67-AD09-B799C049FE17}" type="presOf" srcId="{83AAC9F5-B7A7-4A7B-B315-ED53C21E6136}" destId="{815F3E0C-C1C7-4F06-9EC1-E2B4AFE3CF2B}" srcOrd="0" destOrd="0" presId="urn:microsoft.com/office/officeart/2005/8/layout/lProcess2"/>
    <dgm:cxn modelId="{3125A363-A7D3-406D-BFA6-D7532EFB2723}" type="presOf" srcId="{EA3417DD-618C-423C-A0DE-BDF391923BA0}" destId="{C788EDE3-282A-4260-AF6A-BE96273FDC68}" srcOrd="0" destOrd="0" presId="urn:microsoft.com/office/officeart/2005/8/layout/lProcess2"/>
    <dgm:cxn modelId="{8ABAE356-D6D4-4F2C-A373-1F7BAFDDB6E1}" type="presOf" srcId="{896F8668-81C4-4D1E-86C2-62F8BEB5A5B4}" destId="{6AE53316-5174-483E-8C6F-6D4B305C6F01}" srcOrd="0" destOrd="0" presId="urn:microsoft.com/office/officeart/2005/8/layout/lProcess2"/>
    <dgm:cxn modelId="{77D96B5A-8E35-4BD6-BDCC-B74E8CAC408E}" srcId="{1F335A19-56F4-4640-93E0-247DC2EE7E51}" destId="{D26EB3A6-043C-4D44-AEFC-1238F549E3AD}" srcOrd="0" destOrd="0" parTransId="{FE35D54F-B9CC-418B-A35B-186C926E0BAD}" sibTransId="{EBBF39D1-A8C2-4BF7-BCA3-68082BB8253C}"/>
    <dgm:cxn modelId="{6455FFA6-72F5-4822-A30D-D6226AF05BE9}" srcId="{83AAC9F5-B7A7-4A7B-B315-ED53C21E6136}" destId="{896F8668-81C4-4D1E-86C2-62F8BEB5A5B4}" srcOrd="2" destOrd="0" parTransId="{6D2CA4D5-C74F-4D54-B7F3-99F15E66244B}" sibTransId="{15646A0A-B0CA-46E5-B400-09B371A855BC}"/>
    <dgm:cxn modelId="{30F430FA-28C3-47EE-BB5C-52E3C1B4321C}" type="presOf" srcId="{1F335A19-56F4-4640-93E0-247DC2EE7E51}" destId="{779C7486-3875-476B-8074-7D2026F3061B}" srcOrd="1" destOrd="0" presId="urn:microsoft.com/office/officeart/2005/8/layout/lProcess2"/>
    <dgm:cxn modelId="{D10C1E19-22AB-4873-8AB6-2E97714BB256}" type="presOf" srcId="{1F335A19-56F4-4640-93E0-247DC2EE7E51}" destId="{5E147075-7B42-4D59-B6F2-A9304BF801F7}" srcOrd="0" destOrd="0" presId="urn:microsoft.com/office/officeart/2005/8/layout/lProcess2"/>
    <dgm:cxn modelId="{635A57C2-F0DD-4F78-8999-FC47DE928F05}" type="presOf" srcId="{D1575935-21D6-46A6-A5AC-6CBB174BE26B}" destId="{E341B986-2660-4F92-A589-2115D04925DF}" srcOrd="0" destOrd="0" presId="urn:microsoft.com/office/officeart/2005/8/layout/lProcess2"/>
    <dgm:cxn modelId="{18A4A38D-6146-40EC-AD00-A07B2C1D9382}" srcId="{83AAC9F5-B7A7-4A7B-B315-ED53C21E6136}" destId="{EA3417DD-618C-423C-A0DE-BDF391923BA0}" srcOrd="0" destOrd="0" parTransId="{4D172FA3-A02F-4CF8-B67F-120B550B6B1F}" sibTransId="{8D416EB2-DC3F-4809-AF03-8402278A49D1}"/>
    <dgm:cxn modelId="{32901669-3B29-4271-979D-15DDF222F0B5}" srcId="{83AAC9F5-B7A7-4A7B-B315-ED53C21E6136}" destId="{DEDD652E-DA80-4D9D-8234-ABF0F73792D0}" srcOrd="1" destOrd="0" parTransId="{BFFDA947-4F43-4A39-BA50-7C39937295FA}" sibTransId="{626BB582-4EEA-4D21-B72F-38DEDDC084D5}"/>
    <dgm:cxn modelId="{29BE30F7-45BF-4B41-BE32-6F3EF8CC0CC4}" srcId="{256397AF-AC3C-4903-8902-F73D9694E184}" destId="{1F335A19-56F4-4640-93E0-247DC2EE7E51}" srcOrd="0" destOrd="0" parTransId="{49770629-B1A6-4CA7-BE07-80D520201E47}" sibTransId="{C0042866-16E3-4B82-B430-6850951E7361}"/>
    <dgm:cxn modelId="{E116E6DC-A17A-4313-926C-90C7DAE86386}" type="presOf" srcId="{256397AF-AC3C-4903-8902-F73D9694E184}" destId="{4668E95E-2399-47A6-A48C-9962939FE08D}" srcOrd="0" destOrd="0" presId="urn:microsoft.com/office/officeart/2005/8/layout/lProcess2"/>
    <dgm:cxn modelId="{49B10229-1E30-4152-AABC-5CAA1F98C0CF}" srcId="{1F335A19-56F4-4640-93E0-247DC2EE7E51}" destId="{D1575935-21D6-46A6-A5AC-6CBB174BE26B}" srcOrd="1" destOrd="0" parTransId="{4004F007-4327-4AF6-BEAB-8EFC7E5B4E6D}" sibTransId="{84EF4427-4809-41E9-A1E3-B084A7000CD8}"/>
    <dgm:cxn modelId="{023DBB0B-DA43-4890-B79D-BA1D0DAF50A9}" type="presOf" srcId="{83AAC9F5-B7A7-4A7B-B315-ED53C21E6136}" destId="{034CCDAF-2C41-40E2-A9C2-B5126170CC6B}" srcOrd="1" destOrd="0" presId="urn:microsoft.com/office/officeart/2005/8/layout/lProcess2"/>
    <dgm:cxn modelId="{86C9040E-9A7A-4C16-A23F-87A943322C73}" srcId="{256397AF-AC3C-4903-8902-F73D9694E184}" destId="{83AAC9F5-B7A7-4A7B-B315-ED53C21E6136}" srcOrd="1" destOrd="0" parTransId="{BE425B6C-F4FC-4936-82A8-1B5C5AC6FA14}" sibTransId="{F31F0FFF-6BA8-48D6-91C8-A2A13EA9A6EE}"/>
    <dgm:cxn modelId="{D7BF8088-EEFA-4AD4-8802-7C7F49015E84}" type="presOf" srcId="{D26EB3A6-043C-4D44-AEFC-1238F549E3AD}" destId="{5AF13CC3-5CE6-486A-B182-547626451BCC}" srcOrd="0" destOrd="0" presId="urn:microsoft.com/office/officeart/2005/8/layout/lProcess2"/>
    <dgm:cxn modelId="{220EA823-BC93-4EE2-886B-1D211B78B641}" type="presOf" srcId="{DEDD652E-DA80-4D9D-8234-ABF0F73792D0}" destId="{2D67CF24-D7A3-4176-9758-FF24370FC291}" srcOrd="0" destOrd="0" presId="urn:microsoft.com/office/officeart/2005/8/layout/lProcess2"/>
    <dgm:cxn modelId="{25328B84-4699-4C70-8668-2A872C16AB90}" type="presParOf" srcId="{4668E95E-2399-47A6-A48C-9962939FE08D}" destId="{462D4A68-C1EC-46A6-A311-40C2E42EE719}" srcOrd="0" destOrd="0" presId="urn:microsoft.com/office/officeart/2005/8/layout/lProcess2"/>
    <dgm:cxn modelId="{C20D99B9-8ADD-436F-B7E9-CB8B5B560837}" type="presParOf" srcId="{462D4A68-C1EC-46A6-A311-40C2E42EE719}" destId="{5E147075-7B42-4D59-B6F2-A9304BF801F7}" srcOrd="0" destOrd="0" presId="urn:microsoft.com/office/officeart/2005/8/layout/lProcess2"/>
    <dgm:cxn modelId="{3FE09B97-8AF2-4FED-9C6B-AB456BFAD640}" type="presParOf" srcId="{462D4A68-C1EC-46A6-A311-40C2E42EE719}" destId="{779C7486-3875-476B-8074-7D2026F3061B}" srcOrd="1" destOrd="0" presId="urn:microsoft.com/office/officeart/2005/8/layout/lProcess2"/>
    <dgm:cxn modelId="{7A98BE9A-6662-4AB1-B98C-702007562EF9}" type="presParOf" srcId="{462D4A68-C1EC-46A6-A311-40C2E42EE719}" destId="{D38B6F1F-4908-4C6E-A583-F831BC5BB51A}" srcOrd="2" destOrd="0" presId="urn:microsoft.com/office/officeart/2005/8/layout/lProcess2"/>
    <dgm:cxn modelId="{D36DA1C4-4AEB-40EE-B5ED-F8097630BEFD}" type="presParOf" srcId="{D38B6F1F-4908-4C6E-A583-F831BC5BB51A}" destId="{C226F93B-6243-4422-BB87-BC404CD2208B}" srcOrd="0" destOrd="0" presId="urn:microsoft.com/office/officeart/2005/8/layout/lProcess2"/>
    <dgm:cxn modelId="{4427095F-CD2A-4884-A6F5-7C7E415292B3}" type="presParOf" srcId="{C226F93B-6243-4422-BB87-BC404CD2208B}" destId="{5AF13CC3-5CE6-486A-B182-547626451BCC}" srcOrd="0" destOrd="0" presId="urn:microsoft.com/office/officeart/2005/8/layout/lProcess2"/>
    <dgm:cxn modelId="{9E082391-D674-4B80-A73E-62AE0F5D8024}" type="presParOf" srcId="{C226F93B-6243-4422-BB87-BC404CD2208B}" destId="{1C7E27E2-8C1C-4A06-921A-E15B863EB46B}" srcOrd="1" destOrd="0" presId="urn:microsoft.com/office/officeart/2005/8/layout/lProcess2"/>
    <dgm:cxn modelId="{D2977D38-210E-4120-93ED-0433A29AFC33}" type="presParOf" srcId="{C226F93B-6243-4422-BB87-BC404CD2208B}" destId="{E341B986-2660-4F92-A589-2115D04925DF}" srcOrd="2" destOrd="0" presId="urn:microsoft.com/office/officeart/2005/8/layout/lProcess2"/>
    <dgm:cxn modelId="{0728AB98-13CE-4348-BAB4-ECDECAD7D8E2}" type="presParOf" srcId="{4668E95E-2399-47A6-A48C-9962939FE08D}" destId="{CAA461F6-E815-4AB1-8C80-7DEF924B8490}" srcOrd="1" destOrd="0" presId="urn:microsoft.com/office/officeart/2005/8/layout/lProcess2"/>
    <dgm:cxn modelId="{1660D6D8-2BC1-49CD-B9E6-7A4769DC8C70}" type="presParOf" srcId="{4668E95E-2399-47A6-A48C-9962939FE08D}" destId="{B7537F89-E153-49B4-A9EE-B25E964C054B}" srcOrd="2" destOrd="0" presId="urn:microsoft.com/office/officeart/2005/8/layout/lProcess2"/>
    <dgm:cxn modelId="{08572387-1DFA-466B-9DB3-72DBD365352F}" type="presParOf" srcId="{B7537F89-E153-49B4-A9EE-B25E964C054B}" destId="{815F3E0C-C1C7-4F06-9EC1-E2B4AFE3CF2B}" srcOrd="0" destOrd="0" presId="urn:microsoft.com/office/officeart/2005/8/layout/lProcess2"/>
    <dgm:cxn modelId="{BCF0F5C9-692E-407C-B1FB-2F319DB0E1A4}" type="presParOf" srcId="{B7537F89-E153-49B4-A9EE-B25E964C054B}" destId="{034CCDAF-2C41-40E2-A9C2-B5126170CC6B}" srcOrd="1" destOrd="0" presId="urn:microsoft.com/office/officeart/2005/8/layout/lProcess2"/>
    <dgm:cxn modelId="{A6090971-082B-4899-842E-052AB44A249C}" type="presParOf" srcId="{B7537F89-E153-49B4-A9EE-B25E964C054B}" destId="{57F24357-82D4-4521-A2DE-7291FBC43ECC}" srcOrd="2" destOrd="0" presId="urn:microsoft.com/office/officeart/2005/8/layout/lProcess2"/>
    <dgm:cxn modelId="{B9F25667-5A28-4948-A6F4-44F407EA0FBF}" type="presParOf" srcId="{57F24357-82D4-4521-A2DE-7291FBC43ECC}" destId="{CC162F8F-ACB0-4C4B-80BE-7CCD75316215}" srcOrd="0" destOrd="0" presId="urn:microsoft.com/office/officeart/2005/8/layout/lProcess2"/>
    <dgm:cxn modelId="{ECECA94B-7EFA-4CA8-AA1B-F9355687BB8A}" type="presParOf" srcId="{CC162F8F-ACB0-4C4B-80BE-7CCD75316215}" destId="{C788EDE3-282A-4260-AF6A-BE96273FDC68}" srcOrd="0" destOrd="0" presId="urn:microsoft.com/office/officeart/2005/8/layout/lProcess2"/>
    <dgm:cxn modelId="{1575639A-011E-4B99-959A-846906D42A6F}" type="presParOf" srcId="{CC162F8F-ACB0-4C4B-80BE-7CCD75316215}" destId="{48D91967-2D92-43BD-8CCA-EC576E3E8ED2}" srcOrd="1" destOrd="0" presId="urn:microsoft.com/office/officeart/2005/8/layout/lProcess2"/>
    <dgm:cxn modelId="{C869BD0E-DF6C-41A4-A670-6A09CD108F03}" type="presParOf" srcId="{CC162F8F-ACB0-4C4B-80BE-7CCD75316215}" destId="{2D67CF24-D7A3-4176-9758-FF24370FC291}" srcOrd="2" destOrd="0" presId="urn:microsoft.com/office/officeart/2005/8/layout/lProcess2"/>
    <dgm:cxn modelId="{BB7D05D3-3039-4702-938D-347D2C7F6716}" type="presParOf" srcId="{CC162F8F-ACB0-4C4B-80BE-7CCD75316215}" destId="{72EA2AC2-B1E8-4C32-841E-92B5B929800D}" srcOrd="3" destOrd="0" presId="urn:microsoft.com/office/officeart/2005/8/layout/lProcess2"/>
    <dgm:cxn modelId="{F9144B06-4658-47BE-8913-479DEB867584}" type="presParOf" srcId="{CC162F8F-ACB0-4C4B-80BE-7CCD75316215}" destId="{6AE53316-5174-483E-8C6F-6D4B305C6F01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147075-7B42-4D59-B6F2-A9304BF801F7}">
      <dsp:nvSpPr>
        <dsp:cNvPr id="0" name=""/>
        <dsp:cNvSpPr/>
      </dsp:nvSpPr>
      <dsp:spPr>
        <a:xfrm>
          <a:off x="4118" y="0"/>
          <a:ext cx="3962102" cy="470852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2800" b="1" i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Primer estadio: Moral de presión adulta.</a:t>
          </a:r>
          <a:endParaRPr lang="es-ES" sz="2800" kern="1200" dirty="0"/>
        </a:p>
      </dsp:txBody>
      <dsp:txXfrm>
        <a:off x="4118" y="0"/>
        <a:ext cx="3962102" cy="1412557"/>
      </dsp:txXfrm>
    </dsp:sp>
    <dsp:sp modelId="{5AF13CC3-5CE6-486A-B182-547626451BCC}">
      <dsp:nvSpPr>
        <dsp:cNvPr id="0" name=""/>
        <dsp:cNvSpPr/>
      </dsp:nvSpPr>
      <dsp:spPr>
        <a:xfrm>
          <a:off x="400329" y="1413936"/>
          <a:ext cx="3169681" cy="14196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1200" b="1" kern="1200" dirty="0" smtClean="0">
              <a:solidFill>
                <a:schemeClr val="accent4">
                  <a:lumMod val="75000"/>
                </a:schemeClr>
              </a:solidFill>
            </a:rPr>
            <a:t>De los dos a los seis años los niños son capaces de representar las cosas y las acciones por medio del lenguaje.</a:t>
          </a:r>
          <a:endParaRPr lang="es-ES" sz="1200" b="1" kern="1200" dirty="0" smtClean="0">
            <a:solidFill>
              <a:schemeClr val="accent4">
                <a:lumMod val="75000"/>
              </a:schemeClr>
            </a:solidFill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1200" b="1" kern="1200" dirty="0" smtClean="0">
              <a:solidFill>
                <a:schemeClr val="accent3">
                  <a:lumMod val="75000"/>
                </a:schemeClr>
              </a:solidFill>
            </a:rPr>
            <a:t>No pueden aún realizar razonamientos abstractos, por lo que no pueden comprender el significado de las normas generales.</a:t>
          </a:r>
          <a:endParaRPr lang="es-ES" sz="1200" kern="1200" dirty="0"/>
        </a:p>
      </dsp:txBody>
      <dsp:txXfrm>
        <a:off x="441910" y="1455517"/>
        <a:ext cx="3086519" cy="1336522"/>
      </dsp:txXfrm>
    </dsp:sp>
    <dsp:sp modelId="{E341B986-2660-4F92-A589-2115D04925DF}">
      <dsp:nvSpPr>
        <dsp:cNvPr id="0" name=""/>
        <dsp:cNvSpPr/>
      </dsp:nvSpPr>
      <dsp:spPr>
        <a:xfrm>
          <a:off x="400329" y="3052034"/>
          <a:ext cx="3169681" cy="14196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1200" b="1" kern="1200" smtClean="0">
              <a:solidFill>
                <a:schemeClr val="accent6">
                  <a:lumMod val="75000"/>
                </a:schemeClr>
              </a:solidFill>
            </a:rPr>
            <a:t>Estas normas son, además, exteriores a los niños, impuestas por los adultos, por lo tanto la moral se caracteriza en esta fase de desarrollo por la heteronomía.</a:t>
          </a:r>
          <a:endParaRPr lang="es-ES" sz="1200" b="1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441910" y="3093615"/>
        <a:ext cx="3086519" cy="1336522"/>
      </dsp:txXfrm>
    </dsp:sp>
    <dsp:sp modelId="{815F3E0C-C1C7-4F06-9EC1-E2B4AFE3CF2B}">
      <dsp:nvSpPr>
        <dsp:cNvPr id="0" name=""/>
        <dsp:cNvSpPr/>
      </dsp:nvSpPr>
      <dsp:spPr>
        <a:xfrm>
          <a:off x="4263378" y="0"/>
          <a:ext cx="3962102" cy="470852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2800" b="1" i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Segundo estadio: Moral de solidaridad entre iguales.</a:t>
          </a:r>
          <a:endParaRPr lang="es-ES" sz="2800" kern="1200" dirty="0"/>
        </a:p>
      </dsp:txBody>
      <dsp:txXfrm>
        <a:off x="4263378" y="0"/>
        <a:ext cx="3962102" cy="1412557"/>
      </dsp:txXfrm>
    </dsp:sp>
    <dsp:sp modelId="{C788EDE3-282A-4260-AF6A-BE96273FDC68}">
      <dsp:nvSpPr>
        <dsp:cNvPr id="0" name=""/>
        <dsp:cNvSpPr/>
      </dsp:nvSpPr>
      <dsp:spPr>
        <a:xfrm>
          <a:off x="4659589" y="1412959"/>
          <a:ext cx="3169681" cy="9250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1200" b="1" kern="1200" smtClean="0">
              <a:solidFill>
                <a:schemeClr val="accent3">
                  <a:lumMod val="75000"/>
                </a:schemeClr>
              </a:solidFill>
            </a:rPr>
            <a:t>Se dan cuenta de la reversibilidad de algunos cambios físicos y de las posibilidades del pensamiento para detectar relaciones entre las cosas.</a:t>
          </a:r>
          <a:endParaRPr lang="es-ES" sz="1200" b="1" kern="1200" dirty="0">
            <a:solidFill>
              <a:schemeClr val="accent3">
                <a:lumMod val="75000"/>
              </a:schemeClr>
            </a:solidFill>
          </a:endParaRPr>
        </a:p>
      </dsp:txBody>
      <dsp:txXfrm>
        <a:off x="4686682" y="1440052"/>
        <a:ext cx="3115495" cy="870850"/>
      </dsp:txXfrm>
    </dsp:sp>
    <dsp:sp modelId="{2D67CF24-D7A3-4176-9758-FF24370FC291}">
      <dsp:nvSpPr>
        <dsp:cNvPr id="0" name=""/>
        <dsp:cNvSpPr/>
      </dsp:nvSpPr>
      <dsp:spPr>
        <a:xfrm>
          <a:off x="4659589" y="2480309"/>
          <a:ext cx="3169681" cy="9250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1200" b="1" kern="1200" smtClean="0">
              <a:solidFill>
                <a:schemeClr val="accent1">
                  <a:lumMod val="50000"/>
                </a:schemeClr>
              </a:solidFill>
            </a:rPr>
            <a:t>Las normas comienzan a basarse en el respeto mutuo entre los compañeros de juego, los iguales.</a:t>
          </a:r>
          <a:endParaRPr lang="es-ES" sz="12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686682" y="2507402"/>
        <a:ext cx="3115495" cy="870850"/>
      </dsp:txXfrm>
    </dsp:sp>
    <dsp:sp modelId="{6AE53316-5174-483E-8C6F-6D4B305C6F01}">
      <dsp:nvSpPr>
        <dsp:cNvPr id="0" name=""/>
        <dsp:cNvSpPr/>
      </dsp:nvSpPr>
      <dsp:spPr>
        <a:xfrm>
          <a:off x="4659589" y="3547659"/>
          <a:ext cx="3169681" cy="9250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1200" b="1" kern="1200" smtClean="0">
              <a:solidFill>
                <a:schemeClr val="accent2">
                  <a:lumMod val="50000"/>
                </a:schemeClr>
              </a:solidFill>
            </a:rPr>
            <a:t>El respeto a las normas se deriva del respeto al grupo y la necesidad de un cierto orden en el mismo para el mantenimiento del juego.</a:t>
          </a:r>
          <a:endParaRPr lang="es-ES" sz="1200" b="1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4686682" y="3574752"/>
        <a:ext cx="3115495" cy="8708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C5A9DA-47F8-470D-B62E-45199B1E3988}" type="datetimeFigureOut">
              <a:rPr lang="es-ES" smtClean="0"/>
              <a:t>04/07/2015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222E88-0D45-4D72-8BFD-C2E69E96F21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8804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222E88-0D45-4D72-8BFD-C2E69E96F215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9908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1E99-174A-4523-85D3-447EBFF019F4}" type="datetimeFigureOut">
              <a:rPr lang="es-ES" smtClean="0"/>
              <a:t>04/07/2015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BF4D-7F7D-4BDA-B533-AC5042221F94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1E99-174A-4523-85D3-447EBFF019F4}" type="datetimeFigureOut">
              <a:rPr lang="es-ES" smtClean="0"/>
              <a:t>04/07/2015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BF4D-7F7D-4BDA-B533-AC5042221F9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1E99-174A-4523-85D3-447EBFF019F4}" type="datetimeFigureOut">
              <a:rPr lang="es-ES" smtClean="0"/>
              <a:t>04/07/2015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BF4D-7F7D-4BDA-B533-AC5042221F9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1E99-174A-4523-85D3-447EBFF019F4}" type="datetimeFigureOut">
              <a:rPr lang="es-ES" smtClean="0"/>
              <a:t>04/07/2015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BF4D-7F7D-4BDA-B533-AC5042221F9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1E99-174A-4523-85D3-447EBFF019F4}" type="datetimeFigureOut">
              <a:rPr lang="es-ES" smtClean="0"/>
              <a:t>04/07/2015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C4EBF4D-7F7D-4BDA-B533-AC5042221F94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1E99-174A-4523-85D3-447EBFF019F4}" type="datetimeFigureOut">
              <a:rPr lang="es-ES" smtClean="0"/>
              <a:t>04/07/2015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BF4D-7F7D-4BDA-B533-AC5042221F9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1E99-174A-4523-85D3-447EBFF019F4}" type="datetimeFigureOut">
              <a:rPr lang="es-ES" smtClean="0"/>
              <a:t>04/07/2015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BF4D-7F7D-4BDA-B533-AC5042221F9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1E99-174A-4523-85D3-447EBFF019F4}" type="datetimeFigureOut">
              <a:rPr lang="es-ES" smtClean="0"/>
              <a:t>04/07/2015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BF4D-7F7D-4BDA-B533-AC5042221F9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1E99-174A-4523-85D3-447EBFF019F4}" type="datetimeFigureOut">
              <a:rPr lang="es-ES" smtClean="0"/>
              <a:t>04/07/2015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BF4D-7F7D-4BDA-B533-AC5042221F9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1E99-174A-4523-85D3-447EBFF019F4}" type="datetimeFigureOut">
              <a:rPr lang="es-ES" smtClean="0"/>
              <a:t>04/07/2015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BF4D-7F7D-4BDA-B533-AC5042221F9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C1E99-174A-4523-85D3-447EBFF019F4}" type="datetimeFigureOut">
              <a:rPr lang="es-ES" smtClean="0"/>
              <a:t>04/07/2015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BF4D-7F7D-4BDA-B533-AC5042221F9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EEC1E99-174A-4523-85D3-447EBFF019F4}" type="datetimeFigureOut">
              <a:rPr lang="es-ES" smtClean="0"/>
              <a:t>04/07/2015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C4EBF4D-7F7D-4BDA-B533-AC5042221F94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2030" y="764704"/>
            <a:ext cx="8229600" cy="1944216"/>
          </a:xfrm>
        </p:spPr>
        <p:txBody>
          <a:bodyPr>
            <a:normAutofit/>
          </a:bodyPr>
          <a:lstStyle/>
          <a:p>
            <a:pPr algn="l"/>
            <a:r>
              <a:rPr lang="es-ES" dirty="0" smtClean="0"/>
              <a:t>Desarrollo moral 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4869160"/>
            <a:ext cx="6552728" cy="792088"/>
          </a:xfrm>
        </p:spPr>
        <p:txBody>
          <a:bodyPr>
            <a:normAutofit/>
          </a:bodyPr>
          <a:lstStyle/>
          <a:p>
            <a:pPr algn="l"/>
            <a:r>
              <a:rPr lang="es-ES" dirty="0" smtClean="0"/>
              <a:t>Lic. Rosario </a:t>
            </a:r>
            <a:r>
              <a:rPr lang="es-ES" dirty="0"/>
              <a:t>C</a:t>
            </a:r>
            <a:r>
              <a:rPr lang="es-ES" dirty="0" smtClean="0"/>
              <a:t>oca Guzmán 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060848"/>
            <a:ext cx="2088232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967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37160" indent="0">
              <a:buNone/>
            </a:pPr>
            <a:r>
              <a:rPr lang="es-ES" dirty="0" smtClean="0"/>
              <a:t>Esta también los mensajes no verbales , los gestos, la mirada, el contacto físico el tono de voz y nuestras conductas; los niños observan algunas de nuestras conductas.</a:t>
            </a:r>
          </a:p>
          <a:p>
            <a:pPr marL="137160" indent="0">
              <a:buNone/>
            </a:pPr>
            <a:r>
              <a:rPr lang="es-ES" dirty="0" smtClean="0"/>
              <a:t>En las personas con discapacidad  intelectual esta asociado al placer lo que quiero y al displacer lo que no  quiero y no me gusta.</a:t>
            </a:r>
          </a:p>
          <a:p>
            <a:pPr marL="137160" indent="0">
              <a:buNone/>
            </a:pPr>
            <a:r>
              <a:rPr lang="es-ES" dirty="0" smtClean="0"/>
              <a:t>Es necesario colocar los limites para  controlar sus impulsos </a:t>
            </a:r>
          </a:p>
          <a:p>
            <a:pPr marL="137160" indent="0">
              <a:buNone/>
            </a:pPr>
            <a:r>
              <a:rPr lang="es-ES" dirty="0" smtClean="0"/>
              <a:t>Adecuar sus conductas a los contextos en los que se mueve es básico para favorecer su integración social.</a:t>
            </a:r>
          </a:p>
          <a:p>
            <a:pPr marL="137160" indent="0">
              <a:buNone/>
            </a:pPr>
            <a:endParaRPr lang="es-ES" dirty="0" smtClean="0"/>
          </a:p>
          <a:p>
            <a:pPr marL="137160" indent="0">
              <a:buNone/>
            </a:pPr>
            <a:endParaRPr lang="es-ES" dirty="0" smtClean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Identidad moral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5125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836712"/>
            <a:ext cx="2514600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48680"/>
            <a:ext cx="2896146" cy="3152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068960"/>
            <a:ext cx="2592288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57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Autonomia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s-ES" dirty="0" smtClean="0"/>
              <a:t>La capacidad de controlar, afrontar y tomar decisiones personales acerca de como vivir de acuerdo a las normas y preferencias propias así como desarrollar las actividades básicas de la vida diaria.</a:t>
            </a:r>
          </a:p>
          <a:p>
            <a:pPr marL="137160" indent="0">
              <a:buNone/>
            </a:pPr>
            <a:r>
              <a:rPr lang="es-ES" dirty="0" smtClean="0"/>
              <a:t>De ninguna manera se puede tomar su discapacidad como escusa para no favorecer su autonomía y considerarlas incompetentes para tomar decisiones.</a:t>
            </a:r>
          </a:p>
          <a:p>
            <a:pPr marL="137160" indent="0">
              <a:buNone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65213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Familia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Es crucial para la </a:t>
            </a:r>
            <a:r>
              <a:rPr lang="es-ES" dirty="0" smtClean="0"/>
              <a:t>formación </a:t>
            </a:r>
            <a:r>
              <a:rPr lang="es-ES" dirty="0" smtClean="0"/>
              <a:t>de la identidad moral</a:t>
            </a:r>
          </a:p>
          <a:p>
            <a:r>
              <a:rPr lang="es-ES" dirty="0" smtClean="0"/>
              <a:t>Trabajar en su autoconocimiento y una sana autocritica frente a un hijo con discapacidad son las emociones el miedo a un futuro </a:t>
            </a:r>
          </a:p>
          <a:p>
            <a:r>
              <a:rPr lang="es-ES" dirty="0" smtClean="0"/>
              <a:t>Servir de modelo es el primer modelo de referencia moral y que tipo de modelo se quiere ser.</a:t>
            </a:r>
          </a:p>
          <a:p>
            <a:r>
              <a:rPr lang="es-ES" dirty="0" smtClean="0"/>
              <a:t>Proteger y sobreproteger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8416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Familia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/>
              <a:t>Educar en la elección del compromiso y la responsabilidad.-  es importante que elija y asuma las consecuencias y hacerse responsables de las mismas. Eje. Ropa.</a:t>
            </a:r>
          </a:p>
          <a:p>
            <a:pPr algn="just"/>
            <a:r>
              <a:rPr lang="es-ES" dirty="0" smtClean="0"/>
              <a:t>Respetar la privacidad e intimidad</a:t>
            </a:r>
          </a:p>
          <a:p>
            <a:pPr algn="just"/>
            <a:r>
              <a:rPr lang="es-ES" dirty="0" smtClean="0"/>
              <a:t>Respetar y promover la autonomía</a:t>
            </a:r>
          </a:p>
          <a:p>
            <a:pPr algn="just"/>
            <a:r>
              <a:rPr lang="es-ES" dirty="0" smtClean="0"/>
              <a:t>Trabajar el control de impulsos y conductas </a:t>
            </a:r>
            <a:r>
              <a:rPr lang="es-ES" dirty="0" err="1" smtClean="0"/>
              <a:t>autoreguladas</a:t>
            </a:r>
            <a:r>
              <a:rPr lang="es-ES" dirty="0" smtClean="0"/>
              <a:t>.-  para las PCDI es control de sus impulsos que socialmente no </a:t>
            </a:r>
            <a:r>
              <a:rPr lang="es-ES" dirty="0" err="1" smtClean="0"/>
              <a:t>estan</a:t>
            </a:r>
            <a:r>
              <a:rPr lang="es-ES" dirty="0" smtClean="0"/>
              <a:t> permitidos.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3874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Familia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Favorecer la participación  e integración social no aislarlos hacerles participes de reuniones, salidas, convivencias en barrio.</a:t>
            </a:r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212976"/>
            <a:ext cx="4824535" cy="2823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597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908720"/>
            <a:ext cx="6120680" cy="446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219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437112"/>
            <a:ext cx="8229600" cy="1368152"/>
          </a:xfrm>
        </p:spPr>
        <p:txBody>
          <a:bodyPr/>
          <a:lstStyle/>
          <a:p>
            <a:r>
              <a:rPr lang="es-ES" smtClean="0"/>
              <a:t>Gracias………….. </a:t>
            </a:r>
            <a:endParaRPr lang="es-E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5688632" cy="3685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646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Teoria</a:t>
            </a:r>
            <a:r>
              <a:rPr lang="es-ES" dirty="0" smtClean="0"/>
              <a:t> del desarrollo moral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endParaRPr lang="es-VE" sz="2400" spc="-100" dirty="0" smtClean="0">
              <a:solidFill>
                <a:prstClr val="white"/>
              </a:solidFill>
              <a:latin typeface="Consolas"/>
              <a:ea typeface="+mj-ea"/>
              <a:cs typeface="+mj-cs"/>
            </a:endParaRPr>
          </a:p>
          <a:p>
            <a:r>
              <a:rPr lang="es-VE" sz="32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“El desarrollo moral es el aprendizaje de la conducta socialmente aceptable y la adquisición e interiorización de las normas y valores transmitidos por las personas que rodean al niño en sus diferentes ambientes".</a:t>
            </a:r>
            <a:r>
              <a:rPr lang="es-VE" sz="3200" spc="-100" dirty="0" smtClean="0">
                <a:solidFill>
                  <a:prstClr val="white"/>
                </a:solidFill>
                <a:latin typeface="Consolas" panose="020B0609020204030204" pitchFamily="49" charset="0"/>
                <a:ea typeface="+mj-ea"/>
                <a:cs typeface="Consolas" panose="020B0609020204030204" pitchFamily="49" charset="0"/>
              </a:rPr>
              <a:t> </a:t>
            </a:r>
            <a:endParaRPr lang="es-ES" sz="3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56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Teoria</a:t>
            </a:r>
            <a:r>
              <a:rPr lang="es-ES" dirty="0" smtClean="0"/>
              <a:t> del desarrollo moral según </a:t>
            </a:r>
            <a:r>
              <a:rPr lang="es-ES" dirty="0" err="1" smtClean="0"/>
              <a:t>piaget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Piaget se basó en dos aspectos del razonamiento moral para formular su teorías: el respeto por las reglas y la idea de </a:t>
            </a:r>
            <a:r>
              <a:rPr lang="es-ES" dirty="0" smtClean="0"/>
              <a:t>justicia.</a:t>
            </a:r>
          </a:p>
          <a:p>
            <a:r>
              <a:rPr lang="es-ES" dirty="0" smtClean="0"/>
              <a:t>Piaget </a:t>
            </a:r>
            <a:r>
              <a:rPr lang="es-ES" dirty="0"/>
              <a:t>explicó, que para entender la moralidad del sujeto no solo es necesario ahondar en su discurso –principio que regía muchas de las investigaciones de lo moral en su época-, sino que era esencial definir su estructura cognitiva, es decir, la lógica y los patrones de pensamiento que rigen el entendimiento moral básico del individuo.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0599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D</a:t>
            </a:r>
            <a:r>
              <a:rPr lang="es-ES" dirty="0" smtClean="0"/>
              <a:t>esarrollo moral según Piaget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VE" dirty="0"/>
              <a:t>Hay tres factores que influyen sobre el desarrollo moral: </a:t>
            </a:r>
            <a:endParaRPr lang="es-VE" dirty="0" smtClean="0"/>
          </a:p>
          <a:p>
            <a:r>
              <a:rPr lang="es-VE" dirty="0" smtClean="0"/>
              <a:t>El </a:t>
            </a:r>
            <a:r>
              <a:rPr lang="es-VE" dirty="0"/>
              <a:t>desarrollo de la inteligencia, las relaciones entre iguales y la progresiva independencia de la coacción de las normas de los adultos.</a:t>
            </a:r>
          </a:p>
          <a:p>
            <a:pPr>
              <a:buNone/>
            </a:pPr>
            <a:endParaRPr lang="es-VE" dirty="0"/>
          </a:p>
          <a:p>
            <a:r>
              <a:rPr lang="es-VE" dirty="0"/>
              <a:t>Defiende la existencia de fases o estadios en el desarrollo de la misma.</a:t>
            </a:r>
          </a:p>
          <a:p>
            <a:endParaRPr lang="es-VE" dirty="0"/>
          </a:p>
          <a:p>
            <a:r>
              <a:rPr lang="es-VE" dirty="0"/>
              <a:t>Propone la existencia de estadios en el mismo desarrollo moral. 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5739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Teoria</a:t>
            </a:r>
            <a:r>
              <a:rPr lang="es-ES" dirty="0" smtClean="0"/>
              <a:t> de Jean Piaget</a:t>
            </a:r>
            <a:br>
              <a:rPr lang="es-ES" dirty="0" smtClean="0"/>
            </a:b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6749437"/>
              </p:ext>
            </p:extLst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34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err="1" smtClean="0"/>
              <a:t>Teoria</a:t>
            </a:r>
            <a:r>
              <a:rPr lang="es-ES" dirty="0" smtClean="0"/>
              <a:t> de </a:t>
            </a:r>
            <a:r>
              <a:rPr lang="es-ES" dirty="0" err="1" smtClean="0"/>
              <a:t>piaget</a:t>
            </a:r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861048"/>
            <a:ext cx="4176465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79512" y="1484784"/>
            <a:ext cx="61655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VE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Tercer estadio: Moral de equidad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395536" y="1988841"/>
            <a:ext cx="64624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VE" b="1" dirty="0" smtClean="0"/>
              <a:t>De los doce años en adelante los niños sufren cambios biológicos y psicológicos radicales. </a:t>
            </a:r>
            <a:endParaRPr lang="es-ES" b="1" dirty="0" smtClean="0"/>
          </a:p>
          <a:p>
            <a:pPr lvl="0"/>
            <a:r>
              <a:rPr lang="es-VE" b="1" dirty="0" smtClean="0"/>
              <a:t>En esta etapa surgen sentimientos morales personalizados.</a:t>
            </a:r>
            <a:endParaRPr lang="es-ES" b="1" dirty="0" smtClean="0"/>
          </a:p>
          <a:p>
            <a:pPr lvl="0"/>
            <a:r>
              <a:rPr lang="es-VE" b="1" dirty="0" smtClean="0"/>
              <a:t>El adolescente formula principios morales generales y los afirma de un modo autónomo frente a las normas exteriores. 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70750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Desarrollo moral en las personas con discapacidad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desarrollo moral es tomar en consideración las normas morales de una sociedad la cual es fundamental para la integración social así como la capacidad de tomar decisiones y siguiendo sus propios valores </a:t>
            </a:r>
          </a:p>
          <a:p>
            <a:r>
              <a:rPr lang="es-ES" dirty="0" smtClean="0"/>
              <a:t>Para las personas con discapacidad  intelectual la familia desempeña un papel importante en este proceso.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2864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Formacion</a:t>
            </a:r>
            <a:r>
              <a:rPr lang="es-ES" dirty="0" smtClean="0"/>
              <a:t> de la identidad moral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Se va formando a lo largo de las etapas de la vida es un proceso de asimilación, imitación, el intercambio con las personas que nos rodean y el entorno.</a:t>
            </a:r>
          </a:p>
          <a:p>
            <a:r>
              <a:rPr lang="es-ES" dirty="0" smtClean="0"/>
              <a:t>Empieza con el auto concepto – como me ven – como me tratan – como me hacen sentir esta es la medida de una buena autoestima y su forma de relacionarse con los demás.</a:t>
            </a:r>
          </a:p>
          <a:p>
            <a:r>
              <a:rPr lang="es-ES" dirty="0" smtClean="0"/>
              <a:t>En este proceso se escuchara no hagas, no digas esta las cosas que se debe y no se debe hacer.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387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Identidad moral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Se refiere a la identidad personal que afecta nuestra manera de comportarnos y de tomar decisiones en función de unos valores éticos y algunos valores morales. Una adecuada moralidad consiste en ser personas mejores cada día.</a:t>
            </a:r>
          </a:p>
          <a:p>
            <a:r>
              <a:rPr lang="es-ES" dirty="0" smtClean="0"/>
              <a:t>Las personas con discapacidad si tienen capacidad suficiente para poder valorar la moralidad,  de sus actos y asumir sus responsabilidades y promover su autonomía y evitar una sobreprotección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3996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442</TotalTime>
  <Words>918</Words>
  <Application>Microsoft Office PowerPoint</Application>
  <PresentationFormat>Presentación en pantalla (4:3)</PresentationFormat>
  <Paragraphs>61</Paragraphs>
  <Slides>17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Vértice</vt:lpstr>
      <vt:lpstr>Desarrollo moral  </vt:lpstr>
      <vt:lpstr>Teoria del desarrollo moral</vt:lpstr>
      <vt:lpstr>Teoria del desarrollo moral según piaget </vt:lpstr>
      <vt:lpstr>Desarrollo moral según Piaget</vt:lpstr>
      <vt:lpstr>Teoria de Jean Piaget </vt:lpstr>
      <vt:lpstr>Teoria de piaget </vt:lpstr>
      <vt:lpstr>Desarrollo moral en las personas con discapacidad</vt:lpstr>
      <vt:lpstr>Formacion de la identidad moral </vt:lpstr>
      <vt:lpstr>Identidad moral </vt:lpstr>
      <vt:lpstr>Identidad moral</vt:lpstr>
      <vt:lpstr>Presentación de PowerPoint</vt:lpstr>
      <vt:lpstr>Autonomia </vt:lpstr>
      <vt:lpstr>Familia </vt:lpstr>
      <vt:lpstr>Familia </vt:lpstr>
      <vt:lpstr>Familia </vt:lpstr>
      <vt:lpstr>Presentación de PowerPoint</vt:lpstr>
      <vt:lpstr>Gracias…………..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Desarrollo motor en personas con discapacidad</dc:title>
  <dc:creator>usuario</dc:creator>
  <cp:lastModifiedBy>usuario</cp:lastModifiedBy>
  <cp:revision>31</cp:revision>
  <dcterms:created xsi:type="dcterms:W3CDTF">2015-07-03T02:12:07Z</dcterms:created>
  <dcterms:modified xsi:type="dcterms:W3CDTF">2015-07-04T14:17:56Z</dcterms:modified>
</cp:coreProperties>
</file>