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8" r:id="rId7"/>
    <p:sldId id="264" r:id="rId8"/>
    <p:sldId id="267" r:id="rId9"/>
    <p:sldId id="279" r:id="rId10"/>
    <p:sldId id="269" r:id="rId11"/>
    <p:sldId id="270" r:id="rId12"/>
    <p:sldId id="280" r:id="rId13"/>
    <p:sldId id="271" r:id="rId14"/>
    <p:sldId id="283" r:id="rId15"/>
    <p:sldId id="281" r:id="rId16"/>
    <p:sldId id="273" r:id="rId17"/>
    <p:sldId id="274" r:id="rId18"/>
    <p:sldId id="275" r:id="rId19"/>
    <p:sldId id="276" r:id="rId20"/>
    <p:sldId id="285" r:id="rId21"/>
    <p:sldId id="284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94660"/>
  </p:normalViewPr>
  <p:slideViewPr>
    <p:cSldViewPr>
      <p:cViewPr>
        <p:scale>
          <a:sx n="70" d="100"/>
          <a:sy n="70" d="100"/>
        </p:scale>
        <p:origin x="-121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8D90D-1F72-4774-8AE7-9F32106CEC4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9E2C6E9-8D17-432C-A950-6B4AE26B64A1}">
      <dgm:prSet phldrT="[Texto]" custT="1"/>
      <dgm:spPr/>
      <dgm:t>
        <a:bodyPr/>
        <a:lstStyle/>
        <a:p>
          <a:r>
            <a:rPr lang="es-MX" sz="1200" b="1" dirty="0" smtClean="0"/>
            <a:t>Defensa y comunicación</a:t>
          </a:r>
          <a:endParaRPr lang="es-MX" sz="1200" dirty="0"/>
        </a:p>
      </dgm:t>
    </dgm:pt>
    <dgm:pt modelId="{8155BA8C-4A0C-4549-9AFC-6FEDA21DD739}" type="parTrans" cxnId="{E4058AE5-2CE1-445D-931E-A69A94E19A5E}">
      <dgm:prSet/>
      <dgm:spPr/>
      <dgm:t>
        <a:bodyPr/>
        <a:lstStyle/>
        <a:p>
          <a:endParaRPr lang="es-MX"/>
        </a:p>
      </dgm:t>
    </dgm:pt>
    <dgm:pt modelId="{422DE516-320C-4281-ABFC-246F82628E48}" type="sibTrans" cxnId="{E4058AE5-2CE1-445D-931E-A69A94E19A5E}">
      <dgm:prSet/>
      <dgm:spPr/>
      <dgm:t>
        <a:bodyPr/>
        <a:lstStyle/>
        <a:p>
          <a:endParaRPr lang="es-MX"/>
        </a:p>
      </dgm:t>
    </dgm:pt>
    <dgm:pt modelId="{63A06580-1C6C-4EFD-9841-144C0C56E11F}">
      <dgm:prSet phldrT="[Texto]" custT="1"/>
      <dgm:spPr/>
      <dgm:t>
        <a:bodyPr/>
        <a:lstStyle/>
        <a:p>
          <a:r>
            <a:rPr lang="es-MX" sz="1200" b="1" dirty="0" smtClean="0"/>
            <a:t>Movilización comunal</a:t>
          </a:r>
          <a:endParaRPr lang="es-MX" sz="1200" dirty="0"/>
        </a:p>
      </dgm:t>
    </dgm:pt>
    <dgm:pt modelId="{E78BA8B8-0685-4C8A-B925-F4FFC1BC9032}" type="parTrans" cxnId="{2EACB70E-C696-4A9F-885F-680BF274908A}">
      <dgm:prSet/>
      <dgm:spPr/>
      <dgm:t>
        <a:bodyPr/>
        <a:lstStyle/>
        <a:p>
          <a:endParaRPr lang="es-MX"/>
        </a:p>
      </dgm:t>
    </dgm:pt>
    <dgm:pt modelId="{C20453B0-02A0-4152-A135-A65916BF2565}" type="sibTrans" cxnId="{2EACB70E-C696-4A9F-885F-680BF274908A}">
      <dgm:prSet/>
      <dgm:spPr/>
      <dgm:t>
        <a:bodyPr/>
        <a:lstStyle/>
        <a:p>
          <a:endParaRPr lang="es-MX"/>
        </a:p>
      </dgm:t>
    </dgm:pt>
    <dgm:pt modelId="{4E173956-099D-4CA5-A24F-D6BD0C843F65}">
      <dgm:prSet phldrT="[Texto]" custT="1"/>
      <dgm:spPr/>
      <dgm:t>
        <a:bodyPr/>
        <a:lstStyle/>
        <a:p>
          <a:r>
            <a:rPr lang="es-MX" sz="1200" b="1" dirty="0" smtClean="0"/>
            <a:t>Participación política</a:t>
          </a:r>
          <a:endParaRPr lang="es-MX" sz="1200" dirty="0"/>
        </a:p>
      </dgm:t>
    </dgm:pt>
    <dgm:pt modelId="{96416845-405B-42A9-9B80-1A842EBDCB35}" type="parTrans" cxnId="{ADD7E61A-5C6D-4027-AD18-9775C5C6DAEB}">
      <dgm:prSet/>
      <dgm:spPr/>
      <dgm:t>
        <a:bodyPr/>
        <a:lstStyle/>
        <a:p>
          <a:endParaRPr lang="es-MX"/>
        </a:p>
      </dgm:t>
    </dgm:pt>
    <dgm:pt modelId="{C3713911-0F6F-46A5-896D-8B5C956053BD}" type="sibTrans" cxnId="{ADD7E61A-5C6D-4027-AD18-9775C5C6DAEB}">
      <dgm:prSet/>
      <dgm:spPr/>
      <dgm:t>
        <a:bodyPr/>
        <a:lstStyle/>
        <a:p>
          <a:endParaRPr lang="es-MX"/>
        </a:p>
      </dgm:t>
    </dgm:pt>
    <dgm:pt modelId="{8E8590F3-6EFA-4397-8634-3D7FACAC80C1}">
      <dgm:prSet phldrT="[Texto]" custT="1"/>
      <dgm:spPr/>
      <dgm:t>
        <a:bodyPr/>
        <a:lstStyle/>
        <a:p>
          <a:r>
            <a:rPr lang="es-MX" sz="1200" b="1" dirty="0" smtClean="0"/>
            <a:t>Grupos de autoayuda</a:t>
          </a:r>
          <a:endParaRPr lang="es-MX" sz="1200" dirty="0"/>
        </a:p>
      </dgm:t>
    </dgm:pt>
    <dgm:pt modelId="{26B81C23-6E11-4A98-BF8F-0D8174D807EC}" type="parTrans" cxnId="{8D5C7202-B505-4246-A266-919B1DC95E37}">
      <dgm:prSet/>
      <dgm:spPr/>
      <dgm:t>
        <a:bodyPr/>
        <a:lstStyle/>
        <a:p>
          <a:endParaRPr lang="es-MX"/>
        </a:p>
      </dgm:t>
    </dgm:pt>
    <dgm:pt modelId="{D8A25EB1-A8B6-491B-AE06-A15AA1DB1D25}" type="sibTrans" cxnId="{8D5C7202-B505-4246-A266-919B1DC95E37}">
      <dgm:prSet/>
      <dgm:spPr/>
      <dgm:t>
        <a:bodyPr/>
        <a:lstStyle/>
        <a:p>
          <a:endParaRPr lang="es-MX"/>
        </a:p>
      </dgm:t>
    </dgm:pt>
    <dgm:pt modelId="{35C6675E-78F9-4B15-9634-3903B10E78EC}">
      <dgm:prSet phldrT="[Texto]" custT="1"/>
      <dgm:spPr/>
      <dgm:t>
        <a:bodyPr/>
        <a:lstStyle/>
        <a:p>
          <a:r>
            <a:rPr lang="es-MX" sz="1200" b="1" dirty="0" smtClean="0"/>
            <a:t>Organizaciones de personas con discapacidad</a:t>
          </a:r>
          <a:endParaRPr lang="es-MX" sz="1200" dirty="0"/>
        </a:p>
      </dgm:t>
    </dgm:pt>
    <dgm:pt modelId="{6BF16207-7465-4231-BED5-71135FAA0406}" type="parTrans" cxnId="{4E9BCF53-9D11-4FAF-96BB-C66F3811264D}">
      <dgm:prSet/>
      <dgm:spPr/>
      <dgm:t>
        <a:bodyPr/>
        <a:lstStyle/>
        <a:p>
          <a:endParaRPr lang="es-MX"/>
        </a:p>
      </dgm:t>
    </dgm:pt>
    <dgm:pt modelId="{50046D3D-F800-4FBF-8AA6-E43B9E304235}" type="sibTrans" cxnId="{4E9BCF53-9D11-4FAF-96BB-C66F3811264D}">
      <dgm:prSet/>
      <dgm:spPr/>
      <dgm:t>
        <a:bodyPr/>
        <a:lstStyle/>
        <a:p>
          <a:endParaRPr lang="es-MX"/>
        </a:p>
      </dgm:t>
    </dgm:pt>
    <dgm:pt modelId="{B39F5274-1873-45EB-9593-D6FBAB353168}" type="pres">
      <dgm:prSet presAssocID="{B978D90D-1F72-4774-8AE7-9F32106CEC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2291B59-AF16-49F2-9977-FAD6D94A041D}" type="pres">
      <dgm:prSet presAssocID="{19E2C6E9-8D17-432C-A950-6B4AE26B64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A05AD5-196F-4043-8EA8-22487C026CBF}" type="pres">
      <dgm:prSet presAssocID="{422DE516-320C-4281-ABFC-246F82628E48}" presName="sibTrans" presStyleLbl="sibTrans2D1" presStyleIdx="0" presStyleCnt="5"/>
      <dgm:spPr/>
      <dgm:t>
        <a:bodyPr/>
        <a:lstStyle/>
        <a:p>
          <a:endParaRPr lang="es-MX"/>
        </a:p>
      </dgm:t>
    </dgm:pt>
    <dgm:pt modelId="{FED0692A-375B-4231-AA37-7C8244877E6F}" type="pres">
      <dgm:prSet presAssocID="{422DE516-320C-4281-ABFC-246F82628E48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011A9043-8516-476D-BC54-960FD34C7278}" type="pres">
      <dgm:prSet presAssocID="{63A06580-1C6C-4EFD-9841-144C0C56E1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411DE6-589F-4501-A739-2EAFCF80EB00}" type="pres">
      <dgm:prSet presAssocID="{C20453B0-02A0-4152-A135-A65916BF2565}" presName="sibTrans" presStyleLbl="sibTrans2D1" presStyleIdx="1" presStyleCnt="5"/>
      <dgm:spPr/>
      <dgm:t>
        <a:bodyPr/>
        <a:lstStyle/>
        <a:p>
          <a:endParaRPr lang="es-MX"/>
        </a:p>
      </dgm:t>
    </dgm:pt>
    <dgm:pt modelId="{CEB74CD1-8695-470F-B2AE-ED39E0B2C4C7}" type="pres">
      <dgm:prSet presAssocID="{C20453B0-02A0-4152-A135-A65916BF2565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15E1EB32-8131-42F8-BE02-F93E9897EE8A}" type="pres">
      <dgm:prSet presAssocID="{4E173956-099D-4CA5-A24F-D6BD0C843F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75FD65-C30C-414A-9D46-4491935519EC}" type="pres">
      <dgm:prSet presAssocID="{C3713911-0F6F-46A5-896D-8B5C956053BD}" presName="sibTrans" presStyleLbl="sibTrans2D1" presStyleIdx="2" presStyleCnt="5"/>
      <dgm:spPr/>
      <dgm:t>
        <a:bodyPr/>
        <a:lstStyle/>
        <a:p>
          <a:endParaRPr lang="es-MX"/>
        </a:p>
      </dgm:t>
    </dgm:pt>
    <dgm:pt modelId="{BCF99A86-903B-4335-A22C-915289A8A356}" type="pres">
      <dgm:prSet presAssocID="{C3713911-0F6F-46A5-896D-8B5C956053BD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2A6AF87F-4D91-4CB0-A6ED-4EA7D57D6CB8}" type="pres">
      <dgm:prSet presAssocID="{8E8590F3-6EFA-4397-8634-3D7FACAC80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E8F5AD-9958-4B97-AAEB-C5404EB754EC}" type="pres">
      <dgm:prSet presAssocID="{D8A25EB1-A8B6-491B-AE06-A15AA1DB1D25}" presName="sibTrans" presStyleLbl="sibTrans2D1" presStyleIdx="3" presStyleCnt="5"/>
      <dgm:spPr/>
      <dgm:t>
        <a:bodyPr/>
        <a:lstStyle/>
        <a:p>
          <a:endParaRPr lang="es-MX"/>
        </a:p>
      </dgm:t>
    </dgm:pt>
    <dgm:pt modelId="{C7D10D57-DE24-4374-A42C-D0F024E2CF34}" type="pres">
      <dgm:prSet presAssocID="{D8A25EB1-A8B6-491B-AE06-A15AA1DB1D25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35A322E2-B051-4289-A3DE-790636AED632}" type="pres">
      <dgm:prSet presAssocID="{35C6675E-78F9-4B15-9634-3903B10E78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B29247-50D9-4B82-9EAF-98E2C8CD9EB9}" type="pres">
      <dgm:prSet presAssocID="{50046D3D-F800-4FBF-8AA6-E43B9E304235}" presName="sibTrans" presStyleLbl="sibTrans2D1" presStyleIdx="4" presStyleCnt="5"/>
      <dgm:spPr/>
      <dgm:t>
        <a:bodyPr/>
        <a:lstStyle/>
        <a:p>
          <a:endParaRPr lang="es-MX"/>
        </a:p>
      </dgm:t>
    </dgm:pt>
    <dgm:pt modelId="{C07CE88E-340F-44CB-948A-883BD35F8DDA}" type="pres">
      <dgm:prSet presAssocID="{50046D3D-F800-4FBF-8AA6-E43B9E304235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2D9969D8-307D-4E6A-98AF-ECD5D92D614C}" type="presOf" srcId="{B978D90D-1F72-4774-8AE7-9F32106CEC45}" destId="{B39F5274-1873-45EB-9593-D6FBAB353168}" srcOrd="0" destOrd="0" presId="urn:microsoft.com/office/officeart/2005/8/layout/cycle2"/>
    <dgm:cxn modelId="{8D5C7202-B505-4246-A266-919B1DC95E37}" srcId="{B978D90D-1F72-4774-8AE7-9F32106CEC45}" destId="{8E8590F3-6EFA-4397-8634-3D7FACAC80C1}" srcOrd="3" destOrd="0" parTransId="{26B81C23-6E11-4A98-BF8F-0D8174D807EC}" sibTransId="{D8A25EB1-A8B6-491B-AE06-A15AA1DB1D25}"/>
    <dgm:cxn modelId="{89B79BA7-E4F9-4FF6-B847-3BA66656A672}" type="presOf" srcId="{C3713911-0F6F-46A5-896D-8B5C956053BD}" destId="{5E75FD65-C30C-414A-9D46-4491935519EC}" srcOrd="0" destOrd="0" presId="urn:microsoft.com/office/officeart/2005/8/layout/cycle2"/>
    <dgm:cxn modelId="{4E9BCF53-9D11-4FAF-96BB-C66F3811264D}" srcId="{B978D90D-1F72-4774-8AE7-9F32106CEC45}" destId="{35C6675E-78F9-4B15-9634-3903B10E78EC}" srcOrd="4" destOrd="0" parTransId="{6BF16207-7465-4231-BED5-71135FAA0406}" sibTransId="{50046D3D-F800-4FBF-8AA6-E43B9E304235}"/>
    <dgm:cxn modelId="{2EACB70E-C696-4A9F-885F-680BF274908A}" srcId="{B978D90D-1F72-4774-8AE7-9F32106CEC45}" destId="{63A06580-1C6C-4EFD-9841-144C0C56E11F}" srcOrd="1" destOrd="0" parTransId="{E78BA8B8-0685-4C8A-B925-F4FFC1BC9032}" sibTransId="{C20453B0-02A0-4152-A135-A65916BF2565}"/>
    <dgm:cxn modelId="{B7E36E67-31B6-4A9B-8D4B-69DEA29753AF}" type="presOf" srcId="{C3713911-0F6F-46A5-896D-8B5C956053BD}" destId="{BCF99A86-903B-4335-A22C-915289A8A356}" srcOrd="1" destOrd="0" presId="urn:microsoft.com/office/officeart/2005/8/layout/cycle2"/>
    <dgm:cxn modelId="{0DE32D50-B5F3-425C-AA60-E0576EE286A9}" type="presOf" srcId="{19E2C6E9-8D17-432C-A950-6B4AE26B64A1}" destId="{82291B59-AF16-49F2-9977-FAD6D94A041D}" srcOrd="0" destOrd="0" presId="urn:microsoft.com/office/officeart/2005/8/layout/cycle2"/>
    <dgm:cxn modelId="{F289D778-7799-4A86-BA9A-DA7F502865E3}" type="presOf" srcId="{422DE516-320C-4281-ABFC-246F82628E48}" destId="{FED0692A-375B-4231-AA37-7C8244877E6F}" srcOrd="1" destOrd="0" presId="urn:microsoft.com/office/officeart/2005/8/layout/cycle2"/>
    <dgm:cxn modelId="{040EB693-454C-4793-850E-12DA9F8763C0}" type="presOf" srcId="{63A06580-1C6C-4EFD-9841-144C0C56E11F}" destId="{011A9043-8516-476D-BC54-960FD34C7278}" srcOrd="0" destOrd="0" presId="urn:microsoft.com/office/officeart/2005/8/layout/cycle2"/>
    <dgm:cxn modelId="{41DECEF2-C8FB-4DC4-9AA6-6D0C12ED3FEE}" type="presOf" srcId="{D8A25EB1-A8B6-491B-AE06-A15AA1DB1D25}" destId="{C7D10D57-DE24-4374-A42C-D0F024E2CF34}" srcOrd="1" destOrd="0" presId="urn:microsoft.com/office/officeart/2005/8/layout/cycle2"/>
    <dgm:cxn modelId="{715FEB4B-8933-49A0-8BBD-529B1D5E0A84}" type="presOf" srcId="{C20453B0-02A0-4152-A135-A65916BF2565}" destId="{CEB74CD1-8695-470F-B2AE-ED39E0B2C4C7}" srcOrd="1" destOrd="0" presId="urn:microsoft.com/office/officeart/2005/8/layout/cycle2"/>
    <dgm:cxn modelId="{FA6AC18D-ECA6-4FF2-98F0-14C77773A029}" type="presOf" srcId="{D8A25EB1-A8B6-491B-AE06-A15AA1DB1D25}" destId="{79E8F5AD-9958-4B97-AAEB-C5404EB754EC}" srcOrd="0" destOrd="0" presId="urn:microsoft.com/office/officeart/2005/8/layout/cycle2"/>
    <dgm:cxn modelId="{06D36628-FDAA-41F7-83AD-6F0DDF1CB71A}" type="presOf" srcId="{C20453B0-02A0-4152-A135-A65916BF2565}" destId="{44411DE6-589F-4501-A739-2EAFCF80EB00}" srcOrd="0" destOrd="0" presId="urn:microsoft.com/office/officeart/2005/8/layout/cycle2"/>
    <dgm:cxn modelId="{E26995D4-099F-427E-ABA0-A54E9461414B}" type="presOf" srcId="{8E8590F3-6EFA-4397-8634-3D7FACAC80C1}" destId="{2A6AF87F-4D91-4CB0-A6ED-4EA7D57D6CB8}" srcOrd="0" destOrd="0" presId="urn:microsoft.com/office/officeart/2005/8/layout/cycle2"/>
    <dgm:cxn modelId="{4063AC93-8751-4324-9AD1-33664EB0A7CA}" type="presOf" srcId="{50046D3D-F800-4FBF-8AA6-E43B9E304235}" destId="{C07CE88E-340F-44CB-948A-883BD35F8DDA}" srcOrd="1" destOrd="0" presId="urn:microsoft.com/office/officeart/2005/8/layout/cycle2"/>
    <dgm:cxn modelId="{ADD7E61A-5C6D-4027-AD18-9775C5C6DAEB}" srcId="{B978D90D-1F72-4774-8AE7-9F32106CEC45}" destId="{4E173956-099D-4CA5-A24F-D6BD0C843F65}" srcOrd="2" destOrd="0" parTransId="{96416845-405B-42A9-9B80-1A842EBDCB35}" sibTransId="{C3713911-0F6F-46A5-896D-8B5C956053BD}"/>
    <dgm:cxn modelId="{1516A8EA-3FD7-44C5-9284-0F8056068D00}" type="presOf" srcId="{50046D3D-F800-4FBF-8AA6-E43B9E304235}" destId="{53B29247-50D9-4B82-9EAF-98E2C8CD9EB9}" srcOrd="0" destOrd="0" presId="urn:microsoft.com/office/officeart/2005/8/layout/cycle2"/>
    <dgm:cxn modelId="{C6113CCF-66B1-498D-9EF2-6DA8D5447EB5}" type="presOf" srcId="{422DE516-320C-4281-ABFC-246F82628E48}" destId="{ACA05AD5-196F-4043-8EA8-22487C026CBF}" srcOrd="0" destOrd="0" presId="urn:microsoft.com/office/officeart/2005/8/layout/cycle2"/>
    <dgm:cxn modelId="{B2AB127C-4328-4BD8-AF34-2F1295A10197}" type="presOf" srcId="{35C6675E-78F9-4B15-9634-3903B10E78EC}" destId="{35A322E2-B051-4289-A3DE-790636AED632}" srcOrd="0" destOrd="0" presId="urn:microsoft.com/office/officeart/2005/8/layout/cycle2"/>
    <dgm:cxn modelId="{98BCE0DB-199F-4FC7-9EC4-A11D106F05F8}" type="presOf" srcId="{4E173956-099D-4CA5-A24F-D6BD0C843F65}" destId="{15E1EB32-8131-42F8-BE02-F93E9897EE8A}" srcOrd="0" destOrd="0" presId="urn:microsoft.com/office/officeart/2005/8/layout/cycle2"/>
    <dgm:cxn modelId="{E4058AE5-2CE1-445D-931E-A69A94E19A5E}" srcId="{B978D90D-1F72-4774-8AE7-9F32106CEC45}" destId="{19E2C6E9-8D17-432C-A950-6B4AE26B64A1}" srcOrd="0" destOrd="0" parTransId="{8155BA8C-4A0C-4549-9AFC-6FEDA21DD739}" sibTransId="{422DE516-320C-4281-ABFC-246F82628E48}"/>
    <dgm:cxn modelId="{71E0A334-4351-4909-9485-EF2C27742072}" type="presParOf" srcId="{B39F5274-1873-45EB-9593-D6FBAB353168}" destId="{82291B59-AF16-49F2-9977-FAD6D94A041D}" srcOrd="0" destOrd="0" presId="urn:microsoft.com/office/officeart/2005/8/layout/cycle2"/>
    <dgm:cxn modelId="{F39E72A3-5D3C-47CE-BC14-457D08C316A8}" type="presParOf" srcId="{B39F5274-1873-45EB-9593-D6FBAB353168}" destId="{ACA05AD5-196F-4043-8EA8-22487C026CBF}" srcOrd="1" destOrd="0" presId="urn:microsoft.com/office/officeart/2005/8/layout/cycle2"/>
    <dgm:cxn modelId="{20F23EB6-0906-4587-8D90-2F46A22EEEC1}" type="presParOf" srcId="{ACA05AD5-196F-4043-8EA8-22487C026CBF}" destId="{FED0692A-375B-4231-AA37-7C8244877E6F}" srcOrd="0" destOrd="0" presId="urn:microsoft.com/office/officeart/2005/8/layout/cycle2"/>
    <dgm:cxn modelId="{7A4E3EF8-AA3F-4000-8FCB-0CAF69E9AAAB}" type="presParOf" srcId="{B39F5274-1873-45EB-9593-D6FBAB353168}" destId="{011A9043-8516-476D-BC54-960FD34C7278}" srcOrd="2" destOrd="0" presId="urn:microsoft.com/office/officeart/2005/8/layout/cycle2"/>
    <dgm:cxn modelId="{D817F3BF-E0F6-4A46-9257-CEA8758D43AA}" type="presParOf" srcId="{B39F5274-1873-45EB-9593-D6FBAB353168}" destId="{44411DE6-589F-4501-A739-2EAFCF80EB00}" srcOrd="3" destOrd="0" presId="urn:microsoft.com/office/officeart/2005/8/layout/cycle2"/>
    <dgm:cxn modelId="{246DBB61-674A-4F50-B0F1-39943019E652}" type="presParOf" srcId="{44411DE6-589F-4501-A739-2EAFCF80EB00}" destId="{CEB74CD1-8695-470F-B2AE-ED39E0B2C4C7}" srcOrd="0" destOrd="0" presId="urn:microsoft.com/office/officeart/2005/8/layout/cycle2"/>
    <dgm:cxn modelId="{C3C03C14-B93F-4891-B447-FE86BE08FED9}" type="presParOf" srcId="{B39F5274-1873-45EB-9593-D6FBAB353168}" destId="{15E1EB32-8131-42F8-BE02-F93E9897EE8A}" srcOrd="4" destOrd="0" presId="urn:microsoft.com/office/officeart/2005/8/layout/cycle2"/>
    <dgm:cxn modelId="{3BBD37B3-B9E5-4E6C-82FB-D61DE2608354}" type="presParOf" srcId="{B39F5274-1873-45EB-9593-D6FBAB353168}" destId="{5E75FD65-C30C-414A-9D46-4491935519EC}" srcOrd="5" destOrd="0" presId="urn:microsoft.com/office/officeart/2005/8/layout/cycle2"/>
    <dgm:cxn modelId="{C7A11F22-330A-4195-AA31-02B0C994E73B}" type="presParOf" srcId="{5E75FD65-C30C-414A-9D46-4491935519EC}" destId="{BCF99A86-903B-4335-A22C-915289A8A356}" srcOrd="0" destOrd="0" presId="urn:microsoft.com/office/officeart/2005/8/layout/cycle2"/>
    <dgm:cxn modelId="{F55C540D-141E-4786-B33C-E459A9C07997}" type="presParOf" srcId="{B39F5274-1873-45EB-9593-D6FBAB353168}" destId="{2A6AF87F-4D91-4CB0-A6ED-4EA7D57D6CB8}" srcOrd="6" destOrd="0" presId="urn:microsoft.com/office/officeart/2005/8/layout/cycle2"/>
    <dgm:cxn modelId="{59C40863-D990-473F-A24A-33B83712C78B}" type="presParOf" srcId="{B39F5274-1873-45EB-9593-D6FBAB353168}" destId="{79E8F5AD-9958-4B97-AAEB-C5404EB754EC}" srcOrd="7" destOrd="0" presId="urn:microsoft.com/office/officeart/2005/8/layout/cycle2"/>
    <dgm:cxn modelId="{CA2C4875-7F50-4591-9344-8AF9BC590C5C}" type="presParOf" srcId="{79E8F5AD-9958-4B97-AAEB-C5404EB754EC}" destId="{C7D10D57-DE24-4374-A42C-D0F024E2CF34}" srcOrd="0" destOrd="0" presId="urn:microsoft.com/office/officeart/2005/8/layout/cycle2"/>
    <dgm:cxn modelId="{183E4A4F-7A4B-4A48-8DB0-CAC7343180C8}" type="presParOf" srcId="{B39F5274-1873-45EB-9593-D6FBAB353168}" destId="{35A322E2-B051-4289-A3DE-790636AED632}" srcOrd="8" destOrd="0" presId="urn:microsoft.com/office/officeart/2005/8/layout/cycle2"/>
    <dgm:cxn modelId="{A5E601AE-98D4-4761-8456-BFA679E1C528}" type="presParOf" srcId="{B39F5274-1873-45EB-9593-D6FBAB353168}" destId="{53B29247-50D9-4B82-9EAF-98E2C8CD9EB9}" srcOrd="9" destOrd="0" presId="urn:microsoft.com/office/officeart/2005/8/layout/cycle2"/>
    <dgm:cxn modelId="{A38C6A01-06DD-4910-93D8-20D5EFBF75A3}" type="presParOf" srcId="{53B29247-50D9-4B82-9EAF-98E2C8CD9EB9}" destId="{C07CE88E-340F-44CB-948A-883BD35F8DD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2B556-4725-4C0B-A58F-2A498CB4A48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845DF7E-FAFD-4DC6-AAF7-EDF6763110AD}">
      <dgm:prSet phldrT="[Texto]"/>
      <dgm:spPr/>
      <dgm:t>
        <a:bodyPr/>
        <a:lstStyle/>
        <a:p>
          <a:r>
            <a:rPr lang="es-MX" b="1" dirty="0" smtClean="0"/>
            <a:t>Programa</a:t>
          </a:r>
        </a:p>
        <a:p>
          <a:r>
            <a:rPr lang="es-MX" b="1" dirty="0" smtClean="0"/>
            <a:t>sustentable y</a:t>
          </a:r>
        </a:p>
        <a:p>
          <a:r>
            <a:rPr lang="es-MX" b="1" dirty="0" smtClean="0"/>
            <a:t>autosuficiente</a:t>
          </a:r>
          <a:endParaRPr lang="es-MX" b="1" dirty="0"/>
        </a:p>
      </dgm:t>
    </dgm:pt>
    <dgm:pt modelId="{18922F57-18F9-4082-90FE-5C4320ECBB1B}" type="parTrans" cxnId="{7E1B87A4-3D80-414E-AC9B-727155F7D718}">
      <dgm:prSet/>
      <dgm:spPr/>
      <dgm:t>
        <a:bodyPr/>
        <a:lstStyle/>
        <a:p>
          <a:endParaRPr lang="es-MX"/>
        </a:p>
      </dgm:t>
    </dgm:pt>
    <dgm:pt modelId="{055843EE-CB49-425E-9E8A-431F73E6B11A}" type="sibTrans" cxnId="{7E1B87A4-3D80-414E-AC9B-727155F7D718}">
      <dgm:prSet/>
      <dgm:spPr/>
      <dgm:t>
        <a:bodyPr/>
        <a:lstStyle/>
        <a:p>
          <a:endParaRPr lang="es-MX"/>
        </a:p>
      </dgm:t>
    </dgm:pt>
    <dgm:pt modelId="{DA58FC9D-02E1-4605-A457-EA33232F715A}">
      <dgm:prSet phldrT="[Texto]" custT="1"/>
      <dgm:spPr/>
      <dgm:t>
        <a:bodyPr/>
        <a:lstStyle/>
        <a:p>
          <a:r>
            <a:rPr lang="es-MX" sz="1400" b="1" dirty="0" smtClean="0"/>
            <a:t>1. Reunir a</a:t>
          </a:r>
        </a:p>
        <a:p>
          <a:r>
            <a:rPr lang="es-MX" sz="1400" b="1" dirty="0" smtClean="0"/>
            <a:t>la gente</a:t>
          </a:r>
          <a:endParaRPr lang="es-MX" sz="1400" b="1" dirty="0"/>
        </a:p>
      </dgm:t>
    </dgm:pt>
    <dgm:pt modelId="{D5A663D1-7989-4D9A-8B08-7C2664C90D63}" type="parTrans" cxnId="{6FEC87F8-9750-43A6-BC17-9E3D12BFAAD0}">
      <dgm:prSet/>
      <dgm:spPr/>
      <dgm:t>
        <a:bodyPr/>
        <a:lstStyle/>
        <a:p>
          <a:endParaRPr lang="es-MX"/>
        </a:p>
      </dgm:t>
    </dgm:pt>
    <dgm:pt modelId="{A644C7C4-8336-4D16-84E6-B795DD1F6F1E}" type="sibTrans" cxnId="{6FEC87F8-9750-43A6-BC17-9E3D12BFAAD0}">
      <dgm:prSet/>
      <dgm:spPr/>
      <dgm:t>
        <a:bodyPr/>
        <a:lstStyle/>
        <a:p>
          <a:endParaRPr lang="es-MX"/>
        </a:p>
      </dgm:t>
    </dgm:pt>
    <dgm:pt modelId="{6A0D2210-EC4A-4B5B-8F79-E8C7AA1E07CD}">
      <dgm:prSet phldrT="[Texto]" custT="1"/>
      <dgm:spPr/>
      <dgm:t>
        <a:bodyPr/>
        <a:lstStyle/>
        <a:p>
          <a:r>
            <a:rPr lang="es-MX" sz="1400" b="1" dirty="0" smtClean="0"/>
            <a:t>2. Sensibilizar</a:t>
          </a:r>
        </a:p>
        <a:p>
          <a:r>
            <a:rPr lang="es-MX" sz="1400" b="1" dirty="0" smtClean="0"/>
            <a:t> a la población</a:t>
          </a:r>
          <a:endParaRPr lang="es-MX" sz="1400" b="1" dirty="0"/>
        </a:p>
      </dgm:t>
    </dgm:pt>
    <dgm:pt modelId="{0AA9D24D-DA28-42BC-81B1-F50CE615F086}" type="parTrans" cxnId="{E3DE53CD-EF7E-487E-8D4D-E8BE87EC2F24}">
      <dgm:prSet/>
      <dgm:spPr/>
      <dgm:t>
        <a:bodyPr/>
        <a:lstStyle/>
        <a:p>
          <a:endParaRPr lang="es-MX"/>
        </a:p>
      </dgm:t>
    </dgm:pt>
    <dgm:pt modelId="{DFFC7171-E14B-46C5-A81E-FD56F657157C}" type="sibTrans" cxnId="{E3DE53CD-EF7E-487E-8D4D-E8BE87EC2F24}">
      <dgm:prSet/>
      <dgm:spPr/>
      <dgm:t>
        <a:bodyPr/>
        <a:lstStyle/>
        <a:p>
          <a:endParaRPr lang="es-MX"/>
        </a:p>
      </dgm:t>
    </dgm:pt>
    <dgm:pt modelId="{381881C5-1A65-4B6B-A7EE-15F728C80901}">
      <dgm:prSet phldrT="[Texto]" custT="1"/>
      <dgm:spPr/>
      <dgm:t>
        <a:bodyPr/>
        <a:lstStyle/>
        <a:p>
          <a:r>
            <a:rPr lang="es-MX" sz="1400" b="1" dirty="0" smtClean="0"/>
            <a:t>3. Asistir en la</a:t>
          </a:r>
        </a:p>
        <a:p>
          <a:r>
            <a:rPr lang="es-MX" sz="1400" b="1" dirty="0" smtClean="0"/>
            <a:t>entrega de</a:t>
          </a:r>
        </a:p>
        <a:p>
          <a:r>
            <a:rPr lang="es-MX" sz="1400" b="1" dirty="0" smtClean="0"/>
            <a:t>recursos y</a:t>
          </a:r>
        </a:p>
        <a:p>
          <a:r>
            <a:rPr lang="es-MX" sz="1400" b="1" dirty="0" smtClean="0"/>
            <a:t>servicios</a:t>
          </a:r>
          <a:endParaRPr lang="es-MX" sz="1400" b="1" dirty="0"/>
        </a:p>
      </dgm:t>
    </dgm:pt>
    <dgm:pt modelId="{E927BACB-5D8C-4133-B685-C585A228A6CD}" type="parTrans" cxnId="{05E24DC7-21B7-4071-B75B-18BD73858236}">
      <dgm:prSet/>
      <dgm:spPr/>
      <dgm:t>
        <a:bodyPr/>
        <a:lstStyle/>
        <a:p>
          <a:endParaRPr lang="es-MX"/>
        </a:p>
      </dgm:t>
    </dgm:pt>
    <dgm:pt modelId="{E29684BD-EAAC-46F4-8C82-B0B21B2B1EEC}" type="sibTrans" cxnId="{05E24DC7-21B7-4071-B75B-18BD73858236}">
      <dgm:prSet/>
      <dgm:spPr/>
      <dgm:t>
        <a:bodyPr/>
        <a:lstStyle/>
        <a:p>
          <a:endParaRPr lang="es-MX"/>
        </a:p>
      </dgm:t>
    </dgm:pt>
    <dgm:pt modelId="{E37A6AA8-EAB8-4176-AB88-B18A7B97074E}">
      <dgm:prSet phldrT="[Texto]" custT="1"/>
      <dgm:spPr/>
      <dgm:t>
        <a:bodyPr/>
        <a:lstStyle/>
        <a:p>
          <a:r>
            <a:rPr lang="es-MX" sz="1400" b="1" dirty="0" smtClean="0"/>
            <a:t>4. Facilitar y</a:t>
          </a:r>
        </a:p>
        <a:p>
          <a:r>
            <a:rPr lang="es-MX" sz="1400" b="1" dirty="0" smtClean="0"/>
            <a:t>fortalecer la</a:t>
          </a:r>
        </a:p>
        <a:p>
          <a:r>
            <a:rPr lang="es-MX" sz="1400" b="1" dirty="0" smtClean="0"/>
            <a:t>participación</a:t>
          </a:r>
        </a:p>
        <a:p>
          <a:r>
            <a:rPr lang="es-MX" sz="1400" b="1" dirty="0" smtClean="0"/>
            <a:t>comunitaria</a:t>
          </a:r>
          <a:endParaRPr lang="es-MX" sz="1400" b="1" dirty="0"/>
        </a:p>
      </dgm:t>
    </dgm:pt>
    <dgm:pt modelId="{CD471BDD-4687-415C-BD81-59C445362EAA}" type="parTrans" cxnId="{C26A6E5B-6909-44FA-B70E-E170916694AB}">
      <dgm:prSet/>
      <dgm:spPr/>
      <dgm:t>
        <a:bodyPr/>
        <a:lstStyle/>
        <a:p>
          <a:endParaRPr lang="es-MX"/>
        </a:p>
      </dgm:t>
    </dgm:pt>
    <dgm:pt modelId="{7EB868CD-7E55-41B1-B9AC-938A48D6D0B7}" type="sibTrans" cxnId="{C26A6E5B-6909-44FA-B70E-E170916694AB}">
      <dgm:prSet/>
      <dgm:spPr/>
      <dgm:t>
        <a:bodyPr/>
        <a:lstStyle/>
        <a:p>
          <a:endParaRPr lang="es-MX"/>
        </a:p>
      </dgm:t>
    </dgm:pt>
    <dgm:pt modelId="{9F9D4AD6-108B-49BD-8463-FB979D93DE70}" type="pres">
      <dgm:prSet presAssocID="{80B2B556-4725-4C0B-A58F-2A498CB4A4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A5E15B6-8744-4E3B-AB9B-24FEBB2BFCB6}" type="pres">
      <dgm:prSet presAssocID="{80B2B556-4725-4C0B-A58F-2A498CB4A488}" presName="radial" presStyleCnt="0">
        <dgm:presLayoutVars>
          <dgm:animLvl val="ctr"/>
        </dgm:presLayoutVars>
      </dgm:prSet>
      <dgm:spPr/>
    </dgm:pt>
    <dgm:pt modelId="{10673D27-93C2-45C2-AB6F-DE98D2D7E10C}" type="pres">
      <dgm:prSet presAssocID="{F845DF7E-FAFD-4DC6-AAF7-EDF6763110AD}" presName="centerShape" presStyleLbl="vennNode1" presStyleIdx="0" presStyleCnt="5"/>
      <dgm:spPr/>
      <dgm:t>
        <a:bodyPr/>
        <a:lstStyle/>
        <a:p>
          <a:endParaRPr lang="es-MX"/>
        </a:p>
      </dgm:t>
    </dgm:pt>
    <dgm:pt modelId="{F966A5D9-C1FE-421A-A6B5-FE3F177C42AE}" type="pres">
      <dgm:prSet presAssocID="{DA58FC9D-02E1-4605-A457-EA33232F715A}" presName="node" presStyleLbl="vennNode1" presStyleIdx="1" presStyleCnt="5" custScaleX="160459" custScaleY="1423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E598CD-A793-4F5C-A2E8-7A985A476CFF}" type="pres">
      <dgm:prSet presAssocID="{6A0D2210-EC4A-4B5B-8F79-E8C7AA1E07CD}" presName="node" presStyleLbl="vennNode1" presStyleIdx="2" presStyleCnt="5" custScaleX="160459" custScaleY="1423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58F8F1-760B-4EF9-A356-4F647C8EF519}" type="pres">
      <dgm:prSet presAssocID="{381881C5-1A65-4B6B-A7EE-15F728C80901}" presName="node" presStyleLbl="vennNode1" presStyleIdx="3" presStyleCnt="5" custScaleX="160459" custScaleY="1423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F8F8F0-B59C-4FB7-9280-7C1002641402}" type="pres">
      <dgm:prSet presAssocID="{E37A6AA8-EAB8-4176-AB88-B18A7B97074E}" presName="node" presStyleLbl="vennNode1" presStyleIdx="4" presStyleCnt="5" custScaleX="160459" custScaleY="1423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36EFCF2-AC21-42B4-84CB-C947CF92BB59}" type="presOf" srcId="{F845DF7E-FAFD-4DC6-AAF7-EDF6763110AD}" destId="{10673D27-93C2-45C2-AB6F-DE98D2D7E10C}" srcOrd="0" destOrd="0" presId="urn:microsoft.com/office/officeart/2005/8/layout/radial3"/>
    <dgm:cxn modelId="{4DAED228-B8E0-4487-A5F8-785B0005B032}" type="presOf" srcId="{80B2B556-4725-4C0B-A58F-2A498CB4A488}" destId="{9F9D4AD6-108B-49BD-8463-FB979D93DE70}" srcOrd="0" destOrd="0" presId="urn:microsoft.com/office/officeart/2005/8/layout/radial3"/>
    <dgm:cxn modelId="{6FEC87F8-9750-43A6-BC17-9E3D12BFAAD0}" srcId="{F845DF7E-FAFD-4DC6-AAF7-EDF6763110AD}" destId="{DA58FC9D-02E1-4605-A457-EA33232F715A}" srcOrd="0" destOrd="0" parTransId="{D5A663D1-7989-4D9A-8B08-7C2664C90D63}" sibTransId="{A644C7C4-8336-4D16-84E6-B795DD1F6F1E}"/>
    <dgm:cxn modelId="{C26A6E5B-6909-44FA-B70E-E170916694AB}" srcId="{F845DF7E-FAFD-4DC6-AAF7-EDF6763110AD}" destId="{E37A6AA8-EAB8-4176-AB88-B18A7B97074E}" srcOrd="3" destOrd="0" parTransId="{CD471BDD-4687-415C-BD81-59C445362EAA}" sibTransId="{7EB868CD-7E55-41B1-B9AC-938A48D6D0B7}"/>
    <dgm:cxn modelId="{86C4EBA2-9318-46F1-AFDA-137BEA9DE011}" type="presOf" srcId="{6A0D2210-EC4A-4B5B-8F79-E8C7AA1E07CD}" destId="{17E598CD-A793-4F5C-A2E8-7A985A476CFF}" srcOrd="0" destOrd="0" presId="urn:microsoft.com/office/officeart/2005/8/layout/radial3"/>
    <dgm:cxn modelId="{7E1B87A4-3D80-414E-AC9B-727155F7D718}" srcId="{80B2B556-4725-4C0B-A58F-2A498CB4A488}" destId="{F845DF7E-FAFD-4DC6-AAF7-EDF6763110AD}" srcOrd="0" destOrd="0" parTransId="{18922F57-18F9-4082-90FE-5C4320ECBB1B}" sibTransId="{055843EE-CB49-425E-9E8A-431F73E6B11A}"/>
    <dgm:cxn modelId="{538337AC-9DF6-4196-8559-04E15705510A}" type="presOf" srcId="{DA58FC9D-02E1-4605-A457-EA33232F715A}" destId="{F966A5D9-C1FE-421A-A6B5-FE3F177C42AE}" srcOrd="0" destOrd="0" presId="urn:microsoft.com/office/officeart/2005/8/layout/radial3"/>
    <dgm:cxn modelId="{F0229924-4FEE-4FC0-9767-88869F6DA841}" type="presOf" srcId="{E37A6AA8-EAB8-4176-AB88-B18A7B97074E}" destId="{B1F8F8F0-B59C-4FB7-9280-7C1002641402}" srcOrd="0" destOrd="0" presId="urn:microsoft.com/office/officeart/2005/8/layout/radial3"/>
    <dgm:cxn modelId="{94369E7D-3DA5-47DD-AB68-65C283963E54}" type="presOf" srcId="{381881C5-1A65-4B6B-A7EE-15F728C80901}" destId="{6058F8F1-760B-4EF9-A356-4F647C8EF519}" srcOrd="0" destOrd="0" presId="urn:microsoft.com/office/officeart/2005/8/layout/radial3"/>
    <dgm:cxn modelId="{E3DE53CD-EF7E-487E-8D4D-E8BE87EC2F24}" srcId="{F845DF7E-FAFD-4DC6-AAF7-EDF6763110AD}" destId="{6A0D2210-EC4A-4B5B-8F79-E8C7AA1E07CD}" srcOrd="1" destOrd="0" parTransId="{0AA9D24D-DA28-42BC-81B1-F50CE615F086}" sibTransId="{DFFC7171-E14B-46C5-A81E-FD56F657157C}"/>
    <dgm:cxn modelId="{05E24DC7-21B7-4071-B75B-18BD73858236}" srcId="{F845DF7E-FAFD-4DC6-AAF7-EDF6763110AD}" destId="{381881C5-1A65-4B6B-A7EE-15F728C80901}" srcOrd="2" destOrd="0" parTransId="{E927BACB-5D8C-4133-B685-C585A228A6CD}" sibTransId="{E29684BD-EAAC-46F4-8C82-B0B21B2B1EEC}"/>
    <dgm:cxn modelId="{132077FF-404A-4EC4-A781-54111648A0E2}" type="presParOf" srcId="{9F9D4AD6-108B-49BD-8463-FB979D93DE70}" destId="{2A5E15B6-8744-4E3B-AB9B-24FEBB2BFCB6}" srcOrd="0" destOrd="0" presId="urn:microsoft.com/office/officeart/2005/8/layout/radial3"/>
    <dgm:cxn modelId="{36019A48-D200-4078-B0FA-257076DB226F}" type="presParOf" srcId="{2A5E15B6-8744-4E3B-AB9B-24FEBB2BFCB6}" destId="{10673D27-93C2-45C2-AB6F-DE98D2D7E10C}" srcOrd="0" destOrd="0" presId="urn:microsoft.com/office/officeart/2005/8/layout/radial3"/>
    <dgm:cxn modelId="{593A4E38-39FE-41E7-B0B2-6F0D81F41C7C}" type="presParOf" srcId="{2A5E15B6-8744-4E3B-AB9B-24FEBB2BFCB6}" destId="{F966A5D9-C1FE-421A-A6B5-FE3F177C42AE}" srcOrd="1" destOrd="0" presId="urn:microsoft.com/office/officeart/2005/8/layout/radial3"/>
    <dgm:cxn modelId="{386263DC-80C3-4DF7-A8DF-BFB99B8249C0}" type="presParOf" srcId="{2A5E15B6-8744-4E3B-AB9B-24FEBB2BFCB6}" destId="{17E598CD-A793-4F5C-A2E8-7A985A476CFF}" srcOrd="2" destOrd="0" presId="urn:microsoft.com/office/officeart/2005/8/layout/radial3"/>
    <dgm:cxn modelId="{8B322C54-E6F8-4C7F-83DA-DE482B1610A8}" type="presParOf" srcId="{2A5E15B6-8744-4E3B-AB9B-24FEBB2BFCB6}" destId="{6058F8F1-760B-4EF9-A356-4F647C8EF519}" srcOrd="3" destOrd="0" presId="urn:microsoft.com/office/officeart/2005/8/layout/radial3"/>
    <dgm:cxn modelId="{C3989170-503E-44DF-9FE3-CE63063736A2}" type="presParOf" srcId="{2A5E15B6-8744-4E3B-AB9B-24FEBB2BFCB6}" destId="{B1F8F8F0-B59C-4FB7-9280-7C100264140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91B59-AF16-49F2-9977-FAD6D94A041D}">
      <dsp:nvSpPr>
        <dsp:cNvPr id="0" name=""/>
        <dsp:cNvSpPr/>
      </dsp:nvSpPr>
      <dsp:spPr>
        <a:xfrm>
          <a:off x="2828025" y="1337"/>
          <a:ext cx="1446090" cy="1446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Defensa y comunicación</a:t>
          </a:r>
          <a:endParaRPr lang="es-MX" sz="1200" kern="1200" dirty="0"/>
        </a:p>
      </dsp:txBody>
      <dsp:txXfrm>
        <a:off x="3039800" y="213112"/>
        <a:ext cx="1022540" cy="1022540"/>
      </dsp:txXfrm>
    </dsp:sp>
    <dsp:sp modelId="{ACA05AD5-196F-4043-8EA8-22487C026CBF}">
      <dsp:nvSpPr>
        <dsp:cNvPr id="0" name=""/>
        <dsp:cNvSpPr/>
      </dsp:nvSpPr>
      <dsp:spPr>
        <a:xfrm rot="2160000">
          <a:off x="4228245" y="1111745"/>
          <a:ext cx="383720" cy="488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239238" y="1175524"/>
        <a:ext cx="268604" cy="292833"/>
      </dsp:txXfrm>
    </dsp:sp>
    <dsp:sp modelId="{011A9043-8516-476D-BC54-960FD34C7278}">
      <dsp:nvSpPr>
        <dsp:cNvPr id="0" name=""/>
        <dsp:cNvSpPr/>
      </dsp:nvSpPr>
      <dsp:spPr>
        <a:xfrm>
          <a:off x="4583666" y="1276884"/>
          <a:ext cx="1446090" cy="1446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Movilización comunal</a:t>
          </a:r>
          <a:endParaRPr lang="es-MX" sz="1200" kern="1200" dirty="0"/>
        </a:p>
      </dsp:txBody>
      <dsp:txXfrm>
        <a:off x="4795441" y="1488659"/>
        <a:ext cx="1022540" cy="1022540"/>
      </dsp:txXfrm>
    </dsp:sp>
    <dsp:sp modelId="{44411DE6-589F-4501-A739-2EAFCF80EB00}">
      <dsp:nvSpPr>
        <dsp:cNvPr id="0" name=""/>
        <dsp:cNvSpPr/>
      </dsp:nvSpPr>
      <dsp:spPr>
        <a:xfrm rot="6480000">
          <a:off x="4782909" y="2777513"/>
          <a:ext cx="383720" cy="488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800000">
        <a:off x="4858253" y="2820383"/>
        <a:ext cx="268604" cy="292833"/>
      </dsp:txXfrm>
    </dsp:sp>
    <dsp:sp modelId="{15E1EB32-8131-42F8-BE02-F93E9897EE8A}">
      <dsp:nvSpPr>
        <dsp:cNvPr id="0" name=""/>
        <dsp:cNvSpPr/>
      </dsp:nvSpPr>
      <dsp:spPr>
        <a:xfrm>
          <a:off x="3913071" y="3340763"/>
          <a:ext cx="1446090" cy="1446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Participación política</a:t>
          </a:r>
          <a:endParaRPr lang="es-MX" sz="1200" kern="1200" dirty="0"/>
        </a:p>
      </dsp:txBody>
      <dsp:txXfrm>
        <a:off x="4124846" y="3552538"/>
        <a:ext cx="1022540" cy="1022540"/>
      </dsp:txXfrm>
    </dsp:sp>
    <dsp:sp modelId="{5E75FD65-C30C-414A-9D46-4491935519EC}">
      <dsp:nvSpPr>
        <dsp:cNvPr id="0" name=""/>
        <dsp:cNvSpPr/>
      </dsp:nvSpPr>
      <dsp:spPr>
        <a:xfrm rot="10800000">
          <a:off x="3370070" y="3819781"/>
          <a:ext cx="383720" cy="488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800000">
        <a:off x="3485186" y="3917392"/>
        <a:ext cx="268604" cy="292833"/>
      </dsp:txXfrm>
    </dsp:sp>
    <dsp:sp modelId="{2A6AF87F-4D91-4CB0-A6ED-4EA7D57D6CB8}">
      <dsp:nvSpPr>
        <dsp:cNvPr id="0" name=""/>
        <dsp:cNvSpPr/>
      </dsp:nvSpPr>
      <dsp:spPr>
        <a:xfrm>
          <a:off x="1742980" y="3340763"/>
          <a:ext cx="1446090" cy="1446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Grupos de autoayuda</a:t>
          </a:r>
          <a:endParaRPr lang="es-MX" sz="1200" kern="1200" dirty="0"/>
        </a:p>
      </dsp:txBody>
      <dsp:txXfrm>
        <a:off x="1954755" y="3552538"/>
        <a:ext cx="1022540" cy="1022540"/>
      </dsp:txXfrm>
    </dsp:sp>
    <dsp:sp modelId="{79E8F5AD-9958-4B97-AAEB-C5404EB754EC}">
      <dsp:nvSpPr>
        <dsp:cNvPr id="0" name=""/>
        <dsp:cNvSpPr/>
      </dsp:nvSpPr>
      <dsp:spPr>
        <a:xfrm rot="15120000">
          <a:off x="1942223" y="2798170"/>
          <a:ext cx="383720" cy="488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800000">
        <a:off x="2017567" y="2950522"/>
        <a:ext cx="268604" cy="292833"/>
      </dsp:txXfrm>
    </dsp:sp>
    <dsp:sp modelId="{35A322E2-B051-4289-A3DE-790636AED632}">
      <dsp:nvSpPr>
        <dsp:cNvPr id="0" name=""/>
        <dsp:cNvSpPr/>
      </dsp:nvSpPr>
      <dsp:spPr>
        <a:xfrm>
          <a:off x="1072385" y="1276884"/>
          <a:ext cx="1446090" cy="1446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Organizaciones de personas con discapacidad</a:t>
          </a:r>
          <a:endParaRPr lang="es-MX" sz="1200" kern="1200" dirty="0"/>
        </a:p>
      </dsp:txBody>
      <dsp:txXfrm>
        <a:off x="1284160" y="1488659"/>
        <a:ext cx="1022540" cy="1022540"/>
      </dsp:txXfrm>
    </dsp:sp>
    <dsp:sp modelId="{53B29247-50D9-4B82-9EAF-98E2C8CD9EB9}">
      <dsp:nvSpPr>
        <dsp:cNvPr id="0" name=""/>
        <dsp:cNvSpPr/>
      </dsp:nvSpPr>
      <dsp:spPr>
        <a:xfrm rot="19440000">
          <a:off x="2472604" y="1124512"/>
          <a:ext cx="383720" cy="488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2483597" y="1255955"/>
        <a:ext cx="268604" cy="292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73D27-93C2-45C2-AB6F-DE98D2D7E10C}">
      <dsp:nvSpPr>
        <dsp:cNvPr id="0" name=""/>
        <dsp:cNvSpPr/>
      </dsp:nvSpPr>
      <dsp:spPr>
        <a:xfrm>
          <a:off x="2679278" y="1057442"/>
          <a:ext cx="2634330" cy="26343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Programa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sustentable 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autosuficiente</a:t>
          </a:r>
          <a:endParaRPr lang="es-MX" sz="2000" b="1" kern="1200" dirty="0"/>
        </a:p>
      </dsp:txBody>
      <dsp:txXfrm>
        <a:off x="3065067" y="1443231"/>
        <a:ext cx="1862752" cy="1862752"/>
      </dsp:txXfrm>
    </dsp:sp>
    <dsp:sp modelId="{F966A5D9-C1FE-421A-A6B5-FE3F177C42AE}">
      <dsp:nvSpPr>
        <dsp:cNvPr id="0" name=""/>
        <dsp:cNvSpPr/>
      </dsp:nvSpPr>
      <dsp:spPr>
        <a:xfrm>
          <a:off x="2939688" y="-278702"/>
          <a:ext cx="2113510" cy="18755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1. Reunir 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la gente</a:t>
          </a:r>
          <a:endParaRPr lang="es-MX" sz="1400" b="1" kern="1200" dirty="0"/>
        </a:p>
      </dsp:txBody>
      <dsp:txXfrm>
        <a:off x="3249204" y="-4040"/>
        <a:ext cx="1494478" cy="1326187"/>
      </dsp:txXfrm>
    </dsp:sp>
    <dsp:sp modelId="{17E598CD-A793-4F5C-A2E8-7A985A476CFF}">
      <dsp:nvSpPr>
        <dsp:cNvPr id="0" name=""/>
        <dsp:cNvSpPr/>
      </dsp:nvSpPr>
      <dsp:spPr>
        <a:xfrm>
          <a:off x="4655243" y="1436852"/>
          <a:ext cx="2113510" cy="18755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2. Sensibilizar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a la población</a:t>
          </a:r>
          <a:endParaRPr lang="es-MX" sz="1400" b="1" kern="1200" dirty="0"/>
        </a:p>
      </dsp:txBody>
      <dsp:txXfrm>
        <a:off x="4964759" y="1711514"/>
        <a:ext cx="1494478" cy="1326187"/>
      </dsp:txXfrm>
    </dsp:sp>
    <dsp:sp modelId="{6058F8F1-760B-4EF9-A356-4F647C8EF519}">
      <dsp:nvSpPr>
        <dsp:cNvPr id="0" name=""/>
        <dsp:cNvSpPr/>
      </dsp:nvSpPr>
      <dsp:spPr>
        <a:xfrm>
          <a:off x="2939688" y="3152407"/>
          <a:ext cx="2113510" cy="18755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3. Asistir en la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entrega 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recursos 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servicios</a:t>
          </a:r>
          <a:endParaRPr lang="es-MX" sz="1400" b="1" kern="1200" dirty="0"/>
        </a:p>
      </dsp:txBody>
      <dsp:txXfrm>
        <a:off x="3249204" y="3427069"/>
        <a:ext cx="1494478" cy="1326187"/>
      </dsp:txXfrm>
    </dsp:sp>
    <dsp:sp modelId="{B1F8F8F0-B59C-4FB7-9280-7C1002641402}">
      <dsp:nvSpPr>
        <dsp:cNvPr id="0" name=""/>
        <dsp:cNvSpPr/>
      </dsp:nvSpPr>
      <dsp:spPr>
        <a:xfrm>
          <a:off x="1224133" y="1436852"/>
          <a:ext cx="2113510" cy="18755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4. Facilitar 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fortalecer la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participación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comunitaria</a:t>
          </a:r>
          <a:endParaRPr lang="es-MX" sz="1400" b="1" kern="1200" dirty="0"/>
        </a:p>
      </dsp:txBody>
      <dsp:txXfrm>
        <a:off x="1533649" y="1711514"/>
        <a:ext cx="1494478" cy="1326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2727E8F-9839-4DBF-AE3A-5630463F3303}" type="datetimeFigureOut">
              <a:rPr lang="es-MX" smtClean="0"/>
              <a:t>24/07/2012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AF4832-11EC-45F2-8757-8750A38473D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6" y="1628800"/>
            <a:ext cx="40290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1736" y="4653136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Componente </a:t>
            </a:r>
            <a:r>
              <a:rPr lang="es-MX" sz="4000" b="1" dirty="0" smtClean="0"/>
              <a:t>de Fortalecimiento de </a:t>
            </a:r>
            <a:r>
              <a:rPr lang="es-MX" sz="4800" b="1" dirty="0" smtClean="0"/>
              <a:t>RBC</a:t>
            </a:r>
            <a:endParaRPr lang="es-MX" sz="4800" b="1" dirty="0"/>
          </a:p>
        </p:txBody>
      </p:sp>
      <p:pic>
        <p:nvPicPr>
          <p:cNvPr id="6" name="5 Imagen" descr="D:\CIELITO\FABITO\R.B.C\2010\LOGO EIFODEC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87080" y="260648"/>
            <a:ext cx="1205200" cy="11470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4903348" y="6280263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Lic. Adrián Tumiri Mendoza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3041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74313592"/>
              </p:ext>
            </p:extLst>
          </p:nvPr>
        </p:nvGraphicFramePr>
        <p:xfrm>
          <a:off x="539552" y="1560104"/>
          <a:ext cx="7992888" cy="474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539552" y="729107"/>
            <a:ext cx="6245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Los </a:t>
            </a:r>
            <a:r>
              <a:rPr lang="es-MX" sz="2400" b="1" dirty="0" smtClean="0"/>
              <a:t> </a:t>
            </a:r>
            <a:r>
              <a:rPr lang="es-MX" sz="2400" b="1" dirty="0"/>
              <a:t>pasos </a:t>
            </a:r>
            <a:r>
              <a:rPr lang="es-MX" sz="2400" b="1" dirty="0" smtClean="0"/>
              <a:t>de la movilización comunitaria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128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28475" y="548680"/>
            <a:ext cx="7454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/>
              <a:t>La discapacidad como un tema comunal</a:t>
            </a:r>
            <a:endParaRPr lang="es-MX" sz="2800" dirty="0"/>
          </a:p>
        </p:txBody>
      </p:sp>
      <p:sp>
        <p:nvSpPr>
          <p:cNvPr id="7" name="6 Rectángulo"/>
          <p:cNvSpPr/>
          <p:nvPr/>
        </p:nvSpPr>
        <p:spPr>
          <a:xfrm>
            <a:off x="531667" y="1220311"/>
            <a:ext cx="8072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Los temas de </a:t>
            </a:r>
            <a:r>
              <a:rPr lang="es-MX" sz="2400" b="1" dirty="0"/>
              <a:t>desarrollo comunal </a:t>
            </a:r>
            <a:r>
              <a:rPr lang="es-MX" sz="2400" dirty="0"/>
              <a:t>relacionados con la salud, la educación, el agua </a:t>
            </a:r>
            <a:r>
              <a:rPr lang="es-MX" sz="2400" dirty="0" smtClean="0"/>
              <a:t>y saneamiento</a:t>
            </a:r>
            <a:r>
              <a:rPr lang="es-MX" sz="2400" dirty="0"/>
              <a:t>, la vivienda, el transporte y el ambiente tienen un impacto en la </a:t>
            </a:r>
            <a:r>
              <a:rPr lang="es-MX" sz="2400" dirty="0" smtClean="0"/>
              <a:t>incidencia. </a:t>
            </a:r>
          </a:p>
          <a:p>
            <a:r>
              <a:rPr lang="es-MX" sz="2400" dirty="0" smtClean="0"/>
              <a:t>Así</a:t>
            </a:r>
            <a:r>
              <a:rPr lang="es-MX" sz="2400" dirty="0"/>
              <a:t>, la </a:t>
            </a:r>
            <a:r>
              <a:rPr lang="es-MX" sz="2400" dirty="0" smtClean="0"/>
              <a:t>discapacidad es </a:t>
            </a:r>
            <a:r>
              <a:rPr lang="es-MX" sz="2400" dirty="0"/>
              <a:t>un tema importante para las comunidades, aunque a menudo es ignorado.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17" y="3861048"/>
            <a:ext cx="3947620" cy="26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2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:\fotossssssss\DSC0429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t="4207" b="3037"/>
          <a:stretch/>
        </p:blipFill>
        <p:spPr bwMode="auto">
          <a:xfrm>
            <a:off x="755576" y="1628800"/>
            <a:ext cx="7704855" cy="460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:\fotos adrian aguirre\DSC06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8" y="1557471"/>
            <a:ext cx="7466610" cy="52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673961"/>
            <a:ext cx="7036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/>
              <a:t>Desarrollar confianza y credibilidad dentro de la comunidad</a:t>
            </a:r>
            <a:endParaRPr lang="es-MX" sz="2000" dirty="0"/>
          </a:p>
        </p:txBody>
      </p:sp>
      <p:sp>
        <p:nvSpPr>
          <p:cNvPr id="5" name="4 Rectángulo"/>
          <p:cNvSpPr/>
          <p:nvPr/>
        </p:nvSpPr>
        <p:spPr>
          <a:xfrm>
            <a:off x="539552" y="1628800"/>
            <a:ext cx="8212858" cy="44012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000" b="1" dirty="0"/>
              <a:t>Es importante que los programas de RBC tomen tiempo para establecer confianza </a:t>
            </a:r>
            <a:r>
              <a:rPr lang="es-MX" sz="2000" b="1" dirty="0" smtClean="0"/>
              <a:t>y credibilidad </a:t>
            </a:r>
            <a:r>
              <a:rPr lang="es-MX" sz="2000" b="1" dirty="0"/>
              <a:t>con las partes interesadas en la comunidad. Los programas de RBC deben:</a:t>
            </a:r>
          </a:p>
          <a:p>
            <a:r>
              <a:rPr lang="es-MX" sz="2000" b="1" dirty="0"/>
              <a:t>• Pedir permiso a los dirigentes locales para trabajar con la comunidad.</a:t>
            </a:r>
          </a:p>
          <a:p>
            <a:r>
              <a:rPr lang="es-MX" sz="2000" b="1" dirty="0"/>
              <a:t>• Estar presente y ser activos en sus comunidades y apoyar las actividades de </a:t>
            </a:r>
            <a:r>
              <a:rPr lang="es-MX" sz="2000" b="1" dirty="0" smtClean="0"/>
              <a:t>otras partes </a:t>
            </a:r>
            <a:r>
              <a:rPr lang="es-MX" sz="2000" b="1" dirty="0"/>
              <a:t>interesadas.</a:t>
            </a:r>
          </a:p>
          <a:p>
            <a:r>
              <a:rPr lang="es-MX" sz="2000" b="1" dirty="0"/>
              <a:t>• Ponerse en contacto con las diversas partes interesadas en la comunidad a fin </a:t>
            </a:r>
            <a:r>
              <a:rPr lang="es-MX" sz="2000" b="1" dirty="0" smtClean="0"/>
              <a:t>de conocerlas</a:t>
            </a:r>
            <a:r>
              <a:rPr lang="es-MX" sz="2000" b="1" dirty="0"/>
              <a:t>, comenzar a entender sus problemas y encontrar la mejor manera de </a:t>
            </a:r>
            <a:r>
              <a:rPr lang="es-MX" sz="2000" b="1" dirty="0" smtClean="0"/>
              <a:t>trabajar con </a:t>
            </a:r>
            <a:r>
              <a:rPr lang="es-MX" sz="2000" b="1" dirty="0"/>
              <a:t>ellas.</a:t>
            </a:r>
          </a:p>
          <a:p>
            <a:r>
              <a:rPr lang="es-MX" sz="2000" b="1" dirty="0"/>
              <a:t>• Compartir regularmente información importante y actualizarse sobre el </a:t>
            </a:r>
            <a:r>
              <a:rPr lang="es-MX" sz="2000" b="1" dirty="0" smtClean="0"/>
              <a:t>programa de </a:t>
            </a:r>
            <a:r>
              <a:rPr lang="es-MX" sz="2000" b="1" dirty="0"/>
              <a:t>RBC.</a:t>
            </a:r>
          </a:p>
          <a:p>
            <a:r>
              <a:rPr lang="es-MX" sz="2000" b="1" dirty="0"/>
              <a:t>• Ser honestos y transparentes, no hacerle promesas a la comunidad que no </a:t>
            </a:r>
            <a:r>
              <a:rPr lang="es-MX" sz="2000" b="1" dirty="0" smtClean="0"/>
              <a:t>puedan cumplir</a:t>
            </a:r>
            <a:r>
              <a:rPr lang="es-MX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02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http://t1.gstatic.com/images?q=tbn:ANd9GcQZyqTxJU1Y_CC1ievk4F3HirJb14WLdCJsnRH0_3QpPB1KJH-uB8TXDav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2227" y="2276872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092101" y="916688"/>
            <a:ext cx="6527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/>
              <a:t>Participación política</a:t>
            </a:r>
            <a:endParaRPr lang="es-MX" sz="48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1916832"/>
            <a:ext cx="7920880" cy="39703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800" dirty="0"/>
              <a:t>Una definición estrecha de la política se refiere a las actividades de los gobiernos, </a:t>
            </a:r>
            <a:r>
              <a:rPr lang="es-MX" sz="2800" dirty="0" smtClean="0"/>
              <a:t>los políticos </a:t>
            </a:r>
            <a:r>
              <a:rPr lang="es-MX" sz="2800" dirty="0"/>
              <a:t>o los partidos políticos. </a:t>
            </a:r>
            <a:endParaRPr lang="es-MX" sz="2800" dirty="0" smtClean="0"/>
          </a:p>
          <a:p>
            <a:r>
              <a:rPr lang="es-MX" sz="2800" dirty="0" smtClean="0"/>
              <a:t>Una </a:t>
            </a:r>
            <a:r>
              <a:rPr lang="es-MX" sz="2800" dirty="0"/>
              <a:t>definición más amplia incluye las relaciones </a:t>
            </a:r>
            <a:r>
              <a:rPr lang="es-MX" sz="2800" dirty="0" smtClean="0"/>
              <a:t>entre las </a:t>
            </a:r>
            <a:r>
              <a:rPr lang="es-MX" sz="2800" dirty="0"/>
              <a:t>personas – entre hombres </a:t>
            </a:r>
            <a:r>
              <a:rPr lang="es-MX" sz="2800" dirty="0" smtClean="0"/>
              <a:t>y mujeres</a:t>
            </a:r>
            <a:r>
              <a:rPr lang="es-MX" sz="2800" dirty="0"/>
              <a:t>, padres e hijos, personas con y sin </a:t>
            </a:r>
            <a:r>
              <a:rPr lang="es-MX" sz="2800" dirty="0" smtClean="0"/>
              <a:t>discapacidad – </a:t>
            </a:r>
            <a:r>
              <a:rPr lang="es-MX" sz="2800" dirty="0"/>
              <a:t>y el funcionamiento del poder en la interacción humana.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23992" y="1916832"/>
            <a:ext cx="7808447" cy="45243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3200" dirty="0"/>
              <a:t>La participación política incluye una amplia gama de actividades con las cuales las personas</a:t>
            </a:r>
          </a:p>
          <a:p>
            <a:r>
              <a:rPr lang="es-MX" sz="3200" dirty="0"/>
              <a:t>desarrollan y expresan sus opiniones sobre </a:t>
            </a:r>
            <a:r>
              <a:rPr lang="es-MX" sz="3200" dirty="0" smtClean="0"/>
              <a:t>el mundo </a:t>
            </a:r>
            <a:r>
              <a:rPr lang="es-MX" sz="3200" dirty="0"/>
              <a:t>y cómo se está gobernando, y</a:t>
            </a:r>
          </a:p>
          <a:p>
            <a:r>
              <a:rPr lang="es-MX" sz="3200" dirty="0"/>
              <a:t>con las que tratan de participar e influir en las decisiones que afectan sus vidas.</a:t>
            </a:r>
          </a:p>
        </p:txBody>
      </p:sp>
    </p:spTree>
    <p:extLst>
      <p:ext uri="{BB962C8B-B14F-4D97-AF65-F5344CB8AC3E}">
        <p14:creationId xmlns:p14="http://schemas.microsoft.com/office/powerpoint/2010/main" val="38435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4" y="980728"/>
            <a:ext cx="8180156" cy="49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5074" y="368754"/>
            <a:ext cx="3648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prstClr val="black"/>
                </a:solidFill>
              </a:rPr>
              <a:t>El rol de la RBC </a:t>
            </a:r>
            <a:endParaRPr lang="es-MX" sz="3600" dirty="0"/>
          </a:p>
        </p:txBody>
      </p:sp>
      <p:sp>
        <p:nvSpPr>
          <p:cNvPr id="5" name="4 Rectángulo"/>
          <p:cNvSpPr/>
          <p:nvPr/>
        </p:nvSpPr>
        <p:spPr>
          <a:xfrm>
            <a:off x="802446" y="3729894"/>
            <a:ext cx="7480958" cy="224676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800" dirty="0" smtClean="0"/>
              <a:t>Es asegurar que PCD y sus familias tienen la información, las destrezas y los conocimientos que les permitan participar en política y tienen acceso a las oportunidades de participar.</a:t>
            </a:r>
            <a:endParaRPr lang="es-MX" sz="2800" dirty="0"/>
          </a:p>
        </p:txBody>
      </p:sp>
      <p:sp>
        <p:nvSpPr>
          <p:cNvPr id="7" name="6 Rectángulo"/>
          <p:cNvSpPr/>
          <p:nvPr/>
        </p:nvSpPr>
        <p:spPr>
          <a:xfrm>
            <a:off x="769118" y="3731484"/>
            <a:ext cx="7455820" cy="224676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800" dirty="0"/>
              <a:t>H</a:t>
            </a:r>
            <a:r>
              <a:rPr lang="es-MX" sz="2800" dirty="0" smtClean="0"/>
              <a:t>acer que los </a:t>
            </a:r>
            <a:r>
              <a:rPr lang="es-MX" sz="2800" dirty="0"/>
              <a:t>temas de discapacidad </a:t>
            </a:r>
            <a:r>
              <a:rPr lang="es-MX" sz="2800" dirty="0" smtClean="0"/>
              <a:t>sea visible </a:t>
            </a:r>
            <a:r>
              <a:rPr lang="es-MX" sz="2800" dirty="0"/>
              <a:t>para que se integren a la toma de </a:t>
            </a:r>
            <a:r>
              <a:rPr lang="es-MX" sz="2800" dirty="0" smtClean="0"/>
              <a:t>decisiones </a:t>
            </a:r>
          </a:p>
          <a:p>
            <a:r>
              <a:rPr lang="es-MX" sz="2800" dirty="0" smtClean="0"/>
              <a:t>políticas </a:t>
            </a:r>
            <a:r>
              <a:rPr lang="es-MX" sz="2800" dirty="0"/>
              <a:t>y estén al centro de las políticas y </a:t>
            </a:r>
            <a:r>
              <a:rPr lang="es-MX" sz="2800" dirty="0" smtClean="0"/>
              <a:t>programas </a:t>
            </a:r>
            <a:r>
              <a:rPr lang="es-MX" sz="2800" dirty="0"/>
              <a:t>de desarrollo.</a:t>
            </a:r>
          </a:p>
        </p:txBody>
      </p:sp>
    </p:spTree>
    <p:extLst>
      <p:ext uri="{BB962C8B-B14F-4D97-AF65-F5344CB8AC3E}">
        <p14:creationId xmlns:p14="http://schemas.microsoft.com/office/powerpoint/2010/main" val="22810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1124744"/>
            <a:ext cx="7776864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400" dirty="0"/>
              <a:t>H</a:t>
            </a:r>
            <a:r>
              <a:rPr lang="es-MX" sz="2400" dirty="0" smtClean="0"/>
              <a:t>acer que los </a:t>
            </a:r>
            <a:r>
              <a:rPr lang="es-MX" sz="2400" dirty="0"/>
              <a:t>temas de discapacidad </a:t>
            </a:r>
            <a:r>
              <a:rPr lang="es-MX" sz="2400" dirty="0" smtClean="0"/>
              <a:t>sea visible </a:t>
            </a:r>
            <a:r>
              <a:rPr lang="es-MX" sz="2400" dirty="0"/>
              <a:t>para que se integren a la toma de decisiones</a:t>
            </a:r>
          </a:p>
          <a:p>
            <a:r>
              <a:rPr lang="es-MX" sz="2400" dirty="0"/>
              <a:t>políticas y estén al centro de las políticas y </a:t>
            </a:r>
            <a:r>
              <a:rPr lang="es-MX" sz="2400" dirty="0" smtClean="0"/>
              <a:t>programas </a:t>
            </a:r>
            <a:r>
              <a:rPr lang="es-MX" sz="2400" dirty="0"/>
              <a:t>de desarrollo.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4672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1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47698" y="548680"/>
            <a:ext cx="6227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/>
              <a:t>Grupos de autoayuda</a:t>
            </a:r>
            <a:endParaRPr lang="es-MX" sz="4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5839"/>
            <a:ext cx="5807133" cy="461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469626"/>
            <a:ext cx="7776864" cy="221599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300" dirty="0"/>
              <a:t>Los grupos de autoayuda son grupos informales que se reúnen para tratar </a:t>
            </a:r>
            <a:r>
              <a:rPr lang="es-MX" sz="2300" dirty="0" smtClean="0"/>
              <a:t>problemas comunes</a:t>
            </a:r>
            <a:r>
              <a:rPr lang="es-MX" sz="2300" dirty="0"/>
              <a:t>. Aunque la autoayuda puede significar enfocarse en el individuo, una </a:t>
            </a:r>
            <a:r>
              <a:rPr lang="es-MX" sz="2300" dirty="0" smtClean="0"/>
              <a:t>característica de </a:t>
            </a:r>
            <a:r>
              <a:rPr lang="es-MX" sz="2300" dirty="0"/>
              <a:t>los grupos de </a:t>
            </a:r>
            <a:r>
              <a:rPr lang="es-MX" sz="2300" dirty="0" smtClean="0"/>
              <a:t>autoayuda </a:t>
            </a:r>
            <a:r>
              <a:rPr lang="es-MX" sz="2300" dirty="0"/>
              <a:t>es la idea del apoyo mutuo – las </a:t>
            </a:r>
            <a:r>
              <a:rPr lang="es-MX" sz="2300" dirty="0" smtClean="0"/>
              <a:t>personas ayudándose entre </a:t>
            </a:r>
            <a:r>
              <a:rPr lang="es-MX" sz="2300" dirty="0"/>
              <a:t>sí. </a:t>
            </a:r>
            <a:endParaRPr lang="es-MX" sz="2300" dirty="0" smtClean="0"/>
          </a:p>
        </p:txBody>
      </p:sp>
    </p:spTree>
    <p:extLst>
      <p:ext uri="{BB962C8B-B14F-4D97-AF65-F5344CB8AC3E}">
        <p14:creationId xmlns:p14="http://schemas.microsoft.com/office/powerpoint/2010/main" val="19870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GGER_PHOTO_ID_5467109740173391858" descr="http://1.bp.blogspot.com/_7DPFalWZM_Y/S98TV7sc9_I/AAAAAAAAATY/PtBD1xMkJGo/s320/QueEsUnaPersona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890" y="1412776"/>
            <a:ext cx="823420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793451" y="1737680"/>
            <a:ext cx="7955013" cy="44627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endParaRPr lang="es-MX" sz="2400" b="1" i="1" dirty="0"/>
          </a:p>
          <a:p>
            <a:r>
              <a:rPr lang="es-MX" sz="2400" dirty="0" smtClean="0"/>
              <a:t>• Naturaleza voluntaria, son operados por y para los miembros del grupo, tienen reuniones regulares y están abiertos a nuevos miembros.</a:t>
            </a:r>
          </a:p>
          <a:p>
            <a:r>
              <a:rPr lang="es-MX" sz="2400" dirty="0" smtClean="0"/>
              <a:t>• </a:t>
            </a:r>
            <a:r>
              <a:rPr lang="es-MX" sz="2400" dirty="0"/>
              <a:t>Generalmente formados para responder a un tema particular, por ejemplo, falta </a:t>
            </a:r>
            <a:r>
              <a:rPr lang="es-MX" sz="2400" dirty="0" smtClean="0"/>
              <a:t>de acceso </a:t>
            </a:r>
            <a:r>
              <a:rPr lang="es-MX" sz="2400" dirty="0"/>
              <a:t>a la educación para los niños/niñas con discapacidad, limitadas </a:t>
            </a:r>
            <a:r>
              <a:rPr lang="es-MX" sz="2400" dirty="0" smtClean="0"/>
              <a:t>oportunidades de </a:t>
            </a:r>
            <a:r>
              <a:rPr lang="es-MX" sz="2400" dirty="0"/>
              <a:t>generación de ingresos.</a:t>
            </a:r>
          </a:p>
          <a:p>
            <a:r>
              <a:rPr lang="es-MX" sz="2400" dirty="0"/>
              <a:t>• Tienen metas claras, las cuales se originan en las necesidades de los miembros </a:t>
            </a:r>
            <a:r>
              <a:rPr lang="es-MX" sz="2400" dirty="0" smtClean="0"/>
              <a:t>del grupo </a:t>
            </a:r>
            <a:r>
              <a:rPr lang="es-MX" sz="2400" dirty="0"/>
              <a:t>y son conocidas y compartidas por todos los </a:t>
            </a:r>
            <a:r>
              <a:rPr lang="es-MX" sz="2400" dirty="0" smtClean="0"/>
              <a:t>miembros.</a:t>
            </a:r>
            <a:endParaRPr lang="es-MX" sz="2400" dirty="0"/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05418" y="513653"/>
            <a:ext cx="2986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800" b="1" i="1" dirty="0">
                <a:solidFill>
                  <a:prstClr val="black"/>
                </a:solidFill>
              </a:rPr>
              <a:t>Características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93451" y="1718719"/>
            <a:ext cx="7992888" cy="447814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1900" dirty="0" smtClean="0"/>
              <a:t>Estructura informal y reglas básicas, regulaciones y guías para enseñarle a sus miembros cómo trabajar unidos efectivamente.</a:t>
            </a:r>
          </a:p>
          <a:p>
            <a:r>
              <a:rPr lang="es-MX" sz="1900" dirty="0" smtClean="0"/>
              <a:t>• Carácter participativo – incluye recibir ayuda, compartir conocimientos y experiencia, ayudar y aprender a ayudarse uno mismo.</a:t>
            </a:r>
          </a:p>
          <a:p>
            <a:r>
              <a:rPr lang="es-MX" sz="1900" dirty="0" smtClean="0"/>
              <a:t>• Responsabilidad compartida entre los miembros del grupo – cada miembro tiene un rol definido y contribuye con sus recursos para el grupo.</a:t>
            </a:r>
          </a:p>
          <a:p>
            <a:r>
              <a:rPr lang="es-MX" sz="1900" dirty="0" smtClean="0"/>
              <a:t>Las </a:t>
            </a:r>
            <a:r>
              <a:rPr lang="es-MX" sz="1900" dirty="0"/>
              <a:t>decisiones se toman democráticamente.</a:t>
            </a:r>
          </a:p>
          <a:p>
            <a:r>
              <a:rPr lang="es-MX" sz="1900" dirty="0"/>
              <a:t>• Gestión por los miembros, usando un facilitador externo sólo cuando sea </a:t>
            </a:r>
            <a:r>
              <a:rPr lang="es-MX" sz="1900" dirty="0" smtClean="0"/>
              <a:t>necesario en </a:t>
            </a:r>
            <a:r>
              <a:rPr lang="es-MX" sz="1900" dirty="0"/>
              <a:t>la formación del </a:t>
            </a:r>
            <a:r>
              <a:rPr lang="es-MX" sz="1900" dirty="0" smtClean="0"/>
              <a:t>grupo.</a:t>
            </a:r>
            <a:endParaRPr lang="es-MX" sz="1900" dirty="0"/>
          </a:p>
          <a:p>
            <a:r>
              <a:rPr lang="es-MX" sz="1900" dirty="0"/>
              <a:t>• Evoluciona con el tiempo para tratar una gama de </a:t>
            </a:r>
            <a:r>
              <a:rPr lang="es-MX" sz="1900" dirty="0" err="1"/>
              <a:t>temasmás</a:t>
            </a:r>
            <a:r>
              <a:rPr lang="es-MX" sz="1900" dirty="0"/>
              <a:t> amplia.</a:t>
            </a:r>
          </a:p>
          <a:p>
            <a:r>
              <a:rPr lang="es-MX" sz="1900" dirty="0"/>
              <a:t>• Posibilidad de unirse a otros grupos y formar federaciones que abarcan un área </a:t>
            </a:r>
            <a:r>
              <a:rPr lang="es-MX" sz="1900" dirty="0" smtClean="0"/>
              <a:t>más amplia</a:t>
            </a:r>
            <a:r>
              <a:rPr lang="es-MX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1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9592" y="908720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 smtClean="0"/>
              <a:t>Organizaciones de</a:t>
            </a:r>
          </a:p>
          <a:p>
            <a:r>
              <a:rPr lang="es-MX" sz="4000" b="1" dirty="0" smtClean="0"/>
              <a:t>personas con discapacidad</a:t>
            </a:r>
            <a:endParaRPr lang="es-MX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0494"/>
            <a:ext cx="4925901" cy="443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148064" y="2323050"/>
            <a:ext cx="3384376" cy="39857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300" dirty="0" smtClean="0"/>
              <a:t>Durante mucho tiempo, los profesionales, los familiares y otros han tratado de expresarse por las personas con discapacidad, sin importarles sus necesidades, prioridades o escogencias</a:t>
            </a:r>
            <a:r>
              <a:rPr lang="es-MX" sz="2200" dirty="0" smtClean="0"/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092437" y="2232159"/>
            <a:ext cx="3495629" cy="429348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100" dirty="0" smtClean="0"/>
              <a:t>Las </a:t>
            </a:r>
            <a:r>
              <a:rPr lang="es-MX" sz="2100" dirty="0"/>
              <a:t>organizaciones de </a:t>
            </a:r>
            <a:r>
              <a:rPr lang="es-MX" sz="2100" dirty="0" smtClean="0"/>
              <a:t>PCD han </a:t>
            </a:r>
            <a:r>
              <a:rPr lang="es-MX" sz="2100" dirty="0"/>
              <a:t>surgido respondiendo a las </a:t>
            </a:r>
            <a:r>
              <a:rPr lang="es-MX" sz="2100" dirty="0" smtClean="0"/>
              <a:t>barreras sociales </a:t>
            </a:r>
            <a:r>
              <a:rPr lang="es-MX" sz="2100" dirty="0"/>
              <a:t>que han impedido la igualdad en la participación de las personas con discapacidad</a:t>
            </a:r>
            <a:r>
              <a:rPr lang="es-MX" sz="2100" dirty="0" smtClean="0"/>
              <a:t>, y </a:t>
            </a:r>
            <a:r>
              <a:rPr lang="es-MX" sz="2100" dirty="0"/>
              <a:t>como respuesta contra el control que otros ejercen sobre las personas </a:t>
            </a:r>
            <a:r>
              <a:rPr lang="es-MX" sz="2100" dirty="0" smtClean="0"/>
              <a:t>con discapacidad. </a:t>
            </a:r>
          </a:p>
        </p:txBody>
      </p:sp>
    </p:spTree>
    <p:extLst>
      <p:ext uri="{BB962C8B-B14F-4D97-AF65-F5344CB8AC3E}">
        <p14:creationId xmlns:p14="http://schemas.microsoft.com/office/powerpoint/2010/main" val="12765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332656"/>
            <a:ext cx="3919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i="1" dirty="0" smtClean="0"/>
              <a:t>Características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443634" y="1628800"/>
            <a:ext cx="8232822" cy="4896544"/>
            <a:chOff x="1460310" y="2204864"/>
            <a:chExt cx="6202381" cy="2749273"/>
          </a:xfrm>
        </p:grpSpPr>
        <p:pic>
          <p:nvPicPr>
            <p:cNvPr id="9" name="Picture 2" descr="D:\RBC\RBC 2012\CAPACITACIÓNES\CAPACITACION PADRES DE FAMILIA\ENCUENTRO PPFF\DSC0732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5" t="11098" r="6017"/>
            <a:stretch/>
          </p:blipFill>
          <p:spPr bwMode="auto">
            <a:xfrm>
              <a:off x="4864899" y="2204864"/>
              <a:ext cx="2797792" cy="274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E:\2011\FOTOS OCTUBRE 2011\DSC0436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4" r="12273" b="10426"/>
            <a:stretch/>
          </p:blipFill>
          <p:spPr bwMode="auto">
            <a:xfrm>
              <a:off x="1460310" y="2204864"/>
              <a:ext cx="3404589" cy="274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Rectángulo"/>
          <p:cNvSpPr/>
          <p:nvPr/>
        </p:nvSpPr>
        <p:spPr>
          <a:xfrm>
            <a:off x="971600" y="2742879"/>
            <a:ext cx="7200800" cy="3416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solidFill>
                  <a:prstClr val="black"/>
                </a:solidFill>
              </a:rPr>
              <a:t>Son  </a:t>
            </a:r>
            <a:r>
              <a:rPr lang="es-MX" sz="2400" dirty="0">
                <a:solidFill>
                  <a:prstClr val="black"/>
                </a:solidFill>
              </a:rPr>
              <a:t>organizaciones de defensa de los derechos que trabajan en los niveles regionales, nacionales e internacionales, para cambiar políticas y asegurar la igualdad de derechos y la igualdad </a:t>
            </a:r>
            <a:r>
              <a:rPr lang="es-MX" sz="2400" dirty="0" smtClean="0">
                <a:solidFill>
                  <a:prstClr val="black"/>
                </a:solidFill>
              </a:rPr>
              <a:t>de oportunidades </a:t>
            </a:r>
            <a:r>
              <a:rPr lang="es-MX" sz="2400" dirty="0">
                <a:solidFill>
                  <a:prstClr val="black"/>
                </a:solidFill>
              </a:rPr>
              <a:t>para las personas con discapacidad.  </a:t>
            </a:r>
          </a:p>
          <a:p>
            <a:pPr lvl="0"/>
            <a:r>
              <a:rPr lang="es-MX" sz="2400" dirty="0">
                <a:solidFill>
                  <a:prstClr val="black"/>
                </a:solidFill>
              </a:rPr>
              <a:t>Están registradas y estructuradas y, usualmente, funcionan como cualquier otra organización.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91580" y="2789045"/>
            <a:ext cx="7560840" cy="33239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100" dirty="0" smtClean="0"/>
              <a:t>Trabaja </a:t>
            </a:r>
            <a:r>
              <a:rPr lang="es-MX" sz="2100" dirty="0"/>
              <a:t>para:</a:t>
            </a:r>
          </a:p>
          <a:p>
            <a:r>
              <a:rPr lang="es-MX" sz="2100" dirty="0"/>
              <a:t>• Aumentar el número de socios </a:t>
            </a:r>
            <a:r>
              <a:rPr lang="es-MX" sz="2100" dirty="0" smtClean="0"/>
              <a:t>.</a:t>
            </a:r>
            <a:endParaRPr lang="es-MX" sz="2100" dirty="0"/>
          </a:p>
          <a:p>
            <a:r>
              <a:rPr lang="es-MX" sz="2100" dirty="0"/>
              <a:t>• Redactar un estatuto y registrarse como entidad legal.</a:t>
            </a:r>
          </a:p>
          <a:p>
            <a:r>
              <a:rPr lang="es-MX" sz="2100" dirty="0"/>
              <a:t>• Establecer la asamblea general de la organización, constituida por los socios afiliados.</a:t>
            </a:r>
          </a:p>
          <a:p>
            <a:r>
              <a:rPr lang="es-MX" sz="2100" dirty="0"/>
              <a:t>• Elegir una junta directiva (a través de la asamblea general). Establecer los tipos </a:t>
            </a:r>
            <a:r>
              <a:rPr lang="es-MX" sz="2100" dirty="0" smtClean="0"/>
              <a:t>de cargos </a:t>
            </a:r>
            <a:r>
              <a:rPr lang="es-MX" sz="2100" dirty="0"/>
              <a:t>que formarán la junta directiva.</a:t>
            </a:r>
          </a:p>
          <a:p>
            <a:r>
              <a:rPr lang="es-MX" sz="2100" dirty="0"/>
              <a:t>• Formar parte de afiliaciones y movimiento nacionales o </a:t>
            </a:r>
            <a:r>
              <a:rPr lang="es-MX" sz="2100" dirty="0" smtClean="0"/>
              <a:t>internacionales</a:t>
            </a:r>
            <a:r>
              <a:rPr lang="es-MX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38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05589" y="1658678"/>
            <a:ext cx="78988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fortalecer </a:t>
            </a:r>
            <a:r>
              <a:rPr lang="es-MX" sz="2800" dirty="0"/>
              <a:t>a </a:t>
            </a:r>
            <a:r>
              <a:rPr lang="es-MX" sz="2800" dirty="0" smtClean="0"/>
              <a:t>las personas </a:t>
            </a:r>
            <a:r>
              <a:rPr lang="es-MX" sz="2800" dirty="0"/>
              <a:t>con </a:t>
            </a:r>
            <a:r>
              <a:rPr lang="es-MX" sz="2800" dirty="0" smtClean="0"/>
              <a:t> discapacidad</a:t>
            </a:r>
            <a:r>
              <a:rPr lang="es-MX" sz="2800" dirty="0"/>
              <a:t>, sus familias y comunidades, para facilitar la inclusión de </a:t>
            </a:r>
            <a:r>
              <a:rPr lang="es-MX" sz="2800" dirty="0" smtClean="0"/>
              <a:t>la discapacidad </a:t>
            </a:r>
            <a:r>
              <a:rPr lang="es-MX" sz="2800" dirty="0"/>
              <a:t>en cada sector y asegurar que todas las personas son capaces de acceder</a:t>
            </a:r>
          </a:p>
          <a:p>
            <a:r>
              <a:rPr lang="es-MX" sz="2800" dirty="0"/>
              <a:t>a sus derechos y beneficios.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24953" y="819478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800" b="1" dirty="0">
                <a:solidFill>
                  <a:prstClr val="black"/>
                </a:solidFill>
              </a:rPr>
              <a:t>Objetivo</a:t>
            </a:r>
          </a:p>
        </p:txBody>
      </p:sp>
      <p:pic>
        <p:nvPicPr>
          <p:cNvPr id="7" name="6 Imagen" descr="http://t3.gstatic.com/images?q=tbn:ANd9GcQmDeXgPfMoFVEgrpbDqOul1otDCbZRaSQw2jv6GZyKtNLYPMQPXCtYx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243" y="4336334"/>
            <a:ext cx="4757885" cy="204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3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18116" cy="53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59632" y="2924944"/>
            <a:ext cx="6984776" cy="30469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400" dirty="0"/>
              <a:t>El rol de la RBC es ayudar a las personas con discapacidad a desarrollar destrezas de</a:t>
            </a:r>
          </a:p>
          <a:p>
            <a:r>
              <a:rPr lang="es-MX" sz="2400" dirty="0"/>
              <a:t>defensa de los derechos y de comunicación , y asegurar que su ambiente brinde oportunidades</a:t>
            </a:r>
          </a:p>
          <a:p>
            <a:r>
              <a:rPr lang="es-MX" sz="2400" dirty="0"/>
              <a:t>apropiadas y apoyo para permitirles tomar decisiones y expresar sus necesidades</a:t>
            </a:r>
          </a:p>
          <a:p>
            <a:r>
              <a:rPr lang="es-MX" sz="2400" dirty="0"/>
              <a:t>y deseos efectivamente.</a:t>
            </a:r>
          </a:p>
        </p:txBody>
      </p:sp>
    </p:spTree>
    <p:extLst>
      <p:ext uri="{BB962C8B-B14F-4D97-AF65-F5344CB8AC3E}">
        <p14:creationId xmlns:p14="http://schemas.microsoft.com/office/powerpoint/2010/main" val="416033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76672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93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476672"/>
            <a:ext cx="80385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/>
              <a:t>La palabra fortalecimiento </a:t>
            </a:r>
            <a:endParaRPr lang="es-MX" sz="4000" b="1" dirty="0" smtClean="0"/>
          </a:p>
          <a:p>
            <a:endParaRPr lang="es-MX" sz="4000" b="1" dirty="0" smtClean="0"/>
          </a:p>
          <a:p>
            <a:r>
              <a:rPr lang="es-MX" sz="2400" b="1" dirty="0" smtClean="0"/>
              <a:t>Las </a:t>
            </a:r>
            <a:r>
              <a:rPr lang="es-MX" sz="2400" b="1" dirty="0"/>
              <a:t>descripciones simples de fortalecimiento</a:t>
            </a:r>
          </a:p>
          <a:p>
            <a:r>
              <a:rPr lang="es-MX" sz="2400" b="1" dirty="0"/>
              <a:t>incluyen: tener que decir y ser escuchado, poder propio, tomar decisiones uno mismo,</a:t>
            </a:r>
          </a:p>
          <a:p>
            <a:r>
              <a:rPr lang="es-MX" sz="2400" b="1" dirty="0"/>
              <a:t>tener control o ganar control adicional, ser libre, independencia, capaz de luchar por </a:t>
            </a:r>
            <a:r>
              <a:rPr lang="es-MX" sz="2400" b="1" dirty="0" smtClean="0"/>
              <a:t>los derechos </a:t>
            </a:r>
            <a:r>
              <a:rPr lang="es-MX" sz="2400" b="1" dirty="0"/>
              <a:t>propios y ser reconocido y respetado como ciudadanos iguales y seres </a:t>
            </a:r>
            <a:r>
              <a:rPr lang="es-MX" sz="2400" b="1" dirty="0" smtClean="0"/>
              <a:t>humanos con </a:t>
            </a:r>
            <a:r>
              <a:rPr lang="es-MX" sz="2400" b="1" dirty="0"/>
              <a:t>una contribución que </a:t>
            </a:r>
            <a:r>
              <a:rPr lang="es-MX" sz="2400" b="1" dirty="0" smtClean="0"/>
              <a:t>aportar</a:t>
            </a:r>
            <a:r>
              <a:rPr lang="es-MX" sz="2800" b="1" dirty="0" smtClean="0"/>
              <a:t>.</a:t>
            </a:r>
            <a:endParaRPr lang="es-MX" sz="2800" b="1" dirty="0"/>
          </a:p>
        </p:txBody>
      </p:sp>
      <p:pic>
        <p:nvPicPr>
          <p:cNvPr id="5" name="il_fi" descr="http://www.interpreta2.com/img/como_trabajamos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180" y="4816322"/>
            <a:ext cx="4392488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53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89360" y="83671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El </a:t>
            </a:r>
            <a:r>
              <a:rPr lang="es-MX" sz="2800" dirty="0" smtClean="0"/>
              <a:t>fortalecimiento comienza </a:t>
            </a:r>
            <a:r>
              <a:rPr lang="es-MX" sz="2800" dirty="0"/>
              <a:t>a suceder cuando los individuos o grupos de personas reconocen que </a:t>
            </a:r>
            <a:r>
              <a:rPr lang="es-MX" sz="2800" dirty="0" smtClean="0"/>
              <a:t>pueden cambiar </a:t>
            </a:r>
            <a:r>
              <a:rPr lang="es-MX" sz="2800" dirty="0"/>
              <a:t>su </a:t>
            </a:r>
            <a:r>
              <a:rPr lang="es-MX" sz="2800" dirty="0" smtClean="0"/>
              <a:t>situación </a:t>
            </a:r>
            <a:r>
              <a:rPr lang="es-MX" sz="2800" dirty="0"/>
              <a:t>y comienzan a hacerlo. </a:t>
            </a:r>
            <a:endParaRPr lang="es-MX" sz="2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s-MX" sz="2800" dirty="0" smtClean="0"/>
              <a:t>toma </a:t>
            </a:r>
            <a:r>
              <a:rPr lang="es-MX" sz="2800" dirty="0"/>
              <a:t>de conciencia </a:t>
            </a:r>
            <a:r>
              <a:rPr lang="es-MX" sz="2800" dirty="0" smtClean="0"/>
              <a:t>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s-MX" sz="2800" dirty="0" smtClean="0"/>
              <a:t>desarrollo de capacidades </a:t>
            </a:r>
            <a:r>
              <a:rPr lang="es-MX" sz="2800" dirty="0"/>
              <a:t>que lleven a </a:t>
            </a:r>
            <a:r>
              <a:rPr lang="es-MX" sz="2800" dirty="0" smtClean="0"/>
              <a:t>una participación </a:t>
            </a:r>
            <a:r>
              <a:rPr lang="es-MX" sz="2800" dirty="0"/>
              <a:t>mayor</a:t>
            </a:r>
            <a:r>
              <a:rPr lang="es-MX" sz="2800" dirty="0" smtClean="0"/>
              <a:t>,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s-MX" sz="2800" dirty="0" smtClean="0"/>
              <a:t> mayor </a:t>
            </a:r>
            <a:r>
              <a:rPr lang="es-MX" sz="2800" dirty="0"/>
              <a:t>poder y control de la toma de decisiones y </a:t>
            </a:r>
            <a:r>
              <a:rPr lang="es-MX" sz="2800" dirty="0" smtClean="0"/>
              <a:t>acciones para </a:t>
            </a:r>
            <a:r>
              <a:rPr lang="es-MX" sz="2800" dirty="0"/>
              <a:t>el cambio </a:t>
            </a:r>
            <a:r>
              <a:rPr lang="es-MX" sz="2800" dirty="0" smtClean="0"/>
              <a:t>.</a:t>
            </a:r>
            <a:endParaRPr lang="es-MX" sz="2800" dirty="0"/>
          </a:p>
        </p:txBody>
      </p:sp>
      <p:pic>
        <p:nvPicPr>
          <p:cNvPr id="5" name="4 Imagen" descr="Organizaciona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4807030"/>
            <a:ext cx="6624735" cy="16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7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definicionabc.com/wp-content/uploads/capital-soci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072" y="3212976"/>
            <a:ext cx="2755012" cy="20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723849" y="548680"/>
            <a:ext cx="3334567" cy="95410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s-MX" sz="2800" b="1" dirty="0"/>
              <a:t>Elementos en </a:t>
            </a:r>
            <a:r>
              <a:rPr lang="es-MX" sz="2800" b="1" dirty="0" smtClean="0"/>
              <a:t>este</a:t>
            </a:r>
          </a:p>
          <a:p>
            <a:r>
              <a:rPr lang="es-MX" sz="2800" b="1" dirty="0" smtClean="0"/>
              <a:t> </a:t>
            </a:r>
            <a:r>
              <a:rPr lang="es-MX" sz="2800" b="1" dirty="0"/>
              <a:t>componente</a:t>
            </a:r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2725935891"/>
              </p:ext>
            </p:extLst>
          </p:nvPr>
        </p:nvGraphicFramePr>
        <p:xfrm>
          <a:off x="880507" y="1646803"/>
          <a:ext cx="7102142" cy="478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01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18765" y="746549"/>
            <a:ext cx="5189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3200" b="1" dirty="0" smtClean="0"/>
              <a:t>Defensa y comunicación</a:t>
            </a:r>
            <a:endParaRPr lang="es-MX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5" y="3212976"/>
            <a:ext cx="4203252" cy="329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628063" y="1331324"/>
            <a:ext cx="2520280" cy="1476744"/>
          </a:xfrm>
          <a:prstGeom prst="cloudCallout">
            <a:avLst>
              <a:gd name="adj1" fmla="val 1369"/>
              <a:gd name="adj2" fmla="val 9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Este elemento es sobre la autodefensa.</a:t>
            </a:r>
            <a:endParaRPr lang="es-MX" dirty="0"/>
          </a:p>
        </p:txBody>
      </p:sp>
      <p:sp>
        <p:nvSpPr>
          <p:cNvPr id="8" name="7 Llamada de nube"/>
          <p:cNvSpPr/>
          <p:nvPr/>
        </p:nvSpPr>
        <p:spPr>
          <a:xfrm>
            <a:off x="4211960" y="1038936"/>
            <a:ext cx="4320480" cy="3398176"/>
          </a:xfrm>
          <a:prstGeom prst="cloudCallout">
            <a:avLst>
              <a:gd name="adj1" fmla="val -65689"/>
              <a:gd name="adj2" fmla="val 62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Significa que las PCD están expresando por sí mismas y, también, que hay comunicación, la manera en que los mensajes se envían y reciben; lo cual es importante para la autodefensa.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73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E:\2011\FOTOS 2011\DSC0286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2" r="17731"/>
          <a:stretch/>
        </p:blipFill>
        <p:spPr bwMode="auto">
          <a:xfrm>
            <a:off x="539552" y="1196752"/>
            <a:ext cx="7560839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24262" y="4058488"/>
            <a:ext cx="6840759" cy="14773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b="1" i="1" dirty="0" smtClean="0"/>
              <a:t>¿</a:t>
            </a:r>
            <a:r>
              <a:rPr lang="es-MX" b="1" i="1" dirty="0"/>
              <a:t>Por qué es importante?</a:t>
            </a:r>
          </a:p>
          <a:p>
            <a:r>
              <a:rPr lang="es-MX" dirty="0" smtClean="0"/>
              <a:t>Aprendiendo </a:t>
            </a:r>
            <a:r>
              <a:rPr lang="es-MX" dirty="0"/>
              <a:t>destrezas de defensa de los derechos, las personas con discapacidad </a:t>
            </a:r>
            <a:r>
              <a:rPr lang="es-MX" dirty="0" smtClean="0"/>
              <a:t>pueden aprender </a:t>
            </a:r>
            <a:r>
              <a:rPr lang="es-MX" dirty="0"/>
              <a:t>a ejercer sus derechos, tomar control de sus vidas y realizar las </a:t>
            </a:r>
            <a:r>
              <a:rPr lang="es-MX" dirty="0" smtClean="0"/>
              <a:t>mejores decisiones </a:t>
            </a:r>
            <a:r>
              <a:rPr lang="es-MX" dirty="0"/>
              <a:t>por sí mismas.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24262" y="573066"/>
            <a:ext cx="2409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800" b="1" dirty="0">
                <a:solidFill>
                  <a:prstClr val="black"/>
                </a:solidFill>
              </a:rPr>
              <a:t>Autodefensa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24262" y="1628800"/>
            <a:ext cx="684076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/>
            <a:r>
              <a:rPr lang="es-MX" b="1" i="1" dirty="0">
                <a:solidFill>
                  <a:prstClr val="black"/>
                </a:solidFill>
              </a:rPr>
              <a:t>¿Qué es autodefensa?</a:t>
            </a:r>
          </a:p>
          <a:p>
            <a:pPr lvl="0"/>
            <a:r>
              <a:rPr lang="es-MX" dirty="0">
                <a:solidFill>
                  <a:prstClr val="black"/>
                </a:solidFill>
              </a:rPr>
              <a:t>La autodefensa se relaciona con dejar que las personas se </a:t>
            </a:r>
            <a:r>
              <a:rPr lang="es-MX" dirty="0" smtClean="0">
                <a:solidFill>
                  <a:prstClr val="black"/>
                </a:solidFill>
              </a:rPr>
              <a:t>puedan expresar </a:t>
            </a:r>
            <a:r>
              <a:rPr lang="es-MX" dirty="0">
                <a:solidFill>
                  <a:prstClr val="black"/>
                </a:solidFill>
              </a:rPr>
              <a:t>a sí mismas. </a:t>
            </a:r>
          </a:p>
          <a:p>
            <a:pPr lvl="0"/>
            <a:r>
              <a:rPr lang="es-MX" dirty="0">
                <a:solidFill>
                  <a:prstClr val="black"/>
                </a:solidFill>
              </a:rPr>
              <a:t>Significa conocer sobre sus derechos y responsabilidades, </a:t>
            </a:r>
            <a:r>
              <a:rPr lang="es-MX" dirty="0" smtClean="0">
                <a:solidFill>
                  <a:prstClr val="black"/>
                </a:solidFill>
              </a:rPr>
              <a:t>demandar  sus </a:t>
            </a:r>
            <a:r>
              <a:rPr lang="es-MX" dirty="0">
                <a:solidFill>
                  <a:prstClr val="black"/>
                </a:solidFill>
              </a:rPr>
              <a:t>derechos y poder escoger y tomar </a:t>
            </a:r>
            <a:r>
              <a:rPr lang="es-MX" dirty="0" smtClean="0">
                <a:solidFill>
                  <a:prstClr val="black"/>
                </a:solidFill>
              </a:rPr>
              <a:t>decisiones </a:t>
            </a:r>
            <a:r>
              <a:rPr lang="es-MX" dirty="0">
                <a:solidFill>
                  <a:prstClr val="black"/>
                </a:solidFill>
              </a:rPr>
              <a:t>acerca de sus vidas.</a:t>
            </a:r>
          </a:p>
        </p:txBody>
      </p:sp>
    </p:spTree>
    <p:extLst>
      <p:ext uri="{BB962C8B-B14F-4D97-AF65-F5344CB8AC3E}">
        <p14:creationId xmlns:p14="http://schemas.microsoft.com/office/powerpoint/2010/main" val="20917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0" y="2708920"/>
            <a:ext cx="4752528" cy="349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10560" y="1554758"/>
            <a:ext cx="7721881" cy="4708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3000" b="1" dirty="0" smtClean="0"/>
              <a:t>¿</a:t>
            </a:r>
            <a:r>
              <a:rPr lang="es-MX" sz="3000" b="1" dirty="0"/>
              <a:t>Qué es la comunicación?</a:t>
            </a:r>
          </a:p>
          <a:p>
            <a:r>
              <a:rPr lang="es-MX" sz="3000" dirty="0"/>
              <a:t>La comunicación es la manera en que la información y los mensajes son pasados </a:t>
            </a:r>
            <a:r>
              <a:rPr lang="es-MX" sz="3000" dirty="0" smtClean="0"/>
              <a:t>de una </a:t>
            </a:r>
            <a:r>
              <a:rPr lang="es-MX" sz="3000" dirty="0"/>
              <a:t>persona a otra. También, es el medio mediante el cual se desarrollan y </a:t>
            </a:r>
            <a:r>
              <a:rPr lang="es-MX" sz="3000" dirty="0" smtClean="0"/>
              <a:t>mantienen las </a:t>
            </a:r>
            <a:r>
              <a:rPr lang="es-MX" sz="3000" dirty="0"/>
              <a:t>relaciones sociales entre individuos y comunidades. Hay tres ingredientes clave </a:t>
            </a:r>
            <a:r>
              <a:rPr lang="es-MX" sz="3000" dirty="0" smtClean="0"/>
              <a:t>para una </a:t>
            </a:r>
            <a:r>
              <a:rPr lang="es-MX" sz="3000" dirty="0"/>
              <a:t>comunicación efectiva</a:t>
            </a:r>
            <a:r>
              <a:rPr lang="es-MX" sz="3000" dirty="0" smtClean="0"/>
              <a:t>: medios</a:t>
            </a:r>
            <a:r>
              <a:rPr lang="es-MX" sz="3000" dirty="0"/>
              <a:t>, razón y oportunidad</a:t>
            </a:r>
            <a:r>
              <a:rPr lang="es-MX" sz="3000" dirty="0" smtClean="0"/>
              <a:t>.</a:t>
            </a:r>
            <a:endParaRPr lang="es-MX" sz="3000" dirty="0"/>
          </a:p>
        </p:txBody>
      </p:sp>
      <p:sp>
        <p:nvSpPr>
          <p:cNvPr id="9" name="8 Rectángulo"/>
          <p:cNvSpPr/>
          <p:nvPr/>
        </p:nvSpPr>
        <p:spPr>
          <a:xfrm>
            <a:off x="810560" y="880903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3200" b="1" dirty="0">
                <a:solidFill>
                  <a:prstClr val="black"/>
                </a:solidFill>
              </a:rPr>
              <a:t>Comunicación</a:t>
            </a:r>
          </a:p>
        </p:txBody>
      </p:sp>
    </p:spTree>
    <p:extLst>
      <p:ext uri="{BB962C8B-B14F-4D97-AF65-F5344CB8AC3E}">
        <p14:creationId xmlns:p14="http://schemas.microsoft.com/office/powerpoint/2010/main" val="20692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56" y="2751658"/>
            <a:ext cx="6120680" cy="35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1458997"/>
            <a:ext cx="67473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smtClean="0"/>
              <a:t>Movilización comunal</a:t>
            </a:r>
            <a:endParaRPr lang="es-MX" sz="4800" dirty="0"/>
          </a:p>
        </p:txBody>
      </p:sp>
      <p:sp>
        <p:nvSpPr>
          <p:cNvPr id="5" name="4 Rectángulo"/>
          <p:cNvSpPr/>
          <p:nvPr/>
        </p:nvSpPr>
        <p:spPr>
          <a:xfrm>
            <a:off x="872091" y="1196752"/>
            <a:ext cx="6990885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MX" sz="2000" b="1" dirty="0" smtClean="0"/>
              <a:t>La movilización comunal es el proceso de reunir a la mayor cantidad posible de interesados, para aumentar la sensibilización sobre un programa en particular y su demanda, para ayudar en la entrega de recursos y servicios, y fortalecer la participación comunitaria para la sostenibilidad y la autosuficiencia</a:t>
            </a:r>
            <a:r>
              <a:rPr lang="es-MX" sz="2000" dirty="0" smtClean="0"/>
              <a:t>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5439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2112</TotalTime>
  <Words>1350</Words>
  <Application>Microsoft Office PowerPoint</Application>
  <PresentationFormat>Presentación en pantalla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Usuario</cp:lastModifiedBy>
  <cp:revision>58</cp:revision>
  <dcterms:created xsi:type="dcterms:W3CDTF">2012-07-04T17:52:00Z</dcterms:created>
  <dcterms:modified xsi:type="dcterms:W3CDTF">2012-07-24T21:41:04Z</dcterms:modified>
</cp:coreProperties>
</file>