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5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779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3958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970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0968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837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2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2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2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inicionabc.com/general/creatividad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8165" y="2671233"/>
            <a:ext cx="6815669" cy="1515533"/>
          </a:xfrm>
        </p:spPr>
        <p:txBody>
          <a:bodyPr>
            <a:normAutofit fontScale="90000"/>
          </a:bodyPr>
          <a:lstStyle/>
          <a:p>
            <a:pPr algn="ctr"/>
            <a:r>
              <a:rPr lang="es-BO" sz="5400" dirty="0" smtClean="0"/>
              <a:t>TÉCNICAS PARA EL DESARROLLO DE LA CREATIVIDAD</a:t>
            </a:r>
            <a:endParaRPr lang="en-U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44529" y="4713664"/>
            <a:ext cx="6815669" cy="1320802"/>
          </a:xfrm>
        </p:spPr>
        <p:txBody>
          <a:bodyPr/>
          <a:lstStyle/>
          <a:p>
            <a:pPr algn="r"/>
            <a:r>
              <a:rPr lang="es-BO" dirty="0" smtClean="0"/>
              <a:t>Laura Esthefany Amador Ledezma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9" y="169636"/>
            <a:ext cx="1287177" cy="12520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98" y="401456"/>
            <a:ext cx="1664739" cy="5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111" y="34427"/>
            <a:ext cx="3924886" cy="68235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4351" y="1420836"/>
            <a:ext cx="227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/>
              <a:t>Algo fundamental para tomar en cuenta</a:t>
            </a:r>
          </a:p>
          <a:p>
            <a:pPr algn="ctr"/>
            <a:endParaRPr lang="en-US" dirty="0"/>
          </a:p>
        </p:txBody>
      </p:sp>
      <p:sp>
        <p:nvSpPr>
          <p:cNvPr id="6" name="Flecha curvada hacia la izquierda 5"/>
          <p:cNvSpPr/>
          <p:nvPr/>
        </p:nvSpPr>
        <p:spPr>
          <a:xfrm>
            <a:off x="10016197" y="1533378"/>
            <a:ext cx="1786596" cy="2996790"/>
          </a:xfrm>
          <a:prstGeom prst="curvedLeftArrow">
            <a:avLst>
              <a:gd name="adj1" fmla="val 3460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echa izquierda 6"/>
          <p:cNvSpPr/>
          <p:nvPr/>
        </p:nvSpPr>
        <p:spPr>
          <a:xfrm>
            <a:off x="7948246" y="3587632"/>
            <a:ext cx="1730326" cy="9425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0831" y="624110"/>
            <a:ext cx="9253781" cy="1280890"/>
          </a:xfrm>
        </p:spPr>
        <p:txBody>
          <a:bodyPr/>
          <a:lstStyle/>
          <a:p>
            <a:r>
              <a:rPr lang="es-BO" dirty="0" smtClean="0"/>
              <a:t>Bibliografía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0831" y="2133600"/>
            <a:ext cx="9253781" cy="44360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www.definicionabc.com/general/creatividad.php</a:t>
            </a:r>
            <a:endParaRPr lang="en-US" dirty="0" smtClean="0"/>
          </a:p>
          <a:p>
            <a:r>
              <a:rPr lang="es-ES" dirty="0"/>
              <a:t>De Bono, Edward. El pensamiento creativo. Ed. </a:t>
            </a:r>
            <a:r>
              <a:rPr lang="es-ES" dirty="0" err="1"/>
              <a:t>Paidos</a:t>
            </a:r>
            <a:r>
              <a:rPr lang="es-ES" dirty="0"/>
              <a:t>. México. 1994.</a:t>
            </a:r>
          </a:p>
          <a:p>
            <a:r>
              <a:rPr lang="es-ES" dirty="0" smtClean="0"/>
              <a:t>Rodríguez</a:t>
            </a:r>
            <a:r>
              <a:rPr lang="es-ES" dirty="0"/>
              <a:t>, Mauro. Manual de Creatividad. Ed. Trillas. México. 1987.</a:t>
            </a:r>
          </a:p>
          <a:p>
            <a:r>
              <a:rPr lang="es-ES" dirty="0" smtClean="0"/>
              <a:t>Rodríguez</a:t>
            </a:r>
            <a:r>
              <a:rPr lang="es-ES" dirty="0"/>
              <a:t>, Mauro. Psicología de la creatividad. Ed. </a:t>
            </a:r>
            <a:r>
              <a:rPr lang="es-ES" dirty="0" err="1"/>
              <a:t>Pax</a:t>
            </a:r>
            <a:r>
              <a:rPr lang="es-ES" dirty="0"/>
              <a:t>-México. México. 1985.</a:t>
            </a:r>
          </a:p>
          <a:p>
            <a:r>
              <a:rPr lang="es-ES" dirty="0" err="1" smtClean="0"/>
              <a:t>Csikszentmihalyi</a:t>
            </a:r>
            <a:r>
              <a:rPr lang="es-ES" dirty="0"/>
              <a:t>, M. Creatividad. El fluir y la psicología del descubrimiento y la innovación. </a:t>
            </a:r>
            <a:r>
              <a:rPr lang="es-ES" dirty="0" smtClean="0"/>
              <a:t>Ed. Paidós </a:t>
            </a:r>
            <a:r>
              <a:rPr lang="es-ES" dirty="0"/>
              <a:t>Ibérica. Barcelona. 1998</a:t>
            </a:r>
          </a:p>
          <a:p>
            <a:r>
              <a:rPr lang="es-ES" dirty="0" smtClean="0"/>
              <a:t>Fernández</a:t>
            </a:r>
            <a:r>
              <a:rPr lang="es-ES" dirty="0"/>
              <a:t>, E. Estrategia de la innovación. Thomson Editores </a:t>
            </a:r>
            <a:r>
              <a:rPr lang="es-ES" dirty="0" err="1"/>
              <a:t>Spain</a:t>
            </a:r>
            <a:r>
              <a:rPr lang="es-ES" dirty="0"/>
              <a:t>. España. 2005</a:t>
            </a:r>
          </a:p>
          <a:p>
            <a:r>
              <a:rPr lang="es-ES" dirty="0" smtClean="0"/>
              <a:t>Iglesias </a:t>
            </a:r>
            <a:r>
              <a:rPr lang="es-ES" dirty="0"/>
              <a:t>Casal I. La creatividad en el proceso de enseñanza-aprendizaje de Ele: </a:t>
            </a:r>
            <a:r>
              <a:rPr lang="es-ES" dirty="0" smtClean="0"/>
              <a:t>Caracterización y Aplicaciones</a:t>
            </a:r>
            <a:r>
              <a:rPr lang="es-ES" dirty="0"/>
              <a:t>. Facultad de filología. Universidad de Oviedo. España. 2003</a:t>
            </a:r>
          </a:p>
          <a:p>
            <a:r>
              <a:rPr lang="es-ES" dirty="0" smtClean="0"/>
              <a:t>Fuentes </a:t>
            </a:r>
            <a:r>
              <a:rPr lang="es-ES" dirty="0"/>
              <a:t>Ramos C. / </a:t>
            </a:r>
            <a:r>
              <a:rPr lang="es-ES" dirty="0" err="1"/>
              <a:t>Torbay</a:t>
            </a:r>
            <a:r>
              <a:rPr lang="es-ES" dirty="0"/>
              <a:t> </a:t>
            </a:r>
            <a:r>
              <a:rPr lang="es-ES" dirty="0" err="1"/>
              <a:t>Betancor</a:t>
            </a:r>
            <a:r>
              <a:rPr lang="es-ES" dirty="0"/>
              <a:t> A. Desarrollar la creatividad desde los contextos </a:t>
            </a:r>
            <a:r>
              <a:rPr lang="es-ES" dirty="0" smtClean="0"/>
              <a:t>educativos: un </a:t>
            </a:r>
            <a:r>
              <a:rPr lang="es-ES" dirty="0"/>
              <a:t>marco de reflexión sobre la mejora socio-personal. REICE - Revista Electrónica </a:t>
            </a:r>
            <a:r>
              <a:rPr lang="es-ES" dirty="0" smtClean="0"/>
              <a:t>Iberoamericana sobre </a:t>
            </a:r>
            <a:r>
              <a:rPr lang="es-ES" dirty="0"/>
              <a:t>Calidad, Eficacia y Cambio en </a:t>
            </a:r>
            <a:r>
              <a:rPr lang="es-ES" dirty="0" err="1"/>
              <a:t>Educac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3177"/>
            <a:ext cx="4511039" cy="2217505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2703" y="624110"/>
            <a:ext cx="5824024" cy="2470782"/>
          </a:xfrm>
        </p:spPr>
        <p:txBody>
          <a:bodyPr/>
          <a:lstStyle/>
          <a:p>
            <a:pPr algn="ctr"/>
            <a:r>
              <a:rPr lang="es-BO" sz="6000" dirty="0" smtClean="0"/>
              <a:t>CREATIVIDAD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391509"/>
            <a:ext cx="8915400" cy="4357022"/>
          </a:xfrm>
        </p:spPr>
        <p:txBody>
          <a:bodyPr>
            <a:normAutofit lnSpcReduction="10000"/>
          </a:bodyPr>
          <a:lstStyle/>
          <a:p>
            <a:r>
              <a:rPr lang="es-BO" sz="2400" dirty="0" smtClean="0"/>
              <a:t>Según la RAE: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r>
              <a:rPr lang="es-ES" sz="2000" dirty="0"/>
              <a:t>1. f. Facultad de crear.</a:t>
            </a:r>
          </a:p>
          <a:p>
            <a:pPr marL="457200" lvl="1" indent="0">
              <a:buNone/>
            </a:pPr>
            <a:r>
              <a:rPr lang="es-ES" sz="2000" dirty="0"/>
              <a:t>2. f. Capacidad de creación</a:t>
            </a:r>
            <a:r>
              <a:rPr lang="es-ES" sz="2000" dirty="0" smtClean="0"/>
              <a:t>.</a:t>
            </a:r>
          </a:p>
          <a:p>
            <a:pPr marL="457200" lvl="1" indent="0">
              <a:buNone/>
            </a:pPr>
            <a:endParaRPr lang="es-ES" sz="2000" dirty="0"/>
          </a:p>
          <a:p>
            <a:r>
              <a:rPr lang="es-BO" sz="2400" dirty="0" smtClean="0"/>
              <a:t>Podemos decir por lo tanto que:</a:t>
            </a:r>
          </a:p>
          <a:p>
            <a:pPr marL="400050" lvl="1" indent="0">
              <a:buNone/>
            </a:pPr>
            <a:r>
              <a:rPr lang="es-ES" sz="2000" dirty="0"/>
              <a:t>La creatividad, también denominada </a:t>
            </a:r>
            <a:r>
              <a:rPr lang="es-ES" sz="2000" dirty="0" smtClean="0"/>
              <a:t>inventiva</a:t>
            </a:r>
            <a:r>
              <a:rPr lang="es-ES" sz="2000" dirty="0"/>
              <a:t>, pensamiento original, imaginación </a:t>
            </a:r>
            <a:r>
              <a:rPr lang="es-ES" sz="2000" dirty="0" smtClean="0"/>
              <a:t>constructiva, </a:t>
            </a:r>
            <a:r>
              <a:rPr lang="es-ES" sz="2000" dirty="0"/>
              <a:t>es </a:t>
            </a:r>
            <a:r>
              <a:rPr lang="es-ES" sz="2000" dirty="0" smtClean="0"/>
              <a:t>la </a:t>
            </a:r>
            <a:r>
              <a:rPr lang="es-ES" sz="2000" dirty="0"/>
              <a:t>facultad humana de crear y </a:t>
            </a:r>
            <a:r>
              <a:rPr lang="es-ES" sz="2000" dirty="0" smtClean="0"/>
              <a:t>generar nuevas </a:t>
            </a:r>
            <a:r>
              <a:rPr lang="es-ES" sz="2000" dirty="0"/>
              <a:t>ideas, conceptos o </a:t>
            </a:r>
            <a:r>
              <a:rPr lang="es-ES" sz="2000" dirty="0" smtClean="0"/>
              <a:t>asociaciones </a:t>
            </a:r>
            <a:r>
              <a:rPr lang="es-ES" sz="2000" dirty="0"/>
              <a:t>entre ideas y conceptos ya conocidos y que están orientados a producir soluciones originales.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dirty="0"/>
              <a:t/>
            </a:r>
            <a:br>
              <a:rPr lang="es-ES" dirty="0"/>
            </a:br>
            <a:endParaRPr lang="es-BO" dirty="0" smtClean="0"/>
          </a:p>
        </p:txBody>
      </p:sp>
    </p:spTree>
    <p:extLst>
      <p:ext uri="{BB962C8B-B14F-4D97-AF65-F5344CB8AC3E}">
        <p14:creationId xmlns:p14="http://schemas.microsoft.com/office/powerpoint/2010/main" val="252769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82880"/>
            <a:ext cx="8915400" cy="572834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proceso creativo sigue un esquema sencillo que comprende las siguientes fases: </a:t>
            </a:r>
            <a:endParaRPr lang="es-ES" dirty="0" smtClean="0"/>
          </a:p>
          <a:p>
            <a:r>
              <a:rPr lang="es-ES" dirty="0" smtClean="0"/>
              <a:t>Fase </a:t>
            </a:r>
            <a:r>
              <a:rPr lang="es-ES" dirty="0"/>
              <a:t>I. Identificación y definición del </a:t>
            </a:r>
            <a:r>
              <a:rPr lang="es-ES" dirty="0" smtClean="0"/>
              <a:t>problema</a:t>
            </a:r>
            <a:endParaRPr lang="es-ES" dirty="0"/>
          </a:p>
          <a:p>
            <a:r>
              <a:rPr lang="es-ES" dirty="0"/>
              <a:t>Fase II. Generación y </a:t>
            </a:r>
            <a:r>
              <a:rPr lang="es-ES" dirty="0" smtClean="0"/>
              <a:t>selección </a:t>
            </a:r>
            <a:r>
              <a:rPr lang="es-ES" dirty="0"/>
              <a:t>de </a:t>
            </a:r>
            <a:r>
              <a:rPr lang="es-ES" dirty="0" smtClean="0"/>
              <a:t>ideas</a:t>
            </a:r>
          </a:p>
          <a:p>
            <a:pPr marL="400050" lvl="1" indent="0">
              <a:buNone/>
            </a:pPr>
            <a:r>
              <a:rPr lang="es-ES" dirty="0" smtClean="0"/>
              <a:t>-Ideas “salvajes”</a:t>
            </a:r>
          </a:p>
          <a:p>
            <a:pPr marL="400050" lvl="1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convergente</a:t>
            </a:r>
            <a:endParaRPr lang="en-US" dirty="0" smtClean="0"/>
          </a:p>
          <a:p>
            <a:r>
              <a:rPr lang="es-ES" dirty="0"/>
              <a:t>Fase III. Consenso y puesta en marcha de la idea desarrollada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-5917" b="5917"/>
          <a:stretch/>
        </p:blipFill>
        <p:spPr>
          <a:xfrm>
            <a:off x="2294751" y="3685733"/>
            <a:ext cx="2237620" cy="2433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7" y="3916774"/>
            <a:ext cx="2096086" cy="1971631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777748" y="4467885"/>
            <a:ext cx="689317" cy="105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624" y="4467885"/>
            <a:ext cx="713294" cy="11217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379" y="3865915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3359" y="436097"/>
            <a:ext cx="5258557" cy="2858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Distinguimos en el proceso creativo seis etapas: </a:t>
            </a:r>
            <a:endParaRPr lang="es-ES" dirty="0" smtClean="0"/>
          </a:p>
          <a:p>
            <a:r>
              <a:rPr lang="es-ES" dirty="0" smtClean="0"/>
              <a:t>1</a:t>
            </a:r>
            <a:r>
              <a:rPr lang="es-ES" dirty="0"/>
              <a:t>. El cuestionamiento </a:t>
            </a:r>
            <a:endParaRPr lang="es-ES" dirty="0" smtClean="0"/>
          </a:p>
          <a:p>
            <a:r>
              <a:rPr lang="es-ES" dirty="0" smtClean="0"/>
              <a:t>2</a:t>
            </a:r>
            <a:r>
              <a:rPr lang="es-ES" dirty="0"/>
              <a:t>. El acopio de datos </a:t>
            </a:r>
            <a:endParaRPr lang="es-ES" dirty="0" smtClean="0"/>
          </a:p>
          <a:p>
            <a:r>
              <a:rPr lang="es-ES" dirty="0" smtClean="0"/>
              <a:t>3</a:t>
            </a:r>
            <a:r>
              <a:rPr lang="es-ES" dirty="0"/>
              <a:t>. La incubación </a:t>
            </a:r>
            <a:endParaRPr lang="es-ES" dirty="0" smtClean="0"/>
          </a:p>
          <a:p>
            <a:r>
              <a:rPr lang="es-ES" dirty="0" smtClean="0"/>
              <a:t>4</a:t>
            </a:r>
            <a:r>
              <a:rPr lang="es-ES" dirty="0"/>
              <a:t>. La iluminación </a:t>
            </a:r>
            <a:endParaRPr lang="es-ES" dirty="0" smtClean="0"/>
          </a:p>
          <a:p>
            <a:r>
              <a:rPr lang="es-ES" dirty="0" smtClean="0"/>
              <a:t>5</a:t>
            </a:r>
            <a:r>
              <a:rPr lang="es-ES" dirty="0"/>
              <a:t>. La elaboración (ejecución y / o verificación) </a:t>
            </a:r>
            <a:endParaRPr lang="es-ES" dirty="0" smtClean="0"/>
          </a:p>
          <a:p>
            <a:r>
              <a:rPr lang="es-ES" dirty="0" smtClean="0"/>
              <a:t>6</a:t>
            </a:r>
            <a:r>
              <a:rPr lang="es-ES" dirty="0"/>
              <a:t>. La comunicación y / o publicación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872" y="3761683"/>
            <a:ext cx="5117880" cy="3096317"/>
          </a:xfrm>
          <a:prstGeom prst="rect">
            <a:avLst/>
          </a:prstGeom>
          <a:effectLst>
            <a:softEdge rad="863600"/>
          </a:effectLst>
        </p:spPr>
      </p:pic>
    </p:spTree>
    <p:extLst>
      <p:ext uri="{BB962C8B-B14F-4D97-AF65-F5344CB8AC3E}">
        <p14:creationId xmlns:p14="http://schemas.microsoft.com/office/powerpoint/2010/main" val="1493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Los usos de la creatividad:</a:t>
            </a:r>
          </a:p>
          <a:p>
            <a:r>
              <a:rPr lang="es-ES" dirty="0" smtClean="0"/>
              <a:t>El perfeccionamiento</a:t>
            </a:r>
          </a:p>
          <a:p>
            <a:r>
              <a:rPr lang="en-US" dirty="0"/>
              <a:t> La </a:t>
            </a:r>
            <a:r>
              <a:rPr lang="en-US" dirty="0" err="1"/>
              <a:t>resolución</a:t>
            </a:r>
            <a:r>
              <a:rPr lang="en-US" dirty="0"/>
              <a:t> de </a:t>
            </a:r>
            <a:r>
              <a:rPr lang="en-US" dirty="0" err="1" smtClean="0"/>
              <a:t>problemas</a:t>
            </a:r>
            <a:endParaRPr lang="en-US" dirty="0" smtClean="0"/>
          </a:p>
          <a:p>
            <a:r>
              <a:rPr lang="en-US" dirty="0"/>
              <a:t>Valor y </a:t>
            </a:r>
            <a:r>
              <a:rPr lang="en-US" dirty="0" err="1" smtClean="0"/>
              <a:t>oportunidad</a:t>
            </a:r>
            <a:endParaRPr lang="en-US" dirty="0" smtClean="0"/>
          </a:p>
          <a:p>
            <a:r>
              <a:rPr lang="es-BO" dirty="0" smtClean="0"/>
              <a:t>El futuro</a:t>
            </a:r>
          </a:p>
          <a:p>
            <a:r>
              <a:rPr lang="es-BO" dirty="0" smtClean="0"/>
              <a:t>La motivación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71" y="765957"/>
            <a:ext cx="5326086" cy="5326086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968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4394" y="351692"/>
            <a:ext cx="9760218" cy="5559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Factores que intervienen en el desarrollo de </a:t>
            </a:r>
            <a:r>
              <a:rPr lang="es-ES" sz="2400" dirty="0" smtClean="0"/>
              <a:t>la creatividad</a:t>
            </a:r>
          </a:p>
          <a:p>
            <a:pPr marL="0" indent="0">
              <a:buNone/>
            </a:pPr>
            <a:r>
              <a:rPr lang="es-ES" dirty="0" smtClean="0"/>
              <a:t>Carmen </a:t>
            </a:r>
            <a:r>
              <a:rPr lang="es-ES" dirty="0" err="1"/>
              <a:t>Balart</a:t>
            </a:r>
            <a:r>
              <a:rPr lang="es-ES" dirty="0"/>
              <a:t> e Irma Césped (1998: 16) </a:t>
            </a:r>
            <a:r>
              <a:rPr lang="es-ES" dirty="0" smtClean="0"/>
              <a:t>clasifican en </a:t>
            </a:r>
            <a:r>
              <a:rPr lang="es-ES" dirty="0"/>
              <a:t>psicológicos y en sociales los factores </a:t>
            </a:r>
            <a:r>
              <a:rPr lang="es-ES" dirty="0" smtClean="0"/>
              <a:t>que pueden </a:t>
            </a:r>
            <a:r>
              <a:rPr lang="es-ES" dirty="0"/>
              <a:t>influir positiva o negativamente en </a:t>
            </a:r>
            <a:r>
              <a:rPr lang="es-ES" dirty="0" smtClean="0"/>
              <a:t>el desarrollo </a:t>
            </a:r>
            <a:r>
              <a:rPr lang="es-ES" dirty="0"/>
              <a:t>de las capacidades creativas.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Psicológicos:</a:t>
            </a:r>
          </a:p>
          <a:p>
            <a:pPr marL="400050" lvl="1" indent="0">
              <a:buNone/>
            </a:pPr>
            <a:r>
              <a:rPr lang="es-ES" dirty="0"/>
              <a:t>Influirán positivamente la tolerancia, libertad, flexibilidad, búsqueda de lo novedoso, pensamiento divergente, capacidad lúdica y la capacidad de riesgo.</a:t>
            </a:r>
          </a:p>
          <a:p>
            <a:pPr marL="400050" lvl="1" indent="0">
              <a:buNone/>
            </a:pPr>
            <a:r>
              <a:rPr lang="es-ES" dirty="0"/>
              <a:t> Inhibirán el miedo al ridículo o a las críticas, temor a equivocarse perfeccionismo excesivo, pragmatismo </a:t>
            </a:r>
            <a:r>
              <a:rPr lang="es-ES" dirty="0" err="1"/>
              <a:t>exitísta</a:t>
            </a:r>
            <a:r>
              <a:rPr lang="es-ES" dirty="0"/>
              <a:t>, aceptación de estereotipos y el temor a ser diferentes o a que lo sean los demás.</a:t>
            </a:r>
            <a:endParaRPr lang="en-US" dirty="0"/>
          </a:p>
          <a:p>
            <a:endParaRPr lang="es-ES" dirty="0" smtClean="0"/>
          </a:p>
          <a:p>
            <a:r>
              <a:rPr lang="es-ES" dirty="0" smtClean="0"/>
              <a:t>Sociales</a:t>
            </a:r>
          </a:p>
          <a:p>
            <a:pPr marL="400050" lvl="1" indent="0">
              <a:buNone/>
            </a:pPr>
            <a:r>
              <a:rPr lang="es-ES" dirty="0"/>
              <a:t>F</a:t>
            </a:r>
            <a:r>
              <a:rPr lang="es-ES" dirty="0" smtClean="0"/>
              <a:t>avorecen el </a:t>
            </a:r>
            <a:r>
              <a:rPr lang="es-ES" dirty="0"/>
              <a:t>aprendizaje a través de error y acierto, </a:t>
            </a:r>
            <a:r>
              <a:rPr lang="es-ES" dirty="0" smtClean="0"/>
              <a:t>flexibilidad </a:t>
            </a:r>
            <a:r>
              <a:rPr lang="es-ES" dirty="0"/>
              <a:t>frente a lo innovador, </a:t>
            </a:r>
            <a:r>
              <a:rPr lang="es-ES" dirty="0" smtClean="0"/>
              <a:t>ambiente </a:t>
            </a:r>
            <a:r>
              <a:rPr lang="es-ES" dirty="0"/>
              <a:t>fomentador del intercambio creativo, </a:t>
            </a:r>
            <a:r>
              <a:rPr lang="es-ES" dirty="0" smtClean="0"/>
              <a:t>valorar lo </a:t>
            </a:r>
            <a:r>
              <a:rPr lang="es-ES" dirty="0"/>
              <a:t>intuitivo, </a:t>
            </a:r>
            <a:r>
              <a:rPr lang="es-ES" dirty="0" smtClean="0"/>
              <a:t>lúdico</a:t>
            </a:r>
            <a:r>
              <a:rPr lang="es-ES" dirty="0"/>
              <a:t>, </a:t>
            </a:r>
            <a:r>
              <a:rPr lang="es-ES" dirty="0" smtClean="0"/>
              <a:t>imaginativo, y poético</a:t>
            </a:r>
            <a:r>
              <a:rPr lang="es-ES" dirty="0"/>
              <a:t>. </a:t>
            </a:r>
            <a:endParaRPr lang="es-ES" dirty="0" smtClean="0"/>
          </a:p>
          <a:p>
            <a:pPr marL="400050" lvl="1" indent="0">
              <a:buNone/>
            </a:pPr>
            <a:r>
              <a:rPr lang="es-ES" dirty="0" smtClean="0"/>
              <a:t>Impedirán </a:t>
            </a:r>
            <a:r>
              <a:rPr lang="es-ES" dirty="0"/>
              <a:t>su desarrollo una excesiva disciplina formal, </a:t>
            </a:r>
            <a:r>
              <a:rPr lang="es-ES" dirty="0" smtClean="0"/>
              <a:t>rigidez </a:t>
            </a:r>
            <a:r>
              <a:rPr lang="es-ES" dirty="0"/>
              <a:t>intelectual, </a:t>
            </a:r>
            <a:r>
              <a:rPr lang="es-ES" dirty="0" smtClean="0"/>
              <a:t>apoyo </a:t>
            </a:r>
            <a:r>
              <a:rPr lang="es-ES" dirty="0"/>
              <a:t>exclusivo a lo racional y la presión que se genera por descalificaciones, ridículo o rechazo.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8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/>
              <a:t>Estrategias para estimular la creatividad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1342" y="1308295"/>
            <a:ext cx="9563270" cy="538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b="1" dirty="0" smtClean="0"/>
              <a:t>1.Estrategias generales:</a:t>
            </a:r>
          </a:p>
          <a:p>
            <a:pPr marL="0" indent="0">
              <a:buNone/>
            </a:pPr>
            <a:r>
              <a:rPr lang="es-BO" dirty="0"/>
              <a:t>E</a:t>
            </a:r>
            <a:r>
              <a:rPr lang="es-BO" dirty="0" smtClean="0"/>
              <a:t>stimular </a:t>
            </a:r>
            <a:r>
              <a:rPr lang="es-BO" dirty="0"/>
              <a:t>el aprendizaje como juego generador de </a:t>
            </a:r>
            <a:r>
              <a:rPr lang="es-BO" dirty="0" smtClean="0"/>
              <a:t>innovaciones</a:t>
            </a:r>
          </a:p>
          <a:p>
            <a:r>
              <a:rPr lang="es-BO" dirty="0" err="1" smtClean="0"/>
              <a:t>Menchén</a:t>
            </a:r>
            <a:r>
              <a:rPr lang="es-BO" dirty="0" smtClean="0"/>
              <a:t> </a:t>
            </a:r>
            <a:r>
              <a:rPr lang="es-BO" dirty="0" err="1"/>
              <a:t>Bellón</a:t>
            </a:r>
            <a:r>
              <a:rPr lang="es-BO" dirty="0"/>
              <a:t> (1998:164-165) propone </a:t>
            </a:r>
            <a:r>
              <a:rPr lang="es-BO" dirty="0" smtClean="0"/>
              <a:t>como estrategias</a:t>
            </a:r>
            <a:r>
              <a:rPr lang="es-BO" dirty="0"/>
              <a:t>: el humor, el juego, las analogías, las discrepancias, la escritura creativa, la lectura creativa, las paradojas, las preguntas provocativas y la visualización. </a:t>
            </a:r>
            <a:endParaRPr lang="es-BO" dirty="0" smtClean="0"/>
          </a:p>
          <a:p>
            <a:r>
              <a:rPr lang="es-BO" dirty="0"/>
              <a:t>A</a:t>
            </a:r>
            <a:r>
              <a:rPr lang="es-BO" dirty="0" smtClean="0"/>
              <a:t>ctividades </a:t>
            </a:r>
            <a:r>
              <a:rPr lang="es-BO" dirty="0"/>
              <a:t>lúdicas estimulan la imaginación, la fantasía, la intuición, el humor y la espontaneidad.. </a:t>
            </a:r>
            <a:endParaRPr lang="es-BO" dirty="0" smtClean="0"/>
          </a:p>
          <a:p>
            <a:r>
              <a:rPr lang="es-BO" dirty="0" smtClean="0"/>
              <a:t>También </a:t>
            </a:r>
            <a:r>
              <a:rPr lang="es-BO" dirty="0"/>
              <a:t>la risa estimula la creatividad porque nos sacude, nos saca de nuestro patrón habitual de conducta y nos da una nueva perspectiva de la realidad. </a:t>
            </a:r>
            <a:endParaRPr lang="es-BO" dirty="0" smtClean="0"/>
          </a:p>
          <a:p>
            <a:r>
              <a:rPr lang="es-BO" dirty="0" smtClean="0"/>
              <a:t>Mediante </a:t>
            </a:r>
            <a:r>
              <a:rPr lang="es-BO" dirty="0"/>
              <a:t>la ironía, la exageración los juegos de palabras y las asociaciones absurdas nos </a:t>
            </a:r>
            <a:r>
              <a:rPr lang="es-BO" dirty="0" smtClean="0"/>
              <a:t>sorprendemos y mantenemos alertas</a:t>
            </a:r>
            <a:endParaRPr lang="en-US" dirty="0"/>
          </a:p>
          <a:p>
            <a:r>
              <a:rPr lang="es-BO" dirty="0"/>
              <a:t>V</a:t>
            </a:r>
            <a:r>
              <a:rPr lang="es-BO" dirty="0" smtClean="0"/>
              <a:t>alorar </a:t>
            </a:r>
            <a:r>
              <a:rPr lang="es-BO" dirty="0"/>
              <a:t>la curiosidad, la capacidad de admirarse y de extrañarse. </a:t>
            </a:r>
            <a:endParaRPr lang="en-US" dirty="0"/>
          </a:p>
          <a:p>
            <a:r>
              <a:rPr lang="es-BO" dirty="0"/>
              <a:t>Debemos acostumbrarnos a integrar razón, imaginación e intuición. Es preciso aprender a fortalecer los músculos de la creatividad aplicando procedimientos, mecanismos, maniobras, juegos, ejercicios e instrumentos que la desarrollen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6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7612" y="281354"/>
            <a:ext cx="9507000" cy="641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b="1" dirty="0" smtClean="0"/>
              <a:t>2</a:t>
            </a:r>
            <a:r>
              <a:rPr lang="es-BO" b="1" dirty="0"/>
              <a:t>. Técnicas de </a:t>
            </a:r>
            <a:r>
              <a:rPr lang="es-BO" b="1" dirty="0" smtClean="0"/>
              <a:t>sensibilización </a:t>
            </a:r>
          </a:p>
          <a:p>
            <a:pPr marL="0" indent="0">
              <a:buNone/>
            </a:pPr>
            <a:r>
              <a:rPr lang="es-BO" dirty="0" smtClean="0"/>
              <a:t>Consisten </a:t>
            </a:r>
            <a:r>
              <a:rPr lang="es-BO" dirty="0"/>
              <a:t>en proponer algo para ver qué sucede. </a:t>
            </a:r>
            <a:endParaRPr lang="es-BO" dirty="0" smtClean="0"/>
          </a:p>
          <a:p>
            <a:r>
              <a:rPr lang="es-BO" dirty="0" smtClean="0"/>
              <a:t>El </a:t>
            </a:r>
            <a:r>
              <a:rPr lang="es-BO" dirty="0"/>
              <a:t>propósito de esta estimulación no es otro que incorporar ideas en la mente y generar líneas de pensamiento nuevas y creativas. </a:t>
            </a:r>
            <a:endParaRPr lang="es-BO" dirty="0" smtClean="0"/>
          </a:p>
          <a:p>
            <a:r>
              <a:rPr lang="es-BO" dirty="0" smtClean="0"/>
              <a:t>Las </a:t>
            </a:r>
            <a:r>
              <a:rPr lang="es-BO" dirty="0"/>
              <a:t>técnicas de pensamiento creativo sirven básicamente para incentivar el desarrollo de la creatividad y en el proceso de enseñanza aprendizaje, además, un medio estimulante que facilita el autodescubrimiento de esas facultades y posibilita su expresión. </a:t>
            </a:r>
            <a:endParaRPr lang="en-US" dirty="0"/>
          </a:p>
          <a:p>
            <a:r>
              <a:rPr lang="es-BO" dirty="0"/>
              <a:t>J. Muñoz (1994) define y analiza algunas de estas técnicas, entre ellas las preguntas, la síntesis creativa; el role-</a:t>
            </a:r>
            <a:r>
              <a:rPr lang="es-BO" dirty="0" err="1"/>
              <a:t>playing</a:t>
            </a:r>
            <a:r>
              <a:rPr lang="es-BO" dirty="0"/>
              <a:t> y el psicodrama, la relación, el "</a:t>
            </a:r>
            <a:r>
              <a:rPr lang="es-BO" dirty="0" err="1"/>
              <a:t>brainstorming</a:t>
            </a:r>
            <a:r>
              <a:rPr lang="es-BO" dirty="0"/>
              <a:t>", los ideogramas, las analogías, las alternativas, el azar, la crítica, "collage" y la resolución de problemas. </a:t>
            </a:r>
            <a:endParaRPr lang="en-US" dirty="0"/>
          </a:p>
          <a:p>
            <a:r>
              <a:rPr lang="es-BO" dirty="0"/>
              <a:t>Ofrecerle tareas </a:t>
            </a:r>
            <a:r>
              <a:rPr lang="es-BO" dirty="0" err="1"/>
              <a:t>autotélicas</a:t>
            </a:r>
            <a:r>
              <a:rPr lang="es-BO" dirty="0"/>
              <a:t> (actividades no impuestas, sino intrínsecamente gratificantes). </a:t>
            </a:r>
            <a:endParaRPr lang="es-BO" dirty="0" smtClean="0"/>
          </a:p>
          <a:p>
            <a:r>
              <a:rPr lang="es-BO" dirty="0" smtClean="0"/>
              <a:t>Es </a:t>
            </a:r>
            <a:r>
              <a:rPr lang="es-BO" dirty="0"/>
              <a:t>preciso aplicar más a menudo el pensamiento divergente, el pensamiento inverso (mirar las cosas al revés), modificando, sustituyendo, combinando, adaptando, exagerando, minimizando o reordenando atributos.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4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357" y="98475"/>
            <a:ext cx="9608234" cy="675952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/>
              <a:t>F. </a:t>
            </a:r>
            <a:r>
              <a:rPr lang="es-ES" dirty="0" err="1"/>
              <a:t>Menchén</a:t>
            </a:r>
            <a:r>
              <a:rPr lang="es-ES" dirty="0"/>
              <a:t> </a:t>
            </a:r>
            <a:r>
              <a:rPr lang="es-ES" dirty="0" err="1"/>
              <a:t>Bellón</a:t>
            </a:r>
            <a:r>
              <a:rPr lang="es-ES" dirty="0"/>
              <a:t> (1998: 23-24) propone el Modelo de estimulación de la creatividad IOE (Imaginación, Originalidad, Expresión) </a:t>
            </a:r>
          </a:p>
          <a:p>
            <a:r>
              <a:rPr lang="es-ES" dirty="0"/>
              <a:t>En este modelo destacan tres vías: vía </a:t>
            </a:r>
            <a:r>
              <a:rPr lang="es-ES" dirty="0" err="1"/>
              <a:t>multisensorial</a:t>
            </a:r>
            <a:r>
              <a:rPr lang="es-ES" dirty="0"/>
              <a:t>: expresión de sus sensaciones, sentimientos y emociones; vía intelectiva: uso de intuición, imaginación y pensamiento; vía ecológica: mediante la identificación y descubrimiento de la naturaleza y la cultura de su entorno. </a:t>
            </a:r>
          </a:p>
          <a:p>
            <a:r>
              <a:rPr lang="es-ES" dirty="0" err="1" smtClean="0"/>
              <a:t>Osborn</a:t>
            </a:r>
            <a:r>
              <a:rPr lang="es-ES" dirty="0" smtClean="0"/>
              <a:t> </a:t>
            </a:r>
            <a:r>
              <a:rPr lang="es-ES" dirty="0"/>
              <a:t>sostiene que la imaginación es el principal motor de la actividad creativa y le asigna dos funciones: encontrar ideas y transformar lo </a:t>
            </a:r>
            <a:r>
              <a:rPr lang="es-ES" dirty="0" smtClean="0"/>
              <a:t>encontrado</a:t>
            </a:r>
          </a:p>
          <a:p>
            <a:r>
              <a:rPr lang="es-ES" dirty="0" smtClean="0"/>
              <a:t>La </a:t>
            </a:r>
            <a:r>
              <a:rPr lang="es-ES" dirty="0"/>
              <a:t>habilidad de pensar requiere una disciplina intelectual </a:t>
            </a:r>
            <a:r>
              <a:rPr lang="es-ES" dirty="0" smtClean="0"/>
              <a:t>y </a:t>
            </a:r>
            <a:r>
              <a:rPr lang="es-ES" dirty="0"/>
              <a:t>el espacio para pensar por sí mismos. </a:t>
            </a:r>
            <a:endParaRPr lang="es-ES" dirty="0" smtClean="0"/>
          </a:p>
          <a:p>
            <a:r>
              <a:rPr lang="es-ES" dirty="0" err="1" smtClean="0"/>
              <a:t>Menchén</a:t>
            </a:r>
            <a:r>
              <a:rPr lang="es-ES" dirty="0" smtClean="0"/>
              <a:t> </a:t>
            </a:r>
            <a:r>
              <a:rPr lang="es-ES" dirty="0" err="1"/>
              <a:t>Bellón</a:t>
            </a:r>
            <a:r>
              <a:rPr lang="es-ES" dirty="0"/>
              <a:t> ha elaborado un modelo didáctico de programación de la capacidad creativa para estimular habilidades y aptitudes que predisponen a la aparición de la creatividad. </a:t>
            </a:r>
            <a:endParaRPr lang="es-ES" dirty="0" smtClean="0"/>
          </a:p>
          <a:p>
            <a:r>
              <a:rPr lang="es-ES" dirty="0" smtClean="0"/>
              <a:t>Entre </a:t>
            </a:r>
            <a:r>
              <a:rPr lang="es-ES" dirty="0"/>
              <a:t>los objetivos generales se clasifican la flexibilidad de pensamiento, la originalidad de las ideas y la fluidez de expresión; entre los específicos se encuentran desarrollar los sentidos, fomentar la iniciativa personal y estimularla imaginación. </a:t>
            </a:r>
          </a:p>
          <a:p>
            <a:r>
              <a:rPr lang="es-ES" dirty="0"/>
              <a:t>El sujeto podrá intuir soluciones, descubrir relaciones, inducir consecuencias y, por tanto, también </a:t>
            </a:r>
            <a:r>
              <a:rPr lang="es-ES" dirty="0" smtClean="0"/>
              <a:t>equivocarse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592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1079</Words>
  <Application>Microsoft Office PowerPoint</Application>
  <PresentationFormat>Panorámica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TÉCNICAS PARA EL DESARROLLO DE LA CREATIVIDAD</vt:lpstr>
      <vt:lpstr>CREATIVIDAD</vt:lpstr>
      <vt:lpstr>Presentación de PowerPoint</vt:lpstr>
      <vt:lpstr>Presentación de PowerPoint</vt:lpstr>
      <vt:lpstr>Presentación de PowerPoint</vt:lpstr>
      <vt:lpstr>Presentación de PowerPoint</vt:lpstr>
      <vt:lpstr>Estrategias para estimular la creatividad  </vt:lpstr>
      <vt:lpstr>Presentación de PowerPoint</vt:lpstr>
      <vt:lpstr>Presentación de PowerPoint</vt:lpstr>
      <vt:lpstr>Presentación de PowerPoint</vt:lpstr>
      <vt:lpstr>Bibliografía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PARA EL DESARROLLO DE LA CREATIVIDAD</dc:title>
  <dc:creator>Lau Esthefany Amador Ledezma</dc:creator>
  <cp:lastModifiedBy>Lau Esthefany Amador Ledezma</cp:lastModifiedBy>
  <cp:revision>11</cp:revision>
  <dcterms:created xsi:type="dcterms:W3CDTF">2016-07-07T08:14:52Z</dcterms:created>
  <dcterms:modified xsi:type="dcterms:W3CDTF">2016-07-07T09:52:19Z</dcterms:modified>
</cp:coreProperties>
</file>