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9" r:id="rId1"/>
  </p:sldMasterIdLst>
  <p:sldIdLst>
    <p:sldId id="256" r:id="rId2"/>
    <p:sldId id="257" r:id="rId3"/>
    <p:sldId id="259" r:id="rId4"/>
    <p:sldId id="260" r:id="rId5"/>
    <p:sldId id="269" r:id="rId6"/>
    <p:sldId id="270" r:id="rId7"/>
    <p:sldId id="271" r:id="rId8"/>
    <p:sldId id="276" r:id="rId9"/>
    <p:sldId id="279" r:id="rId10"/>
    <p:sldId id="277" r:id="rId11"/>
    <p:sldId id="280" r:id="rId12"/>
    <p:sldId id="282" r:id="rId13"/>
    <p:sldId id="283" r:id="rId14"/>
    <p:sldId id="284" r:id="rId15"/>
    <p:sldId id="285" r:id="rId16"/>
    <p:sldId id="286" r:id="rId17"/>
    <p:sldId id="287" r:id="rId18"/>
    <p:sldId id="288" r:id="rId19"/>
    <p:sldId id="290" r:id="rId20"/>
    <p:sldId id="291" r:id="rId21"/>
    <p:sldId id="292" r:id="rId22"/>
    <p:sldId id="293" r:id="rId23"/>
    <p:sldId id="294" r:id="rId24"/>
    <p:sldId id="281" r:id="rId25"/>
  </p:sldIdLst>
  <p:sldSz cx="12192000" cy="6858000"/>
  <p:notesSz cx="6858000" cy="9144000"/>
  <p:defaultTextStyle>
    <a:defPPr>
      <a:defRPr lang="es-B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B8798811-2139-4D57-ADE1-AD77609282DC}" type="datetimeFigureOut">
              <a:rPr lang="es-BO" smtClean="0"/>
              <a:t>31/1/2018</a:t>
            </a:fld>
            <a:endParaRPr lang="es-BO"/>
          </a:p>
        </p:txBody>
      </p:sp>
      <p:sp>
        <p:nvSpPr>
          <p:cNvPr id="5" name="Footer Placeholder 4"/>
          <p:cNvSpPr>
            <a:spLocks noGrp="1"/>
          </p:cNvSpPr>
          <p:nvPr>
            <p:ph type="ftr" sz="quarter" idx="11"/>
          </p:nvPr>
        </p:nvSpPr>
        <p:spPr/>
        <p:txBody>
          <a:bodyPr/>
          <a:lstStyle/>
          <a:p>
            <a:endParaRPr lang="es-BO"/>
          </a:p>
        </p:txBody>
      </p:sp>
      <p:sp>
        <p:nvSpPr>
          <p:cNvPr id="6" name="Slide Number Placeholder 5"/>
          <p:cNvSpPr>
            <a:spLocks noGrp="1"/>
          </p:cNvSpPr>
          <p:nvPr>
            <p:ph type="sldNum" sz="quarter" idx="12"/>
          </p:nvPr>
        </p:nvSpPr>
        <p:spPr/>
        <p:txBody>
          <a:bodyPr/>
          <a:lstStyle/>
          <a:p>
            <a:fld id="{136CE548-8F34-41A9-AD6A-3834678183CC}" type="slidenum">
              <a:rPr lang="es-BO" smtClean="0"/>
              <a:t>‹Nº›</a:t>
            </a:fld>
            <a:endParaRPr lang="es-BO"/>
          </a:p>
        </p:txBody>
      </p:sp>
    </p:spTree>
    <p:extLst>
      <p:ext uri="{BB962C8B-B14F-4D97-AF65-F5344CB8AC3E}">
        <p14:creationId xmlns:p14="http://schemas.microsoft.com/office/powerpoint/2010/main" val="16937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8798811-2139-4D57-ADE1-AD77609282DC}" type="datetimeFigureOut">
              <a:rPr lang="es-BO" smtClean="0"/>
              <a:t>31/1/2018</a:t>
            </a:fld>
            <a:endParaRPr lang="es-BO"/>
          </a:p>
        </p:txBody>
      </p:sp>
      <p:sp>
        <p:nvSpPr>
          <p:cNvPr id="6" name="Footer Placeholder 5"/>
          <p:cNvSpPr>
            <a:spLocks noGrp="1"/>
          </p:cNvSpPr>
          <p:nvPr>
            <p:ph type="ftr" sz="quarter" idx="11"/>
          </p:nvPr>
        </p:nvSpPr>
        <p:spPr/>
        <p:txBody>
          <a:bodyPr/>
          <a:lstStyle/>
          <a:p>
            <a:endParaRPr lang="es-BO"/>
          </a:p>
        </p:txBody>
      </p:sp>
      <p:sp>
        <p:nvSpPr>
          <p:cNvPr id="7" name="Slide Number Placeholder 6"/>
          <p:cNvSpPr>
            <a:spLocks noGrp="1"/>
          </p:cNvSpPr>
          <p:nvPr>
            <p:ph type="sldNum" sz="quarter" idx="12"/>
          </p:nvPr>
        </p:nvSpPr>
        <p:spPr/>
        <p:txBody>
          <a:bodyPr/>
          <a:lstStyle/>
          <a:p>
            <a:fld id="{136CE548-8F34-41A9-AD6A-3834678183CC}" type="slidenum">
              <a:rPr lang="es-BO" smtClean="0"/>
              <a:t>‹Nº›</a:t>
            </a:fld>
            <a:endParaRPr lang="es-BO"/>
          </a:p>
        </p:txBody>
      </p:sp>
    </p:spTree>
    <p:extLst>
      <p:ext uri="{BB962C8B-B14F-4D97-AF65-F5344CB8AC3E}">
        <p14:creationId xmlns:p14="http://schemas.microsoft.com/office/powerpoint/2010/main" val="32006411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smtClean="0"/>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8798811-2139-4D57-ADE1-AD77609282DC}" type="datetimeFigureOut">
              <a:rPr lang="es-BO" smtClean="0"/>
              <a:t>31/1/2018</a:t>
            </a:fld>
            <a:endParaRPr lang="es-BO"/>
          </a:p>
        </p:txBody>
      </p:sp>
      <p:sp>
        <p:nvSpPr>
          <p:cNvPr id="5" name="Footer Placeholder 4"/>
          <p:cNvSpPr>
            <a:spLocks noGrp="1"/>
          </p:cNvSpPr>
          <p:nvPr>
            <p:ph type="ftr" sz="quarter" idx="11"/>
          </p:nvPr>
        </p:nvSpPr>
        <p:spPr/>
        <p:txBody>
          <a:bodyPr/>
          <a:lstStyle/>
          <a:p>
            <a:endParaRPr lang="es-BO"/>
          </a:p>
        </p:txBody>
      </p:sp>
      <p:sp>
        <p:nvSpPr>
          <p:cNvPr id="6" name="Slide Number Placeholder 5"/>
          <p:cNvSpPr>
            <a:spLocks noGrp="1"/>
          </p:cNvSpPr>
          <p:nvPr>
            <p:ph type="sldNum" sz="quarter" idx="12"/>
          </p:nvPr>
        </p:nvSpPr>
        <p:spPr/>
        <p:txBody>
          <a:bodyPr/>
          <a:lstStyle/>
          <a:p>
            <a:fld id="{136CE548-8F34-41A9-AD6A-3834678183CC}" type="slidenum">
              <a:rPr lang="es-BO" smtClean="0"/>
              <a:t>‹Nº›</a:t>
            </a:fld>
            <a:endParaRPr lang="es-BO"/>
          </a:p>
        </p:txBody>
      </p:sp>
    </p:spTree>
    <p:extLst>
      <p:ext uri="{BB962C8B-B14F-4D97-AF65-F5344CB8AC3E}">
        <p14:creationId xmlns:p14="http://schemas.microsoft.com/office/powerpoint/2010/main" val="20461422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smtClean="0"/>
              <a:t>Haga clic para modificar el estilo de título del patrón</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8798811-2139-4D57-ADE1-AD77609282DC}" type="datetimeFigureOut">
              <a:rPr lang="es-BO" smtClean="0"/>
              <a:t>31/1/2018</a:t>
            </a:fld>
            <a:endParaRPr lang="es-BO"/>
          </a:p>
        </p:txBody>
      </p:sp>
      <p:sp>
        <p:nvSpPr>
          <p:cNvPr id="5" name="Footer Placeholder 4"/>
          <p:cNvSpPr>
            <a:spLocks noGrp="1"/>
          </p:cNvSpPr>
          <p:nvPr>
            <p:ph type="ftr" sz="quarter" idx="11"/>
          </p:nvPr>
        </p:nvSpPr>
        <p:spPr/>
        <p:txBody>
          <a:bodyPr/>
          <a:lstStyle/>
          <a:p>
            <a:endParaRPr lang="es-BO"/>
          </a:p>
        </p:txBody>
      </p:sp>
      <p:sp>
        <p:nvSpPr>
          <p:cNvPr id="6" name="Slide Number Placeholder 5"/>
          <p:cNvSpPr>
            <a:spLocks noGrp="1"/>
          </p:cNvSpPr>
          <p:nvPr>
            <p:ph type="sldNum" sz="quarter" idx="12"/>
          </p:nvPr>
        </p:nvSpPr>
        <p:spPr/>
        <p:txBody>
          <a:bodyPr/>
          <a:lstStyle/>
          <a:p>
            <a:fld id="{136CE548-8F34-41A9-AD6A-3834678183CC}" type="slidenum">
              <a:rPr lang="es-BO" smtClean="0"/>
              <a:t>‹Nº›</a:t>
            </a:fld>
            <a:endParaRPr lang="es-BO"/>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9881903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8798811-2139-4D57-ADE1-AD77609282DC}" type="datetimeFigureOut">
              <a:rPr lang="es-BO" smtClean="0"/>
              <a:t>31/1/2018</a:t>
            </a:fld>
            <a:endParaRPr lang="es-BO"/>
          </a:p>
        </p:txBody>
      </p:sp>
      <p:sp>
        <p:nvSpPr>
          <p:cNvPr id="5" name="Footer Placeholder 4"/>
          <p:cNvSpPr>
            <a:spLocks noGrp="1"/>
          </p:cNvSpPr>
          <p:nvPr>
            <p:ph type="ftr" sz="quarter" idx="11"/>
          </p:nvPr>
        </p:nvSpPr>
        <p:spPr/>
        <p:txBody>
          <a:bodyPr/>
          <a:lstStyle/>
          <a:p>
            <a:endParaRPr lang="es-BO"/>
          </a:p>
        </p:txBody>
      </p:sp>
      <p:sp>
        <p:nvSpPr>
          <p:cNvPr id="6" name="Slide Number Placeholder 5"/>
          <p:cNvSpPr>
            <a:spLocks noGrp="1"/>
          </p:cNvSpPr>
          <p:nvPr>
            <p:ph type="sldNum" sz="quarter" idx="12"/>
          </p:nvPr>
        </p:nvSpPr>
        <p:spPr/>
        <p:txBody>
          <a:bodyPr/>
          <a:lstStyle/>
          <a:p>
            <a:fld id="{136CE548-8F34-41A9-AD6A-3834678183CC}" type="slidenum">
              <a:rPr lang="es-BO" smtClean="0"/>
              <a:t>‹Nº›</a:t>
            </a:fld>
            <a:endParaRPr lang="es-BO"/>
          </a:p>
        </p:txBody>
      </p:sp>
    </p:spTree>
    <p:extLst>
      <p:ext uri="{BB962C8B-B14F-4D97-AF65-F5344CB8AC3E}">
        <p14:creationId xmlns:p14="http://schemas.microsoft.com/office/powerpoint/2010/main" val="23670684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8798811-2139-4D57-ADE1-AD77609282DC}" type="datetimeFigureOut">
              <a:rPr lang="es-BO" smtClean="0"/>
              <a:t>31/1/2018</a:t>
            </a:fld>
            <a:endParaRPr lang="es-BO"/>
          </a:p>
        </p:txBody>
      </p:sp>
      <p:sp>
        <p:nvSpPr>
          <p:cNvPr id="4" name="Footer Placeholder 4"/>
          <p:cNvSpPr>
            <a:spLocks noGrp="1"/>
          </p:cNvSpPr>
          <p:nvPr>
            <p:ph type="ftr" sz="quarter" idx="11"/>
          </p:nvPr>
        </p:nvSpPr>
        <p:spPr/>
        <p:txBody>
          <a:bodyPr/>
          <a:lstStyle/>
          <a:p>
            <a:endParaRPr lang="es-BO"/>
          </a:p>
        </p:txBody>
      </p:sp>
      <p:sp>
        <p:nvSpPr>
          <p:cNvPr id="6" name="Slide Number Placeholder 5"/>
          <p:cNvSpPr>
            <a:spLocks noGrp="1"/>
          </p:cNvSpPr>
          <p:nvPr>
            <p:ph type="sldNum" sz="quarter" idx="12"/>
          </p:nvPr>
        </p:nvSpPr>
        <p:spPr/>
        <p:txBody>
          <a:bodyPr/>
          <a:lstStyle/>
          <a:p>
            <a:fld id="{136CE548-8F34-41A9-AD6A-3834678183CC}" type="slidenum">
              <a:rPr lang="es-BO" smtClean="0"/>
              <a:t>‹Nº›</a:t>
            </a:fld>
            <a:endParaRPr lang="es-BO"/>
          </a:p>
        </p:txBody>
      </p:sp>
    </p:spTree>
    <p:extLst>
      <p:ext uri="{BB962C8B-B14F-4D97-AF65-F5344CB8AC3E}">
        <p14:creationId xmlns:p14="http://schemas.microsoft.com/office/powerpoint/2010/main" val="33704242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8798811-2139-4D57-ADE1-AD77609282DC}" type="datetimeFigureOut">
              <a:rPr lang="es-BO" smtClean="0"/>
              <a:t>31/1/2018</a:t>
            </a:fld>
            <a:endParaRPr lang="es-BO"/>
          </a:p>
        </p:txBody>
      </p:sp>
      <p:sp>
        <p:nvSpPr>
          <p:cNvPr id="4" name="Footer Placeholder 4"/>
          <p:cNvSpPr>
            <a:spLocks noGrp="1"/>
          </p:cNvSpPr>
          <p:nvPr>
            <p:ph type="ftr" sz="quarter" idx="11"/>
          </p:nvPr>
        </p:nvSpPr>
        <p:spPr/>
        <p:txBody>
          <a:bodyPr/>
          <a:lstStyle/>
          <a:p>
            <a:endParaRPr lang="es-BO"/>
          </a:p>
        </p:txBody>
      </p:sp>
      <p:sp>
        <p:nvSpPr>
          <p:cNvPr id="6" name="Slide Number Placeholder 5"/>
          <p:cNvSpPr>
            <a:spLocks noGrp="1"/>
          </p:cNvSpPr>
          <p:nvPr>
            <p:ph type="sldNum" sz="quarter" idx="12"/>
          </p:nvPr>
        </p:nvSpPr>
        <p:spPr/>
        <p:txBody>
          <a:bodyPr/>
          <a:lstStyle/>
          <a:p>
            <a:fld id="{136CE548-8F34-41A9-AD6A-3834678183CC}" type="slidenum">
              <a:rPr lang="es-BO" smtClean="0"/>
              <a:t>‹Nº›</a:t>
            </a:fld>
            <a:endParaRPr lang="es-BO"/>
          </a:p>
        </p:txBody>
      </p:sp>
    </p:spTree>
    <p:extLst>
      <p:ext uri="{BB962C8B-B14F-4D97-AF65-F5344CB8AC3E}">
        <p14:creationId xmlns:p14="http://schemas.microsoft.com/office/powerpoint/2010/main" val="29719534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8798811-2139-4D57-ADE1-AD77609282DC}" type="datetimeFigureOut">
              <a:rPr lang="es-BO" smtClean="0"/>
              <a:t>31/1/2018</a:t>
            </a:fld>
            <a:endParaRPr lang="es-BO"/>
          </a:p>
        </p:txBody>
      </p:sp>
      <p:sp>
        <p:nvSpPr>
          <p:cNvPr id="5" name="Footer Placeholder 4"/>
          <p:cNvSpPr>
            <a:spLocks noGrp="1"/>
          </p:cNvSpPr>
          <p:nvPr>
            <p:ph type="ftr" sz="quarter" idx="11"/>
          </p:nvPr>
        </p:nvSpPr>
        <p:spPr/>
        <p:txBody>
          <a:bodyPr/>
          <a:lstStyle/>
          <a:p>
            <a:endParaRPr lang="es-BO"/>
          </a:p>
        </p:txBody>
      </p:sp>
      <p:sp>
        <p:nvSpPr>
          <p:cNvPr id="6" name="Slide Number Placeholder 5"/>
          <p:cNvSpPr>
            <a:spLocks noGrp="1"/>
          </p:cNvSpPr>
          <p:nvPr>
            <p:ph type="sldNum" sz="quarter" idx="12"/>
          </p:nvPr>
        </p:nvSpPr>
        <p:spPr/>
        <p:txBody>
          <a:bodyPr/>
          <a:lstStyle/>
          <a:p>
            <a:fld id="{136CE548-8F34-41A9-AD6A-3834678183CC}" type="slidenum">
              <a:rPr lang="es-BO" smtClean="0"/>
              <a:t>‹Nº›</a:t>
            </a:fld>
            <a:endParaRPr lang="es-BO"/>
          </a:p>
        </p:txBody>
      </p:sp>
    </p:spTree>
    <p:extLst>
      <p:ext uri="{BB962C8B-B14F-4D97-AF65-F5344CB8AC3E}">
        <p14:creationId xmlns:p14="http://schemas.microsoft.com/office/powerpoint/2010/main" val="8781125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8798811-2139-4D57-ADE1-AD77609282DC}" type="datetimeFigureOut">
              <a:rPr lang="es-BO" smtClean="0"/>
              <a:t>31/1/2018</a:t>
            </a:fld>
            <a:endParaRPr lang="es-BO"/>
          </a:p>
        </p:txBody>
      </p:sp>
      <p:sp>
        <p:nvSpPr>
          <p:cNvPr id="5" name="Footer Placeholder 4"/>
          <p:cNvSpPr>
            <a:spLocks noGrp="1"/>
          </p:cNvSpPr>
          <p:nvPr>
            <p:ph type="ftr" sz="quarter" idx="11"/>
          </p:nvPr>
        </p:nvSpPr>
        <p:spPr/>
        <p:txBody>
          <a:bodyPr/>
          <a:lstStyle/>
          <a:p>
            <a:endParaRPr lang="es-BO"/>
          </a:p>
        </p:txBody>
      </p:sp>
      <p:sp>
        <p:nvSpPr>
          <p:cNvPr id="6" name="Slide Number Placeholder 5"/>
          <p:cNvSpPr>
            <a:spLocks noGrp="1"/>
          </p:cNvSpPr>
          <p:nvPr>
            <p:ph type="sldNum" sz="quarter" idx="12"/>
          </p:nvPr>
        </p:nvSpPr>
        <p:spPr/>
        <p:txBody>
          <a:bodyPr/>
          <a:lstStyle/>
          <a:p>
            <a:fld id="{136CE548-8F34-41A9-AD6A-3834678183CC}" type="slidenum">
              <a:rPr lang="es-BO" smtClean="0"/>
              <a:t>‹Nº›</a:t>
            </a:fld>
            <a:endParaRPr lang="es-BO"/>
          </a:p>
        </p:txBody>
      </p:sp>
    </p:spTree>
    <p:extLst>
      <p:ext uri="{BB962C8B-B14F-4D97-AF65-F5344CB8AC3E}">
        <p14:creationId xmlns:p14="http://schemas.microsoft.com/office/powerpoint/2010/main" val="339490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8798811-2139-4D57-ADE1-AD77609282DC}" type="datetimeFigureOut">
              <a:rPr lang="es-BO" smtClean="0"/>
              <a:t>31/1/2018</a:t>
            </a:fld>
            <a:endParaRPr lang="es-BO"/>
          </a:p>
        </p:txBody>
      </p:sp>
      <p:sp>
        <p:nvSpPr>
          <p:cNvPr id="5" name="Footer Placeholder 4"/>
          <p:cNvSpPr>
            <a:spLocks noGrp="1"/>
          </p:cNvSpPr>
          <p:nvPr>
            <p:ph type="ftr" sz="quarter" idx="11"/>
          </p:nvPr>
        </p:nvSpPr>
        <p:spPr/>
        <p:txBody>
          <a:bodyPr/>
          <a:lstStyle/>
          <a:p>
            <a:endParaRPr lang="es-BO"/>
          </a:p>
        </p:txBody>
      </p:sp>
      <p:sp>
        <p:nvSpPr>
          <p:cNvPr id="6" name="Slide Number Placeholder 5"/>
          <p:cNvSpPr>
            <a:spLocks noGrp="1"/>
          </p:cNvSpPr>
          <p:nvPr>
            <p:ph type="sldNum" sz="quarter" idx="12"/>
          </p:nvPr>
        </p:nvSpPr>
        <p:spPr/>
        <p:txBody>
          <a:bodyPr/>
          <a:lstStyle/>
          <a:p>
            <a:fld id="{136CE548-8F34-41A9-AD6A-3834678183CC}" type="slidenum">
              <a:rPr lang="es-BO" smtClean="0"/>
              <a:t>‹Nº›</a:t>
            </a:fld>
            <a:endParaRPr lang="es-BO"/>
          </a:p>
        </p:txBody>
      </p:sp>
    </p:spTree>
    <p:extLst>
      <p:ext uri="{BB962C8B-B14F-4D97-AF65-F5344CB8AC3E}">
        <p14:creationId xmlns:p14="http://schemas.microsoft.com/office/powerpoint/2010/main" val="18788755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8798811-2139-4D57-ADE1-AD77609282DC}" type="datetimeFigureOut">
              <a:rPr lang="es-BO" smtClean="0"/>
              <a:t>31/1/2018</a:t>
            </a:fld>
            <a:endParaRPr lang="es-BO"/>
          </a:p>
        </p:txBody>
      </p:sp>
      <p:sp>
        <p:nvSpPr>
          <p:cNvPr id="5" name="Footer Placeholder 4"/>
          <p:cNvSpPr>
            <a:spLocks noGrp="1"/>
          </p:cNvSpPr>
          <p:nvPr>
            <p:ph type="ftr" sz="quarter" idx="11"/>
          </p:nvPr>
        </p:nvSpPr>
        <p:spPr/>
        <p:txBody>
          <a:bodyPr/>
          <a:lstStyle/>
          <a:p>
            <a:endParaRPr lang="es-BO"/>
          </a:p>
        </p:txBody>
      </p:sp>
      <p:sp>
        <p:nvSpPr>
          <p:cNvPr id="6" name="Slide Number Placeholder 5"/>
          <p:cNvSpPr>
            <a:spLocks noGrp="1"/>
          </p:cNvSpPr>
          <p:nvPr>
            <p:ph type="sldNum" sz="quarter" idx="12"/>
          </p:nvPr>
        </p:nvSpPr>
        <p:spPr/>
        <p:txBody>
          <a:bodyPr/>
          <a:lstStyle/>
          <a:p>
            <a:fld id="{136CE548-8F34-41A9-AD6A-3834678183CC}" type="slidenum">
              <a:rPr lang="es-BO" smtClean="0"/>
              <a:t>‹Nº›</a:t>
            </a:fld>
            <a:endParaRPr lang="es-BO"/>
          </a:p>
        </p:txBody>
      </p:sp>
    </p:spTree>
    <p:extLst>
      <p:ext uri="{BB962C8B-B14F-4D97-AF65-F5344CB8AC3E}">
        <p14:creationId xmlns:p14="http://schemas.microsoft.com/office/powerpoint/2010/main" val="3099202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B8798811-2139-4D57-ADE1-AD77609282DC}" type="datetimeFigureOut">
              <a:rPr lang="es-BO" smtClean="0"/>
              <a:t>31/1/2018</a:t>
            </a:fld>
            <a:endParaRPr lang="es-BO"/>
          </a:p>
        </p:txBody>
      </p:sp>
      <p:sp>
        <p:nvSpPr>
          <p:cNvPr id="6" name="Footer Placeholder 5"/>
          <p:cNvSpPr>
            <a:spLocks noGrp="1"/>
          </p:cNvSpPr>
          <p:nvPr>
            <p:ph type="ftr" sz="quarter" idx="11"/>
          </p:nvPr>
        </p:nvSpPr>
        <p:spPr/>
        <p:txBody>
          <a:bodyPr/>
          <a:lstStyle/>
          <a:p>
            <a:endParaRPr lang="es-BO"/>
          </a:p>
        </p:txBody>
      </p:sp>
      <p:sp>
        <p:nvSpPr>
          <p:cNvPr id="7" name="Slide Number Placeholder 6"/>
          <p:cNvSpPr>
            <a:spLocks noGrp="1"/>
          </p:cNvSpPr>
          <p:nvPr>
            <p:ph type="sldNum" sz="quarter" idx="12"/>
          </p:nvPr>
        </p:nvSpPr>
        <p:spPr/>
        <p:txBody>
          <a:bodyPr/>
          <a:lstStyle/>
          <a:p>
            <a:fld id="{136CE548-8F34-41A9-AD6A-3834678183CC}" type="slidenum">
              <a:rPr lang="es-BO" smtClean="0"/>
              <a:t>‹Nº›</a:t>
            </a:fld>
            <a:endParaRPr lang="es-BO"/>
          </a:p>
        </p:txBody>
      </p:sp>
    </p:spTree>
    <p:extLst>
      <p:ext uri="{BB962C8B-B14F-4D97-AF65-F5344CB8AC3E}">
        <p14:creationId xmlns:p14="http://schemas.microsoft.com/office/powerpoint/2010/main" val="153285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8798811-2139-4D57-ADE1-AD77609282DC}" type="datetimeFigureOut">
              <a:rPr lang="es-BO" smtClean="0"/>
              <a:t>31/1/2018</a:t>
            </a:fld>
            <a:endParaRPr lang="es-BO"/>
          </a:p>
        </p:txBody>
      </p:sp>
      <p:sp>
        <p:nvSpPr>
          <p:cNvPr id="8" name="Footer Placeholder 7"/>
          <p:cNvSpPr>
            <a:spLocks noGrp="1"/>
          </p:cNvSpPr>
          <p:nvPr>
            <p:ph type="ftr" sz="quarter" idx="11"/>
          </p:nvPr>
        </p:nvSpPr>
        <p:spPr/>
        <p:txBody>
          <a:bodyPr/>
          <a:lstStyle/>
          <a:p>
            <a:endParaRPr lang="es-BO"/>
          </a:p>
        </p:txBody>
      </p:sp>
      <p:sp>
        <p:nvSpPr>
          <p:cNvPr id="9" name="Slide Number Placeholder 8"/>
          <p:cNvSpPr>
            <a:spLocks noGrp="1"/>
          </p:cNvSpPr>
          <p:nvPr>
            <p:ph type="sldNum" sz="quarter" idx="12"/>
          </p:nvPr>
        </p:nvSpPr>
        <p:spPr/>
        <p:txBody>
          <a:bodyPr/>
          <a:lstStyle/>
          <a:p>
            <a:fld id="{136CE548-8F34-41A9-AD6A-3834678183CC}" type="slidenum">
              <a:rPr lang="es-BO" smtClean="0"/>
              <a:t>‹Nº›</a:t>
            </a:fld>
            <a:endParaRPr lang="es-BO"/>
          </a:p>
        </p:txBody>
      </p:sp>
    </p:spTree>
    <p:extLst>
      <p:ext uri="{BB962C8B-B14F-4D97-AF65-F5344CB8AC3E}">
        <p14:creationId xmlns:p14="http://schemas.microsoft.com/office/powerpoint/2010/main" val="239497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7" name="Date Placeholder 2"/>
          <p:cNvSpPr>
            <a:spLocks noGrp="1"/>
          </p:cNvSpPr>
          <p:nvPr>
            <p:ph type="dt" sz="half" idx="10"/>
          </p:nvPr>
        </p:nvSpPr>
        <p:spPr/>
        <p:txBody>
          <a:bodyPr/>
          <a:lstStyle/>
          <a:p>
            <a:fld id="{B8798811-2139-4D57-ADE1-AD77609282DC}" type="datetimeFigureOut">
              <a:rPr lang="es-BO" smtClean="0"/>
              <a:t>31/1/2018</a:t>
            </a:fld>
            <a:endParaRPr lang="es-BO"/>
          </a:p>
        </p:txBody>
      </p:sp>
      <p:sp>
        <p:nvSpPr>
          <p:cNvPr id="5" name="Footer Placeholder 3"/>
          <p:cNvSpPr>
            <a:spLocks noGrp="1"/>
          </p:cNvSpPr>
          <p:nvPr>
            <p:ph type="ftr" sz="quarter" idx="11"/>
          </p:nvPr>
        </p:nvSpPr>
        <p:spPr/>
        <p:txBody>
          <a:bodyPr/>
          <a:lstStyle/>
          <a:p>
            <a:endParaRPr lang="es-BO"/>
          </a:p>
        </p:txBody>
      </p:sp>
      <p:sp>
        <p:nvSpPr>
          <p:cNvPr id="6" name="Slide Number Placeholder 4"/>
          <p:cNvSpPr>
            <a:spLocks noGrp="1"/>
          </p:cNvSpPr>
          <p:nvPr>
            <p:ph type="sldNum" sz="quarter" idx="12"/>
          </p:nvPr>
        </p:nvSpPr>
        <p:spPr/>
        <p:txBody>
          <a:bodyPr/>
          <a:lstStyle/>
          <a:p>
            <a:fld id="{136CE548-8F34-41A9-AD6A-3834678183CC}" type="slidenum">
              <a:rPr lang="es-BO" smtClean="0"/>
              <a:t>‹Nº›</a:t>
            </a:fld>
            <a:endParaRPr lang="es-BO"/>
          </a:p>
        </p:txBody>
      </p:sp>
    </p:spTree>
    <p:extLst>
      <p:ext uri="{BB962C8B-B14F-4D97-AF65-F5344CB8AC3E}">
        <p14:creationId xmlns:p14="http://schemas.microsoft.com/office/powerpoint/2010/main" val="41601430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8798811-2139-4D57-ADE1-AD77609282DC}" type="datetimeFigureOut">
              <a:rPr lang="es-BO" smtClean="0"/>
              <a:t>31/1/2018</a:t>
            </a:fld>
            <a:endParaRPr lang="es-BO"/>
          </a:p>
        </p:txBody>
      </p:sp>
      <p:sp>
        <p:nvSpPr>
          <p:cNvPr id="5" name="Footer Placeholder 2"/>
          <p:cNvSpPr>
            <a:spLocks noGrp="1"/>
          </p:cNvSpPr>
          <p:nvPr>
            <p:ph type="ftr" sz="quarter" idx="11"/>
          </p:nvPr>
        </p:nvSpPr>
        <p:spPr/>
        <p:txBody>
          <a:bodyPr/>
          <a:lstStyle/>
          <a:p>
            <a:endParaRPr lang="es-BO"/>
          </a:p>
        </p:txBody>
      </p:sp>
      <p:sp>
        <p:nvSpPr>
          <p:cNvPr id="6" name="Slide Number Placeholder 3"/>
          <p:cNvSpPr>
            <a:spLocks noGrp="1"/>
          </p:cNvSpPr>
          <p:nvPr>
            <p:ph type="sldNum" sz="quarter" idx="12"/>
          </p:nvPr>
        </p:nvSpPr>
        <p:spPr/>
        <p:txBody>
          <a:bodyPr/>
          <a:lstStyle/>
          <a:p>
            <a:fld id="{136CE548-8F34-41A9-AD6A-3834678183CC}" type="slidenum">
              <a:rPr lang="es-BO" smtClean="0"/>
              <a:t>‹Nº›</a:t>
            </a:fld>
            <a:endParaRPr lang="es-BO"/>
          </a:p>
        </p:txBody>
      </p:sp>
    </p:spTree>
    <p:extLst>
      <p:ext uri="{BB962C8B-B14F-4D97-AF65-F5344CB8AC3E}">
        <p14:creationId xmlns:p14="http://schemas.microsoft.com/office/powerpoint/2010/main" val="3295684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7" name="Date Placeholder 4"/>
          <p:cNvSpPr>
            <a:spLocks noGrp="1"/>
          </p:cNvSpPr>
          <p:nvPr>
            <p:ph type="dt" sz="half" idx="10"/>
          </p:nvPr>
        </p:nvSpPr>
        <p:spPr/>
        <p:txBody>
          <a:bodyPr/>
          <a:lstStyle/>
          <a:p>
            <a:fld id="{B8798811-2139-4D57-ADE1-AD77609282DC}" type="datetimeFigureOut">
              <a:rPr lang="es-BO" smtClean="0"/>
              <a:t>31/1/2018</a:t>
            </a:fld>
            <a:endParaRPr lang="es-BO"/>
          </a:p>
        </p:txBody>
      </p:sp>
      <p:sp>
        <p:nvSpPr>
          <p:cNvPr id="5" name="Footer Placeholder 5"/>
          <p:cNvSpPr>
            <a:spLocks noGrp="1"/>
          </p:cNvSpPr>
          <p:nvPr>
            <p:ph type="ftr" sz="quarter" idx="11"/>
          </p:nvPr>
        </p:nvSpPr>
        <p:spPr/>
        <p:txBody>
          <a:bodyPr/>
          <a:lstStyle/>
          <a:p>
            <a:endParaRPr lang="es-BO"/>
          </a:p>
        </p:txBody>
      </p:sp>
      <p:sp>
        <p:nvSpPr>
          <p:cNvPr id="6" name="Slide Number Placeholder 6"/>
          <p:cNvSpPr>
            <a:spLocks noGrp="1"/>
          </p:cNvSpPr>
          <p:nvPr>
            <p:ph type="sldNum" sz="quarter" idx="12"/>
          </p:nvPr>
        </p:nvSpPr>
        <p:spPr/>
        <p:txBody>
          <a:bodyPr/>
          <a:lstStyle/>
          <a:p>
            <a:fld id="{136CE548-8F34-41A9-AD6A-3834678183CC}" type="slidenum">
              <a:rPr lang="es-BO" smtClean="0"/>
              <a:t>‹Nº›</a:t>
            </a:fld>
            <a:endParaRPr lang="es-BO"/>
          </a:p>
        </p:txBody>
      </p:sp>
    </p:spTree>
    <p:extLst>
      <p:ext uri="{BB962C8B-B14F-4D97-AF65-F5344CB8AC3E}">
        <p14:creationId xmlns:p14="http://schemas.microsoft.com/office/powerpoint/2010/main" val="8442278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8798811-2139-4D57-ADE1-AD77609282DC}" type="datetimeFigureOut">
              <a:rPr lang="es-BO" smtClean="0"/>
              <a:t>31/1/2018</a:t>
            </a:fld>
            <a:endParaRPr lang="es-BO"/>
          </a:p>
        </p:txBody>
      </p:sp>
      <p:sp>
        <p:nvSpPr>
          <p:cNvPr id="6" name="Footer Placeholder 5"/>
          <p:cNvSpPr>
            <a:spLocks noGrp="1"/>
          </p:cNvSpPr>
          <p:nvPr>
            <p:ph type="ftr" sz="quarter" idx="11"/>
          </p:nvPr>
        </p:nvSpPr>
        <p:spPr/>
        <p:txBody>
          <a:bodyPr/>
          <a:lstStyle/>
          <a:p>
            <a:endParaRPr lang="es-BO"/>
          </a:p>
        </p:txBody>
      </p:sp>
      <p:sp>
        <p:nvSpPr>
          <p:cNvPr id="7" name="Slide Number Placeholder 6"/>
          <p:cNvSpPr>
            <a:spLocks noGrp="1"/>
          </p:cNvSpPr>
          <p:nvPr>
            <p:ph type="sldNum" sz="quarter" idx="12"/>
          </p:nvPr>
        </p:nvSpPr>
        <p:spPr/>
        <p:txBody>
          <a:bodyPr/>
          <a:lstStyle/>
          <a:p>
            <a:fld id="{136CE548-8F34-41A9-AD6A-3834678183CC}" type="slidenum">
              <a:rPr lang="es-BO" smtClean="0"/>
              <a:t>‹Nº›</a:t>
            </a:fld>
            <a:endParaRPr lang="es-BO"/>
          </a:p>
        </p:txBody>
      </p:sp>
    </p:spTree>
    <p:extLst>
      <p:ext uri="{BB962C8B-B14F-4D97-AF65-F5344CB8AC3E}">
        <p14:creationId xmlns:p14="http://schemas.microsoft.com/office/powerpoint/2010/main" val="22303745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B8798811-2139-4D57-ADE1-AD77609282DC}" type="datetimeFigureOut">
              <a:rPr lang="es-BO" smtClean="0"/>
              <a:t>31/1/2018</a:t>
            </a:fld>
            <a:endParaRPr lang="es-BO"/>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s-BO"/>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136CE548-8F34-41A9-AD6A-3834678183CC}" type="slidenum">
              <a:rPr lang="es-BO" smtClean="0"/>
              <a:t>‹Nº›</a:t>
            </a:fld>
            <a:endParaRPr lang="es-BO"/>
          </a:p>
        </p:txBody>
      </p:sp>
    </p:spTree>
    <p:extLst>
      <p:ext uri="{BB962C8B-B14F-4D97-AF65-F5344CB8AC3E}">
        <p14:creationId xmlns:p14="http://schemas.microsoft.com/office/powerpoint/2010/main" val="2943777828"/>
      </p:ext>
    </p:extLst>
  </p:cSld>
  <p:clrMap bg1="dk1" tx1="lt1" bg2="dk2" tx2="lt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 id="2147483763" r:id="rId14"/>
    <p:sldLayoutId id="2147483764" r:id="rId15"/>
    <p:sldLayoutId id="2147483765" r:id="rId16"/>
    <p:sldLayoutId id="2147483766"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portageproject.or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09090" y="1957588"/>
            <a:ext cx="7402324" cy="3090930"/>
          </a:xfrm>
        </p:spPr>
        <p:txBody>
          <a:bodyPr/>
          <a:lstStyle/>
          <a:p>
            <a:pPr algn="ctr"/>
            <a:r>
              <a:rPr lang="es-BO" sz="6000" dirty="0" smtClean="0"/>
              <a:t>PSICOMOTRICIDAD Y DISCAPACIDAD INTELECTUAL </a:t>
            </a:r>
            <a:endParaRPr lang="es-BO" sz="6000" dirty="0"/>
          </a:p>
        </p:txBody>
      </p:sp>
      <p:sp>
        <p:nvSpPr>
          <p:cNvPr id="3" name="Subtítulo 2"/>
          <p:cNvSpPr>
            <a:spLocks noGrp="1"/>
          </p:cNvSpPr>
          <p:nvPr>
            <p:ph type="subTitle" idx="1"/>
          </p:nvPr>
        </p:nvSpPr>
        <p:spPr>
          <a:xfrm>
            <a:off x="789833" y="5331853"/>
            <a:ext cx="4842456" cy="991674"/>
          </a:xfrm>
        </p:spPr>
        <p:txBody>
          <a:bodyPr/>
          <a:lstStyle/>
          <a:p>
            <a:r>
              <a:rPr lang="es-BO" dirty="0" smtClean="0"/>
              <a:t>Presentado por: R</a:t>
            </a:r>
            <a:r>
              <a:rPr lang="es-BO" cap="none" dirty="0" smtClean="0"/>
              <a:t>osa</a:t>
            </a:r>
            <a:r>
              <a:rPr lang="es-BO" dirty="0" smtClean="0"/>
              <a:t> L</a:t>
            </a:r>
            <a:r>
              <a:rPr lang="es-BO" cap="none" dirty="0" smtClean="0"/>
              <a:t>ucas</a:t>
            </a:r>
            <a:r>
              <a:rPr lang="es-BO" dirty="0" smtClean="0"/>
              <a:t> B</a:t>
            </a:r>
            <a:r>
              <a:rPr lang="es-BO" cap="none" dirty="0" smtClean="0"/>
              <a:t>erna</a:t>
            </a:r>
            <a:endParaRPr lang="es-BO" dirty="0"/>
          </a:p>
        </p:txBody>
      </p:sp>
      <p:pic>
        <p:nvPicPr>
          <p:cNvPr id="4" name="Imagen 3" descr="D:\CIELITO\FABITO\R.B.C\2010\LOGO EIFODEC.jpg"/>
          <p:cNvPicPr/>
          <p:nvPr/>
        </p:nvPicPr>
        <p:blipFill>
          <a:blip r:embed="rId2" cstate="print"/>
          <a:stretch>
            <a:fillRect/>
          </a:stretch>
        </p:blipFill>
        <p:spPr bwMode="auto">
          <a:xfrm>
            <a:off x="789833" y="393778"/>
            <a:ext cx="1670032" cy="1563809"/>
          </a:xfrm>
          <a:prstGeom prst="rect">
            <a:avLst/>
          </a:prstGeom>
          <a:noFill/>
          <a:ln>
            <a:noFill/>
          </a:ln>
        </p:spPr>
      </p:pic>
      <p:pic>
        <p:nvPicPr>
          <p:cNvPr id="5" name="Imagen 4" descr="D:\CIELITO\FABITO\R.B.C\2010\LOGO LUZ PARA EL MUNDO.JPG"/>
          <p:cNvPicPr/>
          <p:nvPr/>
        </p:nvPicPr>
        <p:blipFill>
          <a:blip r:embed="rId3"/>
          <a:stretch>
            <a:fillRect/>
          </a:stretch>
        </p:blipFill>
        <p:spPr bwMode="auto">
          <a:xfrm>
            <a:off x="9040968" y="406005"/>
            <a:ext cx="2300176" cy="1029569"/>
          </a:xfrm>
          <a:prstGeom prst="rect">
            <a:avLst/>
          </a:prstGeom>
          <a:noFill/>
          <a:ln>
            <a:noFill/>
          </a:ln>
        </p:spPr>
      </p:pic>
      <p:pic>
        <p:nvPicPr>
          <p:cNvPr id="6" name="Imagen 5"/>
          <p:cNvPicPr>
            <a:picLocks noChangeAspect="1"/>
          </p:cNvPicPr>
          <p:nvPr/>
        </p:nvPicPr>
        <p:blipFill>
          <a:blip r:embed="rId4"/>
          <a:stretch>
            <a:fillRect/>
          </a:stretch>
        </p:blipFill>
        <p:spPr>
          <a:xfrm>
            <a:off x="6878138" y="2570308"/>
            <a:ext cx="5172094" cy="3985039"/>
          </a:xfrm>
          <a:prstGeom prst="rect">
            <a:avLst/>
          </a:prstGeom>
          <a:scene3d>
            <a:camera prst="isometricOffAxis1Right"/>
            <a:lightRig rig="threePt" dir="t"/>
          </a:scene3d>
        </p:spPr>
      </p:pic>
    </p:spTree>
    <p:extLst>
      <p:ext uri="{BB962C8B-B14F-4D97-AF65-F5344CB8AC3E}">
        <p14:creationId xmlns:p14="http://schemas.microsoft.com/office/powerpoint/2010/main" val="38267448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BO" dirty="0" smtClean="0"/>
              <a:t>Esquema corporal </a:t>
            </a:r>
            <a:endParaRPr lang="es-BO" dirty="0"/>
          </a:p>
        </p:txBody>
      </p:sp>
      <p:sp>
        <p:nvSpPr>
          <p:cNvPr id="3" name="Marcador de contenido 2"/>
          <p:cNvSpPr>
            <a:spLocks noGrp="1"/>
          </p:cNvSpPr>
          <p:nvPr>
            <p:ph idx="1"/>
          </p:nvPr>
        </p:nvSpPr>
        <p:spPr>
          <a:xfrm>
            <a:off x="1103313" y="1352282"/>
            <a:ext cx="6830073" cy="4896117"/>
          </a:xfrm>
        </p:spPr>
        <p:txBody>
          <a:bodyPr>
            <a:normAutofit lnSpcReduction="10000"/>
          </a:bodyPr>
          <a:lstStyle/>
          <a:p>
            <a:pPr algn="just"/>
            <a:r>
              <a:rPr lang="es-BO" dirty="0"/>
              <a:t>“Es una representación del cuerpo, una idea que tenemos sobre nuestro cuerpo y sus diferentes partes y sobre los movimientos que podemos hacer o no con él; es una imagen mental que tenemos de nuestro cuerpo con relación al medio,  estando en situación estática o dinámica. Gracias a esta representación conocemos nuestro cuerpo y somos capaces de ajustar en cada momento nuestra acción motriz a nuestros propósitos. Esta imagen se construye muy lentamente y es consecuencia de las experiencias que realizamos con el cuerpo; se llega a poseer mediante ensayos y errores, ajustes progresivos… y los nuevos elementos se van añadiendo como consecuencia de la maduración y de los aprendizajes que se van realizando.</a:t>
            </a:r>
          </a:p>
        </p:txBody>
      </p:sp>
      <p:pic>
        <p:nvPicPr>
          <p:cNvPr id="4" name="Imagen 3"/>
          <p:cNvPicPr>
            <a:picLocks noChangeAspect="1"/>
          </p:cNvPicPr>
          <p:nvPr/>
        </p:nvPicPr>
        <p:blipFill rotWithShape="1">
          <a:blip r:embed="rId2">
            <a:extLst>
              <a:ext uri="{28A0092B-C50C-407E-A947-70E740481C1C}">
                <a14:useLocalDpi xmlns:a14="http://schemas.microsoft.com/office/drawing/2010/main" val="0"/>
              </a:ext>
            </a:extLst>
          </a:blip>
          <a:srcRect l="11091" r="7604"/>
          <a:stretch/>
        </p:blipFill>
        <p:spPr>
          <a:xfrm>
            <a:off x="8260670" y="1352282"/>
            <a:ext cx="3580327" cy="4718174"/>
          </a:xfrm>
          <a:prstGeom prst="rect">
            <a:avLst/>
          </a:prstGeom>
        </p:spPr>
      </p:pic>
    </p:spTree>
    <p:extLst>
      <p:ext uri="{BB962C8B-B14F-4D97-AF65-F5344CB8AC3E}">
        <p14:creationId xmlns:p14="http://schemas.microsoft.com/office/powerpoint/2010/main" val="6449095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BO" dirty="0" smtClean="0"/>
              <a:t>Actividades para trabajar esquema corporal </a:t>
            </a:r>
            <a:endParaRPr lang="es-BO" dirty="0"/>
          </a:p>
        </p:txBody>
      </p:sp>
      <p:sp>
        <p:nvSpPr>
          <p:cNvPr id="4" name="Rectangle 1"/>
          <p:cNvSpPr>
            <a:spLocks noGrp="1" noChangeArrowheads="1"/>
          </p:cNvSpPr>
          <p:nvPr>
            <p:ph idx="1"/>
          </p:nvPr>
        </p:nvSpPr>
        <p:spPr bwMode="auto">
          <a:xfrm>
            <a:off x="862886" y="2443015"/>
            <a:ext cx="10676584"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s-BO" altLang="es-BO"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Arrastrarse por el suelo en decúbito ventral, hacia delante, hacia atrás, hacia un lado, boca arriba.</a:t>
            </a:r>
            <a:endParaRPr kumimoji="0" lang="es-BO" altLang="es-BO" sz="1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BO" altLang="es-BO"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Pasar tendidos-as por debajo de un-a compañero-a que está de pie con las piernas abiertas en puente.</a:t>
            </a:r>
            <a:endParaRPr kumimoji="0" lang="es-BO" altLang="es-BO" sz="1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BO" altLang="es-BO"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Tocar con la pelota todas las partes del cuerpo que se vayan indicando.</a:t>
            </a:r>
            <a:endParaRPr kumimoji="0" lang="es-BO" altLang="es-BO" sz="1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BO" altLang="es-BO"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Lanzar la pelota hacia arriba y recibirla.</a:t>
            </a:r>
            <a:endParaRPr kumimoji="0" lang="es-BO" altLang="es-BO" sz="1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BO" altLang="es-BO"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Rodar.</a:t>
            </a:r>
            <a:endParaRPr kumimoji="0" lang="es-BO" altLang="es-BO" sz="1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BO" altLang="es-BO"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Imitar al compañero-a en espejo.</a:t>
            </a:r>
            <a:endParaRPr kumimoji="0" lang="es-BO" altLang="es-BO" sz="1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BO" altLang="es-BO"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Saltar a la pata coja.</a:t>
            </a:r>
            <a:endParaRPr kumimoji="0" lang="es-BO" altLang="es-BO" sz="1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BO" altLang="es-BO"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Interiorizar las distintas partes del cuerpo ejecutando movimientos con cada una de ellas. (Cabeza, cuello, pecho, hombros, espalda, brazos, codos, puños, manos, dedos, uñas, cintura, barriga, ombligo, trasero, piernas, muslos, rodillas, pies, tobillos</a:t>
            </a:r>
            <a:r>
              <a:rPr kumimoji="0" lang="es-BO" altLang="es-BO"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s-BO" altLang="es-BO"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pelos, cabellos, cara, rostro, frente, cejas, ojos, pestañas, nariz, orejas, mejillas, carrillos, mofletes, boca, labios, lengua, dientes, barbilla, pecas, nuca…</a:t>
            </a:r>
            <a:endParaRPr kumimoji="0" lang="es-BO" altLang="es-BO" sz="1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BO" altLang="es-BO"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Unir las partes que sean pares en nuestro cuerpo.</a:t>
            </a:r>
            <a:endParaRPr kumimoji="0" lang="es-BO" altLang="es-BO" sz="1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BO" altLang="es-BO"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Utilizar contrastes: lento-rápido, duro-blando, pesado-ligero, ruido-silencio, redondo-alargado, móvil-inmóvil.</a:t>
            </a:r>
            <a:endParaRPr kumimoji="0" lang="es-BO" altLang="es-BO" sz="1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BO" altLang="es-BO"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Encogerse </a:t>
            </a:r>
            <a:r>
              <a:rPr kumimoji="0" lang="es-BO" altLang="es-BO"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y estirarse.</a:t>
            </a:r>
            <a:endParaRPr kumimoji="0" lang="es-BO" altLang="es-BO" sz="1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BO" altLang="es-BO"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De </a:t>
            </a:r>
            <a:r>
              <a:rPr kumimoji="0" lang="es-BO" altLang="es-BO"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pie, inclinarse hacia delante y hacia atrás.</a:t>
            </a:r>
            <a:r>
              <a:rPr kumimoji="0" lang="es-BO" altLang="es-BO" sz="1400" b="0" i="0" u="none" strike="noStrike" cap="none" normalizeH="0" baseline="0" dirty="0" smtClean="0">
                <a:ln>
                  <a:noFill/>
                </a:ln>
                <a:solidFill>
                  <a:schemeClr val="tx1"/>
                </a:solidFill>
                <a:effectLst/>
              </a:rPr>
              <a:t> </a:t>
            </a:r>
            <a:endParaRPr kumimoji="0" lang="es-BO" altLang="es-BO" sz="24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266807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BO" dirty="0" smtClean="0"/>
              <a:t>Lateralidad </a:t>
            </a:r>
            <a:endParaRPr lang="es-BO" dirty="0"/>
          </a:p>
        </p:txBody>
      </p:sp>
      <p:sp>
        <p:nvSpPr>
          <p:cNvPr id="3" name="Marcador de contenido 2"/>
          <p:cNvSpPr>
            <a:spLocks noGrp="1"/>
          </p:cNvSpPr>
          <p:nvPr>
            <p:ph idx="1"/>
          </p:nvPr>
        </p:nvSpPr>
        <p:spPr>
          <a:xfrm>
            <a:off x="1103312" y="1120463"/>
            <a:ext cx="6881589" cy="5192332"/>
          </a:xfrm>
        </p:spPr>
        <p:txBody>
          <a:bodyPr>
            <a:normAutofit fontScale="92500" lnSpcReduction="10000"/>
          </a:bodyPr>
          <a:lstStyle/>
          <a:p>
            <a:pPr algn="just"/>
            <a:r>
              <a:rPr lang="es-BO" dirty="0"/>
              <a:t>Llamamos lateralidad a la utilización preferente de un lado u otro del cuerpo para realizar determinadas tareas (escribir, escuchar, mirar, saltar...) </a:t>
            </a:r>
            <a:endParaRPr lang="es-BO" dirty="0" smtClean="0"/>
          </a:p>
          <a:p>
            <a:pPr algn="just"/>
            <a:r>
              <a:rPr lang="es-BO" dirty="0" smtClean="0"/>
              <a:t>Nuestro </a:t>
            </a:r>
            <a:r>
              <a:rPr lang="es-BO" dirty="0"/>
              <a:t>Sistema Nervioso presenta una organización binaria y, de hecho, una gran parte de nuestro cuerpo presenta </a:t>
            </a:r>
            <a:r>
              <a:rPr lang="es-BO" dirty="0" smtClean="0"/>
              <a:t>duplicidad</a:t>
            </a:r>
          </a:p>
          <a:p>
            <a:pPr algn="just"/>
            <a:r>
              <a:rPr lang="es-BO" dirty="0" smtClean="0"/>
              <a:t>Cada </a:t>
            </a:r>
            <a:r>
              <a:rPr lang="es-BO" dirty="0"/>
              <a:t>uno de los dos Hemisferios Cerebrales (izquierdo y derecho) está especializado en determinadas funciones cognitivas. El Hemisferio Izquierdo procesa la información de una forma  lógica, verbal y secuencial. Mientras el Hemisferio Derecho realiza un proceso más global de la información que recibe, es más intuitivo y también </a:t>
            </a:r>
            <a:r>
              <a:rPr lang="es-BO" dirty="0" smtClean="0"/>
              <a:t>creativo </a:t>
            </a:r>
          </a:p>
          <a:p>
            <a:pPr algn="just"/>
            <a:r>
              <a:rPr lang="es-BO" dirty="0" smtClean="0"/>
              <a:t>Lateralidad homogénea </a:t>
            </a:r>
          </a:p>
          <a:p>
            <a:pPr algn="just"/>
            <a:r>
              <a:rPr lang="es-BO" dirty="0" smtClean="0"/>
              <a:t>Lateralidad cruzada </a:t>
            </a:r>
            <a:endParaRPr lang="es-BO" dirty="0"/>
          </a:p>
          <a:p>
            <a:pPr marL="0" indent="0">
              <a:buNone/>
            </a:pPr>
            <a:endParaRPr lang="es-BO" dirty="0"/>
          </a:p>
        </p:txBody>
      </p:sp>
      <p:pic>
        <p:nvPicPr>
          <p:cNvPr id="4" name="Imagen 3"/>
          <p:cNvPicPr>
            <a:picLocks noChangeAspect="1"/>
          </p:cNvPicPr>
          <p:nvPr/>
        </p:nvPicPr>
        <p:blipFill>
          <a:blip r:embed="rId2"/>
          <a:stretch>
            <a:fillRect/>
          </a:stretch>
        </p:blipFill>
        <p:spPr>
          <a:xfrm>
            <a:off x="7963639" y="1152982"/>
            <a:ext cx="4174390" cy="4307659"/>
          </a:xfrm>
          <a:prstGeom prst="rect">
            <a:avLst/>
          </a:prstGeom>
        </p:spPr>
      </p:pic>
    </p:spTree>
    <p:extLst>
      <p:ext uri="{BB962C8B-B14F-4D97-AF65-F5344CB8AC3E}">
        <p14:creationId xmlns:p14="http://schemas.microsoft.com/office/powerpoint/2010/main" val="38885913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103313" y="682580"/>
            <a:ext cx="6070220" cy="5565819"/>
          </a:xfrm>
        </p:spPr>
        <p:txBody>
          <a:bodyPr/>
          <a:lstStyle/>
          <a:p>
            <a:pPr algn="just"/>
            <a:r>
              <a:rPr lang="es-BO" dirty="0"/>
              <a:t>La lateralización es el proceso por el que se desarrolla la lateralidad y es importante para el aprendizaje de la </a:t>
            </a:r>
            <a:r>
              <a:rPr lang="es-BO" dirty="0" err="1"/>
              <a:t>lecto</a:t>
            </a:r>
            <a:r>
              <a:rPr lang="es-BO" dirty="0"/>
              <a:t>-escritura y la completa madurez del lenguaje, la enseñanza de la p, d, b, q, exige el dominio de la lateralidad; si el niño no tiene conciencia de su lado derecho o izquierdo jamás podrá proyectar al exterior su lateralidad, y se le dificultará la diferencia e identificación de estas letras. Consideremos además que la lectura y escritura son procesos que se cumplen de izquierda a derecha.</a:t>
            </a:r>
          </a:p>
        </p:txBody>
      </p:sp>
      <p:pic>
        <p:nvPicPr>
          <p:cNvPr id="4" name="Imagen 3"/>
          <p:cNvPicPr>
            <a:picLocks noChangeAspect="1"/>
          </p:cNvPicPr>
          <p:nvPr/>
        </p:nvPicPr>
        <p:blipFill>
          <a:blip r:embed="rId2"/>
          <a:stretch>
            <a:fillRect/>
          </a:stretch>
        </p:blipFill>
        <p:spPr>
          <a:xfrm>
            <a:off x="7559093" y="785611"/>
            <a:ext cx="4185296" cy="4056845"/>
          </a:xfrm>
          <a:prstGeom prst="rect">
            <a:avLst/>
          </a:prstGeom>
        </p:spPr>
      </p:pic>
    </p:spTree>
    <p:extLst>
      <p:ext uri="{BB962C8B-B14F-4D97-AF65-F5344CB8AC3E}">
        <p14:creationId xmlns:p14="http://schemas.microsoft.com/office/powerpoint/2010/main" val="14878071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BO" dirty="0" smtClean="0"/>
              <a:t>Actividades para trabajar lateralidad </a:t>
            </a:r>
            <a:endParaRPr lang="es-BO" dirty="0"/>
          </a:p>
        </p:txBody>
      </p:sp>
      <p:sp>
        <p:nvSpPr>
          <p:cNvPr id="3" name="Marcador de contenido 2"/>
          <p:cNvSpPr>
            <a:spLocks noGrp="1"/>
          </p:cNvSpPr>
          <p:nvPr>
            <p:ph idx="1"/>
          </p:nvPr>
        </p:nvSpPr>
        <p:spPr>
          <a:xfrm>
            <a:off x="1103312" y="2052918"/>
            <a:ext cx="10242975" cy="4195481"/>
          </a:xfrm>
        </p:spPr>
        <p:txBody>
          <a:bodyPr>
            <a:noAutofit/>
          </a:bodyPr>
          <a:lstStyle/>
          <a:p>
            <a:r>
              <a:rPr lang="es-BO" sz="1400" dirty="0" smtClean="0"/>
              <a:t>Señalar </a:t>
            </a:r>
            <a:r>
              <a:rPr lang="es-BO" sz="1400" dirty="0"/>
              <a:t>partes del cuerpo en muñecos, en los compañeros/ as y en nosotros mismos mirándonos en un espejo.</a:t>
            </a:r>
          </a:p>
          <a:p>
            <a:r>
              <a:rPr lang="es-BO" sz="1400" dirty="0" smtClean="0"/>
              <a:t>Por </a:t>
            </a:r>
            <a:r>
              <a:rPr lang="es-BO" sz="1400" dirty="0"/>
              <a:t>parejas, con los ojos vendados, nombramos las partes del cuerpo de nuestro compañero/a.</a:t>
            </a:r>
          </a:p>
          <a:p>
            <a:r>
              <a:rPr lang="es-BO" sz="1400" dirty="0"/>
              <a:t>Realizar juegos de puntería: dianas con pelotas adhesivas para observar la dominancia.</a:t>
            </a:r>
          </a:p>
          <a:p>
            <a:r>
              <a:rPr lang="es-BO" sz="1400" dirty="0" smtClean="0"/>
              <a:t>Siguiendo </a:t>
            </a:r>
            <a:r>
              <a:rPr lang="es-BO" sz="1400" dirty="0"/>
              <a:t>el ritmo de una marcha y otra melodía, desplazarse llevando el globo en la mano y siguiendo las direcciones que indique el profesor: hacia delante, hacia atrás, hacia la derecha, hacia la izquierda…</a:t>
            </a:r>
          </a:p>
          <a:p>
            <a:r>
              <a:rPr lang="es-BO" sz="1400" dirty="0" smtClean="0"/>
              <a:t>Los </a:t>
            </a:r>
            <a:r>
              <a:rPr lang="es-BO" sz="1400" dirty="0"/>
              <a:t>niños y niñas se tocarán las diferentes partes del cuerpo, primero sin nombrarlos y después al nombrarlos la maestra o maestro, los escolares deberán nombrarlas sin equivocarse.</a:t>
            </a:r>
          </a:p>
          <a:p>
            <a:r>
              <a:rPr lang="es-BO" sz="1400" dirty="0"/>
              <a:t>Identificar la mitad derecha e izquierda en su propio cuerpo, en el de su compañero y en su imagen frente a un espejo.</a:t>
            </a:r>
          </a:p>
          <a:p>
            <a:r>
              <a:rPr lang="es-BO" sz="1400" dirty="0"/>
              <a:t>Manipular, con su mano derecha, la mitad derecha de su cuerpo, iniciando en la cabeza, ojos, oreja, cuello y tronco.</a:t>
            </a:r>
          </a:p>
          <a:p>
            <a:r>
              <a:rPr lang="es-BO" sz="1400" dirty="0" smtClean="0"/>
              <a:t>Hacer </a:t>
            </a:r>
            <a:r>
              <a:rPr lang="es-BO" sz="1400" dirty="0"/>
              <a:t>movimientos oculares de izquierda a derecha.</a:t>
            </a:r>
          </a:p>
          <a:p>
            <a:r>
              <a:rPr lang="es-BO" sz="1400" dirty="0" smtClean="0"/>
              <a:t>Lectura </a:t>
            </a:r>
            <a:r>
              <a:rPr lang="es-BO" sz="1400" dirty="0"/>
              <a:t>de carteles de imágenes: el niño debe identificar los dibujos del cartel, siempre de izquierda a derecha, esta misma actividad puede realizarse con colores.</a:t>
            </a:r>
          </a:p>
          <a:p>
            <a:r>
              <a:rPr lang="es-BO" sz="1400" dirty="0" smtClean="0"/>
              <a:t>Adelante</a:t>
            </a:r>
            <a:r>
              <a:rPr lang="es-BO" sz="1400" dirty="0"/>
              <a:t>, atrás, a un lado, a otro: Los niños harán un gran círculo cogiéndose de las manos. A las órdenes del monitor se desplazarán hacia la derecha o izquierda, hacia delante o hacia atrás.</a:t>
            </a:r>
          </a:p>
          <a:p>
            <a:endParaRPr lang="es-BO" sz="1000" dirty="0"/>
          </a:p>
        </p:txBody>
      </p:sp>
    </p:spTree>
    <p:extLst>
      <p:ext uri="{BB962C8B-B14F-4D97-AF65-F5344CB8AC3E}">
        <p14:creationId xmlns:p14="http://schemas.microsoft.com/office/powerpoint/2010/main" val="12133012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BO" dirty="0" smtClean="0"/>
              <a:t>Equilibrio </a:t>
            </a:r>
            <a:endParaRPr lang="es-BO" dirty="0"/>
          </a:p>
        </p:txBody>
      </p:sp>
      <p:sp>
        <p:nvSpPr>
          <p:cNvPr id="3" name="Marcador de contenido 2"/>
          <p:cNvSpPr>
            <a:spLocks noGrp="1"/>
          </p:cNvSpPr>
          <p:nvPr>
            <p:ph idx="1"/>
          </p:nvPr>
        </p:nvSpPr>
        <p:spPr>
          <a:xfrm>
            <a:off x="1103312" y="1416676"/>
            <a:ext cx="7332431" cy="4831723"/>
          </a:xfrm>
        </p:spPr>
        <p:txBody>
          <a:bodyPr>
            <a:normAutofit/>
          </a:bodyPr>
          <a:lstStyle/>
          <a:p>
            <a:r>
              <a:rPr lang="es-BO" dirty="0"/>
              <a:t>Es la capacidad que nos permite vencer </a:t>
            </a:r>
            <a:r>
              <a:rPr lang="es-BO" dirty="0" smtClean="0"/>
              <a:t> la</a:t>
            </a:r>
            <a:r>
              <a:rPr lang="es-BO" dirty="0"/>
              <a:t> acción de la gravedad y mantener el </a:t>
            </a:r>
            <a:r>
              <a:rPr lang="es-BO" dirty="0" smtClean="0"/>
              <a:t> cuerpo</a:t>
            </a:r>
            <a:r>
              <a:rPr lang="es-BO" dirty="0"/>
              <a:t> en una postura deseada, sea de pie, sentados o fijos, o en movimiento sin caernos</a:t>
            </a:r>
            <a:r>
              <a:rPr lang="es-BO" dirty="0" smtClean="0"/>
              <a:t>.</a:t>
            </a:r>
          </a:p>
          <a:p>
            <a:pPr algn="just"/>
            <a:r>
              <a:rPr lang="es-BO" dirty="0" smtClean="0"/>
              <a:t>Equilibrio</a:t>
            </a:r>
            <a:r>
              <a:rPr lang="es-BO" dirty="0"/>
              <a:t> estático: es la capacidad del cuerpo para conservar una posición sin desplazase del sitio (relacionado propiamente con la motricidad de estabilización o dominio corporal estático).</a:t>
            </a:r>
            <a:br>
              <a:rPr lang="es-BO" dirty="0"/>
            </a:br>
            <a:r>
              <a:rPr lang="es-BO" dirty="0"/>
              <a:t> </a:t>
            </a:r>
            <a:br>
              <a:rPr lang="es-BO" dirty="0"/>
            </a:br>
            <a:r>
              <a:rPr lang="es-BO" dirty="0" smtClean="0"/>
              <a:t>b)</a:t>
            </a:r>
            <a:r>
              <a:rPr lang="es-BO" dirty="0"/>
              <a:t> </a:t>
            </a:r>
            <a:r>
              <a:rPr lang="es-BO" dirty="0" smtClean="0"/>
              <a:t>Equilibrio</a:t>
            </a:r>
            <a:r>
              <a:rPr lang="es-BO" dirty="0"/>
              <a:t> dinámico: es la capacidad que permite el control y el mantenimiento de la estabilidad durante el desplazamiento del cuerpo</a:t>
            </a: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35743" y="2052917"/>
            <a:ext cx="3694601" cy="3678181"/>
          </a:xfrm>
          <a:prstGeom prst="rect">
            <a:avLst/>
          </a:prstGeom>
        </p:spPr>
      </p:pic>
    </p:spTree>
    <p:extLst>
      <p:ext uri="{BB962C8B-B14F-4D97-AF65-F5344CB8AC3E}">
        <p14:creationId xmlns:p14="http://schemas.microsoft.com/office/powerpoint/2010/main" val="15728796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103312" y="759854"/>
            <a:ext cx="8946541" cy="5488545"/>
          </a:xfrm>
        </p:spPr>
        <p:txBody>
          <a:bodyPr/>
          <a:lstStyle/>
          <a:p>
            <a:pPr marL="0" indent="0" algn="just">
              <a:buNone/>
            </a:pPr>
            <a:r>
              <a:rPr lang="es-BO" dirty="0"/>
              <a:t>Es importante resaltar la importancia que tiene el tono y la postura, en el desarrollo armónico del equilibrio</a:t>
            </a:r>
            <a:r>
              <a:rPr lang="es-BO" dirty="0" smtClean="0"/>
              <a:t>:</a:t>
            </a:r>
          </a:p>
          <a:p>
            <a:pPr algn="just"/>
            <a:r>
              <a:rPr lang="es-BO" dirty="0"/>
              <a:t>El tono muscular es la condición anterior a la acción, la prepara y la guía; fisiológicamente hablando, puede entenderse como un estado de preparación y disposición al movimiento. Para la realización de cualquier movimiento, es necesaria la participación de los músculos del cuerpo, hace falta que unos se activen o aumenten su función y otros se inhiban o relajen</a:t>
            </a:r>
            <a:r>
              <a:rPr lang="es-BO" dirty="0" smtClean="0"/>
              <a:t>.</a:t>
            </a:r>
            <a:endParaRPr lang="es-BO" dirty="0"/>
          </a:p>
          <a:p>
            <a:pPr algn="just"/>
            <a:r>
              <a:rPr lang="es-BO" dirty="0" smtClean="0"/>
              <a:t>García </a:t>
            </a:r>
            <a:r>
              <a:rPr lang="es-BO" dirty="0"/>
              <a:t>Núñez y Fernández (1994) definen la postura como la posición en la que se sitúa el cuerpo en el espacio para poder llevar a cabo el aprendizaje; la unión de ésta al equilibrio, permite la comunicación de las emociones y la adquisición de los aprendizajes. </a:t>
            </a:r>
            <a:endParaRPr lang="es-BO" dirty="0" smtClean="0"/>
          </a:p>
          <a:p>
            <a:pPr marL="0" indent="0">
              <a:buNone/>
            </a:pPr>
            <a:endParaRPr lang="es-BO" dirty="0"/>
          </a:p>
        </p:txBody>
      </p:sp>
    </p:spTree>
    <p:extLst>
      <p:ext uri="{BB962C8B-B14F-4D97-AF65-F5344CB8AC3E}">
        <p14:creationId xmlns:p14="http://schemas.microsoft.com/office/powerpoint/2010/main" val="38870379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BO" dirty="0" smtClean="0"/>
              <a:t>Actividades para trabajar equilibrio.</a:t>
            </a:r>
            <a:endParaRPr lang="es-BO" dirty="0"/>
          </a:p>
        </p:txBody>
      </p:sp>
      <p:sp>
        <p:nvSpPr>
          <p:cNvPr id="3" name="Marcador de contenido 2"/>
          <p:cNvSpPr>
            <a:spLocks noGrp="1"/>
          </p:cNvSpPr>
          <p:nvPr>
            <p:ph idx="1"/>
          </p:nvPr>
        </p:nvSpPr>
        <p:spPr/>
        <p:txBody>
          <a:bodyPr/>
          <a:lstStyle/>
          <a:p>
            <a:r>
              <a:rPr lang="es-BO" dirty="0"/>
              <a:t>De pie, colocar las manos detrás y luego encima de la </a:t>
            </a:r>
            <a:r>
              <a:rPr lang="es-BO" dirty="0" smtClean="0"/>
              <a:t>cabeza</a:t>
            </a:r>
          </a:p>
          <a:p>
            <a:r>
              <a:rPr lang="es-BO" dirty="0"/>
              <a:t>Marchar pisando fuerte y pisando flojo</a:t>
            </a:r>
            <a:r>
              <a:rPr lang="es-BO" dirty="0" smtClean="0"/>
              <a:t>.</a:t>
            </a:r>
          </a:p>
          <a:p>
            <a:r>
              <a:rPr lang="es-BO" dirty="0"/>
              <a:t>De pie, con los pies juntos, bajar y subir el cuerpo flexionando y extendiendo las </a:t>
            </a:r>
            <a:r>
              <a:rPr lang="es-BO" dirty="0" smtClean="0"/>
              <a:t>rodillas</a:t>
            </a:r>
          </a:p>
          <a:p>
            <a:r>
              <a:rPr lang="es-BO" dirty="0"/>
              <a:t>Sentado con brazos extendidos a la horizontal. Mover las manos en todas las direcciones, abriendo y cerrando dedos</a:t>
            </a:r>
            <a:r>
              <a:rPr lang="es-BO" dirty="0" smtClean="0"/>
              <a:t>.</a:t>
            </a:r>
          </a:p>
          <a:p>
            <a:r>
              <a:rPr lang="es-BO" dirty="0"/>
              <a:t>Saltar con los pies juntos hacia dentro y hacia fuera de un aro</a:t>
            </a:r>
            <a:r>
              <a:rPr lang="es-BO" dirty="0" smtClean="0"/>
              <a:t>.</a:t>
            </a:r>
          </a:p>
          <a:p>
            <a:r>
              <a:rPr lang="es-BO" dirty="0"/>
              <a:t>Marchar a lo largo de una fila de neumáticos</a:t>
            </a:r>
            <a:r>
              <a:rPr lang="es-BO" dirty="0" smtClean="0"/>
              <a:t>.</a:t>
            </a:r>
          </a:p>
          <a:p>
            <a:r>
              <a:rPr lang="es-BO" dirty="0" smtClean="0"/>
              <a:t>Saltar con un pie cojo de aro en aro.</a:t>
            </a:r>
          </a:p>
          <a:p>
            <a:endParaRPr lang="es-BO" dirty="0"/>
          </a:p>
        </p:txBody>
      </p:sp>
    </p:spTree>
    <p:extLst>
      <p:ext uri="{BB962C8B-B14F-4D97-AF65-F5344CB8AC3E}">
        <p14:creationId xmlns:p14="http://schemas.microsoft.com/office/powerpoint/2010/main" val="29566032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BO" dirty="0" smtClean="0"/>
              <a:t>Coordinación </a:t>
            </a:r>
            <a:endParaRPr lang="es-BO" dirty="0"/>
          </a:p>
        </p:txBody>
      </p:sp>
      <p:sp>
        <p:nvSpPr>
          <p:cNvPr id="3" name="Marcador de contenido 2"/>
          <p:cNvSpPr>
            <a:spLocks noGrp="1"/>
          </p:cNvSpPr>
          <p:nvPr>
            <p:ph idx="1"/>
          </p:nvPr>
        </p:nvSpPr>
        <p:spPr>
          <a:xfrm>
            <a:off x="875201" y="1518398"/>
            <a:ext cx="6852123" cy="4704244"/>
          </a:xfrm>
        </p:spPr>
        <p:txBody>
          <a:bodyPr>
            <a:normAutofit lnSpcReduction="10000"/>
          </a:bodyPr>
          <a:lstStyle/>
          <a:p>
            <a:r>
              <a:rPr lang="es-BO" dirty="0"/>
              <a:t>Es aquella que agrupa y exige la capacidad de sincronizar el sistema nervioso y movimientos que requieren una acción conjunta </a:t>
            </a:r>
            <a:r>
              <a:rPr lang="es-BO" dirty="0" smtClean="0"/>
              <a:t>de todas las partes </a:t>
            </a:r>
            <a:r>
              <a:rPr lang="es-BO" dirty="0"/>
              <a:t>del cuerpo </a:t>
            </a:r>
            <a:endParaRPr lang="es-BO" dirty="0" smtClean="0"/>
          </a:p>
          <a:p>
            <a:r>
              <a:rPr lang="es-BO" dirty="0" smtClean="0"/>
              <a:t>Conseguir </a:t>
            </a:r>
            <a:r>
              <a:rPr lang="es-BO" dirty="0"/>
              <a:t>una buena coordinación dinámica requiere además de una organización neurológica correcta, dominio del tono muscular, control de la postura y equilibrio, y sensación de seguridad. Por ejemplo, a la hora de dar un salto, el niño ha de conseguir un grado de equilibrio que le permita mantenerse de pie, una capacidad de impulso suficiente para levantar los dos pies del suelo y una </a:t>
            </a:r>
            <a:r>
              <a:rPr lang="es-BO" dirty="0" smtClean="0"/>
              <a:t>auto seguridad </a:t>
            </a:r>
            <a:r>
              <a:rPr lang="es-BO" dirty="0"/>
              <a:t>en sí mismo que le permita no necesitar ayuda externa para conseguirlo.</a:t>
            </a: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0473" y="1518397"/>
            <a:ext cx="3917682" cy="3864972"/>
          </a:xfrm>
          <a:prstGeom prst="rect">
            <a:avLst/>
          </a:prstGeom>
        </p:spPr>
      </p:pic>
    </p:spTree>
    <p:extLst>
      <p:ext uri="{BB962C8B-B14F-4D97-AF65-F5344CB8AC3E}">
        <p14:creationId xmlns:p14="http://schemas.microsoft.com/office/powerpoint/2010/main" val="18650084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BO" dirty="0" smtClean="0"/>
              <a:t>Actividades para trabajar coordinación </a:t>
            </a:r>
            <a:endParaRPr lang="es-BO" dirty="0"/>
          </a:p>
        </p:txBody>
      </p:sp>
      <p:sp>
        <p:nvSpPr>
          <p:cNvPr id="3" name="Marcador de contenido 2"/>
          <p:cNvSpPr>
            <a:spLocks noGrp="1"/>
          </p:cNvSpPr>
          <p:nvPr>
            <p:ph idx="1"/>
          </p:nvPr>
        </p:nvSpPr>
        <p:spPr/>
        <p:txBody>
          <a:bodyPr/>
          <a:lstStyle/>
          <a:p>
            <a:r>
              <a:rPr lang="es-BO" dirty="0"/>
              <a:t>Realizar movimientos globales, obedeciendo a órdenes verbales.</a:t>
            </a:r>
          </a:p>
          <a:p>
            <a:r>
              <a:rPr lang="es-BO" dirty="0"/>
              <a:t>Realizar marchas a distinto ritmo.</a:t>
            </a:r>
          </a:p>
          <a:p>
            <a:r>
              <a:rPr lang="es-BO" dirty="0" smtClean="0"/>
              <a:t>Ejecutar </a:t>
            </a:r>
            <a:r>
              <a:rPr lang="es-BO" dirty="0"/>
              <a:t>distintos tipos de marchas: Andar, correr, sobre un pie, dos pies, alternativamente, hacia delante, atrás, de lado, de puntilla, de talones,  sobre una línea </a:t>
            </a:r>
            <a:r>
              <a:rPr lang="es-BO" dirty="0" smtClean="0"/>
              <a:t>dibujada.</a:t>
            </a:r>
          </a:p>
          <a:p>
            <a:r>
              <a:rPr lang="es-BO" dirty="0"/>
              <a:t>Girar sobre sí mismo de pie, a izquierda y a derecha.</a:t>
            </a:r>
          </a:p>
          <a:p>
            <a:r>
              <a:rPr lang="es-BO" dirty="0"/>
              <a:t>Girar sobre sí mismo de pie, con salto, en media vuelta, vuelta entera y vuelta y media.</a:t>
            </a:r>
          </a:p>
          <a:p>
            <a:r>
              <a:rPr lang="es-BO" dirty="0"/>
              <a:t>Girar sobre sí mismo de pie, con salto, en media vuelta, chocando palmas con el compañero.</a:t>
            </a:r>
          </a:p>
        </p:txBody>
      </p:sp>
    </p:spTree>
    <p:extLst>
      <p:ext uri="{BB962C8B-B14F-4D97-AF65-F5344CB8AC3E}">
        <p14:creationId xmlns:p14="http://schemas.microsoft.com/office/powerpoint/2010/main" val="29015635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BO" dirty="0" smtClean="0"/>
              <a:t> </a:t>
            </a:r>
            <a:r>
              <a:rPr lang="es-BO" b="1" dirty="0"/>
              <a:t>psicomotricidad</a:t>
            </a:r>
            <a:endParaRPr lang="es-BO" dirty="0"/>
          </a:p>
        </p:txBody>
      </p:sp>
      <p:sp>
        <p:nvSpPr>
          <p:cNvPr id="3" name="Marcador de contenido 2"/>
          <p:cNvSpPr>
            <a:spLocks noGrp="1"/>
          </p:cNvSpPr>
          <p:nvPr>
            <p:ph idx="1"/>
          </p:nvPr>
        </p:nvSpPr>
        <p:spPr>
          <a:xfrm>
            <a:off x="1103313" y="1609860"/>
            <a:ext cx="6611132" cy="4638540"/>
          </a:xfrm>
        </p:spPr>
        <p:txBody>
          <a:bodyPr>
            <a:normAutofit fontScale="92500" lnSpcReduction="20000"/>
          </a:bodyPr>
          <a:lstStyle/>
          <a:p>
            <a:r>
              <a:rPr lang="es-BO" dirty="0"/>
              <a:t>La psicomotricidad es una disciplina que, </a:t>
            </a:r>
            <a:r>
              <a:rPr lang="es-BO" dirty="0" smtClean="0"/>
              <a:t>se basándose </a:t>
            </a:r>
            <a:r>
              <a:rPr lang="es-BO" dirty="0"/>
              <a:t>en una concepción integral del sujeto, se ocupa de la interacción que se establece entre el conocimiento, la </a:t>
            </a:r>
            <a:r>
              <a:rPr lang="es-BO" dirty="0" smtClean="0"/>
              <a:t>emoción, el </a:t>
            </a:r>
            <a:r>
              <a:rPr lang="es-BO" dirty="0"/>
              <a:t>movimiento y de su mayor validez para el desarrollo de la persona, de su corporeidad, así como de su capacidad para expresarse y relacionarse en el </a:t>
            </a:r>
            <a:r>
              <a:rPr lang="es-BO" dirty="0" smtClean="0"/>
              <a:t>mundo. </a:t>
            </a:r>
          </a:p>
          <a:p>
            <a:r>
              <a:rPr lang="es-BO" dirty="0" smtClean="0"/>
              <a:t>JEAN PIAGET " sostiene que mediante la actividad corporal los niños y niñas aprenden, crean, piensan, actúan para afrontar, resolver problemas y afirma que el desarrollo de la inteligencia de los niños dependen de la actividad motriz que el realice desde los primeros años de vida, sostiene además que todo el conocimiento y el aprendizaje se centra en la acción del niño con el medio , los demás y las experiencias a través de su acción y movimiento"   </a:t>
            </a:r>
            <a:endParaRPr lang="es-BO" dirty="0">
              <a:solidFill>
                <a:schemeClr val="tx2">
                  <a:lumMod val="25000"/>
                </a:schemeClr>
              </a:solidFill>
            </a:endParaRPr>
          </a:p>
        </p:txBody>
      </p:sp>
      <p:pic>
        <p:nvPicPr>
          <p:cNvPr id="5" name="Imagen 4"/>
          <p:cNvPicPr>
            <a:picLocks noChangeAspect="1"/>
          </p:cNvPicPr>
          <p:nvPr/>
        </p:nvPicPr>
        <p:blipFill>
          <a:blip r:embed="rId2"/>
          <a:stretch>
            <a:fillRect/>
          </a:stretch>
        </p:blipFill>
        <p:spPr>
          <a:xfrm>
            <a:off x="7714446" y="1446189"/>
            <a:ext cx="4146998" cy="3937179"/>
          </a:xfrm>
          <a:prstGeom prst="rect">
            <a:avLst/>
          </a:prstGeom>
        </p:spPr>
      </p:pic>
    </p:spTree>
    <p:extLst>
      <p:ext uri="{BB962C8B-B14F-4D97-AF65-F5344CB8AC3E}">
        <p14:creationId xmlns:p14="http://schemas.microsoft.com/office/powerpoint/2010/main" val="13981642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BO" dirty="0" smtClean="0"/>
              <a:t>Estructuración espacio-tiempo </a:t>
            </a:r>
            <a:endParaRPr lang="es-BO" dirty="0"/>
          </a:p>
        </p:txBody>
      </p:sp>
      <p:sp>
        <p:nvSpPr>
          <p:cNvPr id="3" name="Marcador de contenido 2"/>
          <p:cNvSpPr>
            <a:spLocks noGrp="1"/>
          </p:cNvSpPr>
          <p:nvPr>
            <p:ph idx="1"/>
          </p:nvPr>
        </p:nvSpPr>
        <p:spPr>
          <a:xfrm>
            <a:off x="1103312" y="1468192"/>
            <a:ext cx="8946541" cy="4780207"/>
          </a:xfrm>
        </p:spPr>
        <p:txBody>
          <a:bodyPr>
            <a:normAutofit fontScale="85000" lnSpcReduction="10000"/>
          </a:bodyPr>
          <a:lstStyle/>
          <a:p>
            <a:r>
              <a:rPr lang="es-BO" b="1" dirty="0"/>
              <a:t>ESTRUCTURACIÓN ESPACIAL</a:t>
            </a:r>
            <a:endParaRPr lang="es-BO" dirty="0"/>
          </a:p>
          <a:p>
            <a:r>
              <a:rPr lang="es-BO" dirty="0"/>
              <a:t>“Es la capacidad por la cual a través de los sentidos el individuo experimenta una serie de sensaciones personales que le permiten tomar conciencia de su ubicación en relación con todo lo que le rodea</a:t>
            </a:r>
            <a:r>
              <a:rPr lang="es-BO" dirty="0" smtClean="0"/>
              <a:t>”</a:t>
            </a:r>
          </a:p>
          <a:p>
            <a:r>
              <a:rPr lang="es-BO" dirty="0"/>
              <a:t>Es importante el conocimiento y significación de los conceptos </a:t>
            </a:r>
            <a:r>
              <a:rPr lang="es-BO" dirty="0" smtClean="0"/>
              <a:t>espaciales</a:t>
            </a:r>
          </a:p>
          <a:p>
            <a:r>
              <a:rPr lang="es-BO" dirty="0" smtClean="0"/>
              <a:t> </a:t>
            </a:r>
            <a:r>
              <a:rPr lang="es-BO" dirty="0" smtClean="0"/>
              <a:t>·</a:t>
            </a:r>
            <a:r>
              <a:rPr lang="es-BO" dirty="0"/>
              <a:t>         Orientación: derecha-izquierda, arriba-abajo, delante-detrás, un lado, </a:t>
            </a:r>
            <a:r>
              <a:rPr lang="es-BO" dirty="0" smtClean="0"/>
              <a:t>     		 más </a:t>
            </a:r>
            <a:r>
              <a:rPr lang="es-BO" dirty="0"/>
              <a:t>lejos y más cerca.</a:t>
            </a:r>
          </a:p>
          <a:p>
            <a:pPr marL="0" indent="0">
              <a:buNone/>
            </a:pPr>
            <a:r>
              <a:rPr lang="es-BO" dirty="0" smtClean="0"/>
              <a:t>      ·</a:t>
            </a:r>
            <a:r>
              <a:rPr lang="es-BO" dirty="0"/>
              <a:t>         Situación: dentro fuera</a:t>
            </a:r>
          </a:p>
          <a:p>
            <a:pPr marL="0" indent="0">
              <a:buNone/>
            </a:pPr>
            <a:r>
              <a:rPr lang="es-BO" dirty="0" smtClean="0"/>
              <a:t>      ·</a:t>
            </a:r>
            <a:r>
              <a:rPr lang="es-BO" dirty="0"/>
              <a:t>         Tamaño: grande-pequeño, ancho-estrecho, alto-bajo, </a:t>
            </a:r>
            <a:r>
              <a:rPr lang="es-BO" dirty="0" smtClean="0"/>
              <a:t>largo-    	   		corto</a:t>
            </a:r>
            <a:r>
              <a:rPr lang="es-BO" dirty="0"/>
              <a:t>.</a:t>
            </a:r>
          </a:p>
          <a:p>
            <a:r>
              <a:rPr lang="es-BO" dirty="0"/>
              <a:t>Éstos que se irán estableciendo durante el desarrollo de la estructuración espacial, pasando de una percepción centrada en su propio cuerpo (5 a 8 años en el desarrollo madurativo), a una consideración espacial en la transposición a los demás situados frente a él (8 a 11 años), hasta ser capaz de transferir las nociones espaciales en relación a los propios objetos (a partir de los 11 años).</a:t>
            </a:r>
          </a:p>
          <a:p>
            <a:endParaRPr lang="es-BO" dirty="0"/>
          </a:p>
          <a:p>
            <a:endParaRPr lang="es-BO" dirty="0"/>
          </a:p>
        </p:txBody>
      </p:sp>
    </p:spTree>
    <p:extLst>
      <p:ext uri="{BB962C8B-B14F-4D97-AF65-F5344CB8AC3E}">
        <p14:creationId xmlns:p14="http://schemas.microsoft.com/office/powerpoint/2010/main" val="4764675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103312" y="631066"/>
            <a:ext cx="8946541" cy="5617334"/>
          </a:xfrm>
        </p:spPr>
        <p:txBody>
          <a:bodyPr/>
          <a:lstStyle/>
          <a:p>
            <a:r>
              <a:rPr lang="es-BO" b="1" dirty="0"/>
              <a:t>ESTRUCTURACIÓN TEMPORAL:</a:t>
            </a:r>
            <a:endParaRPr lang="es-BO" dirty="0"/>
          </a:p>
          <a:p>
            <a:r>
              <a:rPr lang="es-BO" dirty="0"/>
              <a:t> “Es la capacidad que el individuo tiene para evaluar un movimiento en el tiempo secuencialmente, y que le permite no solo localizar acontecimientos en el tiempo, sino mantener las relaciones entre uno y otro acontecimiento</a:t>
            </a:r>
            <a:r>
              <a:rPr lang="es-BO" dirty="0" smtClean="0"/>
              <a:t>.”</a:t>
            </a:r>
            <a:endParaRPr lang="es-BO" dirty="0"/>
          </a:p>
          <a:p>
            <a:r>
              <a:rPr lang="es-BO" dirty="0"/>
              <a:t>La definición del tiempo es la capacidad de abstraer y generalizar las nociones de: sucesión y ordenación en el estadio de operaciones concretas y es en donde, el tiempo, se transforma en un aspecto fundamental del pensamiento  que  se  construye  como  resultado  de  una  coordinación  de operaciones.</a:t>
            </a:r>
          </a:p>
          <a:p>
            <a:endParaRPr lang="es-BO" dirty="0"/>
          </a:p>
        </p:txBody>
      </p:sp>
    </p:spTree>
    <p:extLst>
      <p:ext uri="{BB962C8B-B14F-4D97-AF65-F5344CB8AC3E}">
        <p14:creationId xmlns:p14="http://schemas.microsoft.com/office/powerpoint/2010/main" val="5070466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BO" dirty="0" smtClean="0"/>
              <a:t>Actividades para trabajar estructuración tiempo-espacio  </a:t>
            </a:r>
            <a:endParaRPr lang="es-BO" dirty="0"/>
          </a:p>
        </p:txBody>
      </p:sp>
      <p:sp>
        <p:nvSpPr>
          <p:cNvPr id="3" name="Marcador de contenido 2"/>
          <p:cNvSpPr>
            <a:spLocks noGrp="1"/>
          </p:cNvSpPr>
          <p:nvPr>
            <p:ph idx="1"/>
          </p:nvPr>
        </p:nvSpPr>
        <p:spPr/>
        <p:txBody>
          <a:bodyPr>
            <a:normAutofit fontScale="85000" lnSpcReduction="20000"/>
          </a:bodyPr>
          <a:lstStyle/>
          <a:p>
            <a:r>
              <a:rPr lang="es-BO" dirty="0" smtClean="0"/>
              <a:t>Identificar </a:t>
            </a:r>
            <a:r>
              <a:rPr lang="es-BO" dirty="0"/>
              <a:t>los términos derecha izquierda en las dos mitades de su cuerpo. Se trata que el niño tome como punto de referencia una actividad manual familiar, como por ejemplo: dar la mano, comer, dibujar o peinarse, tomando conciencia de que lo realiza con la mano izquierda o derecha.</a:t>
            </a:r>
          </a:p>
          <a:p>
            <a:r>
              <a:rPr lang="es-BO" dirty="0"/>
              <a:t> Entre cuatro y seis años, es necesario que el educador realice los ejercicios en espejo; es decir, cuando quiera que el niño ejecute un movimiento hacia la derecha, el debe realizarlo hacia la izquierda, puesto que está situado frente a él.</a:t>
            </a:r>
          </a:p>
          <a:p>
            <a:r>
              <a:rPr lang="es-BO" dirty="0"/>
              <a:t>Colocarse frente al niño, cada uno tiene un objeto en la mano. El educador coloca el objeto en el suelo mientras dice: abajo. El niño copia el movimiento y repite la palabra abajo. Se procede de la misma manera para las nociones arriba, adelante, atrás, izquierda y derecha.</a:t>
            </a:r>
          </a:p>
          <a:p>
            <a:r>
              <a:rPr lang="es-BO" dirty="0"/>
              <a:t>Ponerse frente al niño y poner el objeto en una determinada posición. Pedirle que copie la posición y la verbalice.</a:t>
            </a:r>
          </a:p>
          <a:p>
            <a:r>
              <a:rPr lang="es-BO" dirty="0"/>
              <a:t>Dibujar en el suelo un cuadrado o un círculo. Pedirle al niño que se coloque dentro de él y darle las siguientes ordenes: salta a la derecha, a la izquierda, al frente y hacia atarás.</a:t>
            </a:r>
          </a:p>
        </p:txBody>
      </p:sp>
    </p:spTree>
    <p:extLst>
      <p:ext uri="{BB962C8B-B14F-4D97-AF65-F5344CB8AC3E}">
        <p14:creationId xmlns:p14="http://schemas.microsoft.com/office/powerpoint/2010/main" val="4674744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84228" y="553792"/>
            <a:ext cx="9812929" cy="5460641"/>
          </a:xfrm>
        </p:spPr>
      </p:pic>
    </p:spTree>
    <p:extLst>
      <p:ext uri="{BB962C8B-B14F-4D97-AF65-F5344CB8AC3E}">
        <p14:creationId xmlns:p14="http://schemas.microsoft.com/office/powerpoint/2010/main" val="32143668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BO" smtClean="0"/>
              <a:t>Bibliografía</a:t>
            </a:r>
            <a:endParaRPr lang="es-BO" dirty="0"/>
          </a:p>
        </p:txBody>
      </p:sp>
      <p:sp>
        <p:nvSpPr>
          <p:cNvPr id="3" name="Marcador de contenido 2"/>
          <p:cNvSpPr>
            <a:spLocks noGrp="1"/>
          </p:cNvSpPr>
          <p:nvPr>
            <p:ph idx="1"/>
          </p:nvPr>
        </p:nvSpPr>
        <p:spPr/>
        <p:txBody>
          <a:bodyPr/>
          <a:lstStyle/>
          <a:p>
            <a:r>
              <a:rPr lang="es-BO" dirty="0"/>
              <a:t>https://sites.google.com/site/neepsicomotricidad/actividades-psicomotrices/esquema-corporal/otras-estrategias-educativas-1 </a:t>
            </a:r>
          </a:p>
        </p:txBody>
      </p:sp>
    </p:spTree>
    <p:extLst>
      <p:ext uri="{BB962C8B-B14F-4D97-AF65-F5344CB8AC3E}">
        <p14:creationId xmlns:p14="http://schemas.microsoft.com/office/powerpoint/2010/main" val="14247798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BO" dirty="0" smtClean="0"/>
              <a:t>Importancia de la psicomotricidad </a:t>
            </a:r>
            <a:endParaRPr lang="es-BO" dirty="0"/>
          </a:p>
        </p:txBody>
      </p:sp>
      <p:sp>
        <p:nvSpPr>
          <p:cNvPr id="3" name="Marcador de contenido 2"/>
          <p:cNvSpPr>
            <a:spLocks noGrp="1"/>
          </p:cNvSpPr>
          <p:nvPr>
            <p:ph idx="1"/>
          </p:nvPr>
        </p:nvSpPr>
        <p:spPr>
          <a:xfrm>
            <a:off x="1103312" y="1493951"/>
            <a:ext cx="10346006" cy="2923504"/>
          </a:xfrm>
        </p:spPr>
        <p:txBody>
          <a:bodyPr/>
          <a:lstStyle/>
          <a:p>
            <a:pPr marL="0" indent="0" algn="just">
              <a:buNone/>
            </a:pPr>
            <a:r>
              <a:rPr lang="es-BO" dirty="0" smtClean="0"/>
              <a:t>La  </a:t>
            </a:r>
            <a:r>
              <a:rPr lang="es-BO" dirty="0"/>
              <a:t>psicomotricidad juega un papel fundamental en el desarrollo del niño, ya que influye directamente sobre el </a:t>
            </a:r>
            <a:r>
              <a:rPr lang="es-BO" b="1" dirty="0"/>
              <a:t>desarrollo intelectual, afectivo y social.</a:t>
            </a:r>
            <a:endParaRPr lang="es-BO" dirty="0"/>
          </a:p>
          <a:p>
            <a:r>
              <a:rPr lang="es-BO" dirty="0"/>
              <a:t>A nivel</a:t>
            </a:r>
            <a:r>
              <a:rPr lang="es-BO" b="1" dirty="0"/>
              <a:t> motor</a:t>
            </a:r>
            <a:r>
              <a:rPr lang="es-BO" dirty="0"/>
              <a:t>; Permite al niño dominar su movimiento corporal</a:t>
            </a:r>
          </a:p>
          <a:p>
            <a:r>
              <a:rPr lang="es-BO" dirty="0"/>
              <a:t>A nivel </a:t>
            </a:r>
            <a:r>
              <a:rPr lang="es-BO" b="1" dirty="0"/>
              <a:t>cognitivo</a:t>
            </a:r>
            <a:r>
              <a:rPr lang="es-BO" dirty="0"/>
              <a:t>; Permite al niño mejorar en memoria, atención y concentración.</a:t>
            </a:r>
          </a:p>
          <a:p>
            <a:r>
              <a:rPr lang="es-BO" dirty="0"/>
              <a:t>A nivel </a:t>
            </a:r>
            <a:r>
              <a:rPr lang="es-BO" b="1" dirty="0"/>
              <a:t>social y afectivo</a:t>
            </a:r>
            <a:r>
              <a:rPr lang="es-BO" dirty="0"/>
              <a:t>; Permite a los niños conoces y afrontar sus miedos así como relacionarse con los demás.</a:t>
            </a:r>
          </a:p>
          <a:p>
            <a:endParaRPr lang="es-BO" dirty="0"/>
          </a:p>
        </p:txBody>
      </p:sp>
      <p:pic>
        <p:nvPicPr>
          <p:cNvPr id="4" name="Imagen 3" descr="Resultado de imagen para que es psicomotricidad"/>
          <p:cNvPicPr/>
          <p:nvPr/>
        </p:nvPicPr>
        <p:blipFill rotWithShape="1">
          <a:blip r:embed="rId2">
            <a:extLst>
              <a:ext uri="{28A0092B-C50C-407E-A947-70E740481C1C}">
                <a14:useLocalDpi xmlns:a14="http://schemas.microsoft.com/office/drawing/2010/main" val="0"/>
              </a:ext>
            </a:extLst>
          </a:blip>
          <a:srcRect t="28078"/>
          <a:stretch/>
        </p:blipFill>
        <p:spPr bwMode="auto">
          <a:xfrm>
            <a:off x="2152042" y="4252582"/>
            <a:ext cx="7898792" cy="2412212"/>
          </a:xfrm>
          <a:prstGeom prst="rect">
            <a:avLst/>
          </a:prstGeom>
          <a:noFill/>
          <a:ln>
            <a:noFill/>
          </a:ln>
        </p:spPr>
      </p:pic>
    </p:spTree>
    <p:extLst>
      <p:ext uri="{BB962C8B-B14F-4D97-AF65-F5344CB8AC3E}">
        <p14:creationId xmlns:p14="http://schemas.microsoft.com/office/powerpoint/2010/main" val="22325800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BO" b="1" dirty="0"/>
              <a:t>Componentes de la Psicomotricidad</a:t>
            </a:r>
            <a:r>
              <a:rPr lang="es-BO" dirty="0"/>
              <a:t/>
            </a:r>
            <a:br>
              <a:rPr lang="es-BO" dirty="0"/>
            </a:br>
            <a:endParaRPr lang="es-BO" dirty="0"/>
          </a:p>
        </p:txBody>
      </p:sp>
      <p:sp>
        <p:nvSpPr>
          <p:cNvPr id="3" name="Marcador de contenido 2"/>
          <p:cNvSpPr>
            <a:spLocks noGrp="1"/>
          </p:cNvSpPr>
          <p:nvPr>
            <p:ph idx="1"/>
          </p:nvPr>
        </p:nvSpPr>
        <p:spPr/>
        <p:txBody>
          <a:bodyPr/>
          <a:lstStyle/>
          <a:p>
            <a:pPr lvl="0"/>
            <a:r>
              <a:rPr lang="es-BO" dirty="0" smtClean="0"/>
              <a:t>·</a:t>
            </a:r>
            <a:r>
              <a:rPr lang="es-BO" dirty="0"/>
              <a:t>         Esquema Corporal</a:t>
            </a:r>
          </a:p>
          <a:p>
            <a:pPr lvl="0"/>
            <a:r>
              <a:rPr lang="es-BO" dirty="0"/>
              <a:t>·         Lateralidad</a:t>
            </a:r>
          </a:p>
          <a:p>
            <a:pPr lvl="0"/>
            <a:r>
              <a:rPr lang="es-BO" dirty="0"/>
              <a:t>·         Equilibrio</a:t>
            </a:r>
          </a:p>
          <a:p>
            <a:pPr lvl="0"/>
            <a:r>
              <a:rPr lang="es-BO" dirty="0"/>
              <a:t>·         Coordinación</a:t>
            </a:r>
          </a:p>
          <a:p>
            <a:pPr lvl="0"/>
            <a:r>
              <a:rPr lang="es-BO" dirty="0"/>
              <a:t>·         Espacio - tiempo</a:t>
            </a:r>
          </a:p>
          <a:p>
            <a:pPr lvl="0"/>
            <a:r>
              <a:rPr lang="es-BO" dirty="0"/>
              <a:t>·          Ritmo</a:t>
            </a:r>
          </a:p>
          <a:p>
            <a:pPr lvl="0"/>
            <a:r>
              <a:rPr lang="es-BO" dirty="0"/>
              <a:t>·         Motricidad: Fina y </a:t>
            </a:r>
            <a:r>
              <a:rPr lang="es-BO" dirty="0" smtClean="0"/>
              <a:t>Gruesa</a:t>
            </a:r>
          </a:p>
          <a:p>
            <a:pPr marL="0" lvl="0" indent="0">
              <a:buNone/>
            </a:pPr>
            <a:r>
              <a:rPr lang="es-BO" dirty="0"/>
              <a:t>Cada una de sus áreas influye enormemente en el proceso de enseñanza-aprendizaje.</a:t>
            </a:r>
          </a:p>
          <a:p>
            <a:endParaRPr lang="es-BO" dirty="0"/>
          </a:p>
        </p:txBody>
      </p:sp>
      <p:pic>
        <p:nvPicPr>
          <p:cNvPr id="5" name="Imagen 4"/>
          <p:cNvPicPr>
            <a:picLocks noChangeAspect="1"/>
          </p:cNvPicPr>
          <p:nvPr/>
        </p:nvPicPr>
        <p:blipFill>
          <a:blip r:embed="rId2"/>
          <a:stretch>
            <a:fillRect/>
          </a:stretch>
        </p:blipFill>
        <p:spPr>
          <a:xfrm>
            <a:off x="6336435" y="251461"/>
            <a:ext cx="4881063" cy="4784726"/>
          </a:xfrm>
          <a:prstGeom prst="rect">
            <a:avLst/>
          </a:prstGeom>
        </p:spPr>
      </p:pic>
    </p:spTree>
    <p:extLst>
      <p:ext uri="{BB962C8B-B14F-4D97-AF65-F5344CB8AC3E}">
        <p14:creationId xmlns:p14="http://schemas.microsoft.com/office/powerpoint/2010/main" val="14709683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BO" dirty="0"/>
              <a:t>Hitos más importantes </a:t>
            </a:r>
          </a:p>
        </p:txBody>
      </p:sp>
      <p:sp>
        <p:nvSpPr>
          <p:cNvPr id="3" name="Marcador de contenido 2"/>
          <p:cNvSpPr>
            <a:spLocks noGrp="1"/>
          </p:cNvSpPr>
          <p:nvPr>
            <p:ph idx="1"/>
          </p:nvPr>
        </p:nvSpPr>
        <p:spPr>
          <a:xfrm>
            <a:off x="1103312" y="1506828"/>
            <a:ext cx="8946541" cy="4741571"/>
          </a:xfrm>
        </p:spPr>
        <p:txBody>
          <a:bodyPr>
            <a:normAutofit/>
          </a:bodyPr>
          <a:lstStyle/>
          <a:p>
            <a:pPr marL="0" indent="0">
              <a:buNone/>
            </a:pPr>
            <a:r>
              <a:rPr lang="es-BO" dirty="0" smtClean="0"/>
              <a:t>Según  </a:t>
            </a:r>
            <a:r>
              <a:rPr lang="es-BO" dirty="0"/>
              <a:t>la </a:t>
            </a:r>
            <a:r>
              <a:rPr lang="es-BO" dirty="0">
                <a:hlinkClick r:id="rId2"/>
              </a:rPr>
              <a:t>Portage </a:t>
            </a:r>
            <a:r>
              <a:rPr lang="es-BO" dirty="0" err="1">
                <a:hlinkClick r:id="rId2"/>
              </a:rPr>
              <a:t>Guide</a:t>
            </a:r>
            <a:r>
              <a:rPr lang="es-BO" dirty="0" smtClean="0"/>
              <a:t>.(socialización, lenguaje, autoayuda, cognición y desarrollo motor)</a:t>
            </a:r>
            <a:endParaRPr lang="es-BO" dirty="0"/>
          </a:p>
          <a:p>
            <a:r>
              <a:rPr lang="es-BO" b="1" dirty="0"/>
              <a:t>2- 3 años</a:t>
            </a:r>
            <a:r>
              <a:rPr lang="es-BO" dirty="0"/>
              <a:t> salta en el sitio con ambos pies, camina hacia atrás, baja las escaleras con ayuda, arroja una pelota al adulto, desenvuelve un objeto pequeño, dobla un papel por la mitad, desatornilla juguetes, patea una pelota, empuña un lápiz entre el pulgar y el índice apoyándose en el dedo medio.</a:t>
            </a:r>
          </a:p>
          <a:p>
            <a:r>
              <a:rPr lang="es-BO" b="1" dirty="0"/>
              <a:t>3-4 años</a:t>
            </a:r>
            <a:r>
              <a:rPr lang="es-BO" dirty="0"/>
              <a:t> arma rompecabezas de 3 pieza, corta con tijeras, salta desde una altura de 20 cm., patea una pelota grade cuando se le rueda hacia él, camina de puntillas, corre 10 pasos coordinando y alternando el movimiento de los brazos y los pies, pedalea un triciclo se mece en un columpio cuando se le pone en movimiento, sube a un tobogán, sube las escaleras alternando los pies, coge una pelota con las dos manos, corta a lo largo de una línea recta.</a:t>
            </a:r>
          </a:p>
          <a:p>
            <a:pPr marL="0" indent="0">
              <a:buNone/>
            </a:pPr>
            <a:endParaRPr lang="es-BO" dirty="0"/>
          </a:p>
        </p:txBody>
      </p:sp>
    </p:spTree>
    <p:extLst>
      <p:ext uri="{BB962C8B-B14F-4D97-AF65-F5344CB8AC3E}">
        <p14:creationId xmlns:p14="http://schemas.microsoft.com/office/powerpoint/2010/main" val="17796200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103312" y="772732"/>
            <a:ext cx="6379313" cy="5475667"/>
          </a:xfrm>
        </p:spPr>
        <p:txBody>
          <a:bodyPr>
            <a:normAutofit/>
          </a:bodyPr>
          <a:lstStyle/>
          <a:p>
            <a:pPr algn="just"/>
            <a:r>
              <a:rPr lang="es-BO" b="1" dirty="0"/>
              <a:t>4-5 años</a:t>
            </a:r>
            <a:r>
              <a:rPr lang="es-BO" dirty="0"/>
              <a:t> se mantiene sobre un pie sin ayuda de 4 a 8 segundos, cambia de dirección al correr, camina en una tabla de manteniendo el equilibrio, salta hacia delante 10 veces sin caerse, salta sobre una cuerda suspendida a 5 cm. del suelo salta hacia atrás 6 veces, hace rebotar y coge una pelota grande, corta curvas, atornillas objetos con rosca, baja las escaleras alternando los pies, pedalea en triciclo, salta sobre un pie 5 veces consecutivas, recorta un círculo, dibuja figuras simples que se puede reconocer como una casa, un hombre, un árbol</a:t>
            </a:r>
            <a:r>
              <a:rPr lang="es-BO" dirty="0" smtClean="0"/>
              <a:t>.</a:t>
            </a:r>
            <a:endParaRPr lang="es-BO" dirty="0"/>
          </a:p>
        </p:txBody>
      </p:sp>
      <p:pic>
        <p:nvPicPr>
          <p:cNvPr id="4" name="Imagen 3" descr="Resultado de imagen para que es psicomotricidad"/>
          <p:cNvPicPr/>
          <p:nvPr/>
        </p:nvPicPr>
        <p:blipFill rotWithShape="1">
          <a:blip r:embed="rId2">
            <a:extLst>
              <a:ext uri="{28A0092B-C50C-407E-A947-70E740481C1C}">
                <a14:useLocalDpi xmlns:a14="http://schemas.microsoft.com/office/drawing/2010/main" val="0"/>
              </a:ext>
            </a:extLst>
          </a:blip>
          <a:srcRect l="67733" t="23359"/>
          <a:stretch/>
        </p:blipFill>
        <p:spPr bwMode="auto">
          <a:xfrm>
            <a:off x="7658886" y="772732"/>
            <a:ext cx="3996493" cy="471366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953824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103312" y="746976"/>
            <a:ext cx="8946541" cy="5501424"/>
          </a:xfrm>
        </p:spPr>
        <p:txBody>
          <a:bodyPr>
            <a:normAutofit fontScale="92500" lnSpcReduction="10000"/>
          </a:bodyPr>
          <a:lstStyle/>
          <a:p>
            <a:pPr algn="just"/>
            <a:r>
              <a:rPr lang="es-BO" b="1" dirty="0"/>
              <a:t>5- 6 años</a:t>
            </a:r>
            <a:r>
              <a:rPr lang="es-BO" dirty="0"/>
              <a:t> camina sobre una tabla y mantiene el equilibrio hacia delante, hacia atrás y de lado, brinca, se mece en un columpio iniciando y manteniendo el movimiento, dobla los dedos y se toca uno por uno con el pulgar, puede copiar letras minúsculas, trepa escaleras de mano o escaleras de un tobogán, golpea un clavo con un martillo, hace rebotar una pelota y la controla, colorea sin salirse de las líneas el 95 % de las veces, recorta figuras en revistas o catálogos sin desviarse más de 6 </a:t>
            </a:r>
            <a:r>
              <a:rPr lang="es-BO" dirty="0" err="1"/>
              <a:t>mm.</a:t>
            </a:r>
            <a:r>
              <a:rPr lang="es-BO" dirty="0"/>
              <a:t> usa un sacapuntas copia dibujos complejos, arranca figuras simples de un papel, dobla un papel cuadrado 2 veces, diagonalmente, imitando al adulto, coge con una mano una pelota o una bolsa de semillas, puede saltar la cuerda por si solo/a, golpea una pelota con un bate o palo, recoge un objeto del suelo mientras corre, patina hacia delante 3 metros, monta en bicicleta, se resbala en un trineo, camina o juega en una piscina con el agua hasta la cintura, conduce una patineta empujándose con un pie, salta y gira sobre un pie, escribe su nombre con letra de imprenta, salta de una altura de 30 cm. Y cae en la punta de los pies, se mantiene un pie sin apoyo con os ojos cerrados 10 segundos, se cuelga durante 10 segundos de una barra horizontal.</a:t>
            </a:r>
          </a:p>
          <a:p>
            <a:endParaRPr lang="es-BO" dirty="0"/>
          </a:p>
          <a:p>
            <a:endParaRPr lang="es-BO" dirty="0"/>
          </a:p>
        </p:txBody>
      </p:sp>
    </p:spTree>
    <p:extLst>
      <p:ext uri="{BB962C8B-B14F-4D97-AF65-F5344CB8AC3E}">
        <p14:creationId xmlns:p14="http://schemas.microsoft.com/office/powerpoint/2010/main" val="25128906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BO" dirty="0" smtClean="0"/>
              <a:t>Intervencion psicomotriz en PCD intelectual </a:t>
            </a:r>
            <a:endParaRPr lang="es-BO" dirty="0"/>
          </a:p>
        </p:txBody>
      </p:sp>
      <p:sp>
        <p:nvSpPr>
          <p:cNvPr id="3" name="Marcador de contenido 2"/>
          <p:cNvSpPr>
            <a:spLocks noGrp="1"/>
          </p:cNvSpPr>
          <p:nvPr>
            <p:ph idx="1"/>
          </p:nvPr>
        </p:nvSpPr>
        <p:spPr>
          <a:xfrm>
            <a:off x="1103312" y="2052918"/>
            <a:ext cx="5606581" cy="4195481"/>
          </a:xfrm>
        </p:spPr>
        <p:txBody>
          <a:bodyPr/>
          <a:lstStyle/>
          <a:p>
            <a:pPr algn="just"/>
            <a:r>
              <a:rPr lang="es-BO" dirty="0"/>
              <a:t>La discapacidad intelectual se caracteriza por </a:t>
            </a:r>
            <a:r>
              <a:rPr lang="es-BO" dirty="0" smtClean="0"/>
              <a:t>limitaciones significativas </a:t>
            </a:r>
            <a:r>
              <a:rPr lang="es-BO" dirty="0"/>
              <a:t>tanto en el funcionamiento cognitivo como en </a:t>
            </a:r>
            <a:r>
              <a:rPr lang="es-BO" dirty="0" smtClean="0"/>
              <a:t> conducta </a:t>
            </a:r>
            <a:r>
              <a:rPr lang="es-BO" dirty="0"/>
              <a:t>adaptativa tal y como se ha manifestado en habilidades adaptativas </a:t>
            </a:r>
            <a:r>
              <a:rPr lang="es-BO" dirty="0" smtClean="0"/>
              <a:t>conceptuales</a:t>
            </a:r>
            <a:r>
              <a:rPr lang="es-BO" dirty="0"/>
              <a:t>, sociales y prácticas. Esta </a:t>
            </a:r>
            <a:r>
              <a:rPr lang="es-BO" dirty="0" smtClean="0"/>
              <a:t> discapacidad </a:t>
            </a:r>
            <a:r>
              <a:rPr lang="es-BO" dirty="0"/>
              <a:t>se origina antes de los 18 años</a:t>
            </a:r>
            <a:r>
              <a:rPr lang="es-BO" dirty="0" smtClean="0"/>
              <a:t>.” (</a:t>
            </a:r>
            <a:r>
              <a:rPr lang="es-BO" dirty="0" err="1"/>
              <a:t>Luckasson</a:t>
            </a:r>
            <a:r>
              <a:rPr lang="es-BO" dirty="0"/>
              <a:t> y </a:t>
            </a:r>
            <a:r>
              <a:rPr lang="es-BO" dirty="0" err="1"/>
              <a:t>Cols</a:t>
            </a:r>
            <a:r>
              <a:rPr lang="es-BO" dirty="0"/>
              <a:t>, 2011).</a:t>
            </a:r>
          </a:p>
          <a:p>
            <a:endParaRPr lang="es-BO"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8683" y="1598723"/>
            <a:ext cx="4997002" cy="4662555"/>
          </a:xfrm>
          <a:prstGeom prst="rect">
            <a:avLst/>
          </a:prstGeom>
        </p:spPr>
      </p:pic>
    </p:spTree>
    <p:extLst>
      <p:ext uri="{BB962C8B-B14F-4D97-AF65-F5344CB8AC3E}">
        <p14:creationId xmlns:p14="http://schemas.microsoft.com/office/powerpoint/2010/main" val="42907455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08205" y="669701"/>
            <a:ext cx="6478072" cy="5540061"/>
          </a:xfrm>
        </p:spPr>
        <p:txBody>
          <a:bodyPr/>
          <a:lstStyle/>
          <a:p>
            <a:pPr algn="just"/>
            <a:r>
              <a:rPr lang="es-BO" dirty="0" smtClean="0"/>
              <a:t>La </a:t>
            </a:r>
            <a:r>
              <a:rPr lang="es-BO" dirty="0"/>
              <a:t>psicomotricidad </a:t>
            </a:r>
            <a:r>
              <a:rPr lang="es-BO" dirty="0" smtClean="0"/>
              <a:t>se basa </a:t>
            </a:r>
            <a:r>
              <a:rPr lang="es-BO" dirty="0"/>
              <a:t>en una visión global de la persona, </a:t>
            </a:r>
            <a:r>
              <a:rPr lang="es-BO" dirty="0" smtClean="0"/>
              <a:t>integra </a:t>
            </a:r>
            <a:r>
              <a:rPr lang="es-BO" dirty="0"/>
              <a:t>las interacciones cognitivas, emocionales, simbólicas y sensorio motrices en la capacidad de ser y de expresarse en un contexto psicosocial. La intervención psicomotriz se desarrolla y encuentra su aplicación cualquiera sea la edad, en los ámbitos preventivo, educativo, reeducativo y terapéutico.</a:t>
            </a:r>
          </a:p>
          <a:p>
            <a:pPr algn="just"/>
            <a:r>
              <a:rPr lang="es-BO" dirty="0"/>
              <a:t>La intervención propone trabajar diferentes áreas como el esquema corporal, la coordinación dinámica general, el tono, la lateralidad, la disociación de movimientos tanto en miembros superiores como en inferiores, la orientación temporal y espacial.</a:t>
            </a:r>
            <a:endParaRPr lang="es-BO" b="1" dirty="0"/>
          </a:p>
          <a:p>
            <a:pPr marL="0" indent="0" algn="just">
              <a:buNone/>
            </a:pPr>
            <a:endParaRPr lang="es-BO"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86277" y="861983"/>
            <a:ext cx="4649407" cy="4463431"/>
          </a:xfrm>
          <a:prstGeom prst="rect">
            <a:avLst/>
          </a:prstGeom>
        </p:spPr>
      </p:pic>
    </p:spTree>
    <p:extLst>
      <p:ext uri="{BB962C8B-B14F-4D97-AF65-F5344CB8AC3E}">
        <p14:creationId xmlns:p14="http://schemas.microsoft.com/office/powerpoint/2010/main" val="246860356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docProps/app.xml><?xml version="1.0" encoding="utf-8"?>
<Properties xmlns="http://schemas.openxmlformats.org/officeDocument/2006/extended-properties" xmlns:vt="http://schemas.openxmlformats.org/officeDocument/2006/docPropsVTypes">
  <Template>Ion</Template>
  <TotalTime>1280</TotalTime>
  <Words>1912</Words>
  <Application>Microsoft Office PowerPoint</Application>
  <PresentationFormat>Panorámica</PresentationFormat>
  <Paragraphs>105</Paragraphs>
  <Slides>24</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24</vt:i4>
      </vt:variant>
    </vt:vector>
  </HeadingPairs>
  <TitlesOfParts>
    <vt:vector size="28" baseType="lpstr">
      <vt:lpstr>Arial</vt:lpstr>
      <vt:lpstr>Century Gothic</vt:lpstr>
      <vt:lpstr>Wingdings 3</vt:lpstr>
      <vt:lpstr>Ion</vt:lpstr>
      <vt:lpstr>PSICOMOTRICIDAD Y DISCAPACIDAD INTELECTUAL </vt:lpstr>
      <vt:lpstr> psicomotricidad</vt:lpstr>
      <vt:lpstr>Importancia de la psicomotricidad </vt:lpstr>
      <vt:lpstr>Componentes de la Psicomotricidad </vt:lpstr>
      <vt:lpstr>Hitos más importantes </vt:lpstr>
      <vt:lpstr>Presentación de PowerPoint</vt:lpstr>
      <vt:lpstr>Presentación de PowerPoint</vt:lpstr>
      <vt:lpstr>Intervencion psicomotriz en PCD intelectual </vt:lpstr>
      <vt:lpstr>Presentación de PowerPoint</vt:lpstr>
      <vt:lpstr>Esquema corporal </vt:lpstr>
      <vt:lpstr>Actividades para trabajar esquema corporal </vt:lpstr>
      <vt:lpstr>Lateralidad </vt:lpstr>
      <vt:lpstr>Presentación de PowerPoint</vt:lpstr>
      <vt:lpstr>Actividades para trabajar lateralidad </vt:lpstr>
      <vt:lpstr>Equilibrio </vt:lpstr>
      <vt:lpstr>Presentación de PowerPoint</vt:lpstr>
      <vt:lpstr>Actividades para trabajar equilibrio.</vt:lpstr>
      <vt:lpstr>Coordinación </vt:lpstr>
      <vt:lpstr>Actividades para trabajar coordinación </vt:lpstr>
      <vt:lpstr>Estructuración espacio-tiempo </vt:lpstr>
      <vt:lpstr>Presentación de PowerPoint</vt:lpstr>
      <vt:lpstr>Actividades para trabajar estructuración tiempo-espacio  </vt:lpstr>
      <vt:lpstr>Presentación de PowerPoint</vt:lpstr>
      <vt:lpstr>Bibliografía</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DELL</dc:creator>
  <cp:lastModifiedBy>DELL</cp:lastModifiedBy>
  <cp:revision>49</cp:revision>
  <dcterms:created xsi:type="dcterms:W3CDTF">2018-01-27T20:53:53Z</dcterms:created>
  <dcterms:modified xsi:type="dcterms:W3CDTF">2018-01-31T11:21:52Z</dcterms:modified>
</cp:coreProperties>
</file>