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64" r:id="rId4"/>
    <p:sldId id="258" r:id="rId5"/>
    <p:sldId id="259" r:id="rId6"/>
    <p:sldId id="260" r:id="rId7"/>
    <p:sldId id="265" r:id="rId8"/>
    <p:sldId id="261" r:id="rId9"/>
    <p:sldId id="262" r:id="rId10"/>
    <p:sldId id="263" r:id="rId11"/>
    <p:sldId id="266" r:id="rId12"/>
    <p:sldId id="267" r:id="rId13"/>
    <p:sldId id="268" r:id="rId14"/>
    <p:sldId id="273" r:id="rId15"/>
    <p:sldId id="274" r:id="rId16"/>
    <p:sldId id="269" r:id="rId17"/>
    <p:sldId id="270" r:id="rId18"/>
    <p:sldId id="275" r:id="rId19"/>
    <p:sldId id="276" r:id="rId20"/>
    <p:sldId id="277" r:id="rId21"/>
    <p:sldId id="278" r:id="rId22"/>
    <p:sldId id="281" r:id="rId23"/>
    <p:sldId id="282" r:id="rId24"/>
    <p:sldId id="283" r:id="rId25"/>
    <p:sldId id="284" r:id="rId2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407AC-E56A-4763-A346-09F6DCC38AF0}" type="doc">
      <dgm:prSet loTypeId="urn:microsoft.com/office/officeart/2005/8/layout/orgChart1" loCatId="hierarchy" qsTypeId="urn:microsoft.com/office/officeart/2005/8/quickstyle/simple1" qsCatId="simple" csTypeId="urn:microsoft.com/office/officeart/2005/8/colors/accent1_2" csCatId="accent1"/>
      <dgm:spPr/>
    </dgm:pt>
    <dgm:pt modelId="{9341686D-5C56-4F57-870F-1BBE51E54F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APRENDIZAJE</a:t>
          </a:r>
          <a:endParaRPr kumimoji="0" lang="es-ES" b="1" i="0" u="none" strike="noStrike" cap="none" normalizeH="0" baseline="0" smtClean="0">
            <a:ln>
              <a:noFill/>
            </a:ln>
            <a:solidFill>
              <a:srgbClr val="000000"/>
            </a:solidFill>
            <a:effectLst/>
          </a:endParaRPr>
        </a:p>
      </dgm:t>
    </dgm:pt>
    <dgm:pt modelId="{FEC9B152-822B-4328-8F0F-F07EC7E13278}" type="parTrans" cxnId="{7293374D-8139-42AC-A5B4-4F780E35C0EC}">
      <dgm:prSet/>
      <dgm:spPr/>
    </dgm:pt>
    <dgm:pt modelId="{71DCAC97-7384-4603-802A-2CC5E96ED7A0}" type="sibTrans" cxnId="{7293374D-8139-42AC-A5B4-4F780E35C0EC}">
      <dgm:prSet/>
      <dgm:spPr/>
    </dgm:pt>
    <dgm:pt modelId="{752A7A97-D34F-4E0B-A0E8-D59A1E4C00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ENTRADA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INFORMACION</a:t>
          </a:r>
          <a:endParaRPr kumimoji="0" lang="es-ES" b="1" i="0" u="none" strike="noStrike" cap="none" normalizeH="0" baseline="0" smtClean="0">
            <a:ln>
              <a:noFill/>
            </a:ln>
            <a:solidFill>
              <a:srgbClr val="000000"/>
            </a:solidFill>
            <a:effectLst/>
          </a:endParaRPr>
        </a:p>
      </dgm:t>
    </dgm:pt>
    <dgm:pt modelId="{06ECC24F-E385-4F6C-BE5E-3C3DCEFDA21D}" type="parTrans" cxnId="{78156C0C-11DA-48B2-A8F6-6289A8336C67}">
      <dgm:prSet/>
      <dgm:spPr/>
    </dgm:pt>
    <dgm:pt modelId="{5F3334DA-138A-48AA-B254-8D1AF8567B25}" type="sibTrans" cxnId="{78156C0C-11DA-48B2-A8F6-6289A8336C67}">
      <dgm:prSet/>
      <dgm:spPr/>
    </dgm:pt>
    <dgm:pt modelId="{857D4161-45AA-4575-96AF-19FA1BCECE5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PROCESAMIENTO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REGISTRO</a:t>
          </a:r>
          <a:endParaRPr kumimoji="0" lang="es-ES" b="1" i="0" u="none" strike="noStrike" cap="none" normalizeH="0" baseline="0" smtClean="0">
            <a:ln>
              <a:noFill/>
            </a:ln>
            <a:solidFill>
              <a:srgbClr val="000000"/>
            </a:solidFill>
            <a:effectLst/>
          </a:endParaRPr>
        </a:p>
      </dgm:t>
    </dgm:pt>
    <dgm:pt modelId="{791D34AC-116A-4A67-BB1B-2EBB0F823D89}" type="parTrans" cxnId="{E0016120-EF28-4C86-80EA-B8E6E1169F51}">
      <dgm:prSet/>
      <dgm:spPr/>
    </dgm:pt>
    <dgm:pt modelId="{2F8772FE-8EF7-4BE2-9D28-168DC1A3BDDC}" type="sibTrans" cxnId="{E0016120-EF28-4C86-80EA-B8E6E1169F51}">
      <dgm:prSet/>
      <dgm:spPr/>
    </dgm:pt>
    <dgm:pt modelId="{9050119B-F4C5-4F25-90BB-5A6D13005A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SALIDA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b="1" i="0" u="none" strike="noStrike" cap="none" normalizeH="0" baseline="0" smtClean="0">
              <a:ln>
                <a:noFill/>
              </a:ln>
              <a:solidFill>
                <a:srgbClr val="000000"/>
              </a:solidFill>
              <a:effectLst/>
            </a:rPr>
            <a:t>DE  INFORMACION</a:t>
          </a:r>
          <a:endParaRPr kumimoji="0" lang="es-ES" b="1" i="0" u="none" strike="noStrike" cap="none" normalizeH="0" baseline="0" smtClean="0">
            <a:ln>
              <a:noFill/>
            </a:ln>
            <a:solidFill>
              <a:srgbClr val="000000"/>
            </a:solidFill>
            <a:effectLst/>
          </a:endParaRPr>
        </a:p>
      </dgm:t>
    </dgm:pt>
    <dgm:pt modelId="{F0B5F6FF-ADE9-4BC5-8A04-CC27F5DDA50B}" type="parTrans" cxnId="{17A617E0-45C3-421E-9331-C11E9CF6CF00}">
      <dgm:prSet/>
      <dgm:spPr/>
    </dgm:pt>
    <dgm:pt modelId="{1A49EE83-E28A-4094-B995-BCA89C2F43B3}" type="sibTrans" cxnId="{17A617E0-45C3-421E-9331-C11E9CF6CF00}">
      <dgm:prSet/>
      <dgm:spPr/>
    </dgm:pt>
    <dgm:pt modelId="{6982B9E9-FFC1-4B12-ABC7-8EF1D7EF53D8}" type="pres">
      <dgm:prSet presAssocID="{AC5407AC-E56A-4763-A346-09F6DCC38AF0}" presName="hierChild1" presStyleCnt="0">
        <dgm:presLayoutVars>
          <dgm:orgChart val="1"/>
          <dgm:chPref val="1"/>
          <dgm:dir/>
          <dgm:animOne val="branch"/>
          <dgm:animLvl val="lvl"/>
          <dgm:resizeHandles/>
        </dgm:presLayoutVars>
      </dgm:prSet>
      <dgm:spPr/>
    </dgm:pt>
    <dgm:pt modelId="{61DBB4CA-E2CB-4DBE-A8D5-0414726A6E28}" type="pres">
      <dgm:prSet presAssocID="{9341686D-5C56-4F57-870F-1BBE51E54FAD}" presName="hierRoot1" presStyleCnt="0">
        <dgm:presLayoutVars>
          <dgm:hierBranch/>
        </dgm:presLayoutVars>
      </dgm:prSet>
      <dgm:spPr/>
    </dgm:pt>
    <dgm:pt modelId="{76EE36D2-CC73-4806-8BC6-32884F519BE6}" type="pres">
      <dgm:prSet presAssocID="{9341686D-5C56-4F57-870F-1BBE51E54FAD}" presName="rootComposite1" presStyleCnt="0"/>
      <dgm:spPr/>
    </dgm:pt>
    <dgm:pt modelId="{4F11F3D6-B1AA-49A6-9F09-1094CC8CCBAA}" type="pres">
      <dgm:prSet presAssocID="{9341686D-5C56-4F57-870F-1BBE51E54FAD}" presName="rootText1" presStyleLbl="node0" presStyleIdx="0" presStyleCnt="1">
        <dgm:presLayoutVars>
          <dgm:chPref val="3"/>
        </dgm:presLayoutVars>
      </dgm:prSet>
      <dgm:spPr/>
    </dgm:pt>
    <dgm:pt modelId="{FD1E3C5C-FD88-447E-B2B0-2114C439B3E5}" type="pres">
      <dgm:prSet presAssocID="{9341686D-5C56-4F57-870F-1BBE51E54FAD}" presName="rootConnector1" presStyleLbl="node1" presStyleIdx="0" presStyleCnt="0"/>
      <dgm:spPr/>
    </dgm:pt>
    <dgm:pt modelId="{B95C5FC5-8A7B-4DE8-952F-74100EAA6696}" type="pres">
      <dgm:prSet presAssocID="{9341686D-5C56-4F57-870F-1BBE51E54FAD}" presName="hierChild2" presStyleCnt="0"/>
      <dgm:spPr/>
    </dgm:pt>
    <dgm:pt modelId="{786F30CD-A2F4-4FDA-85D3-000B604555AC}" type="pres">
      <dgm:prSet presAssocID="{06ECC24F-E385-4F6C-BE5E-3C3DCEFDA21D}" presName="Name35" presStyleLbl="parChTrans1D2" presStyleIdx="0" presStyleCnt="3"/>
      <dgm:spPr/>
    </dgm:pt>
    <dgm:pt modelId="{FD535381-E8B1-4E76-B023-E97485CD2CFC}" type="pres">
      <dgm:prSet presAssocID="{752A7A97-D34F-4E0B-A0E8-D59A1E4C00DD}" presName="hierRoot2" presStyleCnt="0">
        <dgm:presLayoutVars>
          <dgm:hierBranch/>
        </dgm:presLayoutVars>
      </dgm:prSet>
      <dgm:spPr/>
    </dgm:pt>
    <dgm:pt modelId="{390F987E-8D04-4FE8-A85F-469CD223E30B}" type="pres">
      <dgm:prSet presAssocID="{752A7A97-D34F-4E0B-A0E8-D59A1E4C00DD}" presName="rootComposite" presStyleCnt="0"/>
      <dgm:spPr/>
    </dgm:pt>
    <dgm:pt modelId="{E4D44980-2A96-4774-A274-9FF64684703C}" type="pres">
      <dgm:prSet presAssocID="{752A7A97-D34F-4E0B-A0E8-D59A1E4C00DD}" presName="rootText" presStyleLbl="node2" presStyleIdx="0" presStyleCnt="3">
        <dgm:presLayoutVars>
          <dgm:chPref val="3"/>
        </dgm:presLayoutVars>
      </dgm:prSet>
      <dgm:spPr/>
    </dgm:pt>
    <dgm:pt modelId="{1FE02D35-4FD6-45F8-A876-83641D9326BD}" type="pres">
      <dgm:prSet presAssocID="{752A7A97-D34F-4E0B-A0E8-D59A1E4C00DD}" presName="rootConnector" presStyleLbl="node2" presStyleIdx="0" presStyleCnt="3"/>
      <dgm:spPr/>
    </dgm:pt>
    <dgm:pt modelId="{75FC21C1-B255-4F41-BA72-BCB359458AB7}" type="pres">
      <dgm:prSet presAssocID="{752A7A97-D34F-4E0B-A0E8-D59A1E4C00DD}" presName="hierChild4" presStyleCnt="0"/>
      <dgm:spPr/>
    </dgm:pt>
    <dgm:pt modelId="{D0B9DA74-4E70-48C2-8B3D-89DC5DEA5FEE}" type="pres">
      <dgm:prSet presAssocID="{752A7A97-D34F-4E0B-A0E8-D59A1E4C00DD}" presName="hierChild5" presStyleCnt="0"/>
      <dgm:spPr/>
    </dgm:pt>
    <dgm:pt modelId="{A96B4C87-EE69-42E6-8D02-11D36C66F1B8}" type="pres">
      <dgm:prSet presAssocID="{791D34AC-116A-4A67-BB1B-2EBB0F823D89}" presName="Name35" presStyleLbl="parChTrans1D2" presStyleIdx="1" presStyleCnt="3"/>
      <dgm:spPr/>
    </dgm:pt>
    <dgm:pt modelId="{9D9E665B-F65C-408E-B1B0-7C2778E3E104}" type="pres">
      <dgm:prSet presAssocID="{857D4161-45AA-4575-96AF-19FA1BCECE5A}" presName="hierRoot2" presStyleCnt="0">
        <dgm:presLayoutVars>
          <dgm:hierBranch/>
        </dgm:presLayoutVars>
      </dgm:prSet>
      <dgm:spPr/>
    </dgm:pt>
    <dgm:pt modelId="{CB918DDF-C63D-4C47-AC95-7DCA6E6A66A4}" type="pres">
      <dgm:prSet presAssocID="{857D4161-45AA-4575-96AF-19FA1BCECE5A}" presName="rootComposite" presStyleCnt="0"/>
      <dgm:spPr/>
    </dgm:pt>
    <dgm:pt modelId="{F31D70EA-D85E-42BD-9909-18320A103079}" type="pres">
      <dgm:prSet presAssocID="{857D4161-45AA-4575-96AF-19FA1BCECE5A}" presName="rootText" presStyleLbl="node2" presStyleIdx="1" presStyleCnt="3">
        <dgm:presLayoutVars>
          <dgm:chPref val="3"/>
        </dgm:presLayoutVars>
      </dgm:prSet>
      <dgm:spPr/>
    </dgm:pt>
    <dgm:pt modelId="{1AC09C9C-04EA-4E97-8BDA-CA2AB9C1CA3C}" type="pres">
      <dgm:prSet presAssocID="{857D4161-45AA-4575-96AF-19FA1BCECE5A}" presName="rootConnector" presStyleLbl="node2" presStyleIdx="1" presStyleCnt="3"/>
      <dgm:spPr/>
    </dgm:pt>
    <dgm:pt modelId="{4A3E37A6-0529-4FD5-90DE-94D3E4371F4D}" type="pres">
      <dgm:prSet presAssocID="{857D4161-45AA-4575-96AF-19FA1BCECE5A}" presName="hierChild4" presStyleCnt="0"/>
      <dgm:spPr/>
    </dgm:pt>
    <dgm:pt modelId="{E8242B05-A159-4881-8394-63FE3B361529}" type="pres">
      <dgm:prSet presAssocID="{857D4161-45AA-4575-96AF-19FA1BCECE5A}" presName="hierChild5" presStyleCnt="0"/>
      <dgm:spPr/>
    </dgm:pt>
    <dgm:pt modelId="{EB224292-5379-47AF-811B-004D132A0C92}" type="pres">
      <dgm:prSet presAssocID="{F0B5F6FF-ADE9-4BC5-8A04-CC27F5DDA50B}" presName="Name35" presStyleLbl="parChTrans1D2" presStyleIdx="2" presStyleCnt="3"/>
      <dgm:spPr/>
    </dgm:pt>
    <dgm:pt modelId="{156385CD-23D7-4C87-BDC8-71AA45542974}" type="pres">
      <dgm:prSet presAssocID="{9050119B-F4C5-4F25-90BB-5A6D13005A7A}" presName="hierRoot2" presStyleCnt="0">
        <dgm:presLayoutVars>
          <dgm:hierBranch/>
        </dgm:presLayoutVars>
      </dgm:prSet>
      <dgm:spPr/>
    </dgm:pt>
    <dgm:pt modelId="{43996193-BE98-4BCB-ACAB-CDEEC0A9CD6E}" type="pres">
      <dgm:prSet presAssocID="{9050119B-F4C5-4F25-90BB-5A6D13005A7A}" presName="rootComposite" presStyleCnt="0"/>
      <dgm:spPr/>
    </dgm:pt>
    <dgm:pt modelId="{3DC19E5E-B295-41E2-B5EC-5AAF43CC1FA3}" type="pres">
      <dgm:prSet presAssocID="{9050119B-F4C5-4F25-90BB-5A6D13005A7A}" presName="rootText" presStyleLbl="node2" presStyleIdx="2" presStyleCnt="3">
        <dgm:presLayoutVars>
          <dgm:chPref val="3"/>
        </dgm:presLayoutVars>
      </dgm:prSet>
      <dgm:spPr/>
    </dgm:pt>
    <dgm:pt modelId="{74277274-650D-4069-B376-92DF9EEB3EAE}" type="pres">
      <dgm:prSet presAssocID="{9050119B-F4C5-4F25-90BB-5A6D13005A7A}" presName="rootConnector" presStyleLbl="node2" presStyleIdx="2" presStyleCnt="3"/>
      <dgm:spPr/>
    </dgm:pt>
    <dgm:pt modelId="{BD736A4D-7889-42FE-A6F2-7C390DD415A4}" type="pres">
      <dgm:prSet presAssocID="{9050119B-F4C5-4F25-90BB-5A6D13005A7A}" presName="hierChild4" presStyleCnt="0"/>
      <dgm:spPr/>
    </dgm:pt>
    <dgm:pt modelId="{170551F2-0AAF-4B8F-A993-E2436749D38D}" type="pres">
      <dgm:prSet presAssocID="{9050119B-F4C5-4F25-90BB-5A6D13005A7A}" presName="hierChild5" presStyleCnt="0"/>
      <dgm:spPr/>
    </dgm:pt>
    <dgm:pt modelId="{3D1062ED-F461-44D4-A32E-7E12AED12C84}" type="pres">
      <dgm:prSet presAssocID="{9341686D-5C56-4F57-870F-1BBE51E54FAD}" presName="hierChild3" presStyleCnt="0"/>
      <dgm:spPr/>
    </dgm:pt>
  </dgm:ptLst>
  <dgm:cxnLst>
    <dgm:cxn modelId="{88CCBD69-F2D8-4F3C-BCF8-CAD2A9C74D93}" type="presOf" srcId="{9341686D-5C56-4F57-870F-1BBE51E54FAD}" destId="{FD1E3C5C-FD88-447E-B2B0-2114C439B3E5}" srcOrd="1" destOrd="0" presId="urn:microsoft.com/office/officeart/2005/8/layout/orgChart1"/>
    <dgm:cxn modelId="{D98371C8-02E6-4A05-B35E-8B1A9E47F37C}" type="presOf" srcId="{791D34AC-116A-4A67-BB1B-2EBB0F823D89}" destId="{A96B4C87-EE69-42E6-8D02-11D36C66F1B8}" srcOrd="0" destOrd="0" presId="urn:microsoft.com/office/officeart/2005/8/layout/orgChart1"/>
    <dgm:cxn modelId="{61636FFE-674E-4D8F-85E1-5F2E751D621D}" type="presOf" srcId="{AC5407AC-E56A-4763-A346-09F6DCC38AF0}" destId="{6982B9E9-FFC1-4B12-ABC7-8EF1D7EF53D8}" srcOrd="0" destOrd="0" presId="urn:microsoft.com/office/officeart/2005/8/layout/orgChart1"/>
    <dgm:cxn modelId="{168D5207-4747-4A8C-8181-D7DB27A1C5CD}" type="presOf" srcId="{9341686D-5C56-4F57-870F-1BBE51E54FAD}" destId="{4F11F3D6-B1AA-49A6-9F09-1094CC8CCBAA}" srcOrd="0" destOrd="0" presId="urn:microsoft.com/office/officeart/2005/8/layout/orgChart1"/>
    <dgm:cxn modelId="{E0F20964-8F2F-446C-9DC3-DB146D1745EB}" type="presOf" srcId="{06ECC24F-E385-4F6C-BE5E-3C3DCEFDA21D}" destId="{786F30CD-A2F4-4FDA-85D3-000B604555AC}" srcOrd="0" destOrd="0" presId="urn:microsoft.com/office/officeart/2005/8/layout/orgChart1"/>
    <dgm:cxn modelId="{F6F87A86-F56F-42DD-A68B-FFD2E3DC30FE}" type="presOf" srcId="{857D4161-45AA-4575-96AF-19FA1BCECE5A}" destId="{1AC09C9C-04EA-4E97-8BDA-CA2AB9C1CA3C}" srcOrd="1" destOrd="0" presId="urn:microsoft.com/office/officeart/2005/8/layout/orgChart1"/>
    <dgm:cxn modelId="{96D59B0B-E31B-4A83-9F64-0E00FBE68F9B}" type="presOf" srcId="{752A7A97-D34F-4E0B-A0E8-D59A1E4C00DD}" destId="{E4D44980-2A96-4774-A274-9FF64684703C}" srcOrd="0" destOrd="0" presId="urn:microsoft.com/office/officeart/2005/8/layout/orgChart1"/>
    <dgm:cxn modelId="{96C241A0-5A2F-4E8C-8A36-94E87F5A66E0}" type="presOf" srcId="{F0B5F6FF-ADE9-4BC5-8A04-CC27F5DDA50B}" destId="{EB224292-5379-47AF-811B-004D132A0C92}" srcOrd="0" destOrd="0" presId="urn:microsoft.com/office/officeart/2005/8/layout/orgChart1"/>
    <dgm:cxn modelId="{0E85B82C-9742-425D-8A4B-3B1A56135714}" type="presOf" srcId="{9050119B-F4C5-4F25-90BB-5A6D13005A7A}" destId="{74277274-650D-4069-B376-92DF9EEB3EAE}" srcOrd="1" destOrd="0" presId="urn:microsoft.com/office/officeart/2005/8/layout/orgChart1"/>
    <dgm:cxn modelId="{78156C0C-11DA-48B2-A8F6-6289A8336C67}" srcId="{9341686D-5C56-4F57-870F-1BBE51E54FAD}" destId="{752A7A97-D34F-4E0B-A0E8-D59A1E4C00DD}" srcOrd="0" destOrd="0" parTransId="{06ECC24F-E385-4F6C-BE5E-3C3DCEFDA21D}" sibTransId="{5F3334DA-138A-48AA-B254-8D1AF8567B25}"/>
    <dgm:cxn modelId="{E0016120-EF28-4C86-80EA-B8E6E1169F51}" srcId="{9341686D-5C56-4F57-870F-1BBE51E54FAD}" destId="{857D4161-45AA-4575-96AF-19FA1BCECE5A}" srcOrd="1" destOrd="0" parTransId="{791D34AC-116A-4A67-BB1B-2EBB0F823D89}" sibTransId="{2F8772FE-8EF7-4BE2-9D28-168DC1A3BDDC}"/>
    <dgm:cxn modelId="{17A617E0-45C3-421E-9331-C11E9CF6CF00}" srcId="{9341686D-5C56-4F57-870F-1BBE51E54FAD}" destId="{9050119B-F4C5-4F25-90BB-5A6D13005A7A}" srcOrd="2" destOrd="0" parTransId="{F0B5F6FF-ADE9-4BC5-8A04-CC27F5DDA50B}" sibTransId="{1A49EE83-E28A-4094-B995-BCA89C2F43B3}"/>
    <dgm:cxn modelId="{C27268F2-8ACC-4A08-8C06-849C0469C1B0}" type="presOf" srcId="{857D4161-45AA-4575-96AF-19FA1BCECE5A}" destId="{F31D70EA-D85E-42BD-9909-18320A103079}" srcOrd="0" destOrd="0" presId="urn:microsoft.com/office/officeart/2005/8/layout/orgChart1"/>
    <dgm:cxn modelId="{7293374D-8139-42AC-A5B4-4F780E35C0EC}" srcId="{AC5407AC-E56A-4763-A346-09F6DCC38AF0}" destId="{9341686D-5C56-4F57-870F-1BBE51E54FAD}" srcOrd="0" destOrd="0" parTransId="{FEC9B152-822B-4328-8F0F-F07EC7E13278}" sibTransId="{71DCAC97-7384-4603-802A-2CC5E96ED7A0}"/>
    <dgm:cxn modelId="{E7A24B0E-DF95-4347-8EE9-17D523530942}" type="presOf" srcId="{752A7A97-D34F-4E0B-A0E8-D59A1E4C00DD}" destId="{1FE02D35-4FD6-45F8-A876-83641D9326BD}" srcOrd="1" destOrd="0" presId="urn:microsoft.com/office/officeart/2005/8/layout/orgChart1"/>
    <dgm:cxn modelId="{394F236B-0404-456F-A8A2-5F1BDFC8945E}" type="presOf" srcId="{9050119B-F4C5-4F25-90BB-5A6D13005A7A}" destId="{3DC19E5E-B295-41E2-B5EC-5AAF43CC1FA3}" srcOrd="0" destOrd="0" presId="urn:microsoft.com/office/officeart/2005/8/layout/orgChart1"/>
    <dgm:cxn modelId="{3A577D04-7283-49BF-B7E0-45E6B54231E8}" type="presParOf" srcId="{6982B9E9-FFC1-4B12-ABC7-8EF1D7EF53D8}" destId="{61DBB4CA-E2CB-4DBE-A8D5-0414726A6E28}" srcOrd="0" destOrd="0" presId="urn:microsoft.com/office/officeart/2005/8/layout/orgChart1"/>
    <dgm:cxn modelId="{15BC3960-F072-4E68-B864-26670CF417B8}" type="presParOf" srcId="{61DBB4CA-E2CB-4DBE-A8D5-0414726A6E28}" destId="{76EE36D2-CC73-4806-8BC6-32884F519BE6}" srcOrd="0" destOrd="0" presId="urn:microsoft.com/office/officeart/2005/8/layout/orgChart1"/>
    <dgm:cxn modelId="{214D3938-7AD1-41CB-B9CE-BF5CB8D7886B}" type="presParOf" srcId="{76EE36D2-CC73-4806-8BC6-32884F519BE6}" destId="{4F11F3D6-B1AA-49A6-9F09-1094CC8CCBAA}" srcOrd="0" destOrd="0" presId="urn:microsoft.com/office/officeart/2005/8/layout/orgChart1"/>
    <dgm:cxn modelId="{342EE944-F3B7-4BA5-A08E-189371B39330}" type="presParOf" srcId="{76EE36D2-CC73-4806-8BC6-32884F519BE6}" destId="{FD1E3C5C-FD88-447E-B2B0-2114C439B3E5}" srcOrd="1" destOrd="0" presId="urn:microsoft.com/office/officeart/2005/8/layout/orgChart1"/>
    <dgm:cxn modelId="{B91A9452-5284-418E-930A-CCD36BB9A594}" type="presParOf" srcId="{61DBB4CA-E2CB-4DBE-A8D5-0414726A6E28}" destId="{B95C5FC5-8A7B-4DE8-952F-74100EAA6696}" srcOrd="1" destOrd="0" presId="urn:microsoft.com/office/officeart/2005/8/layout/orgChart1"/>
    <dgm:cxn modelId="{60561CB0-D301-4AA1-9DAC-1A5900830D17}" type="presParOf" srcId="{B95C5FC5-8A7B-4DE8-952F-74100EAA6696}" destId="{786F30CD-A2F4-4FDA-85D3-000B604555AC}" srcOrd="0" destOrd="0" presId="urn:microsoft.com/office/officeart/2005/8/layout/orgChart1"/>
    <dgm:cxn modelId="{64546200-48D2-4B58-B6C7-D672697A56A0}" type="presParOf" srcId="{B95C5FC5-8A7B-4DE8-952F-74100EAA6696}" destId="{FD535381-E8B1-4E76-B023-E97485CD2CFC}" srcOrd="1" destOrd="0" presId="urn:microsoft.com/office/officeart/2005/8/layout/orgChart1"/>
    <dgm:cxn modelId="{C43C05D1-2927-4D65-B042-4FC11F39F176}" type="presParOf" srcId="{FD535381-E8B1-4E76-B023-E97485CD2CFC}" destId="{390F987E-8D04-4FE8-A85F-469CD223E30B}" srcOrd="0" destOrd="0" presId="urn:microsoft.com/office/officeart/2005/8/layout/orgChart1"/>
    <dgm:cxn modelId="{3F5AD1E4-E5FD-49AF-906A-74AAA15AB56C}" type="presParOf" srcId="{390F987E-8D04-4FE8-A85F-469CD223E30B}" destId="{E4D44980-2A96-4774-A274-9FF64684703C}" srcOrd="0" destOrd="0" presId="urn:microsoft.com/office/officeart/2005/8/layout/orgChart1"/>
    <dgm:cxn modelId="{B4CF18EE-A32F-440A-A770-948A0759C106}" type="presParOf" srcId="{390F987E-8D04-4FE8-A85F-469CD223E30B}" destId="{1FE02D35-4FD6-45F8-A876-83641D9326BD}" srcOrd="1" destOrd="0" presId="urn:microsoft.com/office/officeart/2005/8/layout/orgChart1"/>
    <dgm:cxn modelId="{33DA4B14-9A42-47E7-822A-B2BEA9A069D3}" type="presParOf" srcId="{FD535381-E8B1-4E76-B023-E97485CD2CFC}" destId="{75FC21C1-B255-4F41-BA72-BCB359458AB7}" srcOrd="1" destOrd="0" presId="urn:microsoft.com/office/officeart/2005/8/layout/orgChart1"/>
    <dgm:cxn modelId="{45E1A3FB-9CF7-4670-87EF-AC9DCF7C050B}" type="presParOf" srcId="{FD535381-E8B1-4E76-B023-E97485CD2CFC}" destId="{D0B9DA74-4E70-48C2-8B3D-89DC5DEA5FEE}" srcOrd="2" destOrd="0" presId="urn:microsoft.com/office/officeart/2005/8/layout/orgChart1"/>
    <dgm:cxn modelId="{8D4DDB07-7719-475C-8DC2-57F345CCD954}" type="presParOf" srcId="{B95C5FC5-8A7B-4DE8-952F-74100EAA6696}" destId="{A96B4C87-EE69-42E6-8D02-11D36C66F1B8}" srcOrd="2" destOrd="0" presId="urn:microsoft.com/office/officeart/2005/8/layout/orgChart1"/>
    <dgm:cxn modelId="{43AF9225-FC3C-4794-A7EA-044A7425A2C6}" type="presParOf" srcId="{B95C5FC5-8A7B-4DE8-952F-74100EAA6696}" destId="{9D9E665B-F65C-408E-B1B0-7C2778E3E104}" srcOrd="3" destOrd="0" presId="urn:microsoft.com/office/officeart/2005/8/layout/orgChart1"/>
    <dgm:cxn modelId="{8181E852-A175-444A-84BE-0BBAE940A709}" type="presParOf" srcId="{9D9E665B-F65C-408E-B1B0-7C2778E3E104}" destId="{CB918DDF-C63D-4C47-AC95-7DCA6E6A66A4}" srcOrd="0" destOrd="0" presId="urn:microsoft.com/office/officeart/2005/8/layout/orgChart1"/>
    <dgm:cxn modelId="{708FBB0D-6ACE-4160-9E1B-89E881F11E1E}" type="presParOf" srcId="{CB918DDF-C63D-4C47-AC95-7DCA6E6A66A4}" destId="{F31D70EA-D85E-42BD-9909-18320A103079}" srcOrd="0" destOrd="0" presId="urn:microsoft.com/office/officeart/2005/8/layout/orgChart1"/>
    <dgm:cxn modelId="{4C3C8F5D-D216-418C-89F4-BEA3A37B6F8C}" type="presParOf" srcId="{CB918DDF-C63D-4C47-AC95-7DCA6E6A66A4}" destId="{1AC09C9C-04EA-4E97-8BDA-CA2AB9C1CA3C}" srcOrd="1" destOrd="0" presId="urn:microsoft.com/office/officeart/2005/8/layout/orgChart1"/>
    <dgm:cxn modelId="{00CDFCC5-CC8D-4DDA-A78A-85CE634D6780}" type="presParOf" srcId="{9D9E665B-F65C-408E-B1B0-7C2778E3E104}" destId="{4A3E37A6-0529-4FD5-90DE-94D3E4371F4D}" srcOrd="1" destOrd="0" presId="urn:microsoft.com/office/officeart/2005/8/layout/orgChart1"/>
    <dgm:cxn modelId="{8BEFAD45-5737-4888-BF16-A7D044BFD4E9}" type="presParOf" srcId="{9D9E665B-F65C-408E-B1B0-7C2778E3E104}" destId="{E8242B05-A159-4881-8394-63FE3B361529}" srcOrd="2" destOrd="0" presId="urn:microsoft.com/office/officeart/2005/8/layout/orgChart1"/>
    <dgm:cxn modelId="{30FF1207-5446-4F96-8783-77D511586859}" type="presParOf" srcId="{B95C5FC5-8A7B-4DE8-952F-74100EAA6696}" destId="{EB224292-5379-47AF-811B-004D132A0C92}" srcOrd="4" destOrd="0" presId="urn:microsoft.com/office/officeart/2005/8/layout/orgChart1"/>
    <dgm:cxn modelId="{78CC10D1-1ABE-4FFB-8E81-936A1FEBC095}" type="presParOf" srcId="{B95C5FC5-8A7B-4DE8-952F-74100EAA6696}" destId="{156385CD-23D7-4C87-BDC8-71AA45542974}" srcOrd="5" destOrd="0" presId="urn:microsoft.com/office/officeart/2005/8/layout/orgChart1"/>
    <dgm:cxn modelId="{25C4A113-988D-463F-944B-7DE2C7D4A518}" type="presParOf" srcId="{156385CD-23D7-4C87-BDC8-71AA45542974}" destId="{43996193-BE98-4BCB-ACAB-CDEEC0A9CD6E}" srcOrd="0" destOrd="0" presId="urn:microsoft.com/office/officeart/2005/8/layout/orgChart1"/>
    <dgm:cxn modelId="{193B6E83-900E-4634-A063-4BD53C46E44D}" type="presParOf" srcId="{43996193-BE98-4BCB-ACAB-CDEEC0A9CD6E}" destId="{3DC19E5E-B295-41E2-B5EC-5AAF43CC1FA3}" srcOrd="0" destOrd="0" presId="urn:microsoft.com/office/officeart/2005/8/layout/orgChart1"/>
    <dgm:cxn modelId="{BE526811-4F7B-4B92-8FC8-5FAC89A26334}" type="presParOf" srcId="{43996193-BE98-4BCB-ACAB-CDEEC0A9CD6E}" destId="{74277274-650D-4069-B376-92DF9EEB3EAE}" srcOrd="1" destOrd="0" presId="urn:microsoft.com/office/officeart/2005/8/layout/orgChart1"/>
    <dgm:cxn modelId="{FB8DBBA8-FDFB-481E-A206-77D9FAC2E3B8}" type="presParOf" srcId="{156385CD-23D7-4C87-BDC8-71AA45542974}" destId="{BD736A4D-7889-42FE-A6F2-7C390DD415A4}" srcOrd="1" destOrd="0" presId="urn:microsoft.com/office/officeart/2005/8/layout/orgChart1"/>
    <dgm:cxn modelId="{F6F625C6-83AE-402B-96CE-92B1242EEB50}" type="presParOf" srcId="{156385CD-23D7-4C87-BDC8-71AA45542974}" destId="{170551F2-0AAF-4B8F-A993-E2436749D38D}" srcOrd="2" destOrd="0" presId="urn:microsoft.com/office/officeart/2005/8/layout/orgChart1"/>
    <dgm:cxn modelId="{6B7412A7-1983-44AF-BF87-7B06B44F9691}" type="presParOf" srcId="{61DBB4CA-E2CB-4DBE-A8D5-0414726A6E28}" destId="{3D1062ED-F461-44D4-A32E-7E12AED12C8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51885-D2FB-4E70-8864-ABEBEEA846D8}" type="datetimeFigureOut">
              <a:rPr lang="es-PE" smtClean="0"/>
              <a:t>17/12/2017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BD731-BE4A-4E65-839A-7902029587D8}" type="slidenum">
              <a:rPr lang="es-PE" smtClean="0"/>
              <a:t>‹Nº›</a:t>
            </a:fld>
            <a:endParaRPr lang="es-PE"/>
          </a:p>
        </p:txBody>
      </p:sp>
    </p:spTree>
    <p:extLst>
      <p:ext uri="{BB962C8B-B14F-4D97-AF65-F5344CB8AC3E}">
        <p14:creationId xmlns:p14="http://schemas.microsoft.com/office/powerpoint/2010/main" val="152673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C318F-662A-46CD-93D4-9CD44A8FBE58}" type="slidenum">
              <a:rPr lang="es-ES"/>
              <a:pPr/>
              <a:t>3</a:t>
            </a:fld>
            <a:endParaRPr lang="es-E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p:spPr>
        <p:txBody>
          <a:bodyPr/>
          <a:lstStyle/>
          <a:p>
            <a:endParaRPr lang="es-MX" smtClean="0">
              <a:latin typeface="Times New Roman" charset="0"/>
            </a:endParaRPr>
          </a:p>
        </p:txBody>
      </p:sp>
      <p:sp>
        <p:nvSpPr>
          <p:cNvPr id="49156" name="3 Marcador de número de diapositiva"/>
          <p:cNvSpPr>
            <a:spLocks noGrp="1"/>
          </p:cNvSpPr>
          <p:nvPr>
            <p:ph type="sldNum" sz="quarter" idx="5"/>
          </p:nvPr>
        </p:nvSpPr>
        <p:spPr>
          <a:noFill/>
        </p:spPr>
        <p:txBody>
          <a:bodyPr/>
          <a:lstStyle/>
          <a:p>
            <a:fld id="{F3D90604-2166-4897-876E-7D12878E2B94}" type="slidenum">
              <a:rPr lang="en-US" smtClean="0">
                <a:latin typeface="Times New Roman" charset="0"/>
              </a:rPr>
              <a:pPr/>
              <a:t>7</a:t>
            </a:fld>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4DB54-FC93-4E1C-AFFC-EB0DC67D4872}" type="slidenum">
              <a:rPr lang="es-ES"/>
              <a:pPr/>
              <a:t>14</a:t>
            </a:fld>
            <a:endParaRPr lang="es-E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D7AC3-5711-4242-9EF2-2EACEDFD6668}" type="slidenum">
              <a:rPr lang="en-US"/>
              <a:pPr/>
              <a:t>15</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DEE75-5579-4225-9BE1-2ADC5E35750F}" type="slidenum">
              <a:rPr lang="es-ES"/>
              <a:pPr/>
              <a:t>18</a:t>
            </a:fld>
            <a:endParaRPr lang="es-E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3CB9CD-6D60-4852-80C2-CD9E535DB821}" type="datetimeFigureOut">
              <a:rPr lang="es-PE" smtClean="0"/>
              <a:t>17/12/2017</a:t>
            </a:fld>
            <a:endParaRPr lang="es-P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P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9D3BF1-B005-4119-AA33-E10B403B9A33}" type="slidenum">
              <a:rPr lang="es-PE" smtClean="0"/>
              <a:t>‹Nº›</a:t>
            </a:fld>
            <a:endParaRPr lang="es-P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63CB9CD-6D60-4852-80C2-CD9E535DB821}" type="datetimeFigureOut">
              <a:rPr lang="es-PE" smtClean="0"/>
              <a:t>17/12/2017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63CB9CD-6D60-4852-80C2-CD9E535DB821}" type="datetimeFigureOut">
              <a:rPr lang="es-PE" smtClean="0"/>
              <a:t>17/12/2017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981200"/>
            <a:ext cx="8229600" cy="4114800"/>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C837451C-DF31-47E6-A527-FF17D38FEB7B}" type="slidenum">
              <a:rPr lang="es-ES"/>
              <a:pPr/>
              <a:t>‹Nº›</a:t>
            </a:fld>
            <a:endParaRPr lang="es-ES"/>
          </a:p>
        </p:txBody>
      </p:sp>
    </p:spTree>
    <p:extLst>
      <p:ext uri="{BB962C8B-B14F-4D97-AF65-F5344CB8AC3E}">
        <p14:creationId xmlns:p14="http://schemas.microsoft.com/office/powerpoint/2010/main" val="4121204476"/>
      </p:ext>
    </p:extLst>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981200"/>
            <a:ext cx="8229600" cy="4114800"/>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2AFBA513-C648-43CB-A015-EA2861212CB0}" type="slidenum">
              <a:rPr lang="es-ES"/>
              <a:pPr/>
              <a:t>‹Nº›</a:t>
            </a:fld>
            <a:endParaRPr lang="es-ES"/>
          </a:p>
        </p:txBody>
      </p:sp>
    </p:spTree>
    <p:extLst>
      <p:ext uri="{BB962C8B-B14F-4D97-AF65-F5344CB8AC3E}">
        <p14:creationId xmlns:p14="http://schemas.microsoft.com/office/powerpoint/2010/main" val="1989935791"/>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3CB9CD-6D60-4852-80C2-CD9E535DB821}" type="datetimeFigureOut">
              <a:rPr lang="es-PE" smtClean="0"/>
              <a:t>17/12/2017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3CB9CD-6D60-4852-80C2-CD9E535DB821}" type="datetimeFigureOut">
              <a:rPr lang="es-PE" smtClean="0"/>
              <a:t>17/12/2017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63CB9CD-6D60-4852-80C2-CD9E535DB821}" type="datetimeFigureOut">
              <a:rPr lang="es-PE" smtClean="0"/>
              <a:t>17/12/2017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89D3BF1-B005-4119-AA33-E10B403B9A33}" type="slidenum">
              <a:rPr lang="es-PE" smtClean="0"/>
              <a:t>‹Nº›</a:t>
            </a:fld>
            <a:endParaRPr lang="es-PE"/>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3CB9CD-6D60-4852-80C2-CD9E535DB821}" type="datetimeFigureOut">
              <a:rPr lang="es-PE" smtClean="0"/>
              <a:t>17/12/2017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63CB9CD-6D60-4852-80C2-CD9E535DB821}" type="datetimeFigureOut">
              <a:rPr lang="es-PE" smtClean="0"/>
              <a:t>17/12/2017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CB9CD-6D60-4852-80C2-CD9E535DB821}" type="datetimeFigureOut">
              <a:rPr lang="es-PE" smtClean="0"/>
              <a:t>17/12/2017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3CB9CD-6D60-4852-80C2-CD9E535DB821}" type="datetimeFigureOut">
              <a:rPr lang="es-PE" smtClean="0"/>
              <a:t>17/12/2017</a:t>
            </a:fld>
            <a:endParaRPr lang="es-PE"/>
          </a:p>
        </p:txBody>
      </p:sp>
      <p:sp>
        <p:nvSpPr>
          <p:cNvPr id="7" name="Slide Number Placeholder 6"/>
          <p:cNvSpPr>
            <a:spLocks noGrp="1"/>
          </p:cNvSpPr>
          <p:nvPr>
            <p:ph type="sldNum" sz="quarter" idx="12"/>
          </p:nvPr>
        </p:nvSpPr>
        <p:spPr/>
        <p:txBody>
          <a:bodyPr/>
          <a:lstStyle/>
          <a:p>
            <a:fld id="{389D3BF1-B005-4119-AA33-E10B403B9A33}" type="slidenum">
              <a:rPr lang="es-PE" smtClean="0"/>
              <a:t>‹Nº›</a:t>
            </a:fld>
            <a:endParaRPr lang="es-P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3CB9CD-6D60-4852-80C2-CD9E535DB821}" type="datetimeFigureOut">
              <a:rPr lang="es-PE" smtClean="0"/>
              <a:t>17/12/2017</a:t>
            </a:fld>
            <a:endParaRPr lang="es-P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E"/>
          </a:p>
        </p:txBody>
      </p:sp>
      <p:sp>
        <p:nvSpPr>
          <p:cNvPr id="7" name="Slide Number Placeholder 6"/>
          <p:cNvSpPr>
            <a:spLocks noGrp="1"/>
          </p:cNvSpPr>
          <p:nvPr>
            <p:ph type="sldNum" sz="quarter" idx="12"/>
          </p:nvPr>
        </p:nvSpPr>
        <p:spPr/>
        <p:txBody>
          <a:bodyPr/>
          <a:lstStyle/>
          <a:p>
            <a:fld id="{389D3BF1-B005-4119-AA33-E10B403B9A33}"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3CB9CD-6D60-4852-80C2-CD9E535DB821}" type="datetimeFigureOut">
              <a:rPr lang="es-PE" smtClean="0"/>
              <a:t>17/12/2017</a:t>
            </a:fld>
            <a:endParaRPr lang="es-P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P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9D3BF1-B005-4119-AA33-E10B403B9A33}"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4008" y="2348880"/>
            <a:ext cx="3600399" cy="2061756"/>
          </a:xfrm>
        </p:spPr>
        <p:txBody>
          <a:bodyPr>
            <a:normAutofit fontScale="90000"/>
          </a:bodyPr>
          <a:lstStyle/>
          <a:p>
            <a:r>
              <a:rPr lang="es-PE" dirty="0" smtClean="0"/>
              <a:t>HEMISFERICIDAD CEREBRAL Y EL TRABAJO EN AULA</a:t>
            </a:r>
            <a:endParaRPr lang="es-PE" dirty="0"/>
          </a:p>
        </p:txBody>
      </p:sp>
      <p:sp>
        <p:nvSpPr>
          <p:cNvPr id="3" name="2 Subtítulo"/>
          <p:cNvSpPr>
            <a:spLocks noGrp="1"/>
          </p:cNvSpPr>
          <p:nvPr>
            <p:ph type="subTitle" idx="1"/>
          </p:nvPr>
        </p:nvSpPr>
        <p:spPr/>
        <p:txBody>
          <a:bodyPr/>
          <a:lstStyle/>
          <a:p>
            <a:r>
              <a:rPr lang="es-PE" dirty="0" smtClean="0"/>
              <a:t>Alejandra Mendoza Claure</a:t>
            </a:r>
            <a:endParaRPr lang="es-PE" dirty="0"/>
          </a:p>
        </p:txBody>
      </p:sp>
    </p:spTree>
    <p:extLst>
      <p:ext uri="{BB962C8B-B14F-4D97-AF65-F5344CB8AC3E}">
        <p14:creationId xmlns:p14="http://schemas.microsoft.com/office/powerpoint/2010/main" val="2770544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CARACTERISTICAS DE CADA HEMISFERIO</a:t>
            </a:r>
            <a:endParaRPr lang="es-PE"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75516791"/>
              </p:ext>
            </p:extLst>
          </p:nvPr>
        </p:nvGraphicFramePr>
        <p:xfrm>
          <a:off x="1042988" y="2324100"/>
          <a:ext cx="6777038" cy="3589528"/>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s-PE" dirty="0" smtClean="0"/>
                        <a:t>HEMISFERIO</a:t>
                      </a:r>
                      <a:r>
                        <a:rPr lang="es-PE" baseline="0" dirty="0" smtClean="0"/>
                        <a:t> IZQUIERDO</a:t>
                      </a:r>
                      <a:endParaRPr lang="es-PE" dirty="0"/>
                    </a:p>
                  </a:txBody>
                  <a:tcPr/>
                </a:tc>
                <a:tc>
                  <a:txBody>
                    <a:bodyPr/>
                    <a:lstStyle/>
                    <a:p>
                      <a:r>
                        <a:rPr lang="es-PE" dirty="0" smtClean="0"/>
                        <a:t>HEMISFERIO DERECHO</a:t>
                      </a:r>
                      <a:endParaRPr lang="es-PE"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Analítico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Racional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Secuencial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(de la parte al todo)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Crítico, focalizado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Organizado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Matemático</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Temporal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Simbólico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Cuantitativo </a:t>
                      </a: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Intuitivo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Irracional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Global (holístico)</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(del todo a la parte)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 Imaginativo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Instintivo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No verbal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Artístico, creativo</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Sin juicio </a:t>
                      </a:r>
                      <a:b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br>
                      <a:r>
                        <a:rPr kumimoji="0" lang="es-ES" sz="1800" b="0" i="0" u="none" strike="noStrike" cap="none" normalizeH="0" baseline="0" dirty="0" smtClean="0">
                          <a:ln>
                            <a:noFill/>
                          </a:ln>
                          <a:solidFill>
                            <a:srgbClr val="000000"/>
                          </a:solidFill>
                          <a:effectLst>
                            <a:outerShdw blurRad="38100" dist="38100" dir="2700000" algn="tl">
                              <a:srgbClr val="FFFFFF"/>
                            </a:outerShdw>
                          </a:effectLst>
                          <a:latin typeface="Tahoma" charset="0"/>
                        </a:rPr>
                        <a:t>Cualitativo </a:t>
                      </a:r>
                    </a:p>
                    <a:p>
                      <a:endParaRPr lang="es-PE" dirty="0"/>
                    </a:p>
                  </a:txBody>
                  <a:tcPr/>
                </a:tc>
              </a:tr>
            </a:tbl>
          </a:graphicData>
        </a:graphic>
      </p:graphicFrame>
    </p:spTree>
    <p:extLst>
      <p:ext uri="{BB962C8B-B14F-4D97-AF65-F5344CB8AC3E}">
        <p14:creationId xmlns:p14="http://schemas.microsoft.com/office/powerpoint/2010/main" val="196813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312658" cy="1621984"/>
          </a:xfrm>
        </p:spPr>
        <p:txBody>
          <a:bodyPr>
            <a:normAutofit fontScale="90000"/>
          </a:bodyPr>
          <a:lstStyle/>
          <a:p>
            <a:pPr algn="ctr"/>
            <a:r>
              <a:rPr lang="es-PE" b="1" dirty="0" smtClean="0"/>
              <a:t>Comparación entre las características de ambos hemisferios</a:t>
            </a:r>
            <a:endParaRPr lang="es-PE"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96605784"/>
              </p:ext>
            </p:extLst>
          </p:nvPr>
        </p:nvGraphicFramePr>
        <p:xfrm>
          <a:off x="755576" y="2036068"/>
          <a:ext cx="7272808" cy="4480560"/>
        </p:xfrm>
        <a:graphic>
          <a:graphicData uri="http://schemas.openxmlformats.org/drawingml/2006/table">
            <a:tbl>
              <a:tblPr firstRow="1" bandRow="1">
                <a:tableStyleId>{5C22544A-7EE6-4342-B048-85BDC9FD1C3A}</a:tableStyleId>
              </a:tblPr>
              <a:tblGrid>
                <a:gridCol w="3636404"/>
                <a:gridCol w="3636404"/>
              </a:tblGrid>
              <a:tr h="334346">
                <a:tc>
                  <a:txBody>
                    <a:bodyPr/>
                    <a:lstStyle/>
                    <a:p>
                      <a:r>
                        <a:rPr lang="es-PE" dirty="0" smtClean="0"/>
                        <a:t>HEMISFERIO IZQUIERDO</a:t>
                      </a:r>
                      <a:endParaRPr lang="es-PE" dirty="0"/>
                    </a:p>
                  </a:txBody>
                  <a:tcPr/>
                </a:tc>
                <a:tc>
                  <a:txBody>
                    <a:bodyPr/>
                    <a:lstStyle/>
                    <a:p>
                      <a:r>
                        <a:rPr lang="es-PE" dirty="0" smtClean="0"/>
                        <a:t>HEMISFERIO DERECHO</a:t>
                      </a:r>
                      <a:endParaRPr lang="es-PE" dirty="0"/>
                    </a:p>
                  </a:txBody>
                  <a:tcPr/>
                </a:tc>
              </a:tr>
              <a:tr h="1086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Verbal: </a:t>
                      </a:r>
                      <a:r>
                        <a:rPr kumimoji="0" lang="es-ES" sz="1800" b="1" i="0" u="none" strike="noStrike" cap="none" normalizeH="0" baseline="0" dirty="0" smtClean="0">
                          <a:ln>
                            <a:noFill/>
                          </a:ln>
                          <a:solidFill>
                            <a:schemeClr val="tx1"/>
                          </a:solidFill>
                          <a:effectLst/>
                          <a:latin typeface="Tahoma" charset="0"/>
                          <a:cs typeface="Times New Roman" charset="0"/>
                        </a:rPr>
                        <a:t>Usa palabras para nombrar, describir, definir.</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No verbal:</a:t>
                      </a:r>
                      <a:r>
                        <a:rPr kumimoji="0" lang="es-ES" sz="1800" b="1" i="0" u="none" strike="noStrike" cap="none" normalizeH="0" baseline="0" dirty="0" smtClean="0">
                          <a:ln>
                            <a:noFill/>
                          </a:ln>
                          <a:solidFill>
                            <a:schemeClr val="tx1"/>
                          </a:solidFill>
                          <a:effectLst/>
                          <a:latin typeface="Tahoma" charset="0"/>
                          <a:cs typeface="Times New Roman" charset="0"/>
                        </a:rPr>
                        <a:t> Es consciente de las cosas, pero le cuesta relacionarlas con palabras.</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r>
              <a:tr h="835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Analítico: </a:t>
                      </a:r>
                      <a:r>
                        <a:rPr kumimoji="0" lang="es-ES" sz="1800" b="1" i="0" u="none" strike="noStrike" cap="none" normalizeH="0" baseline="0" dirty="0" smtClean="0">
                          <a:ln>
                            <a:noFill/>
                          </a:ln>
                          <a:solidFill>
                            <a:schemeClr val="tx1"/>
                          </a:solidFill>
                          <a:effectLst/>
                          <a:latin typeface="Tahoma" charset="0"/>
                          <a:cs typeface="Times New Roman" charset="0"/>
                        </a:rPr>
                        <a:t>Estudia las cosas paso a paso y parte a parte.</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Sintético: </a:t>
                      </a:r>
                      <a:r>
                        <a:rPr kumimoji="0" lang="es-ES" sz="1800" b="1" i="0" u="none" strike="noStrike" cap="none" normalizeH="0" baseline="0" dirty="0" smtClean="0">
                          <a:ln>
                            <a:noFill/>
                          </a:ln>
                          <a:solidFill>
                            <a:schemeClr val="tx1"/>
                          </a:solidFill>
                          <a:effectLst/>
                          <a:latin typeface="Tahoma" charset="0"/>
                          <a:cs typeface="Times New Roman" charset="0"/>
                        </a:rPr>
                        <a:t>Agrupa las cosas para formar conjuntos.</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r>
              <a:tr h="1838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rPr>
                        <a:t>Simbólico: </a:t>
                      </a:r>
                      <a:r>
                        <a:rPr kumimoji="0" lang="es-ES" sz="1800" b="1" i="0" u="none" strike="noStrike" cap="none" normalizeH="0" baseline="0" dirty="0" smtClean="0">
                          <a:ln>
                            <a:noFill/>
                          </a:ln>
                          <a:solidFill>
                            <a:schemeClr val="tx1"/>
                          </a:solidFill>
                          <a:effectLst/>
                          <a:latin typeface="Tahoma" charset="0"/>
                        </a:rPr>
                        <a:t>Emplea un símbolo en representación de algo. Por ejemplo, el dibujo        significa "ojo"; el signo + representa el proceso de adición.</a:t>
                      </a:r>
                      <a:r>
                        <a:rPr kumimoji="0" lang="en-US" sz="1800" b="0" i="0" u="none" strike="noStrike" cap="none" normalizeH="0" baseline="0" dirty="0" smtClean="0">
                          <a:ln>
                            <a:noFill/>
                          </a:ln>
                          <a:solidFill>
                            <a:schemeClr val="tx1"/>
                          </a:solidFill>
                          <a:effectLst/>
                          <a:latin typeface="Tahoma" charset="0"/>
                        </a:rPr>
                        <a:t> </a:t>
                      </a:r>
                      <a:endParaRPr kumimoji="0" lang="es-ES" sz="1800" b="0" i="0" u="none" strike="noStrike" cap="none" normalizeH="0" baseline="0" dirty="0" smtClean="0">
                        <a:ln>
                          <a:noFill/>
                        </a:ln>
                        <a:solidFill>
                          <a:schemeClr val="tx1"/>
                        </a:solidFill>
                        <a:effectLst/>
                        <a:latin typeface="Tahoma" charset="0"/>
                      </a:endParaRP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Concreto: </a:t>
                      </a:r>
                      <a:r>
                        <a:rPr kumimoji="0" lang="es-ES" sz="1800" b="1" i="0" u="none" strike="noStrike" cap="none" normalizeH="0" baseline="0" dirty="0" smtClean="0">
                          <a:ln>
                            <a:noFill/>
                          </a:ln>
                          <a:solidFill>
                            <a:schemeClr val="tx1"/>
                          </a:solidFill>
                          <a:effectLst/>
                          <a:latin typeface="Tahoma" charset="0"/>
                          <a:cs typeface="Times New Roman" charset="0"/>
                        </a:rPr>
                        <a:t>Capta las cosas tal como son, en el momento presente.</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r>
            </a:tbl>
          </a:graphicData>
        </a:graphic>
      </p:graphicFrame>
    </p:spTree>
    <p:extLst>
      <p:ext uri="{BB962C8B-B14F-4D97-AF65-F5344CB8AC3E}">
        <p14:creationId xmlns:p14="http://schemas.microsoft.com/office/powerpoint/2010/main" val="500185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41496275"/>
              </p:ext>
            </p:extLst>
          </p:nvPr>
        </p:nvGraphicFramePr>
        <p:xfrm>
          <a:off x="827584" y="764704"/>
          <a:ext cx="7272808" cy="5588104"/>
        </p:xfrm>
        <a:graphic>
          <a:graphicData uri="http://schemas.openxmlformats.org/drawingml/2006/table">
            <a:tbl>
              <a:tblPr firstRow="1" bandRow="1">
                <a:tableStyleId>{5C22544A-7EE6-4342-B048-85BDC9FD1C3A}</a:tableStyleId>
              </a:tblPr>
              <a:tblGrid>
                <a:gridCol w="3636404"/>
                <a:gridCol w="3636404"/>
              </a:tblGrid>
              <a:tr h="522352">
                <a:tc>
                  <a:txBody>
                    <a:bodyPr/>
                    <a:lstStyle/>
                    <a:p>
                      <a:r>
                        <a:rPr lang="es-PE" dirty="0" smtClean="0"/>
                        <a:t>HEMISFERIO</a:t>
                      </a:r>
                      <a:r>
                        <a:rPr lang="es-PE" baseline="0" dirty="0" smtClean="0"/>
                        <a:t> IZQUIERDO</a:t>
                      </a:r>
                      <a:endParaRPr lang="es-PE" dirty="0"/>
                    </a:p>
                  </a:txBody>
                  <a:tcPr/>
                </a:tc>
                <a:tc>
                  <a:txBody>
                    <a:bodyPr/>
                    <a:lstStyle/>
                    <a:p>
                      <a:r>
                        <a:rPr lang="es-PE" dirty="0" smtClean="0"/>
                        <a:t>HEMISFERIO</a:t>
                      </a:r>
                      <a:r>
                        <a:rPr lang="es-PE" baseline="0" dirty="0" smtClean="0"/>
                        <a:t> DERECHO</a:t>
                      </a:r>
                      <a:endParaRPr lang="es-PE" dirty="0"/>
                    </a:p>
                  </a:txBody>
                  <a:tcPr/>
                </a:tc>
              </a:tr>
              <a:tr h="1133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Abstracto: </a:t>
                      </a:r>
                      <a:r>
                        <a:rPr kumimoji="0" lang="es-ES" sz="1600" b="1" i="0" u="none" strike="noStrike" cap="none" normalizeH="0" baseline="0" dirty="0" smtClean="0">
                          <a:ln>
                            <a:noFill/>
                          </a:ln>
                          <a:solidFill>
                            <a:schemeClr val="tx1"/>
                          </a:solidFill>
                          <a:effectLst/>
                          <a:latin typeface="Tahoma" charset="0"/>
                          <a:cs typeface="Times New Roman" charset="0"/>
                        </a:rPr>
                        <a:t>Toma un pequeño fragmento de información y lo emplea para representar el todo.</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Analógico: </a:t>
                      </a:r>
                      <a:r>
                        <a:rPr kumimoji="0" lang="es-ES" sz="1600" b="1" i="0" u="none" strike="noStrike" cap="none" normalizeH="0" baseline="0" dirty="0" smtClean="0">
                          <a:ln>
                            <a:noFill/>
                          </a:ln>
                          <a:solidFill>
                            <a:schemeClr val="tx1"/>
                          </a:solidFill>
                          <a:effectLst/>
                          <a:latin typeface="Tahoma" charset="0"/>
                          <a:cs typeface="Times New Roman" charset="0"/>
                        </a:rPr>
                        <a:t>Ve las semejanzas entre las cosas; comprende las relaciones metafóricas.</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r>
              <a:tr h="118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Temporal</a:t>
                      </a:r>
                      <a:r>
                        <a:rPr kumimoji="0" lang="es-ES" sz="1600" b="1" i="0" u="none" strike="noStrike" cap="none" normalizeH="0" baseline="0" dirty="0" smtClean="0">
                          <a:ln>
                            <a:noFill/>
                          </a:ln>
                          <a:solidFill>
                            <a:srgbClr val="FFFF00"/>
                          </a:solidFill>
                          <a:effectLst/>
                          <a:latin typeface="Tahoma" charset="0"/>
                          <a:cs typeface="Times New Roman" charset="0"/>
                        </a:rPr>
                        <a:t>:</a:t>
                      </a:r>
                      <a:r>
                        <a:rPr kumimoji="0" lang="es-ES" sz="1600" b="1" i="0" u="none" strike="noStrike" cap="none" normalizeH="0" baseline="0" dirty="0" smtClean="0">
                          <a:ln>
                            <a:noFill/>
                          </a:ln>
                          <a:solidFill>
                            <a:schemeClr val="tx1"/>
                          </a:solidFill>
                          <a:effectLst/>
                          <a:latin typeface="Tahoma" charset="0"/>
                          <a:cs typeface="Times New Roman" charset="0"/>
                        </a:rPr>
                        <a:t> Sigue el paso del tiempo, ordena las cosas en secuencias: empieza por el principio, etc.</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Atemporal: </a:t>
                      </a:r>
                      <a:r>
                        <a:rPr kumimoji="0" lang="es-ES" sz="1600" b="1" i="0" u="none" strike="noStrike" cap="none" normalizeH="0" baseline="0" dirty="0" smtClean="0">
                          <a:ln>
                            <a:noFill/>
                          </a:ln>
                          <a:solidFill>
                            <a:schemeClr val="tx1"/>
                          </a:solidFill>
                          <a:effectLst/>
                          <a:latin typeface="Tahoma" charset="0"/>
                          <a:cs typeface="Times New Roman" charset="0"/>
                        </a:rPr>
                        <a:t>Sin sentido del tiempo.</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r>
              <a:tr h="1304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Racional: </a:t>
                      </a:r>
                      <a:r>
                        <a:rPr kumimoji="0" lang="es-ES" sz="1600" b="1" i="0" u="none" strike="noStrike" cap="none" normalizeH="0" baseline="0" dirty="0" smtClean="0">
                          <a:ln>
                            <a:noFill/>
                          </a:ln>
                          <a:solidFill>
                            <a:schemeClr val="tx1"/>
                          </a:solidFill>
                          <a:effectLst/>
                          <a:latin typeface="Tahoma" charset="0"/>
                          <a:cs typeface="Times New Roman" charset="0"/>
                        </a:rPr>
                        <a:t>Saca conclusiones basadas en la razón y los datos.</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No racional</a:t>
                      </a:r>
                      <a:r>
                        <a:rPr kumimoji="0" lang="es-ES" sz="1600" b="1" i="0" u="none" strike="noStrike" cap="none" normalizeH="0" baseline="0" dirty="0" smtClean="0">
                          <a:ln>
                            <a:noFill/>
                          </a:ln>
                          <a:solidFill>
                            <a:srgbClr val="FFFF00"/>
                          </a:solidFill>
                          <a:effectLst/>
                          <a:latin typeface="Tahoma" charset="0"/>
                          <a:cs typeface="Times New Roman" charset="0"/>
                        </a:rPr>
                        <a:t>:</a:t>
                      </a:r>
                      <a:r>
                        <a:rPr kumimoji="0" lang="es-ES" sz="1600" b="1" i="0" u="none" strike="noStrike" cap="none" normalizeH="0" baseline="0" dirty="0" smtClean="0">
                          <a:ln>
                            <a:noFill/>
                          </a:ln>
                          <a:solidFill>
                            <a:schemeClr val="tx1"/>
                          </a:solidFill>
                          <a:effectLst/>
                          <a:latin typeface="Tahoma" charset="0"/>
                          <a:cs typeface="Times New Roman" charset="0"/>
                        </a:rPr>
                        <a:t> No necesita una base de razón, ni se basa en los hechos, tiende a posponer los juicios.</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r>
              <a:tr h="522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Digital: </a:t>
                      </a:r>
                      <a:r>
                        <a:rPr kumimoji="0" lang="es-ES" sz="1600" b="1" i="0" u="none" strike="noStrike" cap="none" normalizeH="0" baseline="0" dirty="0" smtClean="0">
                          <a:ln>
                            <a:noFill/>
                          </a:ln>
                          <a:solidFill>
                            <a:schemeClr val="tx1"/>
                          </a:solidFill>
                          <a:effectLst/>
                          <a:latin typeface="Tahoma" charset="0"/>
                          <a:cs typeface="Times New Roman" charset="0"/>
                        </a:rPr>
                        <a:t>Usa números, como al contar.</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dirty="0" smtClean="0">
                          <a:ln>
                            <a:noFill/>
                          </a:ln>
                          <a:solidFill>
                            <a:schemeClr val="bg2">
                              <a:lumMod val="50000"/>
                            </a:schemeClr>
                          </a:solidFill>
                          <a:effectLst/>
                          <a:latin typeface="Tahoma" charset="0"/>
                          <a:cs typeface="Times New Roman" charset="0"/>
                        </a:rPr>
                        <a:t>Espacial: </a:t>
                      </a:r>
                      <a:r>
                        <a:rPr kumimoji="0" lang="es-ES" sz="1600" b="1" i="0" u="none" strike="noStrike" cap="none" normalizeH="0" baseline="0" dirty="0" smtClean="0">
                          <a:ln>
                            <a:noFill/>
                          </a:ln>
                          <a:solidFill>
                            <a:schemeClr val="tx1"/>
                          </a:solidFill>
                          <a:effectLst/>
                          <a:latin typeface="Tahoma" charset="0"/>
                          <a:cs typeface="Times New Roman" charset="0"/>
                        </a:rPr>
                        <a:t>Ve donde están las cosas en relación con otras cosas, y como se combinan las partes para formar un todo.</a:t>
                      </a:r>
                      <a:endParaRPr kumimoji="0" lang="es-ES" sz="1600" b="1" i="0" u="none" strike="noStrike" cap="none" normalizeH="0" baseline="0" dirty="0" smtClean="0">
                        <a:ln>
                          <a:noFill/>
                        </a:ln>
                        <a:solidFill>
                          <a:schemeClr val="tx1"/>
                        </a:solidFill>
                        <a:effectLst/>
                        <a:latin typeface="Tahoma" charset="0"/>
                      </a:endParaRPr>
                    </a:p>
                    <a:p>
                      <a:endParaRPr lang="es-PE" sz="1600" dirty="0"/>
                    </a:p>
                  </a:txBody>
                  <a:tcPr/>
                </a:tc>
              </a:tr>
            </a:tbl>
          </a:graphicData>
        </a:graphic>
      </p:graphicFrame>
    </p:spTree>
    <p:extLst>
      <p:ext uri="{BB962C8B-B14F-4D97-AF65-F5344CB8AC3E}">
        <p14:creationId xmlns:p14="http://schemas.microsoft.com/office/powerpoint/2010/main" val="161651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00050177"/>
              </p:ext>
            </p:extLst>
          </p:nvPr>
        </p:nvGraphicFramePr>
        <p:xfrm>
          <a:off x="899592" y="980728"/>
          <a:ext cx="7272808" cy="5472608"/>
        </p:xfrm>
        <a:graphic>
          <a:graphicData uri="http://schemas.openxmlformats.org/drawingml/2006/table">
            <a:tbl>
              <a:tblPr firstRow="1" bandRow="1">
                <a:tableStyleId>{5C22544A-7EE6-4342-B048-85BDC9FD1C3A}</a:tableStyleId>
              </a:tblPr>
              <a:tblGrid>
                <a:gridCol w="3636404"/>
                <a:gridCol w="3636404"/>
              </a:tblGrid>
              <a:tr h="425907">
                <a:tc>
                  <a:txBody>
                    <a:bodyPr/>
                    <a:lstStyle/>
                    <a:p>
                      <a:r>
                        <a:rPr lang="es-PE" dirty="0" smtClean="0"/>
                        <a:t>HEMISFERIO IZQUIERDO</a:t>
                      </a:r>
                      <a:endParaRPr lang="es-PE" dirty="0"/>
                    </a:p>
                  </a:txBody>
                  <a:tcPr/>
                </a:tc>
                <a:tc>
                  <a:txBody>
                    <a:bodyPr/>
                    <a:lstStyle/>
                    <a:p>
                      <a:r>
                        <a:rPr lang="es-PE" dirty="0" smtClean="0"/>
                        <a:t>HEMISFERIO DERECHO</a:t>
                      </a:r>
                      <a:endParaRPr lang="es-PE" dirty="0"/>
                    </a:p>
                  </a:txBody>
                  <a:tcPr/>
                </a:tc>
              </a:tr>
              <a:tr h="231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Lógico: </a:t>
                      </a:r>
                      <a:r>
                        <a:rPr kumimoji="0" lang="es-ES" sz="1800" b="1" i="0" u="none" strike="noStrike" cap="none" normalizeH="0" baseline="0" dirty="0" smtClean="0">
                          <a:ln>
                            <a:noFill/>
                          </a:ln>
                          <a:solidFill>
                            <a:schemeClr val="tx1"/>
                          </a:solidFill>
                          <a:effectLst/>
                          <a:latin typeface="Tahoma" charset="0"/>
                          <a:cs typeface="Times New Roman" charset="0"/>
                        </a:rPr>
                        <a:t>Sus conclusiones se basan en la lógica: una cosa sigue a otra en un orden lógico. Por ejemplo, un teorema matemático o un argumento razonado.</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Intuitivo: </a:t>
                      </a:r>
                      <a:r>
                        <a:rPr kumimoji="0" lang="es-ES" sz="1800" b="1" i="0" u="none" strike="noStrike" cap="none" normalizeH="0" baseline="0" dirty="0" smtClean="0">
                          <a:ln>
                            <a:noFill/>
                          </a:ln>
                          <a:solidFill>
                            <a:schemeClr val="tx1"/>
                          </a:solidFill>
                          <a:effectLst/>
                          <a:latin typeface="Tahoma" charset="0"/>
                          <a:cs typeface="Times New Roman" charset="0"/>
                        </a:rPr>
                        <a:t>Tiene inspiraciones repentinas, a veces basadas en patrones incompletos, pistas, corazonadas o imágenes visuales.</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r>
              <a:tr h="231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Lineal:</a:t>
                      </a:r>
                      <a:r>
                        <a:rPr kumimoji="0" lang="es-ES" sz="1800" b="1" i="0" u="none" strike="noStrike" cap="none" normalizeH="0" baseline="0" dirty="0" smtClean="0">
                          <a:ln>
                            <a:noFill/>
                          </a:ln>
                          <a:solidFill>
                            <a:schemeClr val="tx1"/>
                          </a:solidFill>
                          <a:effectLst/>
                          <a:latin typeface="Tahoma" charset="0"/>
                          <a:cs typeface="Times New Roman" charset="0"/>
                        </a:rPr>
                        <a:t> Piensa en términos de ideas encadenadas, un pensamiento sigue a otro, llegando a menudo a una conclusión convergente.</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bg2">
                              <a:lumMod val="50000"/>
                            </a:schemeClr>
                          </a:solidFill>
                          <a:effectLst/>
                          <a:latin typeface="Tahoma" charset="0"/>
                          <a:cs typeface="Times New Roman" charset="0"/>
                        </a:rPr>
                        <a:t>Holístico: </a:t>
                      </a:r>
                      <a:r>
                        <a:rPr kumimoji="0" lang="es-ES" sz="1800" b="1" i="0" u="none" strike="noStrike" cap="none" normalizeH="0" baseline="0" dirty="0" smtClean="0">
                          <a:ln>
                            <a:noFill/>
                          </a:ln>
                          <a:solidFill>
                            <a:schemeClr val="tx1"/>
                          </a:solidFill>
                          <a:effectLst/>
                          <a:latin typeface="Tahoma" charset="0"/>
                          <a:cs typeface="Times New Roman" charset="0"/>
                        </a:rPr>
                        <a:t>Ve las cosas completas, de una vez; percibe los patrones y estructuras generales, llegando a menudo a conclusiones divergentes.</a:t>
                      </a:r>
                      <a:endParaRPr kumimoji="0" lang="es-ES" sz="1800" b="1" i="0" u="none" strike="noStrike" cap="none" normalizeH="0" baseline="0" dirty="0" smtClean="0">
                        <a:ln>
                          <a:noFill/>
                        </a:ln>
                        <a:solidFill>
                          <a:schemeClr val="tx1"/>
                        </a:solidFill>
                        <a:effectLst/>
                        <a:latin typeface="Tahoma" charset="0"/>
                      </a:endParaRPr>
                    </a:p>
                    <a:p>
                      <a:endParaRPr lang="es-PE" dirty="0"/>
                    </a:p>
                  </a:txBody>
                  <a:tcPr/>
                </a:tc>
              </a:tr>
              <a:tr h="425907">
                <a:tc>
                  <a:txBody>
                    <a:bodyPr/>
                    <a:lstStyle/>
                    <a:p>
                      <a:endParaRPr lang="es-PE"/>
                    </a:p>
                  </a:txBody>
                  <a:tcPr/>
                </a:tc>
                <a:tc>
                  <a:txBody>
                    <a:bodyPr/>
                    <a:lstStyle/>
                    <a:p>
                      <a:endParaRPr lang="es-PE" dirty="0"/>
                    </a:p>
                  </a:txBody>
                  <a:tcPr/>
                </a:tc>
              </a:tr>
            </a:tbl>
          </a:graphicData>
        </a:graphic>
      </p:graphicFrame>
    </p:spTree>
    <p:extLst>
      <p:ext uri="{BB962C8B-B14F-4D97-AF65-F5344CB8AC3E}">
        <p14:creationId xmlns:p14="http://schemas.microsoft.com/office/powerpoint/2010/main" val="241957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115888"/>
            <a:ext cx="9540875" cy="1371600"/>
          </a:xfrm>
        </p:spPr>
        <p:txBody>
          <a:bodyPr anchor="ctr"/>
          <a:lstStyle/>
          <a:p>
            <a:pPr algn="ctr"/>
            <a:r>
              <a:rPr lang="es-ES" sz="2400" b="1" dirty="0">
                <a:solidFill>
                  <a:schemeClr val="bg2">
                    <a:lumMod val="50000"/>
                  </a:schemeClr>
                </a:solidFill>
                <a:effectLst/>
              </a:rPr>
              <a:t>HABILIDADES ASOCIADOS CON LOS HEMISFERIOS</a:t>
            </a:r>
            <a:r>
              <a:rPr lang="es-ES" sz="4800" dirty="0">
                <a:solidFill>
                  <a:schemeClr val="bg2">
                    <a:lumMod val="50000"/>
                  </a:schemeClr>
                </a:solidFill>
              </a:rPr>
              <a:t> </a:t>
            </a:r>
          </a:p>
        </p:txBody>
      </p:sp>
      <p:graphicFrame>
        <p:nvGraphicFramePr>
          <p:cNvPr id="91183" name="Group 47"/>
          <p:cNvGraphicFramePr>
            <a:graphicFrameLocks noGrp="1"/>
          </p:cNvGraphicFramePr>
          <p:nvPr>
            <p:ph type="tbl" idx="1"/>
            <p:extLst>
              <p:ext uri="{D42A27DB-BD31-4B8C-83A1-F6EECF244321}">
                <p14:modId xmlns:p14="http://schemas.microsoft.com/office/powerpoint/2010/main" val="3606494330"/>
              </p:ext>
            </p:extLst>
          </p:nvPr>
        </p:nvGraphicFramePr>
        <p:xfrm>
          <a:off x="539552" y="1484784"/>
          <a:ext cx="8064896" cy="4968552"/>
        </p:xfrm>
        <a:graphic>
          <a:graphicData uri="http://schemas.openxmlformats.org/drawingml/2006/table">
            <a:tbl>
              <a:tblPr/>
              <a:tblGrid>
                <a:gridCol w="3890878"/>
                <a:gridCol w="4174018"/>
              </a:tblGrid>
              <a:tr h="6287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2500" b="1" i="0" u="none" strike="noStrike" cap="none" normalizeH="0" baseline="0" dirty="0" smtClean="0">
                          <a:ln>
                            <a:noFill/>
                          </a:ln>
                          <a:solidFill>
                            <a:schemeClr val="bg2">
                              <a:lumMod val="50000"/>
                            </a:schemeClr>
                          </a:solidFill>
                          <a:effectLst/>
                          <a:latin typeface="Tahoma" charset="0"/>
                        </a:rPr>
                        <a:t>Hemisferio Lógico</a:t>
                      </a:r>
                      <a:r>
                        <a:rPr kumimoji="0" lang="es-ES" sz="2500" b="0" i="0" u="none" strike="noStrike" cap="none" normalizeH="0" baseline="0" dirty="0" smtClean="0">
                          <a:ln>
                            <a:noFill/>
                          </a:ln>
                          <a:solidFill>
                            <a:schemeClr val="bg2">
                              <a:lumMod val="50000"/>
                            </a:schemeClr>
                          </a:solidFill>
                          <a:effectLst>
                            <a:outerShdw blurRad="38100" dist="38100" dir="2700000" algn="tl">
                              <a:srgbClr val="FFFFFF"/>
                            </a:outerShdw>
                          </a:effectLst>
                          <a:latin typeface="Tahoma"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2500" b="1" i="0" u="none" strike="noStrike" cap="none" normalizeH="0" baseline="0" dirty="0" smtClean="0">
                          <a:ln>
                            <a:noFill/>
                          </a:ln>
                          <a:solidFill>
                            <a:schemeClr val="bg2">
                              <a:lumMod val="50000"/>
                            </a:schemeClr>
                          </a:solidFill>
                          <a:effectLst/>
                          <a:latin typeface="Tahoma" charset="0"/>
                        </a:rPr>
                        <a:t>Hemisferio Holístico</a:t>
                      </a:r>
                      <a:r>
                        <a:rPr kumimoji="0" lang="es-ES" sz="2500" b="0" i="0" u="none" strike="noStrike" cap="none" normalizeH="0" baseline="0" dirty="0" smtClean="0">
                          <a:ln>
                            <a:noFill/>
                          </a:ln>
                          <a:solidFill>
                            <a:schemeClr val="bg2">
                              <a:lumMod val="50000"/>
                            </a:schemeClr>
                          </a:solidFill>
                          <a:effectLst>
                            <a:outerShdw blurRad="38100" dist="38100" dir="2700000" algn="tl">
                              <a:srgbClr val="000000"/>
                            </a:outerShdw>
                          </a:effectLst>
                          <a:latin typeface="Tahoma"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3398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2500" b="0" i="0" u="none" strike="noStrike" cap="none" normalizeH="0" baseline="0" dirty="0" smtClean="0">
                          <a:ln>
                            <a:noFill/>
                          </a:ln>
                          <a:solidFill>
                            <a:srgbClr val="000000"/>
                          </a:solidFill>
                          <a:effectLst/>
                          <a:latin typeface="Tahoma" charset="0"/>
                        </a:rPr>
                        <a:t>Escritura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Símbolos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Lenguaje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Lectura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Ortografía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Oratoria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Escucha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Localización de hechos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2500" b="0" i="0" u="none" strike="noStrike" cap="none" normalizeH="0" baseline="0" dirty="0" smtClean="0">
                          <a:ln>
                            <a:noFill/>
                          </a:ln>
                          <a:solidFill>
                            <a:srgbClr val="000000"/>
                          </a:solidFill>
                          <a:effectLst/>
                          <a:latin typeface="Tahoma" charset="0"/>
                        </a:rPr>
                        <a:t>y detalles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Asociaciones auditivas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ES" sz="2500" b="0" i="0" u="none" strike="noStrike" cap="none" normalizeH="0" baseline="0" dirty="0" smtClean="0">
                          <a:ln>
                            <a:noFill/>
                          </a:ln>
                          <a:solidFill>
                            <a:srgbClr val="000000"/>
                          </a:solidFill>
                          <a:effectLst/>
                          <a:latin typeface="Tahoma" charset="0"/>
                        </a:rPr>
                        <a:t>Relaciones espaciales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Formas y pautas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Cálculos matemáticos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Canto y música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Sensibilidad al color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Expresión artística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Creatividad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Visualización </a:t>
                      </a:r>
                      <a:br>
                        <a:rPr kumimoji="0" lang="es-ES" sz="2500" b="0" i="0" u="none" strike="noStrike" cap="none" normalizeH="0" baseline="0" dirty="0" smtClean="0">
                          <a:ln>
                            <a:noFill/>
                          </a:ln>
                          <a:solidFill>
                            <a:srgbClr val="000000"/>
                          </a:solidFill>
                          <a:effectLst/>
                          <a:latin typeface="Tahoma" charset="0"/>
                        </a:rPr>
                      </a:br>
                      <a:r>
                        <a:rPr kumimoji="0" lang="es-ES" sz="2500" b="0" i="0" u="none" strike="noStrike" cap="none" normalizeH="0" baseline="0" dirty="0" smtClean="0">
                          <a:ln>
                            <a:noFill/>
                          </a:ln>
                          <a:solidFill>
                            <a:srgbClr val="000000"/>
                          </a:solidFill>
                          <a:effectLst/>
                          <a:latin typeface="Tahoma" charset="0"/>
                        </a:rPr>
                        <a:t>Emociones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1250096"/>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395536" y="908720"/>
            <a:ext cx="8584952" cy="553368"/>
          </a:xfrm>
        </p:spPr>
        <p:txBody>
          <a:bodyPr>
            <a:normAutofit fontScale="90000"/>
          </a:bodyPr>
          <a:lstStyle/>
          <a:p>
            <a:pPr algn="ctr"/>
            <a:r>
              <a:rPr lang="es-ES" sz="3200" b="1" dirty="0">
                <a:solidFill>
                  <a:schemeClr val="bg2">
                    <a:lumMod val="50000"/>
                  </a:schemeClr>
                </a:solidFill>
                <a:effectLst>
                  <a:outerShdw blurRad="38100" dist="38100" dir="2700000" algn="tl">
                    <a:srgbClr val="FFFFFF"/>
                  </a:outerShdw>
                </a:effectLst>
              </a:rPr>
              <a:t>Estilos de aprendizaje y hemisfericidad cerebral</a:t>
            </a:r>
            <a:endParaRPr lang="en-US" sz="3200" b="1" dirty="0">
              <a:solidFill>
                <a:schemeClr val="bg2">
                  <a:lumMod val="50000"/>
                </a:schemeClr>
              </a:solidFill>
              <a:effectLst>
                <a:outerShdw blurRad="38100" dist="38100" dir="2700000" algn="tl">
                  <a:srgbClr val="FFFFFF"/>
                </a:outerShdw>
              </a:effectLst>
            </a:endParaRPr>
          </a:p>
        </p:txBody>
      </p:sp>
      <p:sp>
        <p:nvSpPr>
          <p:cNvPr id="418819" name="Rectangle 3"/>
          <p:cNvSpPr>
            <a:spLocks noGrp="1" noChangeArrowheads="1"/>
          </p:cNvSpPr>
          <p:nvPr>
            <p:ph idx="1"/>
          </p:nvPr>
        </p:nvSpPr>
        <p:spPr>
          <a:xfrm>
            <a:off x="1182688" y="1700213"/>
            <a:ext cx="7772400" cy="4432300"/>
          </a:xfrm>
        </p:spPr>
        <p:txBody>
          <a:bodyPr>
            <a:normAutofit lnSpcReduction="10000"/>
          </a:bodyPr>
          <a:lstStyle/>
          <a:p>
            <a:pPr algn="just">
              <a:lnSpc>
                <a:spcPct val="90000"/>
              </a:lnSpc>
              <a:buFont typeface="Wingdings" pitchFamily="2" charset="2"/>
              <a:buNone/>
            </a:pPr>
            <a:r>
              <a:rPr lang="es-ES" sz="2800" dirty="0">
                <a:solidFill>
                  <a:schemeClr val="tx1"/>
                </a:solidFill>
              </a:rPr>
              <a:t>El hecho de tener una hemisfericidad</a:t>
            </a:r>
          </a:p>
          <a:p>
            <a:pPr algn="just">
              <a:lnSpc>
                <a:spcPct val="90000"/>
              </a:lnSpc>
              <a:buFont typeface="Wingdings" pitchFamily="2" charset="2"/>
              <a:buNone/>
            </a:pPr>
            <a:r>
              <a:rPr lang="es-ES" sz="2800" dirty="0">
                <a:solidFill>
                  <a:schemeClr val="tx1"/>
                </a:solidFill>
              </a:rPr>
              <a:t>principalmente derecha o izquierda</a:t>
            </a:r>
          </a:p>
          <a:p>
            <a:pPr algn="just">
              <a:lnSpc>
                <a:spcPct val="90000"/>
              </a:lnSpc>
              <a:buFont typeface="Wingdings" pitchFamily="2" charset="2"/>
              <a:buNone/>
            </a:pPr>
            <a:r>
              <a:rPr lang="es-ES" sz="2800" dirty="0">
                <a:solidFill>
                  <a:schemeClr val="tx1"/>
                </a:solidFill>
              </a:rPr>
              <a:t>implica una variación en el estilo de</a:t>
            </a:r>
          </a:p>
          <a:p>
            <a:pPr algn="just">
              <a:lnSpc>
                <a:spcPct val="90000"/>
              </a:lnSpc>
              <a:buFont typeface="Wingdings" pitchFamily="2" charset="2"/>
              <a:buNone/>
            </a:pPr>
            <a:r>
              <a:rPr lang="es-ES" sz="2800" dirty="0">
                <a:solidFill>
                  <a:schemeClr val="tx1"/>
                </a:solidFill>
              </a:rPr>
              <a:t>aprendizaje</a:t>
            </a:r>
            <a:r>
              <a:rPr lang="en-US" sz="2800" dirty="0">
                <a:solidFill>
                  <a:schemeClr val="tx1"/>
                </a:solidFill>
              </a:rPr>
              <a:t> </a:t>
            </a:r>
          </a:p>
          <a:p>
            <a:pPr algn="just">
              <a:lnSpc>
                <a:spcPct val="90000"/>
              </a:lnSpc>
              <a:buFont typeface="Wingdings" pitchFamily="2" charset="2"/>
              <a:buNone/>
            </a:pPr>
            <a:endParaRPr lang="es-ES" sz="2800" dirty="0">
              <a:solidFill>
                <a:schemeClr val="tx1"/>
              </a:solidFill>
            </a:endParaRPr>
          </a:p>
          <a:p>
            <a:pPr algn="just">
              <a:lnSpc>
                <a:spcPct val="90000"/>
              </a:lnSpc>
              <a:buFont typeface="Wingdings" pitchFamily="2" charset="2"/>
              <a:buNone/>
            </a:pPr>
            <a:r>
              <a:rPr lang="es-ES" sz="2800" dirty="0">
                <a:solidFill>
                  <a:schemeClr val="tx1"/>
                </a:solidFill>
              </a:rPr>
              <a:t>Un docente </a:t>
            </a:r>
            <a:r>
              <a:rPr lang="es-ES" sz="2800" dirty="0" smtClean="0">
                <a:solidFill>
                  <a:schemeClr val="tx1"/>
                </a:solidFill>
              </a:rPr>
              <a:t>consciente </a:t>
            </a:r>
            <a:r>
              <a:rPr lang="es-ES" sz="2800" dirty="0">
                <a:solidFill>
                  <a:schemeClr val="tx1"/>
                </a:solidFill>
              </a:rPr>
              <a:t>de este tema</a:t>
            </a:r>
          </a:p>
          <a:p>
            <a:pPr algn="just">
              <a:lnSpc>
                <a:spcPct val="90000"/>
              </a:lnSpc>
              <a:buFont typeface="Wingdings" pitchFamily="2" charset="2"/>
              <a:buNone/>
            </a:pPr>
            <a:r>
              <a:rPr lang="es-ES" sz="2800" dirty="0">
                <a:solidFill>
                  <a:schemeClr val="tx1"/>
                </a:solidFill>
              </a:rPr>
              <a:t>desarrollará actividades que estimulen los</a:t>
            </a:r>
          </a:p>
          <a:p>
            <a:pPr algn="just">
              <a:lnSpc>
                <a:spcPct val="90000"/>
              </a:lnSpc>
              <a:buFont typeface="Wingdings" pitchFamily="2" charset="2"/>
              <a:buNone/>
            </a:pPr>
            <a:r>
              <a:rPr lang="es-ES" sz="2800" dirty="0">
                <a:solidFill>
                  <a:schemeClr val="tx1"/>
                </a:solidFill>
              </a:rPr>
              <a:t>dos hemisferios para mantener la</a:t>
            </a:r>
          </a:p>
          <a:p>
            <a:pPr algn="just">
              <a:lnSpc>
                <a:spcPct val="90000"/>
              </a:lnSpc>
              <a:buFont typeface="Wingdings" pitchFamily="2" charset="2"/>
              <a:buNone/>
            </a:pPr>
            <a:r>
              <a:rPr lang="es-ES" sz="2800" dirty="0">
                <a:solidFill>
                  <a:schemeClr val="tx1"/>
                </a:solidFill>
              </a:rPr>
              <a:t>atención de sus estudiantes y</a:t>
            </a:r>
          </a:p>
          <a:p>
            <a:pPr algn="just">
              <a:lnSpc>
                <a:spcPct val="90000"/>
              </a:lnSpc>
              <a:buFont typeface="Wingdings" pitchFamily="2" charset="2"/>
              <a:buNone/>
            </a:pPr>
            <a:r>
              <a:rPr lang="es-ES" sz="2800" dirty="0">
                <a:solidFill>
                  <a:schemeClr val="tx1"/>
                </a:solidFill>
              </a:rPr>
              <a:t>no perder nunca de vista la motivación</a:t>
            </a:r>
            <a:r>
              <a:rPr lang="en-US" sz="2800" dirty="0">
                <a:solidFill>
                  <a:schemeClr val="tx1"/>
                </a:solidFill>
              </a:rPr>
              <a:t> </a:t>
            </a:r>
          </a:p>
        </p:txBody>
      </p:sp>
    </p:spTree>
    <p:extLst>
      <p:ext uri="{BB962C8B-B14F-4D97-AF65-F5344CB8AC3E}">
        <p14:creationId xmlns:p14="http://schemas.microsoft.com/office/powerpoint/2010/main" val="3911046863"/>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p:cTn id="7" dur="1000" fill="hold"/>
                                        <p:tgtEl>
                                          <p:spTgt spid="4188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88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88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1881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p:cTn id="13" dur="1000" fill="hold"/>
                                        <p:tgtEl>
                                          <p:spTgt spid="4188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188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188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1881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18819">
                                            <p:txEl>
                                              <p:pRg st="2" end="2"/>
                                            </p:txEl>
                                          </p:spTgt>
                                        </p:tgtEl>
                                        <p:attrNameLst>
                                          <p:attrName>style.visibility</p:attrName>
                                        </p:attrNameLst>
                                      </p:cBhvr>
                                      <p:to>
                                        <p:strVal val="visible"/>
                                      </p:to>
                                    </p:set>
                                    <p:anim calcmode="lin" valueType="num">
                                      <p:cBhvr>
                                        <p:cTn id="19" dur="1000" fill="hold"/>
                                        <p:tgtEl>
                                          <p:spTgt spid="4188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188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188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18819">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18819">
                                            <p:txEl>
                                              <p:pRg st="3" end="3"/>
                                            </p:txEl>
                                          </p:spTgt>
                                        </p:tgtEl>
                                        <p:attrNameLst>
                                          <p:attrName>style.visibility</p:attrName>
                                        </p:attrNameLst>
                                      </p:cBhvr>
                                      <p:to>
                                        <p:strVal val="visible"/>
                                      </p:to>
                                    </p:set>
                                    <p:anim calcmode="lin" valueType="num">
                                      <p:cBhvr>
                                        <p:cTn id="25" dur="1000" fill="hold"/>
                                        <p:tgtEl>
                                          <p:spTgt spid="41881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1881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1881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18819">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18819">
                                            <p:txEl>
                                              <p:pRg st="5" end="5"/>
                                            </p:txEl>
                                          </p:spTgt>
                                        </p:tgtEl>
                                        <p:attrNameLst>
                                          <p:attrName>style.visibility</p:attrName>
                                        </p:attrNameLst>
                                      </p:cBhvr>
                                      <p:to>
                                        <p:strVal val="visible"/>
                                      </p:to>
                                    </p:set>
                                    <p:anim calcmode="lin" valueType="num">
                                      <p:cBhvr>
                                        <p:cTn id="31" dur="1000" fill="hold"/>
                                        <p:tgtEl>
                                          <p:spTgt spid="41881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1881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18819">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418819">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18819">
                                            <p:txEl>
                                              <p:pRg st="6" end="6"/>
                                            </p:txEl>
                                          </p:spTgt>
                                        </p:tgtEl>
                                        <p:attrNameLst>
                                          <p:attrName>style.visibility</p:attrName>
                                        </p:attrNameLst>
                                      </p:cBhvr>
                                      <p:to>
                                        <p:strVal val="visible"/>
                                      </p:to>
                                    </p:set>
                                    <p:anim calcmode="lin" valueType="num">
                                      <p:cBhvr>
                                        <p:cTn id="37" dur="1000" fill="hold"/>
                                        <p:tgtEl>
                                          <p:spTgt spid="418819">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418819">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418819">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418819">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18819">
                                            <p:txEl>
                                              <p:pRg st="7" end="7"/>
                                            </p:txEl>
                                          </p:spTgt>
                                        </p:tgtEl>
                                        <p:attrNameLst>
                                          <p:attrName>style.visibility</p:attrName>
                                        </p:attrNameLst>
                                      </p:cBhvr>
                                      <p:to>
                                        <p:strVal val="visible"/>
                                      </p:to>
                                    </p:set>
                                    <p:anim calcmode="lin" valueType="num">
                                      <p:cBhvr>
                                        <p:cTn id="43" dur="1000" fill="hold"/>
                                        <p:tgtEl>
                                          <p:spTgt spid="418819">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418819">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418819">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418819">
                                            <p:txEl>
                                              <p:pRg st="7" end="7"/>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18819">
                                            <p:txEl>
                                              <p:pRg st="8" end="8"/>
                                            </p:txEl>
                                          </p:spTgt>
                                        </p:tgtEl>
                                        <p:attrNameLst>
                                          <p:attrName>style.visibility</p:attrName>
                                        </p:attrNameLst>
                                      </p:cBhvr>
                                      <p:to>
                                        <p:strVal val="visible"/>
                                      </p:to>
                                    </p:set>
                                    <p:anim calcmode="lin" valueType="num">
                                      <p:cBhvr>
                                        <p:cTn id="49" dur="1000" fill="hold"/>
                                        <p:tgtEl>
                                          <p:spTgt spid="418819">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418819">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418819">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418819">
                                            <p:txEl>
                                              <p:pRg st="8" end="8"/>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18819">
                                            <p:txEl>
                                              <p:pRg st="9" end="9"/>
                                            </p:txEl>
                                          </p:spTgt>
                                        </p:tgtEl>
                                        <p:attrNameLst>
                                          <p:attrName>style.visibility</p:attrName>
                                        </p:attrNameLst>
                                      </p:cBhvr>
                                      <p:to>
                                        <p:strVal val="visible"/>
                                      </p:to>
                                    </p:set>
                                    <p:anim calcmode="lin" valueType="num">
                                      <p:cBhvr>
                                        <p:cTn id="55" dur="1000" fill="hold"/>
                                        <p:tgtEl>
                                          <p:spTgt spid="418819">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418819">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418819">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4188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Actividades para practicar ambos hemisferios</a:t>
            </a:r>
            <a:endParaRPr lang="es-PE"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37253004"/>
              </p:ext>
            </p:extLst>
          </p:nvPr>
        </p:nvGraphicFramePr>
        <p:xfrm>
          <a:off x="755576" y="2132856"/>
          <a:ext cx="7488832" cy="4330184"/>
        </p:xfrm>
        <a:graphic>
          <a:graphicData uri="http://schemas.openxmlformats.org/drawingml/2006/table">
            <a:tbl>
              <a:tblPr firstRow="1" bandRow="1">
                <a:tableStyleId>{5C22544A-7EE6-4342-B048-85BDC9FD1C3A}</a:tableStyleId>
              </a:tblPr>
              <a:tblGrid>
                <a:gridCol w="3744416"/>
                <a:gridCol w="3744416"/>
              </a:tblGrid>
              <a:tr h="427745">
                <a:tc>
                  <a:txBody>
                    <a:bodyPr/>
                    <a:lstStyle/>
                    <a:p>
                      <a:r>
                        <a:rPr lang="es-PE" dirty="0" smtClean="0"/>
                        <a:t>HEMISFERIO IZQUIERDO (logico)</a:t>
                      </a:r>
                      <a:endParaRPr lang="es-PE" dirty="0"/>
                    </a:p>
                  </a:txBody>
                  <a:tcPr/>
                </a:tc>
                <a:tc>
                  <a:txBody>
                    <a:bodyPr/>
                    <a:lstStyle/>
                    <a:p>
                      <a:r>
                        <a:rPr lang="es-PE" dirty="0" smtClean="0"/>
                        <a:t>HEMISFERIO DERECHO (holístico)</a:t>
                      </a:r>
                      <a:endParaRPr lang="es-PE" dirty="0"/>
                    </a:p>
                  </a:txBody>
                  <a:tcPr/>
                </a:tc>
              </a:tr>
              <a:tr h="3902439">
                <a:tc>
                  <a:txBody>
                    <a:bodyPr/>
                    <a:lstStyle/>
                    <a:p>
                      <a:pPr lvl="0"/>
                      <a:r>
                        <a:rPr kumimoji="0" lang="es-ES" sz="1800" kern="1200" dirty="0" smtClean="0">
                          <a:solidFill>
                            <a:schemeClr val="tx1"/>
                          </a:solidFill>
                          <a:latin typeface="Tahoma" pitchFamily="34" charset="0"/>
                          <a:ea typeface="Tahoma" pitchFamily="34" charset="0"/>
                          <a:cs typeface="Tahoma" pitchFamily="34" charset="0"/>
                        </a:rPr>
                        <a:t>Hacer esquemas.</a:t>
                      </a:r>
                    </a:p>
                    <a:p>
                      <a:pPr lvl="0"/>
                      <a:r>
                        <a:rPr kumimoji="0" lang="es-ES" sz="1800" kern="1200" dirty="0" smtClean="0">
                          <a:solidFill>
                            <a:schemeClr val="tx1"/>
                          </a:solidFill>
                          <a:latin typeface="Tahoma" pitchFamily="34" charset="0"/>
                          <a:ea typeface="Tahoma" pitchFamily="34" charset="0"/>
                          <a:cs typeface="Tahoma" pitchFamily="34" charset="0"/>
                        </a:rPr>
                        <a:t>Dar reglas.</a:t>
                      </a:r>
                    </a:p>
                    <a:p>
                      <a:pPr lvl="0"/>
                      <a:r>
                        <a:rPr kumimoji="0" lang="es-ES" sz="1800" kern="1200" dirty="0" smtClean="0">
                          <a:solidFill>
                            <a:schemeClr val="tx1"/>
                          </a:solidFill>
                          <a:latin typeface="Tahoma" pitchFamily="34" charset="0"/>
                          <a:ea typeface="Tahoma" pitchFamily="34" charset="0"/>
                          <a:cs typeface="Tahoma" pitchFamily="34" charset="0"/>
                        </a:rPr>
                        <a:t>Explicar paso a paso.</a:t>
                      </a:r>
                    </a:p>
                    <a:p>
                      <a:pPr lvl="0"/>
                      <a:r>
                        <a:rPr kumimoji="0" lang="es-ES" sz="1800" kern="1200" dirty="0" smtClean="0">
                          <a:solidFill>
                            <a:schemeClr val="tx1"/>
                          </a:solidFill>
                          <a:latin typeface="Tahoma" pitchFamily="34" charset="0"/>
                          <a:ea typeface="Tahoma" pitchFamily="34" charset="0"/>
                          <a:cs typeface="Tahoma" pitchFamily="34" charset="0"/>
                        </a:rPr>
                        <a:t>Leer los textos desde el principio.</a:t>
                      </a:r>
                    </a:p>
                    <a:p>
                      <a:pPr lvl="0"/>
                      <a:r>
                        <a:rPr kumimoji="0" lang="es-ES" sz="1800" kern="1200" dirty="0" smtClean="0">
                          <a:solidFill>
                            <a:schemeClr val="tx1"/>
                          </a:solidFill>
                          <a:latin typeface="Tahoma" pitchFamily="34" charset="0"/>
                          <a:ea typeface="Tahoma" pitchFamily="34" charset="0"/>
                          <a:cs typeface="Tahoma" pitchFamily="34" charset="0"/>
                        </a:rPr>
                        <a:t>Escribir un </a:t>
                      </a:r>
                      <a:r>
                        <a:rPr kumimoji="0" lang="es-ES" sz="1800" b="0" u="none" strike="noStrike" kern="1200" dirty="0" smtClean="0">
                          <a:solidFill>
                            <a:schemeClr val="tx1"/>
                          </a:solidFill>
                          <a:latin typeface="Tahoma" pitchFamily="34" charset="0"/>
                          <a:ea typeface="Tahoma" pitchFamily="34" charset="0"/>
                          <a:cs typeface="Tahoma" pitchFamily="34" charset="0"/>
                        </a:rPr>
                        <a:t>texto</a:t>
                      </a:r>
                      <a:r>
                        <a:rPr kumimoji="0" lang="es-ES" sz="1800" kern="1200" dirty="0" smtClean="0">
                          <a:solidFill>
                            <a:schemeClr val="tx1"/>
                          </a:solidFill>
                          <a:latin typeface="Tahoma" pitchFamily="34" charset="0"/>
                          <a:ea typeface="Tahoma" pitchFamily="34" charset="0"/>
                          <a:cs typeface="Tahoma" pitchFamily="34" charset="0"/>
                        </a:rPr>
                        <a:t> a partir de fotos o dibujos.</a:t>
                      </a:r>
                    </a:p>
                    <a:p>
                      <a:pPr lvl="0"/>
                      <a:r>
                        <a:rPr kumimoji="0" lang="es-ES" sz="1800" kern="1200" dirty="0" smtClean="0">
                          <a:solidFill>
                            <a:schemeClr val="tx1"/>
                          </a:solidFill>
                          <a:latin typeface="Tahoma" pitchFamily="34" charset="0"/>
                          <a:ea typeface="Tahoma" pitchFamily="34" charset="0"/>
                          <a:cs typeface="Tahoma" pitchFamily="34" charset="0"/>
                        </a:rPr>
                        <a:t>Organizar en apartados.</a:t>
                      </a:r>
                    </a:p>
                    <a:p>
                      <a:r>
                        <a:rPr kumimoji="0" lang="es-ES" sz="1800" kern="1200" dirty="0" smtClean="0">
                          <a:solidFill>
                            <a:schemeClr val="tx1"/>
                          </a:solidFill>
                          <a:latin typeface="Tahoma" pitchFamily="34" charset="0"/>
                          <a:ea typeface="Tahoma" pitchFamily="34" charset="0"/>
                          <a:cs typeface="Tahoma" pitchFamily="34" charset="0"/>
                        </a:rPr>
                        <a:t>Dar opiniones razonadas.</a:t>
                      </a:r>
                      <a:endParaRPr kumimoji="0" lang="es-E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endParaRPr lang="es-PE" dirty="0"/>
                    </a:p>
                  </a:txBody>
                  <a:tcPr/>
                </a:tc>
                <a:tc>
                  <a:txBody>
                    <a:bodyPr/>
                    <a:lstStyle/>
                    <a:p>
                      <a:pPr lvl="0"/>
                      <a:r>
                        <a:rPr kumimoji="0" lang="es-ES" sz="1800" kern="1200" dirty="0" smtClean="0">
                          <a:solidFill>
                            <a:schemeClr val="tx1"/>
                          </a:solidFill>
                          <a:latin typeface="Tahoma" pitchFamily="34" charset="0"/>
                          <a:ea typeface="Tahoma" pitchFamily="34" charset="0"/>
                          <a:cs typeface="Tahoma" pitchFamily="34" charset="0"/>
                        </a:rPr>
                        <a:t>Hacer </a:t>
                      </a:r>
                      <a:r>
                        <a:rPr kumimoji="0" lang="es-ES" sz="1800" b="0" u="none" strike="noStrike" kern="1200" dirty="0" smtClean="0">
                          <a:solidFill>
                            <a:schemeClr val="tx1"/>
                          </a:solidFill>
                          <a:latin typeface="Tahoma" pitchFamily="34" charset="0"/>
                          <a:ea typeface="Tahoma" pitchFamily="34" charset="0"/>
                          <a:cs typeface="Tahoma" pitchFamily="34" charset="0"/>
                        </a:rPr>
                        <a:t>mapas</a:t>
                      </a:r>
                      <a:r>
                        <a:rPr kumimoji="0" lang="es-ES" sz="1800" b="0" u="none" strike="noStrike" kern="1200" baseline="0" dirty="0" smtClean="0">
                          <a:solidFill>
                            <a:schemeClr val="tx1"/>
                          </a:solidFill>
                          <a:latin typeface="Tahoma" pitchFamily="34" charset="0"/>
                          <a:ea typeface="Tahoma" pitchFamily="34" charset="0"/>
                          <a:cs typeface="Tahoma" pitchFamily="34" charset="0"/>
                        </a:rPr>
                        <a:t> </a:t>
                      </a:r>
                      <a:r>
                        <a:rPr kumimoji="0" lang="es-ES" sz="1800" kern="1200" dirty="0" smtClean="0">
                          <a:solidFill>
                            <a:schemeClr val="tx1"/>
                          </a:solidFill>
                          <a:latin typeface="Tahoma" pitchFamily="34" charset="0"/>
                          <a:ea typeface="Tahoma" pitchFamily="34" charset="0"/>
                          <a:cs typeface="Tahoma" pitchFamily="34" charset="0"/>
                        </a:rPr>
                        <a:t>conceptuales.</a:t>
                      </a:r>
                    </a:p>
                    <a:p>
                      <a:pPr lvl="0"/>
                      <a:r>
                        <a:rPr kumimoji="0" lang="es-ES" sz="1800" kern="1200" dirty="0" smtClean="0">
                          <a:solidFill>
                            <a:schemeClr val="tx1"/>
                          </a:solidFill>
                          <a:latin typeface="Tahoma" pitchFamily="34" charset="0"/>
                          <a:ea typeface="Tahoma" pitchFamily="34" charset="0"/>
                          <a:cs typeface="Tahoma" pitchFamily="34" charset="0"/>
                        </a:rPr>
                        <a:t>Dar ejemplos.</a:t>
                      </a:r>
                    </a:p>
                    <a:p>
                      <a:pPr lvl="0"/>
                      <a:r>
                        <a:rPr kumimoji="0" lang="es-ES" sz="1800" kern="1200" dirty="0" smtClean="0">
                          <a:solidFill>
                            <a:schemeClr val="tx1"/>
                          </a:solidFill>
                          <a:latin typeface="Tahoma" pitchFamily="34" charset="0"/>
                          <a:ea typeface="Tahoma" pitchFamily="34" charset="0"/>
                          <a:cs typeface="Tahoma" pitchFamily="34" charset="0"/>
                        </a:rPr>
                        <a:t>Empezar por explicar la idea global.</a:t>
                      </a:r>
                    </a:p>
                    <a:p>
                      <a:pPr lvl="0"/>
                      <a:r>
                        <a:rPr kumimoji="0" lang="es-ES" sz="1800" kern="1200" dirty="0" smtClean="0">
                          <a:solidFill>
                            <a:schemeClr val="tx1"/>
                          </a:solidFill>
                          <a:latin typeface="Tahoma" pitchFamily="34" charset="0"/>
                          <a:ea typeface="Tahoma" pitchFamily="34" charset="0"/>
                          <a:cs typeface="Tahoma" pitchFamily="34" charset="0"/>
                        </a:rPr>
                        <a:t>Empezar por leer el final del texto para saber a donde se va a ir a parar.</a:t>
                      </a:r>
                    </a:p>
                    <a:p>
                      <a:pPr lvl="0"/>
                      <a:r>
                        <a:rPr kumimoji="0" lang="es-ES" sz="1800" kern="1200" dirty="0" smtClean="0">
                          <a:solidFill>
                            <a:schemeClr val="tx1"/>
                          </a:solidFill>
                          <a:latin typeface="Tahoma" pitchFamily="34" charset="0"/>
                          <a:ea typeface="Tahoma" pitchFamily="34" charset="0"/>
                          <a:cs typeface="Tahoma" pitchFamily="34" charset="0"/>
                        </a:rPr>
                        <a:t>Convertir un texto en un cómic.</a:t>
                      </a:r>
                    </a:p>
                    <a:p>
                      <a:pPr lvl="0"/>
                      <a:r>
                        <a:rPr kumimoji="0" lang="es-ES" sz="1800" kern="1200" dirty="0" smtClean="0">
                          <a:solidFill>
                            <a:schemeClr val="tx1"/>
                          </a:solidFill>
                          <a:latin typeface="Tahoma" pitchFamily="34" charset="0"/>
                          <a:ea typeface="Tahoma" pitchFamily="34" charset="0"/>
                          <a:cs typeface="Tahoma" pitchFamily="34" charset="0"/>
                        </a:rPr>
                        <a:t>Organizar por colores.</a:t>
                      </a:r>
                    </a:p>
                    <a:p>
                      <a:r>
                        <a:rPr kumimoji="0" lang="es-ES" sz="1800" kern="1200" dirty="0" smtClean="0">
                          <a:solidFill>
                            <a:schemeClr val="tx1"/>
                          </a:solidFill>
                          <a:latin typeface="Tahoma" pitchFamily="34" charset="0"/>
                          <a:ea typeface="Tahoma" pitchFamily="34" charset="0"/>
                          <a:cs typeface="Tahoma" pitchFamily="34" charset="0"/>
                        </a:rPr>
                        <a:t>Expresar emociones e impresiones.</a:t>
                      </a:r>
                      <a:endParaRPr kumimoji="0" lang="es-ES"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endParaRPr lang="es-PE" dirty="0"/>
                    </a:p>
                  </a:txBody>
                  <a:tcPr/>
                </a:tc>
              </a:tr>
            </a:tbl>
          </a:graphicData>
        </a:graphic>
      </p:graphicFrame>
    </p:spTree>
    <p:extLst>
      <p:ext uri="{BB962C8B-B14F-4D97-AF65-F5344CB8AC3E}">
        <p14:creationId xmlns:p14="http://schemas.microsoft.com/office/powerpoint/2010/main" val="232875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7528682" cy="1152128"/>
          </a:xfrm>
        </p:spPr>
        <p:txBody>
          <a:bodyPr>
            <a:normAutofit fontScale="90000"/>
          </a:bodyPr>
          <a:lstStyle/>
          <a:p>
            <a:pPr algn="ctr"/>
            <a:r>
              <a:rPr lang="es-ES" dirty="0" smtClean="0">
                <a:solidFill>
                  <a:schemeClr val="tx1"/>
                </a:solidFill>
                <a:latin typeface="Tahoma" charset="0"/>
              </a:rPr>
              <a:t/>
            </a:r>
            <a:br>
              <a:rPr lang="es-ES" dirty="0" smtClean="0">
                <a:solidFill>
                  <a:schemeClr val="tx1"/>
                </a:solidFill>
                <a:latin typeface="Tahoma" charset="0"/>
              </a:rPr>
            </a:br>
            <a:r>
              <a:rPr lang="es-ES" dirty="0">
                <a:solidFill>
                  <a:schemeClr val="tx1"/>
                </a:solidFill>
                <a:latin typeface="Tahoma" charset="0"/>
              </a:rPr>
              <a:t/>
            </a:r>
            <a:br>
              <a:rPr lang="es-ES" dirty="0">
                <a:solidFill>
                  <a:schemeClr val="tx1"/>
                </a:solidFill>
                <a:latin typeface="Tahoma" charset="0"/>
              </a:rPr>
            </a:br>
            <a:r>
              <a:rPr lang="es-ES" b="1" dirty="0" smtClean="0">
                <a:solidFill>
                  <a:schemeClr val="bg2">
                    <a:lumMod val="75000"/>
                  </a:schemeClr>
                </a:solidFill>
                <a:latin typeface="Tahoma" charset="0"/>
              </a:rPr>
              <a:t>ACTIVIDADES PARA ACTIVAR AMBOS HEMISFERIOS</a:t>
            </a:r>
            <a:endParaRPr lang="es-PE" b="1" dirty="0">
              <a:solidFill>
                <a:schemeClr val="bg2">
                  <a:lumMod val="7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73869"/>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753127"/>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204864"/>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79584"/>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672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Text Box 6"/>
          <p:cNvSpPr txBox="1">
            <a:spLocks noChangeArrowheads="1"/>
          </p:cNvSpPr>
          <p:nvPr/>
        </p:nvSpPr>
        <p:spPr bwMode="auto">
          <a:xfrm>
            <a:off x="2319338" y="1068388"/>
            <a:ext cx="184150" cy="366712"/>
          </a:xfrm>
          <a:prstGeom prst="rect">
            <a:avLst/>
          </a:prstGeom>
          <a:noFill/>
          <a:ln w="9525">
            <a:noFill/>
            <a:miter lim="800000"/>
            <a:headEnd/>
            <a:tailEnd/>
          </a:ln>
          <a:effectLst/>
        </p:spPr>
        <p:txBody>
          <a:bodyPr wrap="none">
            <a:spAutoFit/>
          </a:bodyPr>
          <a:lstStyle/>
          <a:p>
            <a:pPr eaLnBrk="1" hangingPunct="1"/>
            <a:endParaRPr lang="es-ES">
              <a:latin typeface="Tahoma" charset="0"/>
            </a:endParaRPr>
          </a:p>
        </p:txBody>
      </p:sp>
      <p:sp>
        <p:nvSpPr>
          <p:cNvPr id="176150" name="Text Box 22"/>
          <p:cNvSpPr txBox="1">
            <a:spLocks noChangeArrowheads="1"/>
          </p:cNvSpPr>
          <p:nvPr/>
        </p:nvSpPr>
        <p:spPr bwMode="auto">
          <a:xfrm>
            <a:off x="250825" y="1196975"/>
            <a:ext cx="8496300" cy="5643563"/>
          </a:xfrm>
          <a:prstGeom prst="rect">
            <a:avLst/>
          </a:prstGeom>
          <a:noFill/>
          <a:ln w="9525">
            <a:noFill/>
            <a:miter lim="800000"/>
            <a:headEnd/>
            <a:tailEnd/>
          </a:ln>
          <a:effectLst/>
        </p:spPr>
        <p:txBody>
          <a:bodyPr>
            <a:spAutoFit/>
          </a:bodyPr>
          <a:lstStyle/>
          <a:p>
            <a:pPr algn="ctr" eaLnBrk="1" hangingPunct="1"/>
            <a:r>
              <a:rPr lang="es-ES_tradnl" sz="2800" b="1" dirty="0">
                <a:solidFill>
                  <a:srgbClr val="FF0000"/>
                </a:solidFill>
                <a:latin typeface="Tahoma" charset="0"/>
              </a:rPr>
              <a:t>    AMARILLO   </a:t>
            </a:r>
            <a:r>
              <a:rPr lang="es-ES_tradnl" sz="2800" b="1" dirty="0">
                <a:latin typeface="Tahoma" charset="0"/>
              </a:rPr>
              <a:t>     </a:t>
            </a:r>
            <a:r>
              <a:rPr lang="es-ES_tradnl" sz="2800" b="1" dirty="0">
                <a:solidFill>
                  <a:srgbClr val="008000"/>
                </a:solidFill>
                <a:latin typeface="Tahoma" charset="0"/>
              </a:rPr>
              <a:t>AZUL</a:t>
            </a:r>
            <a:r>
              <a:rPr lang="es-ES_tradnl" sz="2800" b="1" dirty="0">
                <a:solidFill>
                  <a:srgbClr val="339966"/>
                </a:solidFill>
                <a:latin typeface="Tahoma" charset="0"/>
              </a:rPr>
              <a:t> </a:t>
            </a:r>
            <a:r>
              <a:rPr lang="es-ES_tradnl" sz="2800" b="1" dirty="0">
                <a:latin typeface="Tahoma" charset="0"/>
              </a:rPr>
              <a:t>            </a:t>
            </a:r>
            <a:r>
              <a:rPr lang="es-ES_tradnl" sz="2800" b="1" dirty="0">
                <a:solidFill>
                  <a:srgbClr val="000000"/>
                </a:solidFill>
                <a:latin typeface="Tahoma" charset="0"/>
              </a:rPr>
              <a:t>NARANJA</a:t>
            </a:r>
          </a:p>
          <a:p>
            <a:pPr algn="ctr" eaLnBrk="1" hangingPunct="1"/>
            <a:r>
              <a:rPr lang="es-ES_tradnl" sz="2800" b="1" dirty="0">
                <a:solidFill>
                  <a:srgbClr val="000000"/>
                </a:solidFill>
                <a:latin typeface="Tahoma" charset="0"/>
              </a:rPr>
              <a:t>                          </a:t>
            </a:r>
          </a:p>
          <a:p>
            <a:pPr algn="ctr" eaLnBrk="1" hangingPunct="1"/>
            <a:r>
              <a:rPr lang="es-ES_tradnl" sz="2800" b="1" dirty="0">
                <a:solidFill>
                  <a:srgbClr val="000000"/>
                </a:solidFill>
                <a:latin typeface="Tahoma" charset="0"/>
              </a:rPr>
              <a:t>  </a:t>
            </a:r>
            <a:r>
              <a:rPr lang="es-ES_tradnl" sz="2800" b="1" dirty="0">
                <a:solidFill>
                  <a:srgbClr val="0033CC"/>
                </a:solidFill>
                <a:latin typeface="Tahoma" charset="0"/>
              </a:rPr>
              <a:t>NEGRO  </a:t>
            </a:r>
            <a:r>
              <a:rPr lang="es-ES_tradnl" sz="2800" b="1" dirty="0">
                <a:latin typeface="Tahoma" charset="0"/>
              </a:rPr>
              <a:t>            </a:t>
            </a:r>
            <a:r>
              <a:rPr lang="es-ES_tradnl" sz="2800" b="1" dirty="0">
                <a:solidFill>
                  <a:srgbClr val="990099"/>
                </a:solidFill>
                <a:latin typeface="Tahoma" charset="0"/>
              </a:rPr>
              <a:t>ROJO</a:t>
            </a:r>
            <a:r>
              <a:rPr lang="es-ES_tradnl" sz="2800" b="1" dirty="0">
                <a:solidFill>
                  <a:srgbClr val="FFFF00"/>
                </a:solidFill>
                <a:latin typeface="Tahoma" charset="0"/>
              </a:rPr>
              <a:t>   </a:t>
            </a:r>
            <a:r>
              <a:rPr lang="es-ES_tradnl" sz="2800" b="1" dirty="0">
                <a:latin typeface="Tahoma" charset="0"/>
              </a:rPr>
              <a:t>           </a:t>
            </a:r>
            <a:r>
              <a:rPr lang="es-ES_tradnl" sz="2800" b="1" dirty="0">
                <a:solidFill>
                  <a:srgbClr val="FF6600"/>
                </a:solidFill>
                <a:latin typeface="Tahoma" charset="0"/>
              </a:rPr>
              <a:t>VERDE</a:t>
            </a:r>
          </a:p>
          <a:p>
            <a:pPr algn="ctr" eaLnBrk="1" hangingPunct="1"/>
            <a:endParaRPr lang="es-ES_tradnl" sz="2800" b="1" dirty="0">
              <a:solidFill>
                <a:srgbClr val="FF9900"/>
              </a:solidFill>
              <a:latin typeface="Tahoma" charset="0"/>
            </a:endParaRPr>
          </a:p>
          <a:p>
            <a:pPr algn="ctr" eaLnBrk="1" hangingPunct="1"/>
            <a:r>
              <a:rPr lang="es-ES_tradnl" sz="2800" b="1" dirty="0">
                <a:solidFill>
                  <a:srgbClr val="FF9900"/>
                </a:solidFill>
                <a:latin typeface="Tahoma" charset="0"/>
              </a:rPr>
              <a:t>  MORADO</a:t>
            </a:r>
            <a:r>
              <a:rPr lang="es-ES_tradnl" sz="2800" b="1" dirty="0">
                <a:latin typeface="Tahoma" charset="0"/>
              </a:rPr>
              <a:t>        </a:t>
            </a:r>
            <a:r>
              <a:rPr lang="es-ES_tradnl" sz="2800" b="1" dirty="0">
                <a:solidFill>
                  <a:srgbClr val="FF3300"/>
                </a:solidFill>
                <a:latin typeface="Tahoma" charset="0"/>
              </a:rPr>
              <a:t>AMARILLO  </a:t>
            </a:r>
            <a:r>
              <a:rPr lang="es-ES_tradnl" sz="2800" b="1" dirty="0">
                <a:solidFill>
                  <a:srgbClr val="00FF00"/>
                </a:solidFill>
                <a:latin typeface="Tahoma" charset="0"/>
              </a:rPr>
              <a:t>  </a:t>
            </a:r>
            <a:r>
              <a:rPr lang="es-ES_tradnl" sz="2800" b="1" dirty="0">
                <a:latin typeface="Tahoma" charset="0"/>
              </a:rPr>
              <a:t>  </a:t>
            </a:r>
            <a:r>
              <a:rPr lang="es-ES_tradnl" sz="2800" b="1" dirty="0">
                <a:solidFill>
                  <a:srgbClr val="0000FF"/>
                </a:solidFill>
                <a:latin typeface="Tahoma" charset="0"/>
              </a:rPr>
              <a:t>ROJO</a:t>
            </a:r>
          </a:p>
          <a:p>
            <a:pPr algn="ctr" eaLnBrk="1" hangingPunct="1"/>
            <a:endParaRPr lang="es-ES_tradnl" sz="2800" b="1" dirty="0">
              <a:solidFill>
                <a:srgbClr val="990099"/>
              </a:solidFill>
              <a:latin typeface="Tahoma" charset="0"/>
            </a:endParaRPr>
          </a:p>
          <a:p>
            <a:pPr algn="ctr" eaLnBrk="1" hangingPunct="1"/>
            <a:r>
              <a:rPr lang="es-ES_tradnl" sz="2800" b="1" dirty="0">
                <a:solidFill>
                  <a:srgbClr val="990099"/>
                </a:solidFill>
                <a:latin typeface="Tahoma" charset="0"/>
              </a:rPr>
              <a:t>    NARANJA</a:t>
            </a:r>
            <a:r>
              <a:rPr lang="es-ES_tradnl" sz="2800" b="1" dirty="0">
                <a:latin typeface="Tahoma" charset="0"/>
              </a:rPr>
              <a:t>         </a:t>
            </a:r>
            <a:r>
              <a:rPr lang="es-ES_tradnl" sz="2800" b="1" dirty="0">
                <a:solidFill>
                  <a:srgbClr val="FF0000"/>
                </a:solidFill>
                <a:latin typeface="Tahoma" charset="0"/>
              </a:rPr>
              <a:t>   </a:t>
            </a:r>
            <a:r>
              <a:rPr lang="es-ES_tradnl" sz="2800" b="1" dirty="0">
                <a:solidFill>
                  <a:schemeClr val="bg2"/>
                </a:solidFill>
                <a:latin typeface="Tahoma" charset="0"/>
              </a:rPr>
              <a:t>VERDE         </a:t>
            </a:r>
            <a:r>
              <a:rPr lang="es-ES_tradnl" sz="2800" b="1" dirty="0">
                <a:solidFill>
                  <a:srgbClr val="FFFF00"/>
                </a:solidFill>
                <a:latin typeface="Tahoma" charset="0"/>
              </a:rPr>
              <a:t> NEGRO</a:t>
            </a:r>
          </a:p>
          <a:p>
            <a:pPr algn="ctr" eaLnBrk="1" hangingPunct="1"/>
            <a:endParaRPr lang="es-ES_tradnl" sz="2800" b="1" dirty="0">
              <a:solidFill>
                <a:srgbClr val="FFFF00"/>
              </a:solidFill>
              <a:latin typeface="Tahoma" charset="0"/>
            </a:endParaRPr>
          </a:p>
          <a:p>
            <a:pPr eaLnBrk="1" hangingPunct="1"/>
            <a:r>
              <a:rPr lang="es-ES_tradnl" sz="2800" b="1" dirty="0">
                <a:solidFill>
                  <a:srgbClr val="009900"/>
                </a:solidFill>
                <a:latin typeface="Tahoma" charset="0"/>
              </a:rPr>
              <a:t>           AZUL</a:t>
            </a:r>
            <a:r>
              <a:rPr lang="es-ES_tradnl" sz="2800" b="1" dirty="0">
                <a:solidFill>
                  <a:srgbClr val="FFFF00"/>
                </a:solidFill>
                <a:latin typeface="Tahoma" charset="0"/>
              </a:rPr>
              <a:t>     </a:t>
            </a:r>
            <a:r>
              <a:rPr lang="es-ES_tradnl" sz="2800" b="1" dirty="0">
                <a:solidFill>
                  <a:srgbClr val="6600FF"/>
                </a:solidFill>
                <a:latin typeface="Tahoma" charset="0"/>
              </a:rPr>
              <a:t>             ROJO </a:t>
            </a:r>
            <a:r>
              <a:rPr lang="es-ES_tradnl" sz="2800" b="1" dirty="0">
                <a:solidFill>
                  <a:srgbClr val="FFFF00"/>
                </a:solidFill>
                <a:latin typeface="Tahoma" charset="0"/>
              </a:rPr>
              <a:t>           </a:t>
            </a:r>
            <a:r>
              <a:rPr lang="es-ES_tradnl" sz="2800" b="1" dirty="0">
                <a:solidFill>
                  <a:schemeClr val="bg2"/>
                </a:solidFill>
                <a:latin typeface="Tahoma" charset="0"/>
              </a:rPr>
              <a:t>MORADO  </a:t>
            </a:r>
          </a:p>
          <a:p>
            <a:pPr eaLnBrk="1" hangingPunct="1"/>
            <a:endParaRPr lang="es-ES_tradnl" sz="2800" b="1" dirty="0">
              <a:solidFill>
                <a:schemeClr val="bg2"/>
              </a:solidFill>
              <a:latin typeface="Tahoma" charset="0"/>
            </a:endParaRPr>
          </a:p>
          <a:p>
            <a:pPr eaLnBrk="1" hangingPunct="1"/>
            <a:r>
              <a:rPr lang="es-ES_tradnl" sz="2800" b="1" dirty="0">
                <a:solidFill>
                  <a:srgbClr val="6600FF"/>
                </a:solidFill>
                <a:latin typeface="Tahoma" charset="0"/>
              </a:rPr>
              <a:t>         VERDE </a:t>
            </a:r>
            <a:r>
              <a:rPr lang="es-ES_tradnl" sz="2800" b="1" dirty="0">
                <a:solidFill>
                  <a:srgbClr val="FFFF00"/>
                </a:solidFill>
                <a:latin typeface="Tahoma" charset="0"/>
              </a:rPr>
              <a:t>    </a:t>
            </a:r>
            <a:r>
              <a:rPr lang="es-ES_tradnl" sz="2800" b="1" dirty="0">
                <a:solidFill>
                  <a:srgbClr val="FF3300"/>
                </a:solidFill>
                <a:latin typeface="Tahoma" charset="0"/>
              </a:rPr>
              <a:t>             AZUL           </a:t>
            </a:r>
            <a:r>
              <a:rPr lang="es-ES_tradnl" sz="2800" b="1" dirty="0">
                <a:solidFill>
                  <a:srgbClr val="009900"/>
                </a:solidFill>
                <a:latin typeface="Tahoma" charset="0"/>
              </a:rPr>
              <a:t> NARANJA</a:t>
            </a:r>
          </a:p>
          <a:p>
            <a:pPr eaLnBrk="1" hangingPunct="1"/>
            <a:endParaRPr lang="es-ES_tradnl" sz="2800" b="1" dirty="0">
              <a:solidFill>
                <a:srgbClr val="FFFF00"/>
              </a:solidFill>
              <a:latin typeface="Tahoma" charset="0"/>
            </a:endParaRPr>
          </a:p>
          <a:p>
            <a:pPr algn="ctr" eaLnBrk="1" hangingPunct="1"/>
            <a:r>
              <a:rPr lang="es-ES_tradnl" sz="2800" b="1" dirty="0">
                <a:solidFill>
                  <a:srgbClr val="FFFF00"/>
                </a:solidFill>
                <a:latin typeface="Tahoma" charset="0"/>
              </a:rPr>
              <a:t>                          </a:t>
            </a:r>
            <a:endParaRPr lang="es-ES" sz="2800" b="1" dirty="0">
              <a:solidFill>
                <a:srgbClr val="FFFF00"/>
              </a:solidFill>
              <a:latin typeface="Tahoma" charset="0"/>
            </a:endParaRPr>
          </a:p>
        </p:txBody>
      </p:sp>
      <p:sp>
        <p:nvSpPr>
          <p:cNvPr id="176151" name="Text Box 23"/>
          <p:cNvSpPr txBox="1">
            <a:spLocks noChangeArrowheads="1"/>
          </p:cNvSpPr>
          <p:nvPr/>
        </p:nvSpPr>
        <p:spPr bwMode="auto">
          <a:xfrm>
            <a:off x="1979712" y="714835"/>
            <a:ext cx="4134465" cy="461665"/>
          </a:xfrm>
          <a:prstGeom prst="rect">
            <a:avLst/>
          </a:prstGeom>
          <a:noFill/>
          <a:ln w="9525">
            <a:noFill/>
            <a:miter lim="800000"/>
            <a:headEnd/>
            <a:tailEnd/>
          </a:ln>
          <a:effectLst/>
        </p:spPr>
        <p:txBody>
          <a:bodyPr wrap="none">
            <a:spAutoFit/>
          </a:bodyPr>
          <a:lstStyle/>
          <a:p>
            <a:pPr eaLnBrk="1" hangingPunct="1"/>
            <a:r>
              <a:rPr lang="es-ES_tradnl" sz="2400" b="1" dirty="0" smtClean="0">
                <a:solidFill>
                  <a:srgbClr val="000000"/>
                </a:solidFill>
                <a:latin typeface="Tahoma" charset="0"/>
              </a:rPr>
              <a:t>Di el color, no  la palabra:</a:t>
            </a:r>
            <a:endParaRPr lang="es-ES" sz="2400" b="1" dirty="0">
              <a:solidFill>
                <a:srgbClr val="000000"/>
              </a:solidFill>
              <a:latin typeface="Tahoma" charset="0"/>
            </a:endParaRPr>
          </a:p>
        </p:txBody>
      </p:sp>
    </p:spTree>
    <p:extLst>
      <p:ext uri="{BB962C8B-B14F-4D97-AF65-F5344CB8AC3E}">
        <p14:creationId xmlns:p14="http://schemas.microsoft.com/office/powerpoint/2010/main" val="26054712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428596" y="571480"/>
            <a:ext cx="821537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s-E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a:t>
            </a:r>
            <a:r>
              <a:rPr kumimoji="0" lang="es-ES" sz="2800" b="1" i="0" u="none" strike="noStrike" cap="none" normalizeH="0" baseline="0" dirty="0" smtClean="0" bmk="">
                <a:ln>
                  <a:noFill/>
                </a:ln>
                <a:solidFill>
                  <a:srgbClr val="FFFF00"/>
                </a:solidFill>
                <a:effectLst/>
                <a:latin typeface="Times New Roman" pitchFamily="18" charset="0"/>
                <a:ea typeface="Calibri" pitchFamily="34" charset="0"/>
                <a:cs typeface="Times New Roman" pitchFamily="18" charset="0"/>
              </a:rPr>
              <a:t>EST DE BALANCE CEREBRAL</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es-ES" sz="2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1. Piensa en tu canci</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n favorita y d</a:t>
            </a:r>
            <a:r>
              <a:rPr kumimoji="0" lang="es-ES" sz="2800" b="0" i="0" u="none" strike="noStrike" cap="none" normalizeH="0" baseline="0" dirty="0" smtClean="0">
                <a:ln>
                  <a:noFill/>
                </a:ln>
                <a:effectLst/>
                <a:latin typeface="Calibri"/>
                <a:ea typeface="Calibri" pitchFamily="34" charset="0"/>
                <a:cs typeface="Times New Roman" pitchFamily="18" charset="0"/>
              </a:rPr>
              <a:t>é</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jala atravesar tu mente por 15 segundos. </a:t>
            </a:r>
            <a:r>
              <a:rPr kumimoji="0" lang="es-ES" sz="2800" b="0" i="0" u="none" strike="noStrike" cap="none" normalizeH="0" baseline="0" dirty="0" smtClean="0">
                <a:ln>
                  <a:noFill/>
                </a:ln>
                <a:effectLst/>
                <a:latin typeface="Calibri"/>
                <a:ea typeface="Calibri" pitchFamily="34" charset="0"/>
                <a:cs typeface="Times New Roman" pitchFamily="18" charset="0"/>
              </a:rPr>
              <a:t>¿</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Te enfocaste en</a:t>
            </a:r>
            <a:r>
              <a:rPr kumimoji="0" lang="es-ES" sz="2800" b="0" i="0" u="none" strike="noStrike" cap="none" normalizeH="0" baseline="0" dirty="0" smtClean="0">
                <a:ln>
                  <a:noFill/>
                </a:ln>
                <a:effectLst/>
                <a:latin typeface="Calibri"/>
                <a:ea typeface="Calibri" pitchFamily="34" charset="0"/>
                <a:cs typeface="Times New Roman" pitchFamily="18" charset="0"/>
              </a:rPr>
              <a:t>…</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Las palabras</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La melod</a:t>
            </a:r>
            <a:r>
              <a:rPr kumimoji="0" lang="es-ES" sz="2800" b="0" i="0" u="none" strike="noStrike" cap="none" normalizeH="0" baseline="0" dirty="0" smtClean="0">
                <a:ln>
                  <a:noFill/>
                </a:ln>
                <a:effectLst/>
                <a:latin typeface="Calibri"/>
                <a:ea typeface="Calibri" pitchFamily="34" charset="0"/>
                <a:cs typeface="Times New Roman" pitchFamily="18" charset="0"/>
              </a:rPr>
              <a:t>í</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a:t>
            </a:r>
          </a:p>
          <a:p>
            <a:pPr marL="0" marR="0" lvl="0" indent="0" algn="l" defTabSz="914400" rtl="0" eaLnBrk="0" fontAlgn="base" latinLnBrk="0" hangingPunct="0">
              <a:lnSpc>
                <a:spcPct val="100000"/>
              </a:lnSpc>
              <a:spcBef>
                <a:spcPct val="0"/>
              </a:spcBef>
              <a:spcAft>
                <a:spcPct val="0"/>
              </a:spcAft>
              <a:buClrTx/>
              <a:buSzTx/>
              <a:tabLst>
                <a:tab pos="457200" algn="l"/>
              </a:tabLst>
            </a:pPr>
            <a:endParaRPr lang="es-E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2. Alguien te pregunta la direcci</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n de c</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mo llegar a tu casa. Lo m</a:t>
            </a:r>
            <a:r>
              <a:rPr kumimoji="0" lang="es-ES" sz="2800" b="0" i="0" u="none" strike="noStrike" cap="none" normalizeH="0" baseline="0" dirty="0" smtClean="0">
                <a:ln>
                  <a:noFill/>
                </a:ln>
                <a:effectLst/>
                <a:latin typeface="Calibri"/>
                <a:ea typeface="Calibri" pitchFamily="34" charset="0"/>
                <a:cs typeface="Times New Roman" pitchFamily="18" charset="0"/>
              </a:rPr>
              <a:t>á</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s seguro es que:</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Le explicas la direcci</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n paso a paso</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Le dibujas un mapa</a:t>
            </a:r>
            <a:endParaRPr kumimoji="0" lang="es-E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237509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92696"/>
            <a:ext cx="7024744" cy="864096"/>
          </a:xfrm>
        </p:spPr>
        <p:txBody>
          <a:bodyPr>
            <a:normAutofit/>
          </a:bodyPr>
          <a:lstStyle/>
          <a:p>
            <a:pPr algn="ctr"/>
            <a:r>
              <a:rPr lang="es-PE" b="1" dirty="0" smtClean="0"/>
              <a:t>QUE ES?</a:t>
            </a:r>
            <a:endParaRPr lang="es-PE" b="1" dirty="0"/>
          </a:p>
        </p:txBody>
      </p:sp>
      <p:sp>
        <p:nvSpPr>
          <p:cNvPr id="3" name="2 Marcador de contenido"/>
          <p:cNvSpPr>
            <a:spLocks noGrp="1"/>
          </p:cNvSpPr>
          <p:nvPr>
            <p:ph idx="1"/>
          </p:nvPr>
        </p:nvSpPr>
        <p:spPr>
          <a:xfrm>
            <a:off x="467544" y="1484784"/>
            <a:ext cx="8136904" cy="4968552"/>
          </a:xfrm>
        </p:spPr>
        <p:txBody>
          <a:bodyPr>
            <a:normAutofit fontScale="92500" lnSpcReduction="10000"/>
          </a:bodyPr>
          <a:lstStyle/>
          <a:p>
            <a:pPr algn="just"/>
            <a:r>
              <a:rPr lang="es-PE" dirty="0"/>
              <a:t>Los hemisferios del cerebro humano procesan la información y experiencias en formas identificables diferentes. </a:t>
            </a:r>
            <a:endParaRPr lang="es-PE" dirty="0" smtClean="0"/>
          </a:p>
          <a:p>
            <a:pPr algn="just"/>
            <a:r>
              <a:rPr lang="es-PE" dirty="0" smtClean="0"/>
              <a:t>La </a:t>
            </a:r>
            <a:r>
              <a:rPr lang="es-PE" dirty="0"/>
              <a:t>organización neuronal en cada hemisferio es complementaria aunque diferente. </a:t>
            </a:r>
            <a:endParaRPr lang="es-PE" dirty="0" smtClean="0"/>
          </a:p>
          <a:p>
            <a:pPr algn="just"/>
            <a:r>
              <a:rPr lang="es-PE" dirty="0" smtClean="0"/>
              <a:t>El </a:t>
            </a:r>
            <a:r>
              <a:rPr lang="es-PE" dirty="0"/>
              <a:t>Cuerpo Calloso, el paquete de fibras nerviosas conectando los dos hemisferios, sirve para integrar las funciones de los hemisferios. </a:t>
            </a:r>
            <a:endParaRPr lang="es-PE" dirty="0" smtClean="0"/>
          </a:p>
          <a:p>
            <a:pPr algn="just"/>
            <a:r>
              <a:rPr lang="es-PE" dirty="0" smtClean="0"/>
              <a:t>Las </a:t>
            </a:r>
            <a:r>
              <a:rPr lang="es-PE" dirty="0"/>
              <a:t>disposiciones hemisféricas (preferencia) son identificables. </a:t>
            </a:r>
            <a:endParaRPr lang="es-PE" dirty="0" smtClean="0"/>
          </a:p>
          <a:p>
            <a:pPr algn="just"/>
            <a:r>
              <a:rPr lang="es-PE" dirty="0" smtClean="0"/>
              <a:t>La </a:t>
            </a:r>
            <a:r>
              <a:rPr lang="es-PE" dirty="0"/>
              <a:t>preferencia individual para la integración hemisférica tiene una relación comprobable con el estilo de procesamiento cognitivo, especialmente en relación con el nuevo aprendizaje.</a:t>
            </a:r>
            <a:endParaRPr lang="es-ES" dirty="0" smtClean="0"/>
          </a:p>
          <a:p>
            <a:pPr marL="68580" indent="0" algn="just">
              <a:buNone/>
            </a:pPr>
            <a:endParaRPr lang="es-ES" dirty="0"/>
          </a:p>
        </p:txBody>
      </p:sp>
    </p:spTree>
    <p:extLst>
      <p:ext uri="{BB962C8B-B14F-4D97-AF65-F5344CB8AC3E}">
        <p14:creationId xmlns:p14="http://schemas.microsoft.com/office/powerpoint/2010/main" val="12494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42910" y="714356"/>
            <a:ext cx="792961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3. Cuando compras un nuevo equipo estereof</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nico para escuchar m</a:t>
            </a:r>
            <a:r>
              <a:rPr kumimoji="0" lang="es-ES" sz="2800" b="0" i="0" u="none" strike="noStrike" cap="none" normalizeH="0" baseline="0" dirty="0" smtClean="0">
                <a:ln>
                  <a:noFill/>
                </a:ln>
                <a:effectLst/>
                <a:latin typeface="Calibri"/>
                <a:ea typeface="Calibri" pitchFamily="34" charset="0"/>
                <a:cs typeface="Times New Roman" pitchFamily="18" charset="0"/>
              </a:rPr>
              <a:t>ú</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sica, est</a:t>
            </a:r>
            <a:r>
              <a:rPr kumimoji="0" lang="es-ES" sz="2800" b="0" i="0" u="none" strike="noStrike" cap="none" normalizeH="0" baseline="0" dirty="0" smtClean="0">
                <a:ln>
                  <a:noFill/>
                </a:ln>
                <a:effectLst/>
                <a:latin typeface="Calibri"/>
                <a:ea typeface="Calibri" pitchFamily="34" charset="0"/>
                <a:cs typeface="Times New Roman" pitchFamily="18" charset="0"/>
              </a:rPr>
              <a:t>á</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s m</a:t>
            </a:r>
            <a:r>
              <a:rPr kumimoji="0" lang="es-ES" sz="2800" b="0" i="0" u="none" strike="noStrike" cap="none" normalizeH="0" baseline="0" dirty="0" smtClean="0">
                <a:ln>
                  <a:noFill/>
                </a:ln>
                <a:effectLst/>
                <a:latin typeface="Calibri"/>
                <a:ea typeface="Calibri" pitchFamily="34" charset="0"/>
                <a:cs typeface="Times New Roman" pitchFamily="18" charset="0"/>
              </a:rPr>
              <a:t>á</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s interesado en:</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lang="es-ES" sz="2800" dirty="0" smtClean="0">
                <a:latin typeface="Times New Roman" pitchFamily="18" charset="0"/>
                <a:ea typeface="Calibri" pitchFamily="34" charset="0"/>
                <a:cs typeface="Times New Roman" pitchFamily="18" charset="0"/>
              </a:rPr>
              <a:t>a) </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El an</a:t>
            </a:r>
            <a:r>
              <a:rPr kumimoji="0" lang="es-ES" sz="2800" b="0" i="0" u="none" strike="noStrike" cap="none" normalizeH="0" baseline="0" dirty="0" smtClean="0">
                <a:ln>
                  <a:noFill/>
                </a:ln>
                <a:effectLst/>
                <a:latin typeface="Calibri"/>
                <a:ea typeface="Calibri" pitchFamily="34" charset="0"/>
                <a:cs typeface="Times New Roman" pitchFamily="18" charset="0"/>
              </a:rPr>
              <a:t>á</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lisis de las especificaciones.</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C</a:t>
            </a:r>
            <a:r>
              <a:rPr kumimoji="0" lang="es-ES" sz="2800" b="0" i="0" u="none" strike="noStrike" cap="none" normalizeH="0" baseline="0" dirty="0" smtClean="0">
                <a:ln>
                  <a:noFill/>
                </a:ln>
                <a:effectLst/>
                <a:latin typeface="Calibri"/>
                <a:ea typeface="Calibri" pitchFamily="34" charset="0"/>
                <a:cs typeface="Times New Roman" pitchFamily="18" charset="0"/>
              </a:rPr>
              <a:t>ó</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mo suena y si te gusta su forma, color, etc.</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4. Cuando te "trabas" trabajando en un proyecto o tratando de solucionar un problema es porque:</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Estas "trabado" con los detalles o no sabes por donde empezar.</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Trataste muchas cosas al mismo tiempo y terminaste "esparcido" en tus pensamientos</a:t>
            </a:r>
            <a:r>
              <a:rPr kumimoji="0" lang="es-E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s-ES" sz="2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17975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500034" y="1071546"/>
            <a:ext cx="807249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5. Tiendes a juzgar a otra persona:</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Por lo que dice.</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Por el contacto que hace en tus ojos, lenguaje corporal y apariencia.</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
            </a:r>
            <a:b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b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6. Cuando ves alg</a:t>
            </a:r>
            <a:r>
              <a:rPr kumimoji="0" lang="es-ES" sz="2800" b="0" i="0" u="none" strike="noStrike" cap="none" normalizeH="0" baseline="0" dirty="0" smtClean="0">
                <a:ln>
                  <a:noFill/>
                </a:ln>
                <a:effectLst/>
                <a:latin typeface="Calibri"/>
                <a:ea typeface="Calibri" pitchFamily="34" charset="0"/>
                <a:cs typeface="Times New Roman" pitchFamily="18" charset="0"/>
              </a:rPr>
              <a:t>ú</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n deporte, te gusta:</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Llevar la cuenta (goles, etc.) y recordar las estad</a:t>
            </a:r>
            <a:r>
              <a:rPr kumimoji="0" lang="es-ES" sz="2800" b="0" i="0" u="none" strike="noStrike" cap="none" normalizeH="0" baseline="0" dirty="0" smtClean="0">
                <a:ln>
                  <a:noFill/>
                </a:ln>
                <a:effectLst/>
                <a:latin typeface="Calibri"/>
                <a:ea typeface="Calibri" pitchFamily="34" charset="0"/>
                <a:cs typeface="Times New Roman" pitchFamily="18" charset="0"/>
              </a:rPr>
              <a:t>í</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sticas de los jugadores.</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Piensas en las mejores estrategias para ganar</a:t>
            </a:r>
            <a:r>
              <a:rPr kumimoji="0" lang="es-ES"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s-ES" sz="2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54750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467544" y="714356"/>
            <a:ext cx="83192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7. Trabajas mejor:</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Cuando puedes hacer el trabajo especializado en que eres excelente sin distracciones.</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b)Cuando puedes ver como tu trabajo se acopla al plan general trazado.</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8. Recuerda lo que comiste en la cena de anoche. Cierra los ojos y recu</a:t>
            </a:r>
            <a:r>
              <a:rPr kumimoji="0" lang="es-ES" sz="2800" b="0" i="0" u="none" strike="noStrike" cap="none" normalizeH="0" baseline="0" dirty="0" smtClean="0">
                <a:ln>
                  <a:noFill/>
                </a:ln>
                <a:effectLst/>
                <a:latin typeface="Calibri"/>
                <a:ea typeface="Calibri" pitchFamily="34" charset="0"/>
                <a:cs typeface="Times New Roman" pitchFamily="18" charset="0"/>
              </a:rPr>
              <a:t>é</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rdalo por 5 segundos:</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a) Lo recordaste recitando la lista de lo que comiste en palabras que describen la cena.</a:t>
            </a:r>
            <a:endParaRPr kumimoji="0" lang="es-E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b) Lo recordaste pensando con im</a:t>
            </a:r>
            <a:r>
              <a:rPr kumimoji="0" lang="es-ES" sz="2800" b="0" i="0" u="none" strike="noStrike" cap="none" normalizeH="0" baseline="0" dirty="0" smtClean="0">
                <a:ln>
                  <a:noFill/>
                </a:ln>
                <a:effectLst/>
                <a:latin typeface="Calibri"/>
                <a:ea typeface="Calibri" pitchFamily="34" charset="0"/>
                <a:cs typeface="Times New Roman" pitchFamily="18" charset="0"/>
              </a:rPr>
              <a:t>á</a:t>
            </a:r>
            <a:r>
              <a:rPr kumimoji="0" lang="es-ES" sz="2800" b="0" i="0" u="none" strike="noStrike" cap="none" normalizeH="0" baseline="0" dirty="0" smtClean="0">
                <a:ln>
                  <a:noFill/>
                </a:ln>
                <a:effectLst/>
                <a:latin typeface="Times New Roman" pitchFamily="18" charset="0"/>
                <a:ea typeface="Calibri" pitchFamily="34" charset="0"/>
                <a:cs typeface="Times New Roman" pitchFamily="18" charset="0"/>
              </a:rPr>
              <a:t>genes, olores y sabores.</a:t>
            </a:r>
            <a:endParaRPr kumimoji="0" lang="es-E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821057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67544" y="202148"/>
            <a:ext cx="817642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lang="es-ES" sz="2400" dirty="0">
                <a:latin typeface="Times New Roman" pitchFamily="18" charset="0"/>
                <a:ea typeface="Calibri" pitchFamily="34" charset="0"/>
                <a:cs typeface="Times New Roman" pitchFamily="18" charset="0"/>
              </a:rPr>
              <a:t>9</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Cuando compras algo para leer cuando vas de vacaciones:</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a) Lees mientras los otros est</a:t>
            </a:r>
            <a:r>
              <a:rPr kumimoji="0" lang="es-ES" sz="2400" b="0" i="0" u="none" strike="noStrike" cap="none" normalizeH="0" baseline="0" dirty="0" smtClean="0">
                <a:ln>
                  <a:noFill/>
                </a:ln>
                <a:effectLst/>
                <a:latin typeface="Calibri"/>
                <a:ea typeface="Calibri" pitchFamily="34" charset="0"/>
                <a:cs typeface="Times New Roman" pitchFamily="18" charset="0"/>
              </a:rPr>
              <a:t>á</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n nadando y disfrutando.</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b) Dif</a:t>
            </a:r>
            <a:r>
              <a:rPr kumimoji="0" lang="es-ES" sz="2400" b="0" i="0" u="none" strike="noStrike" cap="none" normalizeH="0" baseline="0" dirty="0" smtClean="0">
                <a:ln>
                  <a:noFill/>
                </a:ln>
                <a:effectLst/>
                <a:latin typeface="Calibri"/>
                <a:ea typeface="Calibri" pitchFamily="34" charset="0"/>
                <a:cs typeface="Times New Roman" pitchFamily="18" charset="0"/>
              </a:rPr>
              <a:t>í</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cilmente buscas el libro porque est</a:t>
            </a:r>
            <a:r>
              <a:rPr kumimoji="0" lang="es-ES" sz="2400" b="0" i="0" u="none" strike="noStrike" cap="none" normalizeH="0" baseline="0" dirty="0" smtClean="0">
                <a:ln>
                  <a:noFill/>
                </a:ln>
                <a:effectLst/>
                <a:latin typeface="Calibri"/>
                <a:ea typeface="Calibri" pitchFamily="34" charset="0"/>
                <a:cs typeface="Times New Roman" pitchFamily="18" charset="0"/>
              </a:rPr>
              <a:t>á</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s muy ocupado divirti</a:t>
            </a:r>
            <a:r>
              <a:rPr kumimoji="0" lang="es-ES" sz="2400" b="0" i="0" u="none" strike="noStrike" cap="none" normalizeH="0" baseline="0" dirty="0" smtClean="0">
                <a:ln>
                  <a:noFill/>
                </a:ln>
                <a:effectLst/>
                <a:latin typeface="Calibri"/>
                <a:ea typeface="Calibri" pitchFamily="34" charset="0"/>
                <a:cs typeface="Times New Roman" pitchFamily="18" charset="0"/>
              </a:rPr>
              <a:t>é</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ndote.</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10. Cuando inicias tu trabajo en un proyecto prefieres:</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a) Tener todos los detalles para planear la estrategia a seguir cuidadosamente.</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b) Empezar cuanto antes y pensar las cosas "en el camino".</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11. Cuando armas algo como una nueva m</a:t>
            </a:r>
            <a:r>
              <a:rPr kumimoji="0" lang="es-ES" sz="2400" b="0" i="0" u="none" strike="noStrike" cap="none" normalizeH="0" baseline="0" dirty="0" smtClean="0">
                <a:ln>
                  <a:noFill/>
                </a:ln>
                <a:effectLst/>
                <a:latin typeface="Calibri"/>
                <a:ea typeface="Calibri" pitchFamily="34" charset="0"/>
                <a:cs typeface="Times New Roman" pitchFamily="18" charset="0"/>
              </a:rPr>
              <a:t>á</a:t>
            </a: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quina, un juguete, etc.</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a) Sigues cuidadosamente las instrucciones paso a paso.</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s-ES" sz="2400" b="0" i="0" u="none" strike="noStrike" cap="none" normalizeH="0" baseline="0" dirty="0" smtClean="0">
                <a:ln>
                  <a:noFill/>
                </a:ln>
                <a:effectLst/>
                <a:latin typeface="Times New Roman" pitchFamily="18" charset="0"/>
                <a:ea typeface="Calibri" pitchFamily="34" charset="0"/>
                <a:cs typeface="Times New Roman" pitchFamily="18" charset="0"/>
              </a:rPr>
              <a:t>b) Tratas de hacerlo tu mismo, tal vez mirando a las instrucciones solo si te "trabas".</a:t>
            </a:r>
            <a:endParaRPr kumimoji="0" lang="es-ES"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62344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91785892"/>
              </p:ext>
            </p:extLst>
          </p:nvPr>
        </p:nvGraphicFramePr>
        <p:xfrm>
          <a:off x="755576" y="1772816"/>
          <a:ext cx="7440488" cy="4227288"/>
        </p:xfrm>
        <a:graphic>
          <a:graphicData uri="http://schemas.openxmlformats.org/drawingml/2006/table">
            <a:tbl>
              <a:tblPr/>
              <a:tblGrid>
                <a:gridCol w="3720244"/>
                <a:gridCol w="3720244"/>
              </a:tblGrid>
              <a:tr h="686251">
                <a:tc gridSpan="2">
                  <a:txBody>
                    <a:bodyPr/>
                    <a:lstStyle/>
                    <a:p>
                      <a:pPr algn="ctr">
                        <a:lnSpc>
                          <a:spcPct val="100000"/>
                        </a:lnSpc>
                        <a:spcBef>
                          <a:spcPts val="675"/>
                        </a:spcBef>
                        <a:spcAft>
                          <a:spcPts val="675"/>
                        </a:spcAft>
                      </a:pPr>
                      <a:r>
                        <a:rPr lang="es-ES" sz="2400" dirty="0">
                          <a:solidFill>
                            <a:schemeClr val="tx1"/>
                          </a:solidFill>
                          <a:latin typeface="Times New Roman"/>
                          <a:ea typeface="Calibri"/>
                          <a:cs typeface="Times New Roman"/>
                        </a:rPr>
                        <a:t>PUNTUACIÓN</a:t>
                      </a:r>
                      <a:endParaRPr lang="es-ES" sz="2400" dirty="0">
                        <a:solidFill>
                          <a:schemeClr val="tx1"/>
                        </a:solidFill>
                        <a:latin typeface="Calibri"/>
                        <a:ea typeface="Calibri"/>
                        <a:cs typeface="Times New Roman"/>
                      </a:endParaRPr>
                    </a:p>
                  </a:txBody>
                  <a:tcPr marL="19050" marR="19050" marT="19050" marB="1905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hMerge="1">
                  <a:txBody>
                    <a:bodyPr/>
                    <a:lstStyle/>
                    <a:p>
                      <a:endParaRPr lang="es-ES"/>
                    </a:p>
                  </a:txBody>
                  <a:tcPr/>
                </a:tc>
              </a:tr>
              <a:tr h="2305786">
                <a:tc>
                  <a:txBody>
                    <a:bodyPr/>
                    <a:lstStyle/>
                    <a:p>
                      <a:pPr>
                        <a:lnSpc>
                          <a:spcPct val="100000"/>
                        </a:lnSpc>
                        <a:spcBef>
                          <a:spcPts val="675"/>
                        </a:spcBef>
                        <a:spcAft>
                          <a:spcPts val="675"/>
                        </a:spcAft>
                      </a:pPr>
                      <a:r>
                        <a:rPr lang="es-ES" sz="2400" dirty="0">
                          <a:solidFill>
                            <a:schemeClr val="tx1"/>
                          </a:solidFill>
                          <a:latin typeface="Times New Roman"/>
                          <a:ea typeface="Calibri"/>
                          <a:cs typeface="Times New Roman"/>
                        </a:rPr>
                        <a:t>Si más de la mitad de tus respuestas son "a", tienes la tendencia de depender más de el lado izquierdo de tu cerebro.</a:t>
                      </a:r>
                      <a:endParaRPr lang="es-ES" sz="2400" dirty="0">
                        <a:solidFill>
                          <a:schemeClr val="tx1"/>
                        </a:solidFill>
                        <a:latin typeface="Calibri"/>
                        <a:ea typeface="Calibri"/>
                        <a:cs typeface="Times New Roman"/>
                      </a:endParaRPr>
                    </a:p>
                  </a:txBody>
                  <a:tcPr marL="19050" marR="19050" marT="19050" marB="1905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nSpc>
                          <a:spcPct val="100000"/>
                        </a:lnSpc>
                        <a:spcBef>
                          <a:spcPts val="675"/>
                        </a:spcBef>
                        <a:spcAft>
                          <a:spcPts val="675"/>
                        </a:spcAft>
                      </a:pPr>
                      <a:r>
                        <a:rPr lang="es-ES" sz="2400" dirty="0">
                          <a:solidFill>
                            <a:schemeClr val="tx1"/>
                          </a:solidFill>
                          <a:latin typeface="Times New Roman"/>
                          <a:ea typeface="Calibri"/>
                          <a:cs typeface="Times New Roman"/>
                        </a:rPr>
                        <a:t>Si más de la mitad de tus respuestas es "b", tienes la tendencia de depender más del lado derecho del cerebro.</a:t>
                      </a:r>
                      <a:endParaRPr lang="es-ES" sz="2400" dirty="0">
                        <a:solidFill>
                          <a:schemeClr val="tx1"/>
                        </a:solidFill>
                        <a:latin typeface="Calibri"/>
                        <a:ea typeface="Calibri"/>
                        <a:cs typeface="Times New Roman"/>
                      </a:endParaRPr>
                    </a:p>
                  </a:txBody>
                  <a:tcPr marL="19050" marR="19050" marT="19050" marB="1905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r>
              <a:tr h="1235251">
                <a:tc gridSpan="2">
                  <a:txBody>
                    <a:bodyPr/>
                    <a:lstStyle/>
                    <a:p>
                      <a:pPr>
                        <a:lnSpc>
                          <a:spcPct val="100000"/>
                        </a:lnSpc>
                        <a:spcBef>
                          <a:spcPts val="675"/>
                        </a:spcBef>
                        <a:spcAft>
                          <a:spcPts val="675"/>
                        </a:spcAft>
                      </a:pPr>
                      <a:r>
                        <a:rPr lang="es-ES" sz="2400" dirty="0">
                          <a:solidFill>
                            <a:schemeClr val="tx1"/>
                          </a:solidFill>
                          <a:latin typeface="Times New Roman"/>
                          <a:ea typeface="Calibri"/>
                          <a:cs typeface="Times New Roman"/>
                        </a:rPr>
                        <a:t>A más numero de respuestas en "a" o "b", más es tu tendencia a depender de ese lado de tu cerebro.</a:t>
                      </a:r>
                      <a:endParaRPr lang="es-ES" sz="2400" dirty="0">
                        <a:solidFill>
                          <a:schemeClr val="tx1"/>
                        </a:solidFill>
                        <a:latin typeface="Calibri"/>
                        <a:ea typeface="Calibri"/>
                        <a:cs typeface="Times New Roman"/>
                      </a:endParaRPr>
                    </a:p>
                  </a:txBody>
                  <a:tcPr marL="19050" marR="19050" marT="19050" marB="1905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hMerge="1">
                  <a:txBody>
                    <a:bodyPr/>
                    <a:lstStyle/>
                    <a:p>
                      <a:endParaRPr lang="es-ES"/>
                    </a:p>
                  </a:txBody>
                  <a:tcPr/>
                </a:tc>
              </a:tr>
            </a:tbl>
          </a:graphicData>
        </a:graphic>
      </p:graphicFrame>
    </p:spTree>
    <p:extLst>
      <p:ext uri="{BB962C8B-B14F-4D97-AF65-F5344CB8AC3E}">
        <p14:creationId xmlns:p14="http://schemas.microsoft.com/office/powerpoint/2010/main" val="190477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539552" y="1429865"/>
            <a:ext cx="78901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28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Al igual que con los estilos de aprendizaje, no es conveniente encasillarse con cierto tipo de actividades con las que se potencialice la hemisfericidad más desarrollada del estudiante, lo óptimo consiste en alternar actividades de tal manera que exista un equilibrio y una diversidad entre ellas, obviamente con miras a lograr los objetivos propuestos. Es decir, resulta indispensable incorporar habilidades de procesamiento de ambos hemisferios en toda estrategia didáctica.</a:t>
            </a:r>
            <a:endParaRPr kumimoji="0" lang="es-ES" sz="2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5" name="4 CuadroTexto"/>
          <p:cNvSpPr txBox="1"/>
          <p:nvPr/>
        </p:nvSpPr>
        <p:spPr>
          <a:xfrm>
            <a:off x="1907704" y="620688"/>
            <a:ext cx="4752528" cy="461665"/>
          </a:xfrm>
          <a:prstGeom prst="rect">
            <a:avLst/>
          </a:prstGeom>
          <a:noFill/>
        </p:spPr>
        <p:txBody>
          <a:bodyPr wrap="square" rtlCol="0">
            <a:spAutoFit/>
          </a:bodyPr>
          <a:lstStyle/>
          <a:p>
            <a:pPr algn="ctr"/>
            <a:r>
              <a:rPr lang="es-ES" sz="2400" dirty="0" smtClean="0">
                <a:solidFill>
                  <a:schemeClr val="bg2">
                    <a:lumMod val="50000"/>
                  </a:schemeClr>
                </a:solidFill>
                <a:latin typeface="Tahoma" pitchFamily="34" charset="0"/>
                <a:ea typeface="Tahoma" pitchFamily="34" charset="0"/>
                <a:cs typeface="Tahoma" pitchFamily="34" charset="0"/>
              </a:rPr>
              <a:t>CONCLUSION:</a:t>
            </a:r>
            <a:endParaRPr lang="es-ES" sz="2400" dirty="0">
              <a:solidFill>
                <a:schemeClr val="bg2">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0664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nchor="ctr"/>
          <a:lstStyle/>
          <a:p>
            <a:r>
              <a:rPr lang="es-ES_tradnl" sz="3600" b="1" dirty="0">
                <a:solidFill>
                  <a:schemeClr val="bg2">
                    <a:lumMod val="50000"/>
                  </a:schemeClr>
                </a:solidFill>
              </a:rPr>
              <a:t>PROCESO GLOBAL DE APRENDIZAJE</a:t>
            </a:r>
            <a:endParaRPr lang="es-ES" sz="3600" b="1" dirty="0">
              <a:solidFill>
                <a:schemeClr val="bg2">
                  <a:lumMod val="50000"/>
                </a:schemeClr>
              </a:solidFill>
              <a:effectLst/>
            </a:endParaRPr>
          </a:p>
        </p:txBody>
      </p:sp>
      <p:graphicFrame>
        <p:nvGraphicFramePr>
          <p:cNvPr id="2" name="1 Diagrama"/>
          <p:cNvGraphicFramePr/>
          <p:nvPr/>
        </p:nvGraphicFramePr>
        <p:xfrm>
          <a:off x="467543" y="1412776"/>
          <a:ext cx="8280921" cy="493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526" name="Text Box 38"/>
          <p:cNvSpPr txBox="1">
            <a:spLocks noChangeArrowheads="1"/>
          </p:cNvSpPr>
          <p:nvPr/>
        </p:nvSpPr>
        <p:spPr bwMode="auto">
          <a:xfrm>
            <a:off x="611188" y="5267325"/>
            <a:ext cx="2828925" cy="946150"/>
          </a:xfrm>
          <a:prstGeom prst="rect">
            <a:avLst/>
          </a:prstGeom>
          <a:noFill/>
          <a:ln w="9525">
            <a:noFill/>
            <a:miter lim="800000"/>
            <a:headEnd/>
            <a:tailEnd/>
          </a:ln>
          <a:effectLst/>
        </p:spPr>
        <p:txBody>
          <a:bodyPr wrap="none">
            <a:spAutoFit/>
          </a:bodyPr>
          <a:lstStyle/>
          <a:p>
            <a:pPr eaLnBrk="1" hangingPunct="1"/>
            <a:r>
              <a:rPr lang="es-ES_tradnl" sz="2800">
                <a:solidFill>
                  <a:srgbClr val="000000"/>
                </a:solidFill>
                <a:latin typeface="Tahoma" charset="0"/>
              </a:rPr>
              <a:t>Vista, oído, tacto</a:t>
            </a:r>
          </a:p>
          <a:p>
            <a:pPr eaLnBrk="1" hangingPunct="1"/>
            <a:r>
              <a:rPr lang="es-ES_tradnl" sz="2800">
                <a:solidFill>
                  <a:srgbClr val="000000"/>
                </a:solidFill>
                <a:latin typeface="Tahoma" charset="0"/>
              </a:rPr>
              <a:t>Gusto, olfato</a:t>
            </a:r>
            <a:endParaRPr lang="es-ES" sz="2800">
              <a:solidFill>
                <a:srgbClr val="000000"/>
              </a:solidFill>
              <a:latin typeface="Tahoma" charset="0"/>
            </a:endParaRPr>
          </a:p>
        </p:txBody>
      </p:sp>
      <p:sp>
        <p:nvSpPr>
          <p:cNvPr id="63527" name="Text Box 39"/>
          <p:cNvSpPr txBox="1">
            <a:spLocks noChangeArrowheads="1"/>
          </p:cNvSpPr>
          <p:nvPr/>
        </p:nvSpPr>
        <p:spPr bwMode="auto">
          <a:xfrm>
            <a:off x="3924300" y="5300663"/>
            <a:ext cx="1689100" cy="519112"/>
          </a:xfrm>
          <a:prstGeom prst="rect">
            <a:avLst/>
          </a:prstGeom>
          <a:noFill/>
          <a:ln w="9525">
            <a:noFill/>
            <a:miter lim="800000"/>
            <a:headEnd/>
            <a:tailEnd/>
          </a:ln>
          <a:effectLst/>
        </p:spPr>
        <p:txBody>
          <a:bodyPr>
            <a:spAutoFit/>
          </a:bodyPr>
          <a:lstStyle/>
          <a:p>
            <a:pPr eaLnBrk="1" hangingPunct="1"/>
            <a:r>
              <a:rPr lang="es-ES_tradnl" sz="2800" dirty="0">
                <a:solidFill>
                  <a:srgbClr val="000000"/>
                </a:solidFill>
                <a:latin typeface="Tahoma" charset="0"/>
              </a:rPr>
              <a:t>Cerebro</a:t>
            </a:r>
            <a:endParaRPr lang="es-ES" sz="2800" dirty="0">
              <a:solidFill>
                <a:srgbClr val="000000"/>
              </a:solidFill>
              <a:latin typeface="Tahoma" charset="0"/>
            </a:endParaRPr>
          </a:p>
        </p:txBody>
      </p:sp>
      <p:sp>
        <p:nvSpPr>
          <p:cNvPr id="63528" name="Text Box 40"/>
          <p:cNvSpPr txBox="1">
            <a:spLocks noChangeArrowheads="1"/>
          </p:cNvSpPr>
          <p:nvPr/>
        </p:nvSpPr>
        <p:spPr bwMode="auto">
          <a:xfrm>
            <a:off x="6300788" y="5343525"/>
            <a:ext cx="2717800" cy="519113"/>
          </a:xfrm>
          <a:prstGeom prst="rect">
            <a:avLst/>
          </a:prstGeom>
          <a:noFill/>
          <a:ln w="9525">
            <a:noFill/>
            <a:miter lim="800000"/>
            <a:headEnd/>
            <a:tailEnd/>
          </a:ln>
          <a:effectLst/>
        </p:spPr>
        <p:txBody>
          <a:bodyPr>
            <a:spAutoFit/>
          </a:bodyPr>
          <a:lstStyle/>
          <a:p>
            <a:pPr eaLnBrk="1" hangingPunct="1"/>
            <a:r>
              <a:rPr lang="es-ES_tradnl" sz="2800" dirty="0">
                <a:solidFill>
                  <a:srgbClr val="000000"/>
                </a:solidFill>
                <a:latin typeface="Tahoma" charset="0"/>
              </a:rPr>
              <a:t>Comunicación</a:t>
            </a:r>
            <a:endParaRPr lang="es-ES" sz="2800" dirty="0">
              <a:solidFill>
                <a:srgbClr val="000000"/>
              </a:solidFill>
              <a:latin typeface="Tahoma" charset="0"/>
            </a:endParaRPr>
          </a:p>
        </p:txBody>
      </p:sp>
      <p:sp>
        <p:nvSpPr>
          <p:cNvPr id="63529" name="Line 41"/>
          <p:cNvSpPr>
            <a:spLocks noChangeShapeType="1"/>
          </p:cNvSpPr>
          <p:nvPr/>
        </p:nvSpPr>
        <p:spPr bwMode="auto">
          <a:xfrm>
            <a:off x="1835150" y="5157788"/>
            <a:ext cx="0" cy="142875"/>
          </a:xfrm>
          <a:prstGeom prst="line">
            <a:avLst/>
          </a:prstGeom>
          <a:noFill/>
          <a:ln w="9525">
            <a:solidFill>
              <a:schemeClr val="tx1"/>
            </a:solidFill>
            <a:round/>
            <a:headEnd/>
            <a:tailEnd type="triangle" w="med" len="med"/>
          </a:ln>
          <a:effectLst/>
        </p:spPr>
        <p:txBody>
          <a:bodyPr/>
          <a:lstStyle/>
          <a:p>
            <a:endParaRPr lang="es-ES"/>
          </a:p>
        </p:txBody>
      </p:sp>
    </p:spTree>
    <p:extLst>
      <p:ext uri="{BB962C8B-B14F-4D97-AF65-F5344CB8AC3E}">
        <p14:creationId xmlns:p14="http://schemas.microsoft.com/office/powerpoint/2010/main" val="330499493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168642" cy="1152128"/>
          </a:xfrm>
        </p:spPr>
        <p:txBody>
          <a:bodyPr>
            <a:normAutofit/>
          </a:bodyPr>
          <a:lstStyle/>
          <a:p>
            <a:pPr algn="ctr"/>
            <a:r>
              <a:rPr lang="es-PE" b="1" dirty="0" smtClean="0">
                <a:solidFill>
                  <a:schemeClr val="bg2">
                    <a:lumMod val="50000"/>
                  </a:schemeClr>
                </a:solidFill>
              </a:rPr>
              <a:t>EL CEREBRO HUMANO</a:t>
            </a:r>
            <a:endParaRPr lang="es-PE" b="1" dirty="0">
              <a:solidFill>
                <a:schemeClr val="bg2">
                  <a:lumMod val="50000"/>
                </a:schemeClr>
              </a:solidFill>
            </a:endParaRPr>
          </a:p>
        </p:txBody>
      </p:sp>
      <p:sp>
        <p:nvSpPr>
          <p:cNvPr id="4" name="3 Marcador de contenido"/>
          <p:cNvSpPr>
            <a:spLocks noGrp="1"/>
          </p:cNvSpPr>
          <p:nvPr>
            <p:ph idx="1"/>
          </p:nvPr>
        </p:nvSpPr>
        <p:spPr>
          <a:xfrm>
            <a:off x="467544" y="2060848"/>
            <a:ext cx="8208912" cy="4464496"/>
          </a:xfrm>
        </p:spPr>
        <p:txBody>
          <a:bodyPr/>
          <a:lstStyle/>
          <a:p>
            <a:pPr algn="just">
              <a:lnSpc>
                <a:spcPct val="90000"/>
              </a:lnSpc>
              <a:buFont typeface="Wingdings" pitchFamily="2" charset="2"/>
              <a:buNone/>
            </a:pPr>
            <a:endParaRPr lang="es-ES" dirty="0" smtClean="0">
              <a:solidFill>
                <a:schemeClr val="bg2">
                  <a:lumMod val="50000"/>
                </a:schemeClr>
              </a:solidFill>
              <a:effectLst>
                <a:outerShdw blurRad="38100" dist="38100" dir="2700000" algn="tl">
                  <a:srgbClr val="969696"/>
                </a:outerShdw>
              </a:effectLst>
            </a:endParaRPr>
          </a:p>
          <a:p>
            <a:pPr algn="just">
              <a:lnSpc>
                <a:spcPct val="90000"/>
              </a:lnSpc>
              <a:buFont typeface="Wingdings" pitchFamily="2" charset="2"/>
              <a:buNone/>
            </a:pPr>
            <a:r>
              <a:rPr lang="es-ES" dirty="0" smtClean="0">
                <a:solidFill>
                  <a:schemeClr val="tx1"/>
                </a:solidFill>
                <a:effectLst>
                  <a:outerShdw blurRad="38100" dist="38100" dir="2700000" algn="tl">
                    <a:srgbClr val="969696"/>
                  </a:outerShdw>
                </a:effectLst>
              </a:rPr>
              <a:t>El </a:t>
            </a:r>
            <a:r>
              <a:rPr lang="es-ES" dirty="0">
                <a:solidFill>
                  <a:schemeClr val="tx1"/>
                </a:solidFill>
                <a:effectLst>
                  <a:outerShdw blurRad="38100" dist="38100" dir="2700000" algn="tl">
                    <a:srgbClr val="969696"/>
                  </a:outerShdw>
                </a:effectLst>
              </a:rPr>
              <a:t>cerebro humano consta de dos      hemisferios que se hallan relacionados con áreas </a:t>
            </a:r>
            <a:r>
              <a:rPr lang="es-ES" dirty="0" smtClean="0">
                <a:solidFill>
                  <a:schemeClr val="tx1"/>
                </a:solidFill>
                <a:effectLst>
                  <a:outerShdw blurRad="38100" dist="38100" dir="2700000" algn="tl">
                    <a:srgbClr val="969696"/>
                  </a:outerShdw>
                </a:effectLst>
              </a:rPr>
              <a:t>muy diversas </a:t>
            </a:r>
            <a:r>
              <a:rPr lang="es-ES" dirty="0">
                <a:solidFill>
                  <a:schemeClr val="tx1"/>
                </a:solidFill>
                <a:effectLst>
                  <a:outerShdw blurRad="38100" dist="38100" dir="2700000" algn="tl">
                    <a:srgbClr val="969696"/>
                  </a:outerShdw>
                </a:effectLst>
              </a:rPr>
              <a:t>de actividades y funcionan de modo   muy diferente, aunque complementario.</a:t>
            </a:r>
            <a:endParaRPr lang="es-ES" dirty="0">
              <a:solidFill>
                <a:schemeClr val="tx1"/>
              </a:solidFill>
              <a:effectLst>
                <a:outerShdw blurRad="38100" dist="38100" dir="2700000" algn="tl">
                  <a:srgbClr val="000000">
                    <a:alpha val="43137"/>
                  </a:srgbClr>
                </a:outerShdw>
              </a:effectLst>
            </a:endParaRPr>
          </a:p>
          <a:p>
            <a:endParaRPr lang="es-P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89040"/>
            <a:ext cx="19716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3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92696"/>
            <a:ext cx="7024744" cy="1008112"/>
          </a:xfrm>
        </p:spPr>
        <p:txBody>
          <a:bodyPr>
            <a:normAutofit fontScale="90000"/>
          </a:bodyPr>
          <a:lstStyle/>
          <a:p>
            <a:r>
              <a:rPr lang="es-PE" b="1" dirty="0" smtClean="0"/>
              <a:t>AREAS DEL CEREBRO HUMANO</a:t>
            </a:r>
            <a:endParaRPr lang="es-PE"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408712" cy="465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28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08720"/>
            <a:ext cx="7065233" cy="4923909"/>
          </a:xfrm>
        </p:spPr>
        <p:txBody>
          <a:bodyPr/>
          <a:lstStyle/>
          <a:p>
            <a:pPr marL="68580" indent="0">
              <a:buNone/>
            </a:pPr>
            <a:r>
              <a:rPr lang="es-PE" dirty="0">
                <a:solidFill>
                  <a:schemeClr val="tx1"/>
                </a:solidFill>
              </a:rPr>
              <a:t>Cada hemisferio cerebral tiene un estilo de procesamiento de la información que recibe  y cada uno de nosotros tiene, de manera general, un hemisferio dominante.</a:t>
            </a:r>
          </a:p>
          <a:p>
            <a:endParaRPr lang="es-P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30382"/>
            <a:ext cx="5904656" cy="389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9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TT00001"/>
          <p:cNvPicPr>
            <a:picLocks noChangeAspect="1" noChangeArrowheads="1" noCrop="1"/>
          </p:cNvPicPr>
          <p:nvPr/>
        </p:nvPicPr>
        <p:blipFill>
          <a:blip r:embed="rId3"/>
          <a:srcRect/>
          <a:stretch>
            <a:fillRect/>
          </a:stretch>
        </p:blipFill>
        <p:spPr bwMode="auto">
          <a:xfrm>
            <a:off x="2768600" y="1000125"/>
            <a:ext cx="3519488" cy="4692650"/>
          </a:xfrm>
          <a:prstGeom prst="rect">
            <a:avLst/>
          </a:prstGeom>
          <a:noFill/>
          <a:ln w="9525">
            <a:noFill/>
            <a:miter lim="800000"/>
            <a:headEnd/>
            <a:tailEnd/>
          </a:ln>
        </p:spPr>
      </p:pic>
      <p:sp>
        <p:nvSpPr>
          <p:cNvPr id="23556" name="4 CuadroTexto"/>
          <p:cNvSpPr txBox="1">
            <a:spLocks noChangeArrowheads="1"/>
          </p:cNvSpPr>
          <p:nvPr/>
        </p:nvSpPr>
        <p:spPr bwMode="auto">
          <a:xfrm>
            <a:off x="336550" y="1772816"/>
            <a:ext cx="2432050" cy="3293209"/>
          </a:xfrm>
          <a:prstGeom prst="rect">
            <a:avLst/>
          </a:prstGeom>
          <a:noFill/>
          <a:ln w="9525">
            <a:noFill/>
            <a:miter lim="800000"/>
            <a:headEnd/>
            <a:tailEnd/>
          </a:ln>
        </p:spPr>
        <p:txBody>
          <a:bodyPr wrap="square">
            <a:spAutoFit/>
          </a:bodyPr>
          <a:lstStyle/>
          <a:p>
            <a:pPr algn="r"/>
            <a:r>
              <a:rPr lang="es-ES" sz="1600" dirty="0">
                <a:latin typeface="Abadi MT Condensed Light" pitchFamily="34" charset="0"/>
              </a:rPr>
              <a:t>Si </a:t>
            </a:r>
            <a:r>
              <a:rPr lang="es-ES" sz="1600" dirty="0" smtClean="0">
                <a:latin typeface="Abadi MT Condensed Light" pitchFamily="34" charset="0"/>
              </a:rPr>
              <a:t>pueden </a:t>
            </a:r>
            <a:r>
              <a:rPr lang="es-ES" sz="1600" dirty="0">
                <a:latin typeface="Abadi MT Condensed Light" pitchFamily="34" charset="0"/>
              </a:rPr>
              <a:t>verla girando en el sentido de las manecillas del reloj </a:t>
            </a:r>
            <a:r>
              <a:rPr lang="es-ES" sz="1600" dirty="0" smtClean="0">
                <a:latin typeface="Abadi MT Condensed Light" pitchFamily="34" charset="0"/>
              </a:rPr>
              <a:t>están </a:t>
            </a:r>
            <a:r>
              <a:rPr lang="es-ES" sz="1600" dirty="0">
                <a:latin typeface="Abadi MT Condensed Light" pitchFamily="34" charset="0"/>
              </a:rPr>
              <a:t>utilizando el hemisferio derecho de </a:t>
            </a:r>
            <a:r>
              <a:rPr lang="es-ES" sz="1600" dirty="0" smtClean="0">
                <a:latin typeface="Abadi MT Condensed Light" pitchFamily="34" charset="0"/>
              </a:rPr>
              <a:t>su </a:t>
            </a:r>
            <a:r>
              <a:rPr lang="es-ES" sz="1600" dirty="0">
                <a:latin typeface="Abadi MT Condensed Light" pitchFamily="34" charset="0"/>
              </a:rPr>
              <a:t>cerebro. </a:t>
            </a:r>
          </a:p>
          <a:p>
            <a:pPr algn="r"/>
            <a:endParaRPr lang="es-ES" sz="1600" dirty="0">
              <a:latin typeface="Abadi MT Condensed Light" pitchFamily="34" charset="0"/>
            </a:endParaRPr>
          </a:p>
          <a:p>
            <a:pPr algn="r"/>
            <a:r>
              <a:rPr lang="es-ES" sz="1600" dirty="0">
                <a:latin typeface="Abadi MT Condensed Light" pitchFamily="34" charset="0"/>
              </a:rPr>
              <a:t>Si </a:t>
            </a:r>
            <a:r>
              <a:rPr lang="es-ES" sz="1600" dirty="0" smtClean="0">
                <a:latin typeface="Abadi MT Condensed Light" pitchFamily="34" charset="0"/>
              </a:rPr>
              <a:t>logran </a:t>
            </a:r>
            <a:r>
              <a:rPr lang="es-ES" sz="1600" dirty="0">
                <a:latin typeface="Abadi MT Condensed Light" pitchFamily="34" charset="0"/>
              </a:rPr>
              <a:t>ver la figura girar en sentido contrario de las manecillas del reloj entonces </a:t>
            </a:r>
            <a:r>
              <a:rPr lang="es-ES" sz="1600" dirty="0" smtClean="0">
                <a:latin typeface="Abadi MT Condensed Light" pitchFamily="34" charset="0"/>
              </a:rPr>
              <a:t>están </a:t>
            </a:r>
            <a:r>
              <a:rPr lang="es-ES" sz="1600" dirty="0">
                <a:latin typeface="Abadi MT Condensed Light" pitchFamily="34" charset="0"/>
              </a:rPr>
              <a:t>utilizando el hemisferio izquierdo de </a:t>
            </a:r>
            <a:r>
              <a:rPr lang="es-ES" sz="1600" dirty="0" smtClean="0">
                <a:latin typeface="Abadi MT Condensed Light" pitchFamily="34" charset="0"/>
              </a:rPr>
              <a:t>su </a:t>
            </a:r>
            <a:r>
              <a:rPr lang="es-ES" sz="1600" dirty="0">
                <a:latin typeface="Abadi MT Condensed Light" pitchFamily="34" charset="0"/>
              </a:rPr>
              <a:t>cerebro.</a:t>
            </a:r>
            <a:endParaRPr lang="es-MX" sz="1600" dirty="0">
              <a:latin typeface="Abadi MT Condensed Light" pitchFamily="34" charset="0"/>
            </a:endParaRPr>
          </a:p>
        </p:txBody>
      </p:sp>
      <p:sp>
        <p:nvSpPr>
          <p:cNvPr id="23557" name="5 CuadroTexto"/>
          <p:cNvSpPr txBox="1">
            <a:spLocks noChangeArrowheads="1"/>
          </p:cNvSpPr>
          <p:nvPr/>
        </p:nvSpPr>
        <p:spPr bwMode="auto">
          <a:xfrm>
            <a:off x="6361113" y="2406650"/>
            <a:ext cx="2286000" cy="1569660"/>
          </a:xfrm>
          <a:prstGeom prst="rect">
            <a:avLst/>
          </a:prstGeom>
          <a:noFill/>
          <a:ln w="9525">
            <a:noFill/>
            <a:miter lim="800000"/>
            <a:headEnd/>
            <a:tailEnd/>
          </a:ln>
        </p:spPr>
        <p:txBody>
          <a:bodyPr>
            <a:spAutoFit/>
          </a:bodyPr>
          <a:lstStyle/>
          <a:p>
            <a:r>
              <a:rPr lang="es-ES" sz="1600" dirty="0">
                <a:latin typeface="Abadi MT Condensed Light" pitchFamily="34" charset="0"/>
              </a:rPr>
              <a:t>Algunas personas pueden verla girar en ambos sentidos, otras solo pueden verla girar en un sentido. </a:t>
            </a:r>
          </a:p>
          <a:p>
            <a:endParaRPr lang="es-ES" sz="1600" dirty="0">
              <a:solidFill>
                <a:schemeClr val="bg1"/>
              </a:solidFill>
              <a:latin typeface="Abadi MT Condensed Light" pitchFamily="34" charset="0"/>
            </a:endParaRPr>
          </a:p>
        </p:txBody>
      </p:sp>
      <p:sp>
        <p:nvSpPr>
          <p:cNvPr id="7" name="Rectangle 12"/>
          <p:cNvSpPr txBox="1">
            <a:spLocks noChangeArrowheads="1"/>
          </p:cNvSpPr>
          <p:nvPr/>
        </p:nvSpPr>
        <p:spPr>
          <a:xfrm>
            <a:off x="7938" y="5856288"/>
            <a:ext cx="9144000" cy="384175"/>
          </a:xfrm>
          <a:prstGeom prst="rect">
            <a:avLst/>
          </a:prstGeom>
        </p:spPr>
        <p:txBody>
          <a:bodyPr/>
          <a:lstStyle/>
          <a:p>
            <a:pPr algn="ctr">
              <a:defRPr/>
            </a:pPr>
            <a:r>
              <a:rPr lang="en-US" sz="1800" b="1" kern="0" dirty="0">
                <a:effectLst>
                  <a:outerShdw blurRad="38100" dist="38100" dir="2700000" algn="tl">
                    <a:srgbClr val="000000">
                      <a:alpha val="43137"/>
                    </a:srgbClr>
                  </a:outerShdw>
                </a:effectLst>
                <a:latin typeface="+mj-lt"/>
                <a:ea typeface="+mj-ea"/>
                <a:cs typeface="+mj-cs"/>
              </a:rPr>
              <a:t>Hacia qué lado gira la bailarina?</a:t>
            </a:r>
          </a:p>
        </p:txBody>
      </p:sp>
    </p:spTree>
    <p:extLst>
      <p:ext uri="{BB962C8B-B14F-4D97-AF65-F5344CB8AC3E}">
        <p14:creationId xmlns:p14="http://schemas.microsoft.com/office/powerpoint/2010/main" val="1112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box(in)">
                                      <p:cBhvr>
                                        <p:cTn id="16" dur="2000"/>
                                        <p:tgtEl>
                                          <p:spTgt spid="2355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box(in)">
                                      <p:cBhvr>
                                        <p:cTn id="21"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961176"/>
          </a:xfrm>
        </p:spPr>
        <p:txBody>
          <a:bodyPr>
            <a:normAutofit fontScale="90000"/>
          </a:bodyPr>
          <a:lstStyle/>
          <a:p>
            <a:r>
              <a:rPr lang="es-PE" b="1" dirty="0" smtClean="0"/>
              <a:t>FUNCION DE LOS HEMISFERIOS</a:t>
            </a:r>
            <a:endParaRPr lang="es-PE" b="1" dirty="0"/>
          </a:p>
        </p:txBody>
      </p:sp>
      <p:sp>
        <p:nvSpPr>
          <p:cNvPr id="3" name="2 Marcador de contenido"/>
          <p:cNvSpPr>
            <a:spLocks noGrp="1"/>
          </p:cNvSpPr>
          <p:nvPr>
            <p:ph idx="1"/>
          </p:nvPr>
        </p:nvSpPr>
        <p:spPr/>
        <p:txBody>
          <a:bodyPr/>
          <a:lstStyle/>
          <a:p>
            <a:r>
              <a:rPr lang="es-PE" dirty="0"/>
              <a:t>Los dos hemisferios están unidos por el “cuerpo calloso”.</a:t>
            </a:r>
          </a:p>
          <a:p>
            <a:r>
              <a:rPr lang="es-PE" dirty="0"/>
              <a:t>Un trabajo armonioso de los dos hemisferios permite integrar eficazmente las informaciones que llegan al cerebro.</a:t>
            </a:r>
          </a:p>
          <a:p>
            <a:r>
              <a:rPr lang="es-PE" dirty="0"/>
              <a:t>Cuando más compleja es una tarea, más asociados tienen que estar los dos hemisferios para realizarla</a:t>
            </a:r>
            <a:r>
              <a:rPr lang="es-PE" dirty="0" smtClean="0"/>
              <a:t>.</a:t>
            </a:r>
          </a:p>
          <a:p>
            <a:endParaRPr lang="es-PE" dirty="0"/>
          </a:p>
          <a:p>
            <a:endParaRPr lang="es-PE" dirty="0"/>
          </a:p>
        </p:txBody>
      </p:sp>
    </p:spTree>
    <p:extLst>
      <p:ext uri="{BB962C8B-B14F-4D97-AF65-F5344CB8AC3E}">
        <p14:creationId xmlns:p14="http://schemas.microsoft.com/office/powerpoint/2010/main" val="3846117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El lado izquierdo y derecho del cerebro</a:t>
            </a:r>
            <a:endParaRPr lang="es-PE"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372770"/>
            <a:ext cx="7344816" cy="408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047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EFEFE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EFEF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615</TotalTime>
  <Words>1406</Words>
  <Application>Microsoft Office PowerPoint</Application>
  <PresentationFormat>Presentación en pantalla (4:3)</PresentationFormat>
  <Paragraphs>169</Paragraphs>
  <Slides>25</Slides>
  <Notes>5</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Austin</vt:lpstr>
      <vt:lpstr>HEMISFERICIDAD CEREBRAL Y EL TRABAJO EN AULA</vt:lpstr>
      <vt:lpstr>QUE ES?</vt:lpstr>
      <vt:lpstr>PROCESO GLOBAL DE APRENDIZAJE</vt:lpstr>
      <vt:lpstr>EL CEREBRO HUMANO</vt:lpstr>
      <vt:lpstr>AREAS DEL CEREBRO HUMANO</vt:lpstr>
      <vt:lpstr>Presentación de PowerPoint</vt:lpstr>
      <vt:lpstr>Presentación de PowerPoint</vt:lpstr>
      <vt:lpstr>FUNCION DE LOS HEMISFERIOS</vt:lpstr>
      <vt:lpstr>El lado izquierdo y derecho del cerebro</vt:lpstr>
      <vt:lpstr>CARACTERISTICAS DE CADA HEMISFERIO</vt:lpstr>
      <vt:lpstr>Comparación entre las características de ambos hemisferios</vt:lpstr>
      <vt:lpstr>Presentación de PowerPoint</vt:lpstr>
      <vt:lpstr>Presentación de PowerPoint</vt:lpstr>
      <vt:lpstr>HABILIDADES ASOCIADOS CON LOS HEMISFERIOS </vt:lpstr>
      <vt:lpstr>Estilos de aprendizaje y hemisfericidad cerebral</vt:lpstr>
      <vt:lpstr>Actividades para practicar ambos hemisferios</vt:lpstr>
      <vt:lpstr>  ACTIVIDADES PARA ACTIVAR AMBOS HEMISFERIOS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HEMISFERICIDAD CEREBRAL Y EL TRABAJO EN AULA</dc:title>
  <dc:creator>Usuario</dc:creator>
  <cp:lastModifiedBy>Usuario</cp:lastModifiedBy>
  <cp:revision>10</cp:revision>
  <dcterms:created xsi:type="dcterms:W3CDTF">2017-12-18T02:59:38Z</dcterms:created>
  <dcterms:modified xsi:type="dcterms:W3CDTF">2017-12-18T13:15:22Z</dcterms:modified>
</cp:coreProperties>
</file>