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handoutMasterIdLst>
    <p:handoutMasterId r:id="rId14"/>
  </p:handoutMasterIdLst>
  <p:sldIdLst>
    <p:sldId id="256" r:id="rId2"/>
    <p:sldId id="257" r:id="rId3"/>
    <p:sldId id="293" r:id="rId4"/>
    <p:sldId id="294" r:id="rId5"/>
    <p:sldId id="295" r:id="rId6"/>
    <p:sldId id="264" r:id="rId7"/>
    <p:sldId id="287" r:id="rId8"/>
    <p:sldId id="288" r:id="rId9"/>
    <p:sldId id="289" r:id="rId10"/>
    <p:sldId id="290" r:id="rId11"/>
    <p:sldId id="291" r:id="rId12"/>
    <p:sldId id="260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7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CA628-165E-4ADB-BC1A-822B0E7FCA16}" type="datetimeFigureOut">
              <a:rPr lang="es-MX" smtClean="0"/>
              <a:t>16/08/2017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2AD9F-362C-4F4E-BB28-218AE45456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87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211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588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035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6354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3960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450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284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696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20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157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802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380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66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780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89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11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04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5098DD0-8B1D-4D20-9809-46F85DF58D10}" type="datetimeFigureOut">
              <a:rPr lang="es-ES" smtClean="0"/>
              <a:t>16/08/2017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A5A59A8-B632-432E-8A2F-21A6629A3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590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8898" y="1752003"/>
            <a:ext cx="8825658" cy="2677648"/>
          </a:xfrm>
        </p:spPr>
        <p:txBody>
          <a:bodyPr/>
          <a:lstStyle/>
          <a:p>
            <a:pPr algn="ctr"/>
            <a:r>
              <a:rPr lang="es-ES" dirty="0" smtClean="0"/>
              <a:t>PLAN DE INTERVENCIÓN PARA CONDUCTAS DESAFIANTES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58751" y="5253898"/>
            <a:ext cx="8825658" cy="861420"/>
          </a:xfrm>
        </p:spPr>
        <p:txBody>
          <a:bodyPr>
            <a:normAutofit/>
          </a:bodyPr>
          <a:lstStyle/>
          <a:p>
            <a:pPr algn="r"/>
            <a:r>
              <a:rPr lang="es-ES" sz="2000" b="1" cap="none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Expositor: Lic. Mayra Alison Angulo Alcocer</a:t>
            </a:r>
            <a:endParaRPr lang="es-ES" sz="2000" b="1" cap="non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4" t="39005" r="25379" b="39441"/>
          <a:stretch/>
        </p:blipFill>
        <p:spPr>
          <a:xfrm>
            <a:off x="9388183" y="713786"/>
            <a:ext cx="1688526" cy="875764"/>
          </a:xfrm>
          <a:prstGeom prst="round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1" t="25107" r="25486" b="25820"/>
          <a:stretch/>
        </p:blipFill>
        <p:spPr>
          <a:xfrm>
            <a:off x="852151" y="551332"/>
            <a:ext cx="1392285" cy="1402159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08126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Intervención física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8942" y="2266682"/>
            <a:ext cx="11565228" cy="4404574"/>
          </a:xfrm>
        </p:spPr>
        <p:txBody>
          <a:bodyPr>
            <a:normAutofit lnSpcReduction="10000"/>
          </a:bodyPr>
          <a:lstStyle/>
          <a:p>
            <a:r>
              <a:rPr lang="es-MX" dirty="0"/>
              <a:t>«Cualquier método de responder a una conducta desafiante que implique algún grado de fuerza física dirigida a limitar o restringir el movimiento o la movilidad" (Harris y cols., 1996</a:t>
            </a:r>
            <a:r>
              <a:rPr lang="es-MX" dirty="0" smtClean="0"/>
              <a:t>)</a:t>
            </a:r>
          </a:p>
          <a:p>
            <a:r>
              <a:rPr lang="es-MX" dirty="0" smtClean="0"/>
              <a:t>Intervención física no restrictiva: por ejemplo, guía para apoyar la deambulación, uso de cascos para prevenir daños por autolesión.</a:t>
            </a:r>
          </a:p>
          <a:p>
            <a:r>
              <a:rPr lang="es-MX" dirty="0" smtClean="0"/>
              <a:t>Intervención física restrictiva:</a:t>
            </a:r>
          </a:p>
          <a:p>
            <a:pPr marL="800100" lvl="1" indent="-342900">
              <a:buAutoNum type="alphaLcParenR"/>
            </a:pPr>
            <a:r>
              <a:rPr lang="es-MX" u="sng" dirty="0" smtClean="0"/>
              <a:t>Materiales </a:t>
            </a:r>
            <a:r>
              <a:rPr lang="es-MX" u="sng" dirty="0"/>
              <a:t>o equipamiento que restringen o impiden el </a:t>
            </a:r>
            <a:r>
              <a:rPr lang="es-MX" u="sng" dirty="0" smtClean="0"/>
              <a:t>movimiento</a:t>
            </a:r>
            <a:r>
              <a:rPr lang="es-MX" dirty="0" smtClean="0"/>
              <a:t>: poner </a:t>
            </a:r>
            <a:r>
              <a:rPr lang="es-MX" dirty="0"/>
              <a:t>correas a alguien en una cama; colocar unas tablillas (férulas) en los brazos de una persona  para restringir su movimiento; usar manoplas para que la persona no se haga daño en las manos al </a:t>
            </a:r>
            <a:r>
              <a:rPr lang="es-MX" dirty="0" smtClean="0"/>
              <a:t>morderse. </a:t>
            </a:r>
          </a:p>
          <a:p>
            <a:pPr marL="800100" lvl="1" indent="-342900">
              <a:buAutoNum type="alphaLcParenR"/>
            </a:pPr>
            <a:r>
              <a:rPr lang="es-MX" u="sng" dirty="0" smtClean="0"/>
              <a:t>El </a:t>
            </a:r>
            <a:r>
              <a:rPr lang="es-MX" u="sng" dirty="0"/>
              <a:t>uso de </a:t>
            </a:r>
            <a:r>
              <a:rPr lang="es-MX" u="sng" dirty="0" smtClean="0"/>
              <a:t>barreras</a:t>
            </a:r>
            <a:r>
              <a:rPr lang="es-MX" dirty="0" smtClean="0"/>
              <a:t>: colocar </a:t>
            </a:r>
            <a:r>
              <a:rPr lang="es-MX" dirty="0"/>
              <a:t>a una persona en una silla con una mesa frente a sí de modo que no pueda levantarse o irse fácilmente; colocar </a:t>
            </a:r>
            <a:r>
              <a:rPr lang="es-MX" dirty="0" smtClean="0"/>
              <a:t>cerrojos </a:t>
            </a:r>
            <a:r>
              <a:rPr lang="es-MX" dirty="0"/>
              <a:t>en las puertas que </a:t>
            </a:r>
            <a:r>
              <a:rPr lang="es-MX" dirty="0" smtClean="0"/>
              <a:t>no </a:t>
            </a:r>
            <a:r>
              <a:rPr lang="es-MX" dirty="0"/>
              <a:t>puedan alcanzar; tener cerradas las puertas, etc. </a:t>
            </a:r>
            <a:endParaRPr lang="es-MX" dirty="0" smtClean="0"/>
          </a:p>
          <a:p>
            <a:pPr marL="800100" lvl="1" indent="-342900">
              <a:buAutoNum type="alphaLcParenR"/>
            </a:pPr>
            <a:r>
              <a:rPr lang="es-MX" u="sng" dirty="0" smtClean="0"/>
              <a:t>Contacto </a:t>
            </a:r>
            <a:r>
              <a:rPr lang="es-MX" u="sng" dirty="0"/>
              <a:t>físico directo </a:t>
            </a:r>
            <a:r>
              <a:rPr lang="es-MX" dirty="0"/>
              <a:t>entre un miembro del personal y una persona del servicio. Como ejemplos pueden señalarse: sostener la mano de una persona para parar movimientos estereotipados; sostener los brazos y piernas de una persona para prevenir que golpeen a alguien; arrinconar a la persona para impedir que siga agrediendo; sentarse en el regazo de una persona; inmovilización física, etc.</a:t>
            </a:r>
          </a:p>
          <a:p>
            <a:pPr lvl="1"/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746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Aspectos importantes en el uso de la intervención física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25003" y="2421228"/>
            <a:ext cx="11217497" cy="3598572"/>
          </a:xfrm>
        </p:spPr>
        <p:txBody>
          <a:bodyPr>
            <a:normAutofit/>
          </a:bodyPr>
          <a:lstStyle/>
          <a:p>
            <a:r>
              <a:rPr lang="es-MX" dirty="0" smtClean="0"/>
              <a:t>La </a:t>
            </a:r>
            <a:r>
              <a:rPr lang="es-MX" dirty="0"/>
              <a:t>intervención física debe utilizarse siempre como último recurso, después de que otros métodos positivos no hayan resultado eficaces, y en situaciones en las que no queda más remedio que recurrir a </a:t>
            </a:r>
            <a:r>
              <a:rPr lang="es-MX" dirty="0" smtClean="0"/>
              <a:t>ella.</a:t>
            </a:r>
          </a:p>
          <a:p>
            <a:r>
              <a:rPr lang="es-MX" dirty="0"/>
              <a:t>En el caso de tener que utilizar el contacto físico directo, se utilizarán los procedimientos menos restrictivos, con la mínima fuerza necesaria, y durante el más corto tiempo posible.</a:t>
            </a:r>
          </a:p>
          <a:p>
            <a:r>
              <a:rPr lang="es-MX" dirty="0" smtClean="0"/>
              <a:t>En </a:t>
            </a:r>
            <a:r>
              <a:rPr lang="es-MX" dirty="0"/>
              <a:t>la medida de lo posible los procedimientos utilizados mantendrán la dignidad del individuo y del personal. </a:t>
            </a:r>
            <a:endParaRPr lang="es-MX" dirty="0" smtClean="0"/>
          </a:p>
          <a:p>
            <a:r>
              <a:rPr lang="es-MX" dirty="0" smtClean="0"/>
              <a:t>Los </a:t>
            </a:r>
            <a:r>
              <a:rPr lang="es-MX" dirty="0"/>
              <a:t>procedimientos tendrán en cuenta las características físicas de la persona, el tipo e intensidad de la conducta, su localización y el contexto social. </a:t>
            </a:r>
          </a:p>
          <a:p>
            <a:r>
              <a:rPr lang="es-MX" dirty="0" smtClean="0"/>
              <a:t>La </a:t>
            </a:r>
            <a:r>
              <a:rPr lang="es-MX" dirty="0"/>
              <a:t>intervención física nunca se utilizará por ira (cólera) o como una forma de castigo.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278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Rueda, P. (2002). </a:t>
            </a:r>
            <a:r>
              <a:rPr lang="es-MX" i="1" dirty="0" smtClean="0"/>
              <a:t>Salud </a:t>
            </a:r>
            <a:r>
              <a:rPr lang="es-MX" i="1" dirty="0"/>
              <a:t>mental y alteraciones de la conducta en las personas con discapacidad intelectual. </a:t>
            </a:r>
            <a:r>
              <a:rPr lang="es-MX" dirty="0" smtClean="0"/>
              <a:t>Colección </a:t>
            </a:r>
            <a:r>
              <a:rPr lang="es-MX" dirty="0"/>
              <a:t>FEAPS.</a:t>
            </a:r>
            <a:r>
              <a:rPr lang="es-ES" dirty="0"/>
              <a:t> </a:t>
            </a:r>
            <a:r>
              <a:rPr lang="es-ES" dirty="0" smtClean="0"/>
              <a:t>Madrid, España </a:t>
            </a:r>
          </a:p>
          <a:p>
            <a:pPr lvl="0"/>
            <a:r>
              <a:rPr lang="es-ES" dirty="0" smtClean="0"/>
              <a:t>Fundación </a:t>
            </a:r>
            <a:r>
              <a:rPr lang="es-ES" dirty="0" err="1" smtClean="0"/>
              <a:t>Uliazpi</a:t>
            </a:r>
            <a:r>
              <a:rPr lang="es-ES" dirty="0"/>
              <a:t> </a:t>
            </a:r>
            <a:r>
              <a:rPr lang="es-ES" dirty="0" smtClean="0"/>
              <a:t>(s/a). </a:t>
            </a:r>
            <a:r>
              <a:rPr lang="es-ES" i="1" dirty="0" smtClean="0"/>
              <a:t>Protocolo de actuación ante conductas desafiantes graves y uso de intervenciones físicas. </a:t>
            </a:r>
            <a:r>
              <a:rPr lang="es-ES" dirty="0" smtClean="0"/>
              <a:t>Colección </a:t>
            </a:r>
            <a:r>
              <a:rPr lang="es-ES" dirty="0" err="1" smtClean="0"/>
              <a:t>Feaps</a:t>
            </a:r>
            <a:r>
              <a:rPr lang="es-ES" dirty="0" smtClean="0"/>
              <a:t>. Madrid, España.</a:t>
            </a:r>
          </a:p>
          <a:p>
            <a:pPr lvl="0"/>
            <a:r>
              <a:rPr lang="es-ES" dirty="0" smtClean="0"/>
              <a:t>Escribano, L. (2010). </a:t>
            </a:r>
            <a:r>
              <a:rPr lang="es-ES" i="1" dirty="0" smtClean="0"/>
              <a:t>La prevención de conductas desafiantes en la escuela infantil. Un enfoque proactivo. </a:t>
            </a:r>
            <a:r>
              <a:rPr lang="es-ES" dirty="0" smtClean="0"/>
              <a:t>Fundación Educación y desarrollo. México.</a:t>
            </a:r>
          </a:p>
        </p:txBody>
      </p:sp>
    </p:spTree>
    <p:extLst>
      <p:ext uri="{BB962C8B-B14F-4D97-AF65-F5344CB8AC3E}">
        <p14:creationId xmlns:p14="http://schemas.microsoft.com/office/powerpoint/2010/main" val="299891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Conducta desafiante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3849" y="2569857"/>
            <a:ext cx="10207612" cy="3493013"/>
          </a:xfrm>
        </p:spPr>
        <p:txBody>
          <a:bodyPr>
            <a:normAutofit/>
          </a:bodyPr>
          <a:lstStyle/>
          <a:p>
            <a:r>
              <a:rPr lang="es-MX" sz="2000" dirty="0"/>
              <a:t>Según Emerson (1995), el término “conducta </a:t>
            </a:r>
            <a:r>
              <a:rPr lang="es-MX" sz="2000" dirty="0" err="1" smtClean="0"/>
              <a:t>desaﬁante</a:t>
            </a:r>
            <a:r>
              <a:rPr lang="es-MX" sz="2000" dirty="0"/>
              <a:t>” se </a:t>
            </a:r>
            <a:r>
              <a:rPr lang="es-MX" sz="2000" dirty="0" err="1" smtClean="0"/>
              <a:t>reﬁere</a:t>
            </a:r>
            <a:r>
              <a:rPr lang="es-MX" sz="2000" dirty="0" smtClean="0"/>
              <a:t> </a:t>
            </a:r>
            <a:r>
              <a:rPr lang="es-MX" sz="2000" dirty="0"/>
              <a:t>a: </a:t>
            </a:r>
            <a:endParaRPr lang="es-MX" sz="2000" dirty="0" smtClean="0"/>
          </a:p>
          <a:p>
            <a:pPr marL="0" indent="0" algn="just">
              <a:buNone/>
            </a:pPr>
            <a:r>
              <a:rPr lang="es-MX" sz="2000" dirty="0" smtClean="0"/>
              <a:t>Toda conducta </a:t>
            </a:r>
            <a:r>
              <a:rPr lang="es-MX" sz="2000" dirty="0"/>
              <a:t>culturalmente anormal de tal intensidad, frecuencia o duración que es probable que la seguridad física de la persona o de los demás corra serio peligro, o que limite el uso de las oportunidades normales que ofrece la comunidad, o que, incluso, se le niegue el acceso a dichas </a:t>
            </a:r>
            <a:r>
              <a:rPr lang="es-MX" sz="2000" dirty="0" smtClean="0"/>
              <a:t>oportunidades.</a:t>
            </a:r>
          </a:p>
          <a:p>
            <a:pPr lvl="1" algn="just"/>
            <a:r>
              <a:rPr lang="es-MX" dirty="0" smtClean="0"/>
              <a:t>Conducta auto-agresiva: Golpea su cabeza contra objetos, se toca llagas o heridas, se muerde a sí mismo, se arranca el cabello, se pega a sí mismo.</a:t>
            </a:r>
          </a:p>
          <a:p>
            <a:pPr lvl="1" algn="just"/>
            <a:r>
              <a:rPr lang="es-MX" dirty="0" smtClean="0"/>
              <a:t>Agresión a otros: pellizcar, morder, arañar, golpear, empujar, dar patadas, jalar el cabello, botar objetos a la gente, contactos sexuales no deseados, amenazar con agredir, comer cosas inapropiadas, escupir.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98633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89874" y="773509"/>
            <a:ext cx="8761413" cy="706964"/>
          </a:xfrm>
        </p:spPr>
        <p:txBody>
          <a:bodyPr/>
          <a:lstStyle/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PLAN DE INTERVENCIÓN PARA CONDUCTAS DESAFIANTES (GUÍA)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0555" y="2273300"/>
            <a:ext cx="11685282" cy="4294924"/>
          </a:xfrm>
        </p:spPr>
        <p:txBody>
          <a:bodyPr>
            <a:normAutofit/>
          </a:bodyPr>
          <a:lstStyle/>
          <a:p>
            <a:r>
              <a:rPr lang="es-MX" dirty="0" smtClean="0"/>
              <a:t>IDENTIFICACIÓN (datos personales del estudiante)</a:t>
            </a:r>
            <a:endParaRPr lang="es-MX" dirty="0"/>
          </a:p>
          <a:p>
            <a:r>
              <a:rPr lang="es-MX" dirty="0" smtClean="0"/>
              <a:t>INFORMACIÓN BÁSICA (antecedentes significativos de personalidad, entorno familiar, estado de salud, tratamientos, habilidades)</a:t>
            </a:r>
            <a:endParaRPr lang="es-MX" dirty="0"/>
          </a:p>
          <a:p>
            <a:r>
              <a:rPr lang="es-MX" dirty="0" smtClean="0"/>
              <a:t>ANÁLISIS </a:t>
            </a:r>
            <a:r>
              <a:rPr lang="es-MX" dirty="0"/>
              <a:t>FUNCIONAL DE LOS PROBLEMAS DE </a:t>
            </a:r>
            <a:r>
              <a:rPr lang="es-MX" dirty="0" smtClean="0"/>
              <a:t>CONDUCTA (descripción de las conductas que se quieren eliminar o disminuir)</a:t>
            </a:r>
            <a:endParaRPr lang="es-MX" dirty="0"/>
          </a:p>
          <a:p>
            <a:r>
              <a:rPr lang="es-MX" dirty="0" smtClean="0"/>
              <a:t>METAS </a:t>
            </a:r>
            <a:r>
              <a:rPr lang="es-MX" dirty="0"/>
              <a:t>A LARGO </a:t>
            </a:r>
            <a:r>
              <a:rPr lang="es-MX" dirty="0" smtClean="0"/>
              <a:t>PLAZO (qué se quiere lograr con el plan de intervención)</a:t>
            </a:r>
            <a:endParaRPr lang="es-MX" dirty="0"/>
          </a:p>
          <a:p>
            <a:r>
              <a:rPr lang="es-MX" dirty="0" smtClean="0"/>
              <a:t>OBJETIVOS </a:t>
            </a:r>
            <a:r>
              <a:rPr lang="es-MX" dirty="0"/>
              <a:t>CONDUCTUALES </a:t>
            </a:r>
            <a:r>
              <a:rPr lang="es-MX"/>
              <a:t>A </a:t>
            </a:r>
            <a:r>
              <a:rPr lang="es-MX" smtClean="0"/>
              <a:t>CORTO </a:t>
            </a:r>
            <a:r>
              <a:rPr lang="es-MX" dirty="0" smtClean="0"/>
              <a:t>PLAZO (objetivos concretos y mesurables en tiempo, duración, frecuencia )</a:t>
            </a:r>
            <a:endParaRPr lang="es-MX" dirty="0"/>
          </a:p>
          <a:p>
            <a:r>
              <a:rPr lang="es-MX" dirty="0" smtClean="0"/>
              <a:t>PROCEDIMIENTOS </a:t>
            </a:r>
            <a:r>
              <a:rPr lang="es-MX" dirty="0"/>
              <a:t>DE </a:t>
            </a:r>
            <a:r>
              <a:rPr lang="es-MX" dirty="0" smtClean="0"/>
              <a:t>INTERVENCIÓN  (</a:t>
            </a:r>
            <a:r>
              <a:rPr lang="es-MX" i="1" dirty="0" smtClean="0"/>
              <a:t>Manipulaciones  </a:t>
            </a:r>
            <a:r>
              <a:rPr lang="es-MX" i="1" dirty="0"/>
              <a:t>Ecológicas, Programación Positiva, Estrategias de Tratamiento Directo, Estrategias Reactivas y Desarrollo de </a:t>
            </a:r>
            <a:r>
              <a:rPr lang="es-MX" i="1" dirty="0" smtClean="0"/>
              <a:t>Personal)</a:t>
            </a:r>
            <a:endParaRPr lang="es-MX" dirty="0"/>
          </a:p>
          <a:p>
            <a:r>
              <a:rPr lang="es-MX" dirty="0" smtClean="0"/>
              <a:t>COMENTARIOS Y RECOMENDACIONES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256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89874" y="773509"/>
            <a:ext cx="8761413" cy="706964"/>
          </a:xfrm>
        </p:spPr>
        <p:txBody>
          <a:bodyPr/>
          <a:lstStyle/>
          <a:p>
            <a:pPr algn="ctr"/>
            <a:r>
              <a:rPr lang="es-MX" sz="2400" dirty="0">
                <a:solidFill>
                  <a:schemeClr val="bg1"/>
                </a:solidFill>
              </a:rPr>
              <a:t>PLAN DE INTERVENCIÓN FÍSICA</a:t>
            </a:r>
            <a:br>
              <a:rPr lang="es-MX" sz="2400" dirty="0">
                <a:solidFill>
                  <a:schemeClr val="bg1"/>
                </a:solidFill>
              </a:rPr>
            </a:br>
            <a:r>
              <a:rPr lang="es-MX" sz="2400" dirty="0">
                <a:solidFill>
                  <a:schemeClr val="bg1"/>
                </a:solidFill>
              </a:rPr>
              <a:t>(</a:t>
            </a:r>
            <a:r>
              <a:rPr lang="es-MX" sz="2400" dirty="0" smtClean="0">
                <a:solidFill>
                  <a:schemeClr val="bg1"/>
                </a:solidFill>
              </a:rPr>
              <a:t>GUÍA)</a:t>
            </a: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0555" y="2273300"/>
            <a:ext cx="11685282" cy="4294924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/>
              <a:t>Descripción </a:t>
            </a:r>
            <a:r>
              <a:rPr lang="es-MX" dirty="0"/>
              <a:t>de la conducta o conductas que requieren del uso de la intervención física:</a:t>
            </a:r>
          </a:p>
          <a:p>
            <a:r>
              <a:rPr lang="es-MX" b="1" dirty="0"/>
              <a:t>Descripción de la intervención física</a:t>
            </a:r>
            <a:endParaRPr lang="es-MX" dirty="0"/>
          </a:p>
          <a:p>
            <a:r>
              <a:rPr lang="es-MX" dirty="0"/>
              <a:t>- Tipo:</a:t>
            </a:r>
          </a:p>
          <a:p>
            <a:r>
              <a:rPr lang="es-MX" dirty="0"/>
              <a:t>- Situación concreta en que debe emplearse:</a:t>
            </a:r>
          </a:p>
          <a:p>
            <a:r>
              <a:rPr lang="es-MX" dirty="0"/>
              <a:t>- Personal necesario para su uso:</a:t>
            </a:r>
          </a:p>
          <a:p>
            <a:r>
              <a:rPr lang="es-MX" dirty="0"/>
              <a:t>- Papel de cada profesional en su uso:</a:t>
            </a:r>
          </a:p>
          <a:p>
            <a:r>
              <a:rPr lang="es-MX" dirty="0"/>
              <a:t>- Duración:</a:t>
            </a:r>
          </a:p>
          <a:p>
            <a:r>
              <a:rPr lang="es-MX" dirty="0"/>
              <a:t>- Frecuencia:</a:t>
            </a:r>
          </a:p>
          <a:p>
            <a:r>
              <a:rPr lang="es-MX" dirty="0"/>
              <a:t>- Cuándo y cómo terminar su aplicación:</a:t>
            </a:r>
          </a:p>
          <a:p>
            <a:r>
              <a:rPr lang="es-MX" dirty="0"/>
              <a:t>- Cómo tratar a la persona después:</a:t>
            </a:r>
          </a:p>
          <a:p>
            <a:r>
              <a:rPr lang="es-MX" dirty="0"/>
              <a:t>- Cómo registrar y notificar:</a:t>
            </a:r>
          </a:p>
          <a:p>
            <a:r>
              <a:rPr lang="es-MX" dirty="0"/>
              <a:t>- Observaciones:</a:t>
            </a:r>
          </a:p>
        </p:txBody>
      </p:sp>
    </p:spTree>
    <p:extLst>
      <p:ext uri="{BB962C8B-B14F-4D97-AF65-F5344CB8AC3E}">
        <p14:creationId xmlns:p14="http://schemas.microsoft.com/office/powerpoint/2010/main" val="8712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77254" y="211668"/>
            <a:ext cx="8761413" cy="706964"/>
          </a:xfrm>
        </p:spPr>
        <p:txBody>
          <a:bodyPr/>
          <a:lstStyle/>
          <a:p>
            <a:pPr algn="ctr"/>
            <a:r>
              <a:rPr lang="es-MX" sz="2400" dirty="0">
                <a:solidFill>
                  <a:schemeClr val="tx1"/>
                </a:solidFill>
              </a:rPr>
              <a:t>CONSENTIMIENTO INFORMADO PARA UTILIZACIÓN DE INTERVENCIONES FÍSICAS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9400" y="1016000"/>
            <a:ext cx="11468100" cy="5549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/>
              <a:t>A. IDENTIFICACIÓN </a:t>
            </a:r>
            <a:r>
              <a:rPr lang="es-MX" dirty="0" smtClean="0"/>
              <a:t>(datos de la persona que realiza el plan, fecha)</a:t>
            </a:r>
          </a:p>
          <a:p>
            <a:pPr marL="0" indent="0">
              <a:buNone/>
            </a:pPr>
            <a:r>
              <a:rPr lang="es-MX" dirty="0" smtClean="0"/>
              <a:t>B</a:t>
            </a:r>
            <a:r>
              <a:rPr lang="es-MX" dirty="0"/>
              <a:t>. INFORMACIÓN SOBRE EL PLAN (verbal y escrita): </a:t>
            </a:r>
            <a:endParaRPr lang="es-MX" dirty="0" smtClean="0"/>
          </a:p>
          <a:p>
            <a:pPr>
              <a:buFontTx/>
              <a:buChar char="-"/>
            </a:pPr>
            <a:r>
              <a:rPr lang="es-MX" dirty="0" smtClean="0"/>
              <a:t>Información </a:t>
            </a:r>
            <a:r>
              <a:rPr lang="es-MX" dirty="0"/>
              <a:t>sobre el plan de intervención general (si procede). </a:t>
            </a:r>
            <a:endParaRPr lang="es-MX" dirty="0" smtClean="0"/>
          </a:p>
          <a:p>
            <a:pPr>
              <a:buFontTx/>
              <a:buChar char="-"/>
            </a:pPr>
            <a:r>
              <a:rPr lang="es-MX" dirty="0" smtClean="0"/>
              <a:t>Información </a:t>
            </a:r>
            <a:r>
              <a:rPr lang="es-MX" dirty="0"/>
              <a:t>sobre la intervención física (descripción, condiciones de aplicación...) </a:t>
            </a:r>
          </a:p>
          <a:p>
            <a:pPr>
              <a:buFontTx/>
              <a:buChar char="-"/>
            </a:pPr>
            <a:r>
              <a:rPr lang="es-MX" dirty="0" smtClean="0"/>
              <a:t>Información </a:t>
            </a:r>
            <a:r>
              <a:rPr lang="es-MX" dirty="0"/>
              <a:t>sobre los mecanismos de control y revisión de la misma. </a:t>
            </a:r>
          </a:p>
          <a:p>
            <a:pPr>
              <a:buFontTx/>
              <a:buChar char="-"/>
            </a:pPr>
            <a:r>
              <a:rPr lang="es-MX" dirty="0" smtClean="0"/>
              <a:t>Beneficios </a:t>
            </a:r>
            <a:r>
              <a:rPr lang="es-MX" dirty="0"/>
              <a:t>y riesgos de la intervención física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C</a:t>
            </a:r>
            <a:r>
              <a:rPr lang="es-MX" dirty="0"/>
              <a:t>. CONSENTIMIENTO YO ____________________________________________________ CON  C</a:t>
            </a:r>
            <a:r>
              <a:rPr lang="es-MX" dirty="0" smtClean="0"/>
              <a:t>.I</a:t>
            </a:r>
            <a:r>
              <a:rPr lang="es-MX" dirty="0"/>
              <a:t>. Nº ______________________, EN CALIDAD DE _____________________(vínculo)___________________ DE___________________(nombre del atendido)_______________________________________DECLARO COMO SU REPRESENTANTE LEGAL: </a:t>
            </a:r>
            <a:endParaRPr lang="es-MX" dirty="0" smtClean="0"/>
          </a:p>
          <a:p>
            <a:pPr>
              <a:buFontTx/>
              <a:buChar char="-"/>
            </a:pPr>
            <a:r>
              <a:rPr lang="es-MX" dirty="0" smtClean="0"/>
              <a:t>Que </a:t>
            </a:r>
            <a:r>
              <a:rPr lang="es-MX" dirty="0"/>
              <a:t>he sido informado de manera verbal y escrita por (Fundación </a:t>
            </a:r>
            <a:r>
              <a:rPr lang="es-MX" dirty="0" smtClean="0"/>
              <a:t>EIFODEC) </a:t>
            </a:r>
            <a:r>
              <a:rPr lang="es-MX" dirty="0"/>
              <a:t>acerca del plan de intervención y de sus beneficios y posibles riesgos. </a:t>
            </a:r>
            <a:endParaRPr lang="es-MX" dirty="0" smtClean="0"/>
          </a:p>
          <a:p>
            <a:pPr>
              <a:buFontTx/>
              <a:buChar char="-"/>
            </a:pPr>
            <a:r>
              <a:rPr lang="es-MX" dirty="0" smtClean="0"/>
              <a:t> </a:t>
            </a:r>
            <a:r>
              <a:rPr lang="es-MX" dirty="0"/>
              <a:t>Que he comprendido la información recibida y he podido formular todas las preguntas que he creído pertinentes. </a:t>
            </a:r>
            <a:endParaRPr lang="es-MX" dirty="0" smtClean="0"/>
          </a:p>
          <a:p>
            <a:pPr>
              <a:buFontTx/>
              <a:buChar char="-"/>
            </a:pPr>
            <a:r>
              <a:rPr lang="es-MX" dirty="0" smtClean="0"/>
              <a:t>Que </a:t>
            </a:r>
            <a:r>
              <a:rPr lang="es-MX" dirty="0"/>
              <a:t>puedo revocar mi consentimiento en cualquier momento.</a:t>
            </a:r>
          </a:p>
          <a:p>
            <a:pPr marL="0" indent="0">
              <a:buNone/>
            </a:pPr>
            <a:r>
              <a:rPr lang="es-MX" dirty="0"/>
              <a:t>EN CONSECUENCIA, DOY MI CONSENTIMIENTO PARA QUE SE UTILICE DICHA INTERVENCIÓN FÍSICA 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69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PROCEDIMIENTOS DE INTERVENCIÓN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7072" y="2345922"/>
            <a:ext cx="11055827" cy="4194578"/>
          </a:xfrm>
        </p:spPr>
        <p:txBody>
          <a:bodyPr>
            <a:normAutofit/>
          </a:bodyPr>
          <a:lstStyle/>
          <a:p>
            <a:r>
              <a:rPr lang="es-MX" dirty="0"/>
              <a:t> </a:t>
            </a:r>
            <a:r>
              <a:rPr lang="es-MX" b="1" dirty="0"/>
              <a:t>Manipulaciones </a:t>
            </a:r>
            <a:r>
              <a:rPr lang="es-MX" b="1" dirty="0" smtClean="0"/>
              <a:t>Ecológicas:</a:t>
            </a:r>
          </a:p>
          <a:p>
            <a:pPr marL="0" indent="0">
              <a:buNone/>
            </a:pPr>
            <a:r>
              <a:rPr lang="es-MX" dirty="0" smtClean="0"/>
              <a:t>Muchos </a:t>
            </a:r>
            <a:r>
              <a:rPr lang="es-MX" dirty="0"/>
              <a:t>problemas de conducta son el reflejo de conflictos entre las necesidades individuales de la persona y el contexto ambiental o interpersonal en el cual la persona debe vivir o trabajar.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Se debe realizar una adecuación </a:t>
            </a:r>
            <a:r>
              <a:rPr lang="es-MX" dirty="0"/>
              <a:t>entre las necesidades de la persona y el entorno en el que se desenvuelve</a:t>
            </a:r>
            <a:r>
              <a:rPr lang="es-MX" dirty="0" smtClean="0"/>
              <a:t>:</a:t>
            </a:r>
          </a:p>
          <a:p>
            <a:pPr marL="0" indent="0">
              <a:buNone/>
            </a:pPr>
            <a:r>
              <a:rPr lang="es-MX" dirty="0" smtClean="0"/>
              <a:t> </a:t>
            </a:r>
            <a:r>
              <a:rPr lang="es-MX" dirty="0"/>
              <a:t>a. Factores físicos (intervenir sobre ambiente, ruido, luz</a:t>
            </a:r>
            <a:r>
              <a:rPr lang="es-MX" dirty="0" smtClean="0"/>
              <a:t>, </a:t>
            </a:r>
            <a:r>
              <a:rPr lang="es-MX" dirty="0"/>
              <a:t>etc.).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b</a:t>
            </a:r>
            <a:r>
              <a:rPr lang="es-MX" dirty="0"/>
              <a:t>. Factores programáticos </a:t>
            </a:r>
            <a:r>
              <a:rPr lang="es-MX" dirty="0" smtClean="0"/>
              <a:t>(</a:t>
            </a:r>
            <a:r>
              <a:rPr lang="es-MX" dirty="0"/>
              <a:t>intervenir sobre aspectos de elección, </a:t>
            </a:r>
            <a:r>
              <a:rPr lang="es-MX" dirty="0" smtClean="0"/>
              <a:t>predictibilidad, control</a:t>
            </a:r>
            <a:r>
              <a:rPr lang="es-MX" dirty="0"/>
              <a:t>, motivación, </a:t>
            </a:r>
            <a:r>
              <a:rPr lang="es-MX" dirty="0" smtClean="0"/>
              <a:t>características </a:t>
            </a:r>
            <a:r>
              <a:rPr lang="es-MX" dirty="0"/>
              <a:t>de las actividades y tareas, estrategias instructivas...).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c</a:t>
            </a:r>
            <a:r>
              <a:rPr lang="es-MX" dirty="0"/>
              <a:t>. Factores interpersonales (intervenir sobre expectativas, tipo de trato, interacciones, relaciones variadas y significativas...).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329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0555" y="266700"/>
            <a:ext cx="11685282" cy="6301525"/>
          </a:xfrm>
        </p:spPr>
        <p:txBody>
          <a:bodyPr>
            <a:normAutofit/>
          </a:bodyPr>
          <a:lstStyle/>
          <a:p>
            <a:r>
              <a:rPr lang="es-MX" b="1" dirty="0"/>
              <a:t>Programación </a:t>
            </a:r>
            <a:r>
              <a:rPr lang="es-MX" b="1" dirty="0" smtClean="0"/>
              <a:t>Positiva</a:t>
            </a:r>
          </a:p>
          <a:p>
            <a:pPr marL="0" indent="0" algn="just">
              <a:buNone/>
            </a:pPr>
            <a:r>
              <a:rPr lang="es-MX" dirty="0" smtClean="0"/>
              <a:t> </a:t>
            </a:r>
            <a:r>
              <a:rPr lang="es-MX" dirty="0"/>
              <a:t>Los problemas de conducta frecuentemente ocurren en entornos que no dan a la </a:t>
            </a:r>
            <a:r>
              <a:rPr lang="es-MX" dirty="0" smtClean="0"/>
              <a:t>persona </a:t>
            </a:r>
            <a:r>
              <a:rPr lang="es-MX" dirty="0"/>
              <a:t>oportunidades de usar y aprender conductas adaptadas y apropiadas a su edad cronológica.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Se </a:t>
            </a:r>
            <a:r>
              <a:rPr lang="es-MX" dirty="0"/>
              <a:t>puede afirmar que los entornos que proporcionan programas que estimulan el desarrollo de habilidades domésticas funcionales, vocacionales, recreativas y comunitarias en general son, en cuanto a procedimiento, realmente importantes en nuestros esfuerzos por disminuir los problemas de conducta.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dirty="0"/>
              <a:t>programación positiva, por lo tanto, debería ser efectiva no sólo para que la persona desarrolle nuevas conductas funcionales, sino también para reducir la ocurrencia de las conductas problemáticas. </a:t>
            </a:r>
            <a:endParaRPr lang="es-MX" dirty="0" smtClean="0"/>
          </a:p>
          <a:p>
            <a:pPr marL="0" indent="0" algn="just">
              <a:buNone/>
            </a:pPr>
            <a:r>
              <a:rPr lang="es-MX" u="sng" dirty="0" smtClean="0"/>
              <a:t>Áreas: </a:t>
            </a:r>
          </a:p>
          <a:p>
            <a:pPr marL="0" indent="0" algn="just">
              <a:buNone/>
            </a:pPr>
            <a:r>
              <a:rPr lang="es-MX" dirty="0" smtClean="0"/>
              <a:t>Autonomía </a:t>
            </a:r>
            <a:r>
              <a:rPr lang="es-MX" dirty="0"/>
              <a:t>Personal. </a:t>
            </a:r>
            <a:r>
              <a:rPr lang="es-MX" dirty="0" smtClean="0"/>
              <a:t>Hogar </a:t>
            </a:r>
            <a:r>
              <a:rPr lang="es-MX" dirty="0"/>
              <a:t>y Tareas Domésticas. </a:t>
            </a:r>
            <a:r>
              <a:rPr lang="es-MX" dirty="0" smtClean="0"/>
              <a:t>Ocio </a:t>
            </a:r>
            <a:r>
              <a:rPr lang="es-MX" dirty="0"/>
              <a:t>y Tiempo Libre. </a:t>
            </a:r>
            <a:r>
              <a:rPr lang="es-MX" dirty="0" smtClean="0"/>
              <a:t>Comunitaria</a:t>
            </a:r>
            <a:r>
              <a:rPr lang="es-MX" dirty="0"/>
              <a:t>. </a:t>
            </a:r>
            <a:r>
              <a:rPr lang="es-MX" dirty="0" smtClean="0"/>
              <a:t> </a:t>
            </a:r>
            <a:r>
              <a:rPr lang="es-MX" dirty="0"/>
              <a:t>Ocupacional - Laboral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/>
              <a:t>Entrenamiento en </a:t>
            </a:r>
            <a:r>
              <a:rPr lang="es-MX" dirty="0" smtClean="0"/>
              <a:t>Comunicación. Habilidades </a:t>
            </a:r>
            <a:r>
              <a:rPr lang="es-MX" dirty="0"/>
              <a:t>Sociales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/>
              <a:t>Entrenamiento en Discriminación. Elección. Predictibilidad y Control. Normas. Control de estímulos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 smtClean="0"/>
              <a:t>Autocontrol, relajación.</a:t>
            </a:r>
          </a:p>
        </p:txBody>
      </p:sp>
    </p:spTree>
    <p:extLst>
      <p:ext uri="{BB962C8B-B14F-4D97-AF65-F5344CB8AC3E}">
        <p14:creationId xmlns:p14="http://schemas.microsoft.com/office/powerpoint/2010/main" val="20246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0555" y="533400"/>
            <a:ext cx="11685282" cy="6034825"/>
          </a:xfrm>
        </p:spPr>
        <p:txBody>
          <a:bodyPr>
            <a:normAutofit/>
          </a:bodyPr>
          <a:lstStyle/>
          <a:p>
            <a:r>
              <a:rPr lang="es-MX" b="1" dirty="0" smtClean="0"/>
              <a:t>Estrategias de tratamiento directo</a:t>
            </a:r>
          </a:p>
          <a:p>
            <a:pPr marL="0" indent="0">
              <a:buNone/>
            </a:pPr>
            <a:r>
              <a:rPr lang="es-MX" dirty="0"/>
              <a:t>Son una serie de estrategias capaces de disminuir las conductas problemáticas. 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Reforzamiento </a:t>
            </a:r>
            <a:r>
              <a:rPr lang="es-MX" dirty="0"/>
              <a:t>Diferencial de otras Conductas (RDO): Consiste en el reforzamiento después de un período de tiempo </a:t>
            </a:r>
            <a:r>
              <a:rPr lang="es-MX" dirty="0" err="1"/>
              <a:t>espe</a:t>
            </a:r>
            <a:r>
              <a:rPr lang="es-MX" dirty="0"/>
              <a:t>- </a:t>
            </a:r>
            <a:r>
              <a:rPr lang="es-MX" dirty="0" err="1"/>
              <a:t>cífico</a:t>
            </a:r>
            <a:r>
              <a:rPr lang="es-MX" dirty="0"/>
              <a:t> sin que se presente la conducta no deseada. Es útil para </a:t>
            </a:r>
            <a:r>
              <a:rPr lang="es-MX" dirty="0" err="1"/>
              <a:t>conduc</a:t>
            </a:r>
            <a:r>
              <a:rPr lang="es-MX" dirty="0"/>
              <a:t>- tas problemáticas de baja frecuencia. 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Reforzamiento </a:t>
            </a:r>
            <a:r>
              <a:rPr lang="es-MX" dirty="0"/>
              <a:t>Diferencial de Baja Tasa de Respuestas (RDB): Consiste en el reforzamiento de la respuesta indeseable, si ha </a:t>
            </a:r>
            <a:r>
              <a:rPr lang="es-MX" dirty="0" smtClean="0"/>
              <a:t>pasado </a:t>
            </a:r>
            <a:r>
              <a:rPr lang="es-MX" dirty="0"/>
              <a:t>más de un periodo específico de tiempo desde la última respuesta, o si han ocurrido menos de un número específico de respuestas </a:t>
            </a:r>
            <a:r>
              <a:rPr lang="es-MX" dirty="0" smtClean="0"/>
              <a:t>durante </a:t>
            </a:r>
            <a:r>
              <a:rPr lang="es-MX" dirty="0"/>
              <a:t>el intervalo de tiempo precedente. 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Reforzamiento </a:t>
            </a:r>
            <a:r>
              <a:rPr lang="es-MX" dirty="0"/>
              <a:t>Diferencial de Respuestas Alternativas (RDA): Es el refuerzo de las conductas específicas que son diferentes a la respuesta no deseada, en intensidad, duración o topografía. </a:t>
            </a:r>
          </a:p>
          <a:p>
            <a:pPr marL="0" indent="0">
              <a:buNone/>
            </a:pPr>
            <a:r>
              <a:rPr lang="es-MX" dirty="0" smtClean="0"/>
              <a:t>	El </a:t>
            </a:r>
            <a:r>
              <a:rPr lang="es-MX" dirty="0"/>
              <a:t>uso de este procedimiento se basa en la idea de que aumentan- do las conductas apropiadas </a:t>
            </a:r>
            <a:r>
              <a:rPr lang="es-MX" dirty="0" smtClean="0"/>
              <a:t>	incompatibles </a:t>
            </a:r>
            <a:r>
              <a:rPr lang="es-MX" dirty="0"/>
              <a:t>conseguiremos que la </a:t>
            </a:r>
            <a:r>
              <a:rPr lang="es-MX" dirty="0" smtClean="0"/>
              <a:t>conducta </a:t>
            </a:r>
            <a:r>
              <a:rPr lang="es-MX" dirty="0"/>
              <a:t>inapropiada decrezca en frecuencia.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Control </a:t>
            </a:r>
            <a:r>
              <a:rPr lang="es-MX" dirty="0"/>
              <a:t>de Estímulos o de Antecedentes: </a:t>
            </a:r>
            <a:r>
              <a:rPr lang="es-MX" dirty="0" smtClean="0"/>
              <a:t>Controlar la presencia </a:t>
            </a:r>
            <a:r>
              <a:rPr lang="es-MX" dirty="0"/>
              <a:t>de ciertos </a:t>
            </a:r>
            <a:r>
              <a:rPr lang="es-MX" dirty="0" smtClean="0"/>
              <a:t>estímulos. Si </a:t>
            </a:r>
            <a:r>
              <a:rPr lang="es-MX" dirty="0"/>
              <a:t>nosotros manipulamos los antecedentes, podremos eliminar o </a:t>
            </a:r>
            <a:r>
              <a:rPr lang="es-MX" dirty="0" smtClean="0"/>
              <a:t>disminuir </a:t>
            </a:r>
            <a:r>
              <a:rPr lang="es-MX" dirty="0"/>
              <a:t>la conducta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246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8800" y="355600"/>
            <a:ext cx="11176000" cy="5664200"/>
          </a:xfrm>
        </p:spPr>
        <p:txBody>
          <a:bodyPr/>
          <a:lstStyle/>
          <a:p>
            <a:r>
              <a:rPr lang="es-MX" b="1" dirty="0"/>
              <a:t>Estrategias Reactivas </a:t>
            </a:r>
            <a:endParaRPr lang="es-MX" b="1" dirty="0" smtClean="0"/>
          </a:p>
          <a:p>
            <a:pPr marL="0" indent="0">
              <a:buNone/>
            </a:pPr>
            <a:r>
              <a:rPr lang="es-MX" dirty="0" smtClean="0"/>
              <a:t>Son </a:t>
            </a:r>
            <a:r>
              <a:rPr lang="es-MX" dirty="0"/>
              <a:t>las estrategias de intervención inmediata para evitar lesiones en las personas o daños en las cosas: 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Ignorar </a:t>
            </a:r>
          </a:p>
          <a:p>
            <a:pPr>
              <a:buAutoNum type="alphaLcParenR"/>
            </a:pPr>
            <a:r>
              <a:rPr lang="es-MX" dirty="0"/>
              <a:t>Redirigir:  redirigir a la persona hacia alguna actividad que tenga a mano, Redirigirle hacia otro tipo de actividad que le distraiga del </a:t>
            </a:r>
            <a:r>
              <a:rPr lang="es-MX" dirty="0" smtClean="0"/>
              <a:t>comportamiento.</a:t>
            </a:r>
          </a:p>
          <a:p>
            <a:pPr>
              <a:buAutoNum type="alphaLcParenR"/>
            </a:pPr>
            <a:r>
              <a:rPr lang="es-MX" dirty="0" smtClean="0"/>
              <a:t>Retroalimentar </a:t>
            </a:r>
          </a:p>
          <a:p>
            <a:pPr>
              <a:buAutoNum type="alphaLcParenR"/>
            </a:pPr>
            <a:r>
              <a:rPr lang="es-MX" dirty="0"/>
              <a:t>Entrenar:  Consiste en aprovechar la situación para practicar las conductas alternativas adaptadas que le estamos enseñando mediante la programación </a:t>
            </a:r>
            <a:r>
              <a:rPr lang="es-MX" dirty="0" err="1"/>
              <a:t>positi</a:t>
            </a:r>
            <a:r>
              <a:rPr lang="es-MX" dirty="0"/>
              <a:t>- va</a:t>
            </a:r>
            <a:endParaRPr lang="es-MX" dirty="0" smtClean="0"/>
          </a:p>
          <a:p>
            <a:pPr>
              <a:buAutoNum type="alphaLcParenR"/>
            </a:pPr>
            <a:r>
              <a:rPr lang="es-MX" dirty="0"/>
              <a:t>Escuchar activamente: se basa en la necesidad que toda la persona tiene de ser escuchada. Dado que todas las conductas tienen un carácter funcional, </a:t>
            </a:r>
            <a:r>
              <a:rPr lang="es-MX" dirty="0" smtClean="0"/>
              <a:t>puede </a:t>
            </a:r>
            <a:r>
              <a:rPr lang="es-MX" dirty="0"/>
              <a:t>decirse que hasta los más severos problemas de conducta tratan de comunicar un mensaje.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Cambiar estímulos: Distraer la atención </a:t>
            </a:r>
            <a:r>
              <a:rPr lang="es-MX" dirty="0"/>
              <a:t>con acciones </a:t>
            </a:r>
            <a:r>
              <a:rPr lang="es-MX" dirty="0" smtClean="0"/>
              <a:t>que requieren </a:t>
            </a:r>
            <a:r>
              <a:rPr lang="es-MX" dirty="0"/>
              <a:t>una falta de inhibición o de vergüenza.</a:t>
            </a:r>
            <a:endParaRPr lang="es-MX" dirty="0" smtClean="0"/>
          </a:p>
          <a:p>
            <a:pPr>
              <a:buAutoNum type="alphaLcParenR"/>
            </a:pPr>
            <a:r>
              <a:rPr lang="es-MX" dirty="0" smtClean="0"/>
              <a:t>Aplicar </a:t>
            </a:r>
            <a:r>
              <a:rPr lang="es-MX" dirty="0"/>
              <a:t>intervenciones físicas (interposición, inmovilización</a:t>
            </a:r>
            <a:r>
              <a:rPr lang="es-MX" dirty="0" smtClean="0"/>
              <a:t>...)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20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672</TotalTime>
  <Words>1474</Words>
  <Application>Microsoft Office PowerPoint</Application>
  <PresentationFormat>Panorámica</PresentationFormat>
  <Paragraphs>89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Sala de reuniones Ion</vt:lpstr>
      <vt:lpstr>PLAN DE INTERVENCIÓN PARA CONDUCTAS DESAFIANTES</vt:lpstr>
      <vt:lpstr>Conducta desafiante</vt:lpstr>
      <vt:lpstr>PLAN DE INTERVENCIÓN PARA CONDUCTAS DESAFIANTES (GUÍA)</vt:lpstr>
      <vt:lpstr>PLAN DE INTERVENCIÓN FÍSICA (GUÍA)</vt:lpstr>
      <vt:lpstr>CONSENTIMIENTO INFORMADO PARA UTILIZACIÓN DE INTERVENCIONES FÍSICAS</vt:lpstr>
      <vt:lpstr>PROCEDIMIENTOS DE INTERVENCIÓN</vt:lpstr>
      <vt:lpstr>Presentación de PowerPoint</vt:lpstr>
      <vt:lpstr>Presentación de PowerPoint</vt:lpstr>
      <vt:lpstr>Presentación de PowerPoint</vt:lpstr>
      <vt:lpstr>Intervención física</vt:lpstr>
      <vt:lpstr>Aspectos importantes en el uso de la intervención física</vt:lpstr>
      <vt:lpstr>Bibliografía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ALTERNATIVA Y AUMENTATIVA</dc:title>
  <dc:creator>Mayra Alison Angulo Alcocer</dc:creator>
  <cp:lastModifiedBy>INTEL DUAL</cp:lastModifiedBy>
  <cp:revision>67</cp:revision>
  <cp:lastPrinted>2017-07-03T06:31:09Z</cp:lastPrinted>
  <dcterms:created xsi:type="dcterms:W3CDTF">2016-01-28T04:40:59Z</dcterms:created>
  <dcterms:modified xsi:type="dcterms:W3CDTF">2017-08-16T17:58:17Z</dcterms:modified>
</cp:coreProperties>
</file>