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5" r:id="rId2"/>
    <p:sldId id="266" r:id="rId3"/>
    <p:sldId id="263" r:id="rId4"/>
    <p:sldId id="282" r:id="rId5"/>
    <p:sldId id="271" r:id="rId6"/>
    <p:sldId id="272" r:id="rId7"/>
    <p:sldId id="275" r:id="rId8"/>
    <p:sldId id="273" r:id="rId9"/>
    <p:sldId id="278" r:id="rId10"/>
    <p:sldId id="258" r:id="rId11"/>
    <p:sldId id="280" r:id="rId12"/>
    <p:sldId id="267" r:id="rId13"/>
    <p:sldId id="276" r:id="rId14"/>
    <p:sldId id="268" r:id="rId15"/>
    <p:sldId id="262" r:id="rId16"/>
    <p:sldId id="256" r:id="rId17"/>
    <p:sldId id="257" r:id="rId18"/>
    <p:sldId id="274" r:id="rId19"/>
    <p:sldId id="281" r:id="rId20"/>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8ED1C080-4F07-48D7-A5C7-6EF7B3ACE36C}" type="datetimeFigureOut">
              <a:rPr lang="es-AR" smtClean="0"/>
              <a:pPr/>
              <a:t>08/07/2016</a:t>
            </a:fld>
            <a:endParaRPr lang="es-AR"/>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A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EA58E73-472C-40A4-B3DC-77489B469BE3}"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ED1C080-4F07-48D7-A5C7-6EF7B3ACE36C}" type="datetimeFigureOut">
              <a:rPr lang="es-AR" smtClean="0"/>
              <a:pPr/>
              <a:t>08/07/2016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A58E73-472C-40A4-B3DC-77489B469BE3}"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ED1C080-4F07-48D7-A5C7-6EF7B3ACE36C}" type="datetimeFigureOut">
              <a:rPr lang="es-AR" smtClean="0"/>
              <a:pPr/>
              <a:t>08/07/2016</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EA58E73-472C-40A4-B3DC-77489B469BE3}"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8ED1C080-4F07-48D7-A5C7-6EF7B3ACE36C}" type="datetimeFigureOut">
              <a:rPr lang="es-AR" smtClean="0"/>
              <a:pPr/>
              <a:t>08/07/2016</a:t>
            </a:fld>
            <a:endParaRPr lang="es-AR"/>
          </a:p>
        </p:txBody>
      </p:sp>
      <p:sp>
        <p:nvSpPr>
          <p:cNvPr id="9" name="8 Marcador de número de diapositiva"/>
          <p:cNvSpPr>
            <a:spLocks noGrp="1"/>
          </p:cNvSpPr>
          <p:nvPr>
            <p:ph type="sldNum" sz="quarter" idx="15"/>
          </p:nvPr>
        </p:nvSpPr>
        <p:spPr/>
        <p:txBody>
          <a:bodyPr rtlCol="0"/>
          <a:lstStyle/>
          <a:p>
            <a:fld id="{CEA58E73-472C-40A4-B3DC-77489B469BE3}" type="slidenum">
              <a:rPr lang="es-AR" smtClean="0"/>
              <a:pPr/>
              <a:t>‹Nº›</a:t>
            </a:fld>
            <a:endParaRPr lang="es-AR"/>
          </a:p>
        </p:txBody>
      </p:sp>
      <p:sp>
        <p:nvSpPr>
          <p:cNvPr id="10" name="9 Marcador de pie de página"/>
          <p:cNvSpPr>
            <a:spLocks noGrp="1"/>
          </p:cNvSpPr>
          <p:nvPr>
            <p:ph type="ftr" sz="quarter" idx="16"/>
          </p:nvPr>
        </p:nvSpPr>
        <p:spPr/>
        <p:txBody>
          <a:bodyPr rtlCol="0"/>
          <a:lstStyle/>
          <a:p>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8ED1C080-4F07-48D7-A5C7-6EF7B3ACE36C}" type="datetimeFigureOut">
              <a:rPr lang="es-AR" smtClean="0"/>
              <a:pPr/>
              <a:t>08/07/2016</a:t>
            </a:fld>
            <a:endParaRPr lang="es-AR"/>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A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EA58E73-472C-40A4-B3DC-77489B469BE3}"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ED1C080-4F07-48D7-A5C7-6EF7B3ACE36C}" type="datetimeFigureOut">
              <a:rPr lang="es-AR" smtClean="0"/>
              <a:pPr/>
              <a:t>08/07/2016</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EA58E73-472C-40A4-B3DC-77489B469BE3}" type="slidenum">
              <a:rPr lang="es-AR" smtClean="0"/>
              <a:pPr/>
              <a:t>‹Nº›</a:t>
            </a:fld>
            <a:endParaRPr lang="es-A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8ED1C080-4F07-48D7-A5C7-6EF7B3ACE36C}" type="datetimeFigureOut">
              <a:rPr lang="es-AR" smtClean="0"/>
              <a:pPr/>
              <a:t>08/07/2016</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EA58E73-472C-40A4-B3DC-77489B469BE3}" type="slidenum">
              <a:rPr lang="es-AR" smtClean="0"/>
              <a:pPr/>
              <a:t>‹Nº›</a:t>
            </a:fld>
            <a:endParaRPr lang="es-A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8ED1C080-4F07-48D7-A5C7-6EF7B3ACE36C}" type="datetimeFigureOut">
              <a:rPr lang="es-AR" smtClean="0"/>
              <a:pPr/>
              <a:t>08/07/2016</a:t>
            </a:fld>
            <a:endParaRPr lang="es-AR"/>
          </a:p>
        </p:txBody>
      </p:sp>
      <p:sp>
        <p:nvSpPr>
          <p:cNvPr id="7" name="6 Marcador de número de diapositiva"/>
          <p:cNvSpPr>
            <a:spLocks noGrp="1"/>
          </p:cNvSpPr>
          <p:nvPr>
            <p:ph type="sldNum" sz="quarter" idx="11"/>
          </p:nvPr>
        </p:nvSpPr>
        <p:spPr/>
        <p:txBody>
          <a:bodyPr rtlCol="0"/>
          <a:lstStyle/>
          <a:p>
            <a:fld id="{CEA58E73-472C-40A4-B3DC-77489B469BE3}" type="slidenum">
              <a:rPr lang="es-AR" smtClean="0"/>
              <a:pPr/>
              <a:t>‹Nº›</a:t>
            </a:fld>
            <a:endParaRPr lang="es-AR"/>
          </a:p>
        </p:txBody>
      </p:sp>
      <p:sp>
        <p:nvSpPr>
          <p:cNvPr id="8" name="7 Marcador de pie de página"/>
          <p:cNvSpPr>
            <a:spLocks noGrp="1"/>
          </p:cNvSpPr>
          <p:nvPr>
            <p:ph type="ftr" sz="quarter" idx="12"/>
          </p:nvPr>
        </p:nvSpPr>
        <p:spPr/>
        <p:txBody>
          <a:bodyPr rtlCol="0"/>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D1C080-4F07-48D7-A5C7-6EF7B3ACE36C}" type="datetimeFigureOut">
              <a:rPr lang="es-AR" smtClean="0"/>
              <a:pPr/>
              <a:t>08/07/2016</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EA58E73-472C-40A4-B3DC-77489B469BE3}"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8ED1C080-4F07-48D7-A5C7-6EF7B3ACE36C}" type="datetimeFigureOut">
              <a:rPr lang="es-AR" smtClean="0"/>
              <a:pPr/>
              <a:t>08/07/2016</a:t>
            </a:fld>
            <a:endParaRPr lang="es-AR"/>
          </a:p>
        </p:txBody>
      </p:sp>
      <p:sp>
        <p:nvSpPr>
          <p:cNvPr id="22" name="21 Marcador de número de diapositiva"/>
          <p:cNvSpPr>
            <a:spLocks noGrp="1"/>
          </p:cNvSpPr>
          <p:nvPr>
            <p:ph type="sldNum" sz="quarter" idx="15"/>
          </p:nvPr>
        </p:nvSpPr>
        <p:spPr/>
        <p:txBody>
          <a:bodyPr rtlCol="0"/>
          <a:lstStyle/>
          <a:p>
            <a:fld id="{CEA58E73-472C-40A4-B3DC-77489B469BE3}" type="slidenum">
              <a:rPr lang="es-AR" smtClean="0"/>
              <a:pPr/>
              <a:t>‹Nº›</a:t>
            </a:fld>
            <a:endParaRPr lang="es-AR"/>
          </a:p>
        </p:txBody>
      </p:sp>
      <p:sp>
        <p:nvSpPr>
          <p:cNvPr id="23" name="22 Marcador de pie de página"/>
          <p:cNvSpPr>
            <a:spLocks noGrp="1"/>
          </p:cNvSpPr>
          <p:nvPr>
            <p:ph type="ftr" sz="quarter" idx="16"/>
          </p:nvPr>
        </p:nvSpPr>
        <p:spPr/>
        <p:txBody>
          <a:bodyPr rtlCol="0"/>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8ED1C080-4F07-48D7-A5C7-6EF7B3ACE36C}" type="datetimeFigureOut">
              <a:rPr lang="es-AR" smtClean="0"/>
              <a:pPr/>
              <a:t>08/07/2016</a:t>
            </a:fld>
            <a:endParaRPr lang="es-AR"/>
          </a:p>
        </p:txBody>
      </p:sp>
      <p:sp>
        <p:nvSpPr>
          <p:cNvPr id="18" name="17 Marcador de número de diapositiva"/>
          <p:cNvSpPr>
            <a:spLocks noGrp="1"/>
          </p:cNvSpPr>
          <p:nvPr>
            <p:ph type="sldNum" sz="quarter" idx="11"/>
          </p:nvPr>
        </p:nvSpPr>
        <p:spPr/>
        <p:txBody>
          <a:bodyPr rtlCol="0"/>
          <a:lstStyle/>
          <a:p>
            <a:fld id="{CEA58E73-472C-40A4-B3DC-77489B469BE3}" type="slidenum">
              <a:rPr lang="es-AR" smtClean="0"/>
              <a:pPr/>
              <a:t>‹Nº›</a:t>
            </a:fld>
            <a:endParaRPr lang="es-AR"/>
          </a:p>
        </p:txBody>
      </p:sp>
      <p:sp>
        <p:nvSpPr>
          <p:cNvPr id="21" name="20 Marcador de pie de página"/>
          <p:cNvSpPr>
            <a:spLocks noGrp="1"/>
          </p:cNvSpPr>
          <p:nvPr>
            <p:ph type="ftr" sz="quarter" idx="12"/>
          </p:nvPr>
        </p:nvSpPr>
        <p:spPr/>
        <p:txBody>
          <a:bodyPr rtlCol="0"/>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ED1C080-4F07-48D7-A5C7-6EF7B3ACE36C}" type="datetimeFigureOut">
              <a:rPr lang="es-AR" smtClean="0"/>
              <a:pPr/>
              <a:t>08/07/2016</a:t>
            </a:fld>
            <a:endParaRPr lang="es-AR"/>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A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EA58E73-472C-40A4-B3DC-77489B469BE3}"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071546"/>
            <a:ext cx="7772400" cy="1829761"/>
          </a:xfrm>
        </p:spPr>
        <p:txBody>
          <a:bodyPr>
            <a:normAutofit/>
          </a:bodyPr>
          <a:lstStyle/>
          <a:p>
            <a:r>
              <a:rPr lang="es-AR" sz="4800" dirty="0" smtClean="0"/>
              <a:t>Terapias Alternativas </a:t>
            </a:r>
            <a:endParaRPr lang="es-AR" sz="4800" dirty="0"/>
          </a:p>
        </p:txBody>
      </p:sp>
      <p:sp>
        <p:nvSpPr>
          <p:cNvPr id="3" name="2 Subtítulo"/>
          <p:cNvSpPr>
            <a:spLocks noGrp="1"/>
          </p:cNvSpPr>
          <p:nvPr>
            <p:ph type="subTitle" idx="1"/>
          </p:nvPr>
        </p:nvSpPr>
        <p:spPr/>
        <p:txBody>
          <a:bodyPr/>
          <a:lstStyle/>
          <a:p>
            <a:r>
              <a:rPr lang="es-AR" dirty="0" smtClean="0"/>
              <a:t>Miriam Rivera </a:t>
            </a:r>
          </a:p>
          <a:p>
            <a:r>
              <a:rPr lang="es-AR" dirty="0" smtClean="0"/>
              <a:t>Jimena Peredo </a:t>
            </a:r>
            <a:endParaRPr lang="es-A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smtClean="0"/>
              <a:t>Grafo terapia </a:t>
            </a:r>
            <a:endParaRPr lang="es-AR" dirty="0"/>
          </a:p>
        </p:txBody>
      </p:sp>
      <p:sp>
        <p:nvSpPr>
          <p:cNvPr id="2" name="1 Marcador de contenido"/>
          <p:cNvSpPr>
            <a:spLocks noGrp="1"/>
          </p:cNvSpPr>
          <p:nvPr>
            <p:ph sz="quarter" idx="1"/>
          </p:nvPr>
        </p:nvSpPr>
        <p:spPr/>
        <p:txBody>
          <a:bodyPr/>
          <a:lstStyle/>
          <a:p>
            <a:r>
              <a:rPr lang="es-AR" dirty="0" smtClean="0"/>
              <a:t>Técnica terapéutica e integral que consiste en una reeducación escritural de letras o trazos, los cuales deban ser corregidos para mejorar una conducta y personalidad.</a:t>
            </a:r>
            <a:r>
              <a:rPr lang="es-AR" dirty="0"/>
              <a:t> </a:t>
            </a:r>
            <a:r>
              <a:rPr lang="es-AR" dirty="0" smtClean="0"/>
              <a:t>Permite detectar trastornos de comportamiento con su posterior corrección, e incluso es capas de prevenir enfermedades  y curarlas.</a:t>
            </a:r>
          </a:p>
          <a:p>
            <a:endParaRPr lang="es-AR" dirty="0" smtClean="0"/>
          </a:p>
        </p:txBody>
      </p:sp>
      <p:pic>
        <p:nvPicPr>
          <p:cNvPr id="4" name="3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5" name="4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DCIM\Camera\Screenshot_2016-07-07-22-39-47.png"/>
          <p:cNvPicPr>
            <a:picLocks noChangeAspect="1" noChangeArrowheads="1"/>
          </p:cNvPicPr>
          <p:nvPr/>
        </p:nvPicPr>
        <p:blipFill>
          <a:blip r:embed="rId2" cstate="print"/>
          <a:srcRect t="31875" b="26875"/>
          <a:stretch>
            <a:fillRect/>
          </a:stretch>
        </p:blipFill>
        <p:spPr bwMode="auto">
          <a:xfrm>
            <a:off x="0" y="0"/>
            <a:ext cx="3851920" cy="2636912"/>
          </a:xfrm>
          <a:prstGeom prst="rect">
            <a:avLst/>
          </a:prstGeom>
          <a:noFill/>
        </p:spPr>
      </p:pic>
      <p:pic>
        <p:nvPicPr>
          <p:cNvPr id="10244" name="Picture 4" descr="G:\DCIM\Camera\Screenshot_2016-07-07-22-31-28.png"/>
          <p:cNvPicPr>
            <a:picLocks noChangeAspect="1" noChangeArrowheads="1"/>
          </p:cNvPicPr>
          <p:nvPr/>
        </p:nvPicPr>
        <p:blipFill>
          <a:blip r:embed="rId3" cstate="print"/>
          <a:srcRect t="31875" b="27812"/>
          <a:stretch>
            <a:fillRect/>
          </a:stretch>
        </p:blipFill>
        <p:spPr bwMode="auto">
          <a:xfrm>
            <a:off x="214282" y="1988840"/>
            <a:ext cx="7670086" cy="48691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smtClean="0"/>
              <a:t>Terapia </a:t>
            </a:r>
            <a:r>
              <a:rPr lang="es-AR" dirty="0" err="1" smtClean="0"/>
              <a:t>reberhing</a:t>
            </a:r>
            <a:endParaRPr lang="es-AR" dirty="0"/>
          </a:p>
        </p:txBody>
      </p:sp>
      <p:sp>
        <p:nvSpPr>
          <p:cNvPr id="2" name="1 Marcador de contenido"/>
          <p:cNvSpPr>
            <a:spLocks noGrp="1"/>
          </p:cNvSpPr>
          <p:nvPr>
            <p:ph sz="quarter" idx="2"/>
          </p:nvPr>
        </p:nvSpPr>
        <p:spPr/>
        <p:txBody>
          <a:bodyPr>
            <a:normAutofit fontScale="92500" lnSpcReduction="10000"/>
          </a:bodyPr>
          <a:lstStyle/>
          <a:p>
            <a:r>
              <a:rPr lang="es-AR" dirty="0" smtClean="0"/>
              <a:t>Terapia basada en la respiración consiente</a:t>
            </a:r>
          </a:p>
          <a:p>
            <a:r>
              <a:rPr lang="es-AR" dirty="0" smtClean="0"/>
              <a:t>El aporte de oxigeno en las células ayuda a expulsar las toxinas y químicos acumulados en nuestro organismo</a:t>
            </a:r>
          </a:p>
          <a:p>
            <a:r>
              <a:rPr lang="es-AR" dirty="0" smtClean="0"/>
              <a:t>  Se consigue desbloquear el mecanismo respiratorio, consiguiendo una respiración plena y libre  </a:t>
            </a:r>
            <a:endParaRPr lang="es-AR" dirty="0"/>
          </a:p>
        </p:txBody>
      </p:sp>
      <p:sp>
        <p:nvSpPr>
          <p:cNvPr id="6" name="5 Marcador de contenido"/>
          <p:cNvSpPr>
            <a:spLocks noGrp="1"/>
          </p:cNvSpPr>
          <p:nvPr>
            <p:ph sz="quarter" idx="4"/>
          </p:nvPr>
        </p:nvSpPr>
        <p:spPr/>
        <p:txBody>
          <a:bodyPr>
            <a:normAutofit fontScale="92500" lnSpcReduction="20000"/>
          </a:bodyPr>
          <a:lstStyle/>
          <a:p>
            <a:r>
              <a:rPr lang="es-AR" dirty="0" smtClean="0"/>
              <a:t>Se basa en la practica de sesiones de respiración conectada  psicología creativa y purificación</a:t>
            </a:r>
          </a:p>
          <a:p>
            <a:r>
              <a:rPr lang="es-AR" dirty="0" smtClean="0"/>
              <a:t>En cada sesión se enseñan y practican diferentes técnicas de psicología creativa  que ayudan a supera los bloqueos, localizando emociones y  pensamientos que no nos permiten avanzar   </a:t>
            </a:r>
            <a:endParaRPr lang="es-AR" dirty="0"/>
          </a:p>
        </p:txBody>
      </p:sp>
      <p:sp>
        <p:nvSpPr>
          <p:cNvPr id="5" name="4 Marcador de texto"/>
          <p:cNvSpPr>
            <a:spLocks noGrp="1"/>
          </p:cNvSpPr>
          <p:nvPr>
            <p:ph type="body" sz="quarter" idx="3"/>
          </p:nvPr>
        </p:nvSpPr>
        <p:spPr/>
        <p:txBody>
          <a:bodyPr>
            <a:normAutofit fontScale="62500" lnSpcReduction="20000"/>
          </a:bodyPr>
          <a:lstStyle/>
          <a:p>
            <a:r>
              <a:rPr lang="es-AR" dirty="0" smtClean="0"/>
              <a:t>Respirar de forma correcta es lo mas importante que puede aprender el ser humano</a:t>
            </a:r>
            <a:endParaRPr lang="es-AR" dirty="0"/>
          </a:p>
        </p:txBody>
      </p:sp>
      <p:pic>
        <p:nvPicPr>
          <p:cNvPr id="7" name="6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8" name="7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DCIM\Camera\Screenshot_2016-07-07-23-03-30.png"/>
          <p:cNvPicPr>
            <a:picLocks noChangeAspect="1" noChangeArrowheads="1"/>
          </p:cNvPicPr>
          <p:nvPr/>
        </p:nvPicPr>
        <p:blipFill>
          <a:blip r:embed="rId2" cstate="print"/>
          <a:srcRect t="30938" b="25937"/>
          <a:stretch>
            <a:fillRect/>
          </a:stretch>
        </p:blipFill>
        <p:spPr bwMode="auto">
          <a:xfrm>
            <a:off x="1500166" y="785794"/>
            <a:ext cx="5929354" cy="47863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quarter" idx="1"/>
          </p:nvPr>
        </p:nvSpPr>
        <p:spPr>
          <a:xfrm>
            <a:off x="899592" y="908720"/>
            <a:ext cx="7467600" cy="4873752"/>
          </a:xfrm>
        </p:spPr>
        <p:txBody>
          <a:bodyPr>
            <a:normAutofit/>
          </a:bodyPr>
          <a:lstStyle/>
          <a:p>
            <a:r>
              <a:rPr lang="es-AR" b="1" dirty="0" smtClean="0"/>
              <a:t>Algunos temas que se tratan</a:t>
            </a:r>
            <a:r>
              <a:rPr lang="es-AR" dirty="0" smtClean="0"/>
              <a:t> </a:t>
            </a:r>
          </a:p>
          <a:p>
            <a:pPr lvl="1"/>
            <a:r>
              <a:rPr lang="es-AR" b="1" dirty="0" smtClean="0"/>
              <a:t>Mentira personal: </a:t>
            </a:r>
            <a:r>
              <a:rPr lang="es-AR" dirty="0" smtClean="0"/>
              <a:t>encontrar el pensamiento raíz que mas nos sabotea </a:t>
            </a:r>
          </a:p>
          <a:p>
            <a:pPr lvl="1"/>
            <a:r>
              <a:rPr lang="es-AR" b="1" dirty="0" smtClean="0"/>
              <a:t>Desaprobación parental</a:t>
            </a:r>
            <a:r>
              <a:rPr lang="es-AR" dirty="0" smtClean="0"/>
              <a:t>: para convertirnos en adultos sanos, se debe dejar atrás las expectativas de nuestro padres</a:t>
            </a:r>
          </a:p>
          <a:p>
            <a:pPr lvl="1"/>
            <a:r>
              <a:rPr lang="es-AR" b="1" dirty="0" smtClean="0"/>
              <a:t>Pensamiento Creativo: </a:t>
            </a:r>
            <a:r>
              <a:rPr lang="es-AR" dirty="0" smtClean="0"/>
              <a:t>los pensamientos crean la realidad que nos rodea </a:t>
            </a:r>
          </a:p>
          <a:p>
            <a:pPr lvl="1"/>
            <a:r>
              <a:rPr lang="es-AR" b="1" dirty="0" smtClean="0"/>
              <a:t>Trauma de escuela: </a:t>
            </a:r>
            <a:r>
              <a:rPr lang="es-AR" dirty="0" smtClean="0"/>
              <a:t>a veces la escuela no fue inspiradora y generadora de talentos, entonces las personas pensamos  que no tenemos dones </a:t>
            </a:r>
            <a:endParaRPr lang="es-AR" dirty="0"/>
          </a:p>
        </p:txBody>
      </p:sp>
      <p:pic>
        <p:nvPicPr>
          <p:cNvPr id="5" name="4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6" name="5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33042"/>
            <a:ext cx="7543800" cy="701694"/>
          </a:xfrm>
        </p:spPr>
        <p:txBody>
          <a:bodyPr>
            <a:normAutofit/>
          </a:bodyPr>
          <a:lstStyle/>
          <a:p>
            <a:pPr algn="just"/>
            <a:r>
              <a:rPr lang="es-AR" dirty="0" smtClean="0"/>
              <a:t>TERAPIA ASISTIDA CON ANIMALES</a:t>
            </a:r>
            <a:endParaRPr lang="es-AR" dirty="0"/>
          </a:p>
        </p:txBody>
      </p:sp>
      <p:sp>
        <p:nvSpPr>
          <p:cNvPr id="2" name="1 Marcador de contenido"/>
          <p:cNvSpPr>
            <a:spLocks noGrp="1"/>
          </p:cNvSpPr>
          <p:nvPr>
            <p:ph sz="quarter" idx="2"/>
          </p:nvPr>
        </p:nvSpPr>
        <p:spPr>
          <a:xfrm>
            <a:off x="467544" y="2708920"/>
            <a:ext cx="3657600" cy="3886200"/>
          </a:xfrm>
        </p:spPr>
        <p:txBody>
          <a:bodyPr>
            <a:normAutofit fontScale="85000" lnSpcReduction="20000"/>
          </a:bodyPr>
          <a:lstStyle/>
          <a:p>
            <a:pPr>
              <a:buNone/>
            </a:pPr>
            <a:r>
              <a:rPr lang="es-AR" dirty="0" smtClean="0"/>
              <a:t>La terapia asistida con animales no cura pero es de vital importancia implementarla para las personas con diferentes discapacidades.</a:t>
            </a:r>
          </a:p>
          <a:p>
            <a:r>
              <a:rPr lang="es-AR" dirty="0" smtClean="0"/>
              <a:t>La terapia asistida con animales se lleva acabo en un espacio abierto.</a:t>
            </a:r>
          </a:p>
          <a:p>
            <a:r>
              <a:rPr lang="es-AR" dirty="0" smtClean="0"/>
              <a:t>Los animales pueden desencadenar comportamientos divertidos que provocan la alegría y la risa .</a:t>
            </a:r>
          </a:p>
          <a:p>
            <a:pPr>
              <a:buNone/>
            </a:pPr>
            <a:endParaRPr lang="es-AR" dirty="0"/>
          </a:p>
        </p:txBody>
      </p:sp>
      <p:sp>
        <p:nvSpPr>
          <p:cNvPr id="5" name="4 Marcador de contenido"/>
          <p:cNvSpPr>
            <a:spLocks noGrp="1"/>
          </p:cNvSpPr>
          <p:nvPr>
            <p:ph sz="quarter" idx="4"/>
          </p:nvPr>
        </p:nvSpPr>
        <p:spPr>
          <a:xfrm>
            <a:off x="4427984" y="2708920"/>
            <a:ext cx="3657600" cy="3886200"/>
          </a:xfrm>
        </p:spPr>
        <p:txBody>
          <a:bodyPr>
            <a:normAutofit/>
          </a:bodyPr>
          <a:lstStyle/>
          <a:p>
            <a:r>
              <a:rPr lang="es-AR" dirty="0" smtClean="0"/>
              <a:t>Sus objetivos son mejorarlas funciones cognitivas  físicas sociales y emocionales de las personas </a:t>
            </a:r>
            <a:endParaRPr lang="es-AR" dirty="0"/>
          </a:p>
        </p:txBody>
      </p:sp>
      <p:sp>
        <p:nvSpPr>
          <p:cNvPr id="6" name="5 Marcador de texto"/>
          <p:cNvSpPr>
            <a:spLocks noGrp="1"/>
          </p:cNvSpPr>
          <p:nvPr>
            <p:ph type="body" sz="quarter" idx="1"/>
          </p:nvPr>
        </p:nvSpPr>
        <p:spPr>
          <a:xfrm>
            <a:off x="556630" y="1484784"/>
            <a:ext cx="7329510" cy="1156542"/>
          </a:xfrm>
        </p:spPr>
        <p:txBody>
          <a:bodyPr/>
          <a:lstStyle/>
          <a:p>
            <a:pPr algn="just"/>
            <a:r>
              <a:rPr lang="es-AR" sz="1600" dirty="0" smtClean="0">
                <a:solidFill>
                  <a:srgbClr val="002060"/>
                </a:solidFill>
              </a:rPr>
              <a:t>Los animales tienen una manera particular de aceptar a las personas sin calificarlas. Ellos no se detiene a mirar como  luce una persona. La aceptación por parte de un animal no  admite ningún tipo de juicio</a:t>
            </a:r>
            <a:endParaRPr lang="es-AR" sz="1600" dirty="0">
              <a:solidFill>
                <a:srgbClr val="002060"/>
              </a:solidFill>
            </a:endParaRPr>
          </a:p>
        </p:txBody>
      </p:sp>
      <p:pic>
        <p:nvPicPr>
          <p:cNvPr id="7" name="6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7308304" y="156934"/>
            <a:ext cx="1200150" cy="397510"/>
          </a:xfrm>
          <a:prstGeom prst="rect">
            <a:avLst/>
          </a:prstGeom>
          <a:noFill/>
        </p:spPr>
      </p:pic>
      <p:pic>
        <p:nvPicPr>
          <p:cNvPr id="8" name="7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AR" dirty="0" smtClean="0"/>
              <a:t>Equino terapia</a:t>
            </a:r>
            <a:endParaRPr lang="es-AR" dirty="0"/>
          </a:p>
        </p:txBody>
      </p:sp>
      <p:sp>
        <p:nvSpPr>
          <p:cNvPr id="8" name="7 Marcador de contenido"/>
          <p:cNvSpPr>
            <a:spLocks noGrp="1"/>
          </p:cNvSpPr>
          <p:nvPr>
            <p:ph sz="quarter" idx="1"/>
          </p:nvPr>
        </p:nvSpPr>
        <p:spPr/>
        <p:txBody>
          <a:bodyPr>
            <a:normAutofit fontScale="70000" lnSpcReduction="20000"/>
          </a:bodyPr>
          <a:lstStyle/>
          <a:p>
            <a:r>
              <a:rPr lang="es-AR" dirty="0" smtClean="0"/>
              <a:t>Es tipo de terapia como su nombre indica equino (caballo) terapia (terapia) son una gran ayuda en el trabajo de las personas con discapacidad, es la terapia por medio de caballo es el encargado de realizar la terapia la cual esta dirigidos a niños con discapacidad motoras e intelectuales.</a:t>
            </a:r>
          </a:p>
          <a:p>
            <a:r>
              <a:rPr lang="es-AR" dirty="0" smtClean="0"/>
              <a:t>El </a:t>
            </a:r>
            <a:r>
              <a:rPr lang="es-AR" dirty="0" smtClean="0"/>
              <a:t>contacto con el caballo proporciona múltiples sensaciones que influyen positivamente es un tratamiento educativo y recreativo. Contribuye a mejorar las condiciones del desarrollo </a:t>
            </a:r>
            <a:r>
              <a:rPr lang="es-AR" dirty="0" err="1" smtClean="0"/>
              <a:t>psico-fisico</a:t>
            </a:r>
            <a:r>
              <a:rPr lang="es-AR" dirty="0" smtClean="0"/>
              <a:t> social de las personas con discapacidad.</a:t>
            </a:r>
            <a:endParaRPr lang="es-AR" dirty="0"/>
          </a:p>
        </p:txBody>
      </p:sp>
      <p:pic>
        <p:nvPicPr>
          <p:cNvPr id="1026" name="Picture 2" descr="G:\DCIM\Camera\EQUINO_2016-07-07-20-29-20-1.png"/>
          <p:cNvPicPr>
            <a:picLocks noGrp="1" noChangeAspect="1" noChangeArrowheads="1"/>
          </p:cNvPicPr>
          <p:nvPr>
            <p:ph sz="quarter" idx="2"/>
          </p:nvPr>
        </p:nvPicPr>
        <p:blipFill>
          <a:blip r:embed="rId2" cstate="print"/>
          <a:srcRect t="32188" b="22500"/>
          <a:stretch>
            <a:fillRect/>
          </a:stretch>
        </p:blipFill>
        <p:spPr bwMode="auto">
          <a:xfrm>
            <a:off x="4500562" y="3857628"/>
            <a:ext cx="3434366" cy="2071702"/>
          </a:xfrm>
          <a:prstGeom prst="rect">
            <a:avLst/>
          </a:prstGeom>
          <a:noFill/>
        </p:spPr>
      </p:pic>
      <p:pic>
        <p:nvPicPr>
          <p:cNvPr id="1027" name="Picture 3" descr="G:\DCIM\Camera\Screenshot_2016-07-07-20-29-46-1.png"/>
          <p:cNvPicPr>
            <a:picLocks noChangeAspect="1" noChangeArrowheads="1"/>
          </p:cNvPicPr>
          <p:nvPr/>
        </p:nvPicPr>
        <p:blipFill>
          <a:blip r:embed="rId3" cstate="print"/>
          <a:srcRect t="17163" b="17163"/>
          <a:stretch>
            <a:fillRect/>
          </a:stretch>
        </p:blipFill>
        <p:spPr bwMode="auto">
          <a:xfrm>
            <a:off x="4714876" y="1071546"/>
            <a:ext cx="2926080" cy="2286016"/>
          </a:xfrm>
          <a:prstGeom prst="rect">
            <a:avLst/>
          </a:prstGeom>
          <a:noFill/>
        </p:spPr>
      </p:pic>
      <p:pic>
        <p:nvPicPr>
          <p:cNvPr id="6" name="5 Imagen" descr="LOGO LUZ PARA EL MUNDO"/>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9" name="8 Imagen" descr="LOGO EIFODEC"/>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Delfino terapia</a:t>
            </a:r>
            <a:endParaRPr lang="es-AR" dirty="0"/>
          </a:p>
        </p:txBody>
      </p:sp>
      <p:sp>
        <p:nvSpPr>
          <p:cNvPr id="2" name="1 Marcador de contenido"/>
          <p:cNvSpPr>
            <a:spLocks noGrp="1"/>
          </p:cNvSpPr>
          <p:nvPr>
            <p:ph sz="quarter" idx="2"/>
          </p:nvPr>
        </p:nvSpPr>
        <p:spPr>
          <a:xfrm>
            <a:off x="457200" y="1484784"/>
            <a:ext cx="3686172" cy="5112568"/>
          </a:xfrm>
        </p:spPr>
        <p:txBody>
          <a:bodyPr>
            <a:noAutofit/>
          </a:bodyPr>
          <a:lstStyle/>
          <a:p>
            <a:r>
              <a:rPr lang="es-AR" sz="1400" dirty="0" smtClean="0"/>
              <a:t>Se define </a:t>
            </a:r>
            <a:r>
              <a:rPr lang="es-AR" sz="1400" dirty="0" smtClean="0"/>
              <a:t>así </a:t>
            </a:r>
            <a:r>
              <a:rPr lang="es-AR" sz="1400" dirty="0" smtClean="0"/>
              <a:t>a la interacción con delfines, dentro de las piscinas de zoológicos y acuarios. Con esta actividad, los responsables de zoológicos afirman que mejora la calidad de vida de niños también se aplica a adultos en proceso de desintoxicación de drogas, con personas depresivas y estresadas. Suele consistir en baños entre 15 y 30 min, en las que la persona es acompañado por un cuidador que dirige los ejercicios del delfín.</a:t>
            </a:r>
          </a:p>
          <a:p>
            <a:r>
              <a:rPr lang="es-AR" sz="1400" dirty="0" smtClean="0"/>
              <a:t>Al igual que otras terapias asistidas por animales les ayuda a tener:</a:t>
            </a:r>
          </a:p>
          <a:p>
            <a:pPr>
              <a:buFont typeface="Wingdings" pitchFamily="2" charset="2"/>
              <a:buChar char="v"/>
            </a:pPr>
            <a:r>
              <a:rPr lang="es-AR" sz="1400" dirty="0" smtClean="0"/>
              <a:t> Mas seguridad en uno mismo y  autocontrol en sus acciones.</a:t>
            </a:r>
          </a:p>
          <a:p>
            <a:pPr>
              <a:buFont typeface="Wingdings" pitchFamily="2" charset="2"/>
              <a:buChar char="v"/>
            </a:pPr>
            <a:r>
              <a:rPr lang="es-AR" sz="1400" dirty="0" smtClean="0"/>
              <a:t>Mejora del autocontrol mental.</a:t>
            </a:r>
          </a:p>
          <a:p>
            <a:pPr>
              <a:buFont typeface="Wingdings" pitchFamily="2" charset="2"/>
              <a:buChar char="v"/>
            </a:pPr>
            <a:r>
              <a:rPr lang="es-AR" sz="1400" dirty="0" err="1" smtClean="0"/>
              <a:t>Interes</a:t>
            </a:r>
            <a:r>
              <a:rPr lang="es-AR" sz="1400" dirty="0" smtClean="0"/>
              <a:t> por relacionarse con el entorno.</a:t>
            </a:r>
          </a:p>
          <a:p>
            <a:pPr>
              <a:buFont typeface="Wingdings" pitchFamily="2" charset="2"/>
              <a:buChar char="v"/>
            </a:pPr>
            <a:r>
              <a:rPr lang="es-AR" sz="1400" dirty="0" smtClean="0"/>
              <a:t>Mejora el tono muscular(por la natación).</a:t>
            </a:r>
            <a:endParaRPr lang="es-AR" sz="1400" dirty="0"/>
          </a:p>
        </p:txBody>
      </p:sp>
      <p:sp>
        <p:nvSpPr>
          <p:cNvPr id="6" name="5 Marcador de texto"/>
          <p:cNvSpPr>
            <a:spLocks noGrp="1"/>
          </p:cNvSpPr>
          <p:nvPr>
            <p:ph type="body" sz="quarter" idx="3"/>
          </p:nvPr>
        </p:nvSpPr>
        <p:spPr/>
        <p:txBody>
          <a:bodyPr/>
          <a:lstStyle/>
          <a:p>
            <a:endParaRPr lang="es-AR" dirty="0"/>
          </a:p>
        </p:txBody>
      </p:sp>
      <p:pic>
        <p:nvPicPr>
          <p:cNvPr id="2051" name="Picture 3" descr="G:\DCIM\Camera\Screenshot_2016-07-07-20-36-12-1.png"/>
          <p:cNvPicPr>
            <a:picLocks noGrp="1" noChangeAspect="1" noChangeArrowheads="1"/>
          </p:cNvPicPr>
          <p:nvPr>
            <p:ph sz="quarter" idx="4"/>
          </p:nvPr>
        </p:nvPicPr>
        <p:blipFill>
          <a:blip r:embed="rId2" cstate="print"/>
          <a:srcRect t="27451" b="19240"/>
          <a:stretch>
            <a:fillRect/>
          </a:stretch>
        </p:blipFill>
        <p:spPr bwMode="auto">
          <a:xfrm>
            <a:off x="4286248" y="642918"/>
            <a:ext cx="3714776" cy="2628046"/>
          </a:xfrm>
          <a:prstGeom prst="rect">
            <a:avLst/>
          </a:prstGeom>
          <a:noFill/>
        </p:spPr>
      </p:pic>
      <p:pic>
        <p:nvPicPr>
          <p:cNvPr id="2052" name="Picture 4" descr="G:\DCIM\Camera\Screenshot_2016-07-07-20-36-42-1.png"/>
          <p:cNvPicPr>
            <a:picLocks noChangeAspect="1" noChangeArrowheads="1"/>
          </p:cNvPicPr>
          <p:nvPr/>
        </p:nvPicPr>
        <p:blipFill>
          <a:blip r:embed="rId3" cstate="print"/>
          <a:srcRect t="26446" r="1562" b="17769"/>
          <a:stretch>
            <a:fillRect/>
          </a:stretch>
        </p:blipFill>
        <p:spPr bwMode="auto">
          <a:xfrm>
            <a:off x="4429124" y="3500438"/>
            <a:ext cx="3643338" cy="2602394"/>
          </a:xfrm>
          <a:prstGeom prst="rect">
            <a:avLst/>
          </a:prstGeom>
          <a:noFill/>
        </p:spPr>
      </p:pic>
      <p:pic>
        <p:nvPicPr>
          <p:cNvPr id="7" name="6 Imagen" descr="LOGO LUZ PARA EL MUNDO"/>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8" name="7 Imagen" descr="LOGO EIFODEC"/>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TERAPIA ASISTIDA CON PERROS </a:t>
            </a:r>
            <a:endParaRPr lang="es-AR" dirty="0"/>
          </a:p>
        </p:txBody>
      </p:sp>
      <p:sp>
        <p:nvSpPr>
          <p:cNvPr id="6" name="5 Marcador de texto"/>
          <p:cNvSpPr>
            <a:spLocks noGrp="1"/>
          </p:cNvSpPr>
          <p:nvPr>
            <p:ph type="body" sz="quarter" idx="3"/>
          </p:nvPr>
        </p:nvSpPr>
        <p:spPr>
          <a:xfrm>
            <a:off x="539552" y="1569720"/>
            <a:ext cx="7461448" cy="658368"/>
          </a:xfrm>
        </p:spPr>
        <p:txBody>
          <a:bodyPr/>
          <a:lstStyle/>
          <a:p>
            <a:r>
              <a:rPr lang="es-AR" dirty="0" smtClean="0"/>
              <a:t>L terapia asistida con perros se puede entender con tan solo ver la imagen</a:t>
            </a:r>
            <a:endParaRPr lang="es-AR" dirty="0"/>
          </a:p>
        </p:txBody>
      </p:sp>
      <p:pic>
        <p:nvPicPr>
          <p:cNvPr id="7" name="Picture 2" descr="G:\DCIM\Camera\Screenshot_2016-07-07-22-15-05.png"/>
          <p:cNvPicPr>
            <a:picLocks noGrp="1" noChangeAspect="1" noChangeArrowheads="1"/>
          </p:cNvPicPr>
          <p:nvPr>
            <p:ph sz="quarter" idx="2"/>
          </p:nvPr>
        </p:nvPicPr>
        <p:blipFill>
          <a:blip r:embed="rId2" cstate="print"/>
          <a:srcRect t="34688" b="23124"/>
          <a:stretch>
            <a:fillRect/>
          </a:stretch>
        </p:blipFill>
        <p:spPr bwMode="auto">
          <a:xfrm>
            <a:off x="457200" y="3019410"/>
            <a:ext cx="3657600" cy="2571780"/>
          </a:xfrm>
          <a:prstGeom prst="rect">
            <a:avLst/>
          </a:prstGeom>
          <a:noFill/>
        </p:spPr>
      </p:pic>
      <p:pic>
        <p:nvPicPr>
          <p:cNvPr id="9" name="Picture 3" descr="G:\DCIM\Camera\Screenshot_2016-07-07-22-17-18.png"/>
          <p:cNvPicPr>
            <a:picLocks noGrp="1" noChangeAspect="1" noChangeArrowheads="1"/>
          </p:cNvPicPr>
          <p:nvPr>
            <p:ph sz="quarter" idx="4"/>
          </p:nvPr>
        </p:nvPicPr>
        <p:blipFill>
          <a:blip r:embed="rId3" cstate="print"/>
          <a:srcRect t="31875" b="27812"/>
          <a:stretch>
            <a:fillRect/>
          </a:stretch>
        </p:blipFill>
        <p:spPr bwMode="auto">
          <a:xfrm>
            <a:off x="4371975" y="3076560"/>
            <a:ext cx="3657600" cy="2457480"/>
          </a:xfrm>
          <a:prstGeom prst="rect">
            <a:avLst/>
          </a:prstGeom>
          <a:noFill/>
        </p:spPr>
      </p:pic>
      <p:pic>
        <p:nvPicPr>
          <p:cNvPr id="10" name="9 Imagen" descr="LOGO EIFODEC"/>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pic>
        <p:nvPicPr>
          <p:cNvPr id="11" name="10 Imagen" descr="LOGO LUZ PARA EL MUNDO"/>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8582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     TERAPIAS  ALTERNATIVAS </a:t>
            </a:r>
            <a:endParaRPr lang="es-AR" dirty="0"/>
          </a:p>
        </p:txBody>
      </p:sp>
      <p:sp>
        <p:nvSpPr>
          <p:cNvPr id="2" name="1 Marcador de contenido"/>
          <p:cNvSpPr>
            <a:spLocks noGrp="1"/>
          </p:cNvSpPr>
          <p:nvPr>
            <p:ph sz="quarter" idx="1"/>
          </p:nvPr>
        </p:nvSpPr>
        <p:spPr/>
        <p:txBody>
          <a:bodyPr/>
          <a:lstStyle/>
          <a:p>
            <a:pPr>
              <a:buNone/>
            </a:pPr>
            <a:r>
              <a:rPr lang="es-AR" dirty="0" smtClean="0"/>
              <a:t>   Es aquel conjunto de practicas o técnicas orientadas a la mejora de la salud, pero que no se catalogan dentro de la medicina convencional. El uso de algunos de estas practicas, con el tiempo se ha ido extendiendo e incrementando y también llamándose terapias y técnicas complementarias.</a:t>
            </a:r>
            <a:endParaRPr lang="es-AR" dirty="0"/>
          </a:p>
        </p:txBody>
      </p:sp>
      <p:pic>
        <p:nvPicPr>
          <p:cNvPr id="6" name="5 Imagen" descr="LOGO EIFODEC"/>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pic>
        <p:nvPicPr>
          <p:cNvPr id="7" name="6 Imagen" descr="LOGO LUZ PARA EL MUNDO"/>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ROL DE LAS ENDORFINAS </a:t>
            </a:r>
            <a:endParaRPr lang="es-AR" dirty="0"/>
          </a:p>
        </p:txBody>
      </p:sp>
      <p:sp>
        <p:nvSpPr>
          <p:cNvPr id="2" name="1 Marcador de contenido"/>
          <p:cNvSpPr>
            <a:spLocks noGrp="1"/>
          </p:cNvSpPr>
          <p:nvPr>
            <p:ph sz="quarter" idx="1"/>
          </p:nvPr>
        </p:nvSpPr>
        <p:spPr/>
        <p:txBody>
          <a:bodyPr>
            <a:normAutofit/>
          </a:bodyPr>
          <a:lstStyle/>
          <a:p>
            <a:r>
              <a:rPr lang="es-AR" dirty="0" smtClean="0"/>
              <a:t>Promueven la calma.</a:t>
            </a:r>
          </a:p>
          <a:p>
            <a:r>
              <a:rPr lang="es-AR" dirty="0" smtClean="0"/>
              <a:t>Crean un estado de bienestar.</a:t>
            </a:r>
          </a:p>
          <a:p>
            <a:r>
              <a:rPr lang="es-AR" dirty="0" smtClean="0"/>
              <a:t>Reducen el dolor.</a:t>
            </a:r>
          </a:p>
          <a:p>
            <a:r>
              <a:rPr lang="es-AR" dirty="0" smtClean="0"/>
              <a:t>Retrasan el proceso de envejecimiento.</a:t>
            </a:r>
          </a:p>
          <a:p>
            <a:r>
              <a:rPr lang="es-AR" dirty="0" smtClean="0"/>
              <a:t>Potencian las funciones del sistema involuntario.</a:t>
            </a:r>
          </a:p>
          <a:p>
            <a:r>
              <a:rPr lang="es-AR" dirty="0" smtClean="0"/>
              <a:t>Reducen la presión sanguínea.</a:t>
            </a:r>
          </a:p>
          <a:p>
            <a:r>
              <a:rPr lang="es-AR" dirty="0" smtClean="0"/>
              <a:t>Contrarrestan a los niveles elevados de adrenalina asociados a ala ansiedad.</a:t>
            </a:r>
            <a:endParaRPr lang="es-AR" dirty="0"/>
          </a:p>
        </p:txBody>
      </p:sp>
      <p:pic>
        <p:nvPicPr>
          <p:cNvPr id="4" name="3 Imagen" descr="LOGO EIFODEC"/>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pic>
        <p:nvPicPr>
          <p:cNvPr id="5" name="4 Imagen" descr="LOGO LUZ PARA EL MUNDO"/>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BO" dirty="0" smtClean="0"/>
              <a:t>ZEN KUNG FU CHIO</a:t>
            </a:r>
            <a:endParaRPr lang="es-ES_tradnl" dirty="0"/>
          </a:p>
        </p:txBody>
      </p:sp>
      <p:sp>
        <p:nvSpPr>
          <p:cNvPr id="3" name="2 Marcador de contenido"/>
          <p:cNvSpPr>
            <a:spLocks noGrp="1"/>
          </p:cNvSpPr>
          <p:nvPr>
            <p:ph sz="quarter" idx="1"/>
          </p:nvPr>
        </p:nvSpPr>
        <p:spPr/>
        <p:txBody>
          <a:bodyPr>
            <a:normAutofit fontScale="77500" lnSpcReduction="20000"/>
          </a:bodyPr>
          <a:lstStyle/>
          <a:p>
            <a:r>
              <a:rPr lang="es-BO" dirty="0" smtClean="0"/>
              <a:t>Es una técnica procedente de la china que combina suaves movimientos manuales, ejercicios respiratorios y concentración mental.</a:t>
            </a:r>
          </a:p>
          <a:p>
            <a:r>
              <a:rPr lang="es-BO" dirty="0" smtClean="0"/>
              <a:t>Consiste en la realización de un masaje con esferas metálicas en cuyo interior de se encuentra un diapasón el sonido de las esferas equilibra los campos energéticos.</a:t>
            </a:r>
          </a:p>
          <a:p>
            <a:pPr marL="0" indent="0">
              <a:buNone/>
            </a:pPr>
            <a:endParaRPr lang="es-ES_tradnl" dirty="0"/>
          </a:p>
        </p:txBody>
      </p:sp>
      <p:sp>
        <p:nvSpPr>
          <p:cNvPr id="4" name="3 Marcador de contenido"/>
          <p:cNvSpPr>
            <a:spLocks noGrp="1"/>
          </p:cNvSpPr>
          <p:nvPr>
            <p:ph sz="quarter" idx="2"/>
          </p:nvPr>
        </p:nvSpPr>
        <p:spPr/>
        <p:txBody>
          <a:bodyPr>
            <a:normAutofit fontScale="77500" lnSpcReduction="20000"/>
          </a:bodyPr>
          <a:lstStyle/>
          <a:p>
            <a:r>
              <a:rPr lang="es-BO" dirty="0" smtClean="0"/>
              <a:t>BENEFICIOS</a:t>
            </a:r>
          </a:p>
          <a:p>
            <a:r>
              <a:rPr lang="es-BO" dirty="0" smtClean="0"/>
              <a:t>A nivel físico</a:t>
            </a:r>
            <a:r>
              <a:rPr lang="es-ES_tradnl" dirty="0" smtClean="0"/>
              <a:t>: Nos energética por medio del sonido provocándonos una relajación completa.</a:t>
            </a:r>
          </a:p>
          <a:p>
            <a:r>
              <a:rPr lang="es-BO" dirty="0" smtClean="0"/>
              <a:t>A nivel Mental: Cuando movemos las esferas y generamos sonido, este llega a calmar nuestra mente.</a:t>
            </a:r>
          </a:p>
          <a:p>
            <a:r>
              <a:rPr lang="es-BO" dirty="0" smtClean="0"/>
              <a:t>A nivel energético: El sonido de las esferas produce una sintonía de los centros energéticos.</a:t>
            </a:r>
          </a:p>
          <a:p>
            <a:r>
              <a:rPr lang="es-BO" dirty="0" smtClean="0"/>
              <a:t>A nivel interior o espiritual: Conexión con tu </a:t>
            </a:r>
          </a:p>
          <a:p>
            <a:pPr marL="0" indent="0">
              <a:buNone/>
            </a:pPr>
            <a:r>
              <a:rPr lang="es-BO" dirty="0" smtClean="0"/>
              <a:t>¨ yo ¨ espiritual  </a:t>
            </a:r>
            <a:r>
              <a:rPr lang="es-BO" smtClean="0"/>
              <a:t>facilitando el</a:t>
            </a:r>
            <a:endParaRPr lang="es-BO" dirty="0" smtClean="0"/>
          </a:p>
        </p:txBody>
      </p:sp>
      <p:pic>
        <p:nvPicPr>
          <p:cNvPr id="5" name="4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6" name="5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extLst>
      <p:ext uri="{BB962C8B-B14F-4D97-AF65-F5344CB8AC3E}">
        <p14:creationId xmlns:p14="http://schemas.microsoft.com/office/powerpoint/2010/main" val="4093533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Aromaterapia </a:t>
            </a:r>
            <a:endParaRPr lang="es-AR" dirty="0"/>
          </a:p>
        </p:txBody>
      </p:sp>
      <p:sp>
        <p:nvSpPr>
          <p:cNvPr id="2" name="1 Marcador de contenido"/>
          <p:cNvSpPr>
            <a:spLocks noGrp="1"/>
          </p:cNvSpPr>
          <p:nvPr>
            <p:ph sz="quarter" idx="1"/>
          </p:nvPr>
        </p:nvSpPr>
        <p:spPr/>
        <p:txBody>
          <a:bodyPr/>
          <a:lstStyle/>
          <a:p>
            <a:r>
              <a:rPr lang="es-AR" dirty="0" smtClean="0"/>
              <a:t>Uso terapéutico de aceites esenciales( aceites volátiles de yerbas, flores, arboles)para mejorar el bienestar fisco, emocional y espiritual  </a:t>
            </a:r>
          </a:p>
          <a:p>
            <a:endParaRPr lang="es-AR" dirty="0"/>
          </a:p>
        </p:txBody>
      </p:sp>
      <p:pic>
        <p:nvPicPr>
          <p:cNvPr id="3074" name="Picture 2" descr="G:\DCIM\Camera\Screenshot_2016-07-07-22-06-29.png"/>
          <p:cNvPicPr>
            <a:picLocks noChangeAspect="1" noChangeArrowheads="1"/>
          </p:cNvPicPr>
          <p:nvPr/>
        </p:nvPicPr>
        <p:blipFill>
          <a:blip r:embed="rId2" cstate="print"/>
          <a:srcRect t="35294" b="29412"/>
          <a:stretch>
            <a:fillRect/>
          </a:stretch>
        </p:blipFill>
        <p:spPr bwMode="auto">
          <a:xfrm>
            <a:off x="142844" y="4000504"/>
            <a:ext cx="4572000" cy="2571768"/>
          </a:xfrm>
          <a:prstGeom prst="rect">
            <a:avLst/>
          </a:prstGeom>
          <a:noFill/>
        </p:spPr>
      </p:pic>
      <p:pic>
        <p:nvPicPr>
          <p:cNvPr id="3075" name="Picture 3" descr="G:\DCIM\Camera\Screenshot_2016-07-07-22-06-39.png"/>
          <p:cNvPicPr>
            <a:picLocks noChangeAspect="1" noChangeArrowheads="1"/>
          </p:cNvPicPr>
          <p:nvPr/>
        </p:nvPicPr>
        <p:blipFill>
          <a:blip r:embed="rId3" cstate="print"/>
          <a:srcRect t="4688" r="10938" b="56874"/>
          <a:stretch>
            <a:fillRect/>
          </a:stretch>
        </p:blipFill>
        <p:spPr bwMode="auto">
          <a:xfrm>
            <a:off x="4786314" y="3643314"/>
            <a:ext cx="4071934" cy="2928958"/>
          </a:xfrm>
          <a:prstGeom prst="rect">
            <a:avLst/>
          </a:prstGeom>
          <a:noFill/>
        </p:spPr>
      </p:pic>
      <p:pic>
        <p:nvPicPr>
          <p:cNvPr id="6" name="5 Imagen" descr="LOGO EIFODEC"/>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pic>
        <p:nvPicPr>
          <p:cNvPr id="7" name="6 Imagen" descr="LOGO LUZ PARA EL MUNDO"/>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Musicoterapia </a:t>
            </a:r>
            <a:endParaRPr lang="es-AR" dirty="0"/>
          </a:p>
        </p:txBody>
      </p:sp>
      <p:sp>
        <p:nvSpPr>
          <p:cNvPr id="2" name="1 Marcador de contenido"/>
          <p:cNvSpPr>
            <a:spLocks noGrp="1"/>
          </p:cNvSpPr>
          <p:nvPr>
            <p:ph sz="quarter" idx="1"/>
          </p:nvPr>
        </p:nvSpPr>
        <p:spPr/>
        <p:txBody>
          <a:bodyPr>
            <a:normAutofit/>
          </a:bodyPr>
          <a:lstStyle/>
          <a:p>
            <a:r>
              <a:rPr lang="es-AR" dirty="0" smtClean="0"/>
              <a:t>La música es utilizada con fines terapéuticos</a:t>
            </a:r>
          </a:p>
          <a:p>
            <a:r>
              <a:rPr lang="es-AR" dirty="0" smtClean="0"/>
              <a:t>El hecho de incorporar herramientas sonoro musicales  en ámbitos pedagógicos ofrece un plus de diversión y entretenimiento</a:t>
            </a:r>
          </a:p>
          <a:p>
            <a:r>
              <a:rPr lang="es-AR" dirty="0" smtClean="0"/>
              <a:t>La música ocupa un rol fundamental en cuanto al desarrollo madurativo en los niños </a:t>
            </a:r>
          </a:p>
          <a:p>
            <a:r>
              <a:rPr lang="es-AR" dirty="0" smtClean="0"/>
              <a:t>La música y las posibilidades que el contacto con las misma ofrece en ares tales como: comprensión de textos, lectura, pronunciación, matemáticas, destrezas auditivas y habilidades mentales básicas   </a:t>
            </a:r>
          </a:p>
          <a:p>
            <a:endParaRPr lang="es-AR" dirty="0"/>
          </a:p>
        </p:txBody>
      </p:sp>
      <p:pic>
        <p:nvPicPr>
          <p:cNvPr id="4" name="3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5" name="4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DCIM\Camera\Screenshot_2016-07-07-22-23-32.png"/>
          <p:cNvPicPr>
            <a:picLocks noChangeAspect="1" noChangeArrowheads="1"/>
          </p:cNvPicPr>
          <p:nvPr/>
        </p:nvPicPr>
        <p:blipFill>
          <a:blip r:embed="rId2" cstate="print"/>
          <a:srcRect t="28125" b="24062"/>
          <a:stretch>
            <a:fillRect/>
          </a:stretch>
        </p:blipFill>
        <p:spPr bwMode="auto">
          <a:xfrm>
            <a:off x="285720" y="428604"/>
            <a:ext cx="4572000" cy="3643362"/>
          </a:xfrm>
          <a:prstGeom prst="rect">
            <a:avLst/>
          </a:prstGeom>
          <a:noFill/>
        </p:spPr>
      </p:pic>
      <p:pic>
        <p:nvPicPr>
          <p:cNvPr id="4099" name="Picture 3" descr="G:\DCIM\Camera\Screenshot_2016-07-07-22-28-27.png"/>
          <p:cNvPicPr>
            <a:picLocks noChangeAspect="1" noChangeArrowheads="1"/>
          </p:cNvPicPr>
          <p:nvPr/>
        </p:nvPicPr>
        <p:blipFill>
          <a:blip r:embed="rId3" cstate="print"/>
          <a:srcRect t="31562" b="25312"/>
          <a:stretch>
            <a:fillRect/>
          </a:stretch>
        </p:blipFill>
        <p:spPr bwMode="auto">
          <a:xfrm>
            <a:off x="3428992" y="3286124"/>
            <a:ext cx="4572000" cy="32861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smtClean="0"/>
              <a:t>Riso terapia </a:t>
            </a:r>
            <a:endParaRPr lang="es-AR" dirty="0"/>
          </a:p>
        </p:txBody>
      </p:sp>
      <p:sp>
        <p:nvSpPr>
          <p:cNvPr id="2" name="1 Marcador de contenido"/>
          <p:cNvSpPr>
            <a:spLocks noGrp="1"/>
          </p:cNvSpPr>
          <p:nvPr>
            <p:ph sz="quarter" idx="1"/>
          </p:nvPr>
        </p:nvSpPr>
        <p:spPr/>
        <p:txBody>
          <a:bodyPr>
            <a:normAutofit/>
          </a:bodyPr>
          <a:lstStyle/>
          <a:p>
            <a:r>
              <a:rPr lang="es-AR" dirty="0" smtClean="0"/>
              <a:t>La </a:t>
            </a:r>
            <a:r>
              <a:rPr lang="es-AR" dirty="0" err="1" smtClean="0"/>
              <a:t>risoterapia</a:t>
            </a:r>
            <a:r>
              <a:rPr lang="es-AR" dirty="0" smtClean="0"/>
              <a:t> es una manera sencilla de mejora nuestra salud atreves de emociones placenteras </a:t>
            </a:r>
          </a:p>
          <a:p>
            <a:r>
              <a:rPr lang="es-AR" dirty="0" smtClean="0"/>
              <a:t>Ayuda a desbloquear tensiones y equilibrarse emocionalmente, para mejorar las relaciones humanas y la calidad de vida, ayudando  a encontrarnos mejor con nosotros mismos y con los demás, prevenir problemas digestivos, migrañas, problemas cardiovasculares, fatiga fisca y mental </a:t>
            </a:r>
            <a:endParaRPr lang="es-AR" dirty="0"/>
          </a:p>
        </p:txBody>
      </p:sp>
      <p:pic>
        <p:nvPicPr>
          <p:cNvPr id="4" name="3 Imagen" descr="LOGO LUZ PARA EL MUNDO"/>
          <p:cNvPicPr/>
          <p:nvPr/>
        </p:nvPicPr>
        <p:blipFill>
          <a:blip r:embed="rId2">
            <a:grayscl/>
            <a:extLst>
              <a:ext uri="{28A0092B-C50C-407E-A947-70E740481C1C}">
                <a14:useLocalDpi xmlns:a14="http://schemas.microsoft.com/office/drawing/2010/main" val="0"/>
              </a:ext>
            </a:extLst>
          </a:blip>
          <a:srcRect/>
          <a:stretch>
            <a:fillRect/>
          </a:stretch>
        </p:blipFill>
        <p:spPr bwMode="auto">
          <a:xfrm>
            <a:off x="6876256" y="383267"/>
            <a:ext cx="1200150" cy="397510"/>
          </a:xfrm>
          <a:prstGeom prst="rect">
            <a:avLst/>
          </a:prstGeom>
          <a:noFill/>
        </p:spPr>
      </p:pic>
      <p:pic>
        <p:nvPicPr>
          <p:cNvPr id="5" name="4 Imagen" descr="LOGO EIFODEC"/>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39552" y="188640"/>
            <a:ext cx="855345" cy="78676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DCIM\Camera\Screenshot_2016-07-07-22-11-08.png"/>
          <p:cNvPicPr>
            <a:picLocks noChangeAspect="1" noChangeArrowheads="1"/>
          </p:cNvPicPr>
          <p:nvPr/>
        </p:nvPicPr>
        <p:blipFill>
          <a:blip r:embed="rId2" cstate="print"/>
          <a:srcRect t="27188" b="22187"/>
          <a:stretch>
            <a:fillRect/>
          </a:stretch>
        </p:blipFill>
        <p:spPr bwMode="auto">
          <a:xfrm>
            <a:off x="500034" y="285728"/>
            <a:ext cx="4572000" cy="3857652"/>
          </a:xfrm>
          <a:prstGeom prst="rect">
            <a:avLst/>
          </a:prstGeom>
          <a:noFill/>
        </p:spPr>
      </p:pic>
      <p:pic>
        <p:nvPicPr>
          <p:cNvPr id="7171" name="Picture 3" descr="G:\DCIM\Camera\Screenshot_2016-07-07-22-09-13.png"/>
          <p:cNvPicPr>
            <a:picLocks noChangeAspect="1" noChangeArrowheads="1"/>
          </p:cNvPicPr>
          <p:nvPr/>
        </p:nvPicPr>
        <p:blipFill>
          <a:blip r:embed="rId3" cstate="print"/>
          <a:srcRect t="30938" b="24999"/>
          <a:stretch>
            <a:fillRect/>
          </a:stretch>
        </p:blipFill>
        <p:spPr bwMode="auto">
          <a:xfrm>
            <a:off x="3571868" y="3286124"/>
            <a:ext cx="4572000" cy="33575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619</TotalTime>
  <Words>932</Words>
  <Application>Microsoft Office PowerPoint</Application>
  <PresentationFormat>Presentación en pantalla (4:3)</PresentationFormat>
  <Paragraphs>64</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Mirador</vt:lpstr>
      <vt:lpstr>Terapias Alternativas </vt:lpstr>
      <vt:lpstr>     TERAPIAS  ALTERNATIVAS </vt:lpstr>
      <vt:lpstr>ROL DE LAS ENDORFINAS </vt:lpstr>
      <vt:lpstr>ZEN KUNG FU CHIO</vt:lpstr>
      <vt:lpstr>Aromaterapia </vt:lpstr>
      <vt:lpstr>Musicoterapia </vt:lpstr>
      <vt:lpstr>Presentación de PowerPoint</vt:lpstr>
      <vt:lpstr>Riso terapia </vt:lpstr>
      <vt:lpstr>Presentación de PowerPoint</vt:lpstr>
      <vt:lpstr>Grafo terapia </vt:lpstr>
      <vt:lpstr>Presentación de PowerPoint</vt:lpstr>
      <vt:lpstr>Terapia reberhing</vt:lpstr>
      <vt:lpstr>Presentación de PowerPoint</vt:lpstr>
      <vt:lpstr>Presentación de PowerPoint</vt:lpstr>
      <vt:lpstr>TERAPIA ASISTIDA CON ANIMALES</vt:lpstr>
      <vt:lpstr>Equino terapia</vt:lpstr>
      <vt:lpstr>Delfino terapia</vt:lpstr>
      <vt:lpstr>TERAPIA ASISTIDA CON PERROS </vt:lpstr>
      <vt:lpstr>Presentación de PowerPoint</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Equinoterapia</dc:title>
  <dc:creator>/-/ InsidePC/-/</dc:creator>
  <cp:lastModifiedBy>User</cp:lastModifiedBy>
  <cp:revision>51</cp:revision>
  <dcterms:created xsi:type="dcterms:W3CDTF">2016-07-07T09:00:22Z</dcterms:created>
  <dcterms:modified xsi:type="dcterms:W3CDTF">2016-07-08T19:24:55Z</dcterms:modified>
</cp:coreProperties>
</file>