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816" r:id="rId5"/>
    <p:sldMasterId id="2147483840" r:id="rId6"/>
    <p:sldMasterId id="2147483876" r:id="rId7"/>
    <p:sldMasterId id="2147483888" r:id="rId8"/>
    <p:sldMasterId id="2147483900" r:id="rId9"/>
    <p:sldMasterId id="2147483912" r:id="rId10"/>
    <p:sldMasterId id="2147483924" r:id="rId11"/>
    <p:sldMasterId id="2147483936" r:id="rId12"/>
    <p:sldMasterId id="2147483948" r:id="rId13"/>
    <p:sldMasterId id="2147483960" r:id="rId14"/>
  </p:sldMasterIdLst>
  <p:notesMasterIdLst>
    <p:notesMasterId r:id="rId31"/>
  </p:notesMasterIdLst>
  <p:sldIdLst>
    <p:sldId id="257" r:id="rId15"/>
    <p:sldId id="258" r:id="rId16"/>
    <p:sldId id="285" r:id="rId17"/>
    <p:sldId id="284" r:id="rId18"/>
    <p:sldId id="261" r:id="rId19"/>
    <p:sldId id="262" r:id="rId20"/>
    <p:sldId id="263" r:id="rId21"/>
    <p:sldId id="271" r:id="rId22"/>
    <p:sldId id="274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0093" autoAdjust="0"/>
  </p:normalViewPr>
  <p:slideViewPr>
    <p:cSldViewPr>
      <p:cViewPr varScale="1">
        <p:scale>
          <a:sx n="42" d="100"/>
          <a:sy n="42" d="100"/>
        </p:scale>
        <p:origin x="133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8C4A9-C579-491F-9555-D775C35B3F4C}" type="datetimeFigureOut">
              <a:rPr lang="es-BO" smtClean="0"/>
              <a:pPr/>
              <a:t>16/8/2017</a:t>
            </a:fld>
            <a:endParaRPr lang="es-B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28F3E-51D6-452A-9AAC-0C3E7CA636DD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22543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AE89565-B0D9-4AC7-A8EA-DDABDAB52877}" type="slidenum">
              <a:rPr lang="es-E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E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647120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05E1540-47B6-4EC9-9CE0-CC9B3A005549}" type="slidenum">
              <a:rPr lang="es-E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s-E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587714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199D7FA-7237-44DD-BCCB-EB8CAFE0B83B}" type="slidenum">
              <a:rPr lang="es-E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s-E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494123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917C14A-4477-4541-A45D-9CAE20C079BC}" type="slidenum">
              <a:rPr lang="es-E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s-E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004609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9DD5512-E5BD-40B7-877F-56BC27033A95}" type="slidenum">
              <a:rPr lang="es-E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s-E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33864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AD4A0E0-7D9A-4E2E-8B37-905C17B47ED6}" type="slidenum">
              <a:rPr lang="es-E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s-E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79585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ABC77E3-7656-472F-AC4C-B4163D44F458}" type="slidenum">
              <a:rPr lang="es-E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s-E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42187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AE89565-B0D9-4AC7-A8EA-DDABDAB52877}" type="slidenum">
              <a:rPr lang="es-E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E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080258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E4D7790-2416-4DAB-9E8A-7ED1BC120E13}" type="slidenum">
              <a:rPr lang="es-E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37082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FEDD0B2-049E-44C2-A2C7-3AB29C863CF5}" type="slidenum">
              <a:rPr lang="es-E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7331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F3B14E1-F0BA-4714-B80C-B3C7F69E48BB}" type="slidenum">
              <a:rPr lang="es-E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E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382276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A9082B4-5769-4F1E-9888-064360086A54}" type="slidenum">
              <a:rPr lang="es-E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s-E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675846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061D5F1-CF0C-4D4F-9CDD-9F0C55581D54}" type="slidenum">
              <a:rPr lang="es-E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E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777543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820CFBE-B598-4925-A895-03F6A400D6E9}" type="slidenum">
              <a:rPr lang="es-E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E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243743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250CC46-1E4C-4032-B451-5C88EFAD90AE}" type="slidenum">
              <a:rPr lang="es-E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E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640846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AE34876-AE25-4C97-9A97-7AC46C09553C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7A8605C-3782-48E1-BDC2-DB9D507F882E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EEBD616-F06B-4715-888E-E8C213004FB6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211B71F-F143-41DB-A17E-6FE7E72BBB36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F355C4D-C949-44C0-A53E-5E8A5035FC29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028846E-AE60-4113-BE31-C2C327F949A1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0C81614-0E48-420F-99EA-22AACC46B007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C508199-A26A-416D-94F0-F156993A7F54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785CA56-1C32-4CFF-9E1E-205F215F3182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ED07633-498A-4A9D-AACF-D9CA07BE73D9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B7AF46F-86A6-4C08-877D-D57B81BF31E1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41C0C82-48E0-4CC4-93D1-70797D05D081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A9346CC-AE19-4179-9891-271D460234C0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67831F0-9C5E-4797-A4A0-FD6540A62BE3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EEBD616-F06B-4715-888E-E8C213004FB6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211B71F-F143-41DB-A17E-6FE7E72BBB36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F355C4D-C949-44C0-A53E-5E8A5035FC29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028846E-AE60-4113-BE31-C2C327F949A1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0C81614-0E48-420F-99EA-22AACC46B007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C508199-A26A-416D-94F0-F156993A7F54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785CA56-1C32-4CFF-9E1E-205F215F3182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ED07633-498A-4A9D-AACF-D9CA07BE73D9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B7AF46F-86A6-4C08-877D-D57B81BF31E1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AE34876-AE25-4C97-9A97-7AC46C09553C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41C0C82-48E0-4CC4-93D1-70797D05D081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67831F0-9C5E-4797-A4A0-FD6540A62BE3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EEBD616-F06B-4715-888E-E8C213004FB6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211B71F-F143-41DB-A17E-6FE7E72BBB36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F355C4D-C949-44C0-A53E-5E8A5035FC29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028846E-AE60-4113-BE31-C2C327F949A1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0C81614-0E48-420F-99EA-22AACC46B007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C508199-A26A-416D-94F0-F156993A7F54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785CA56-1C32-4CFF-9E1E-205F215F3182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ED07633-498A-4A9D-AACF-D9CA07BE73D9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FDF0949-C764-4B68-8269-9EDA06191DA2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B7AF46F-86A6-4C08-877D-D57B81BF31E1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41C0C82-48E0-4CC4-93D1-70797D05D081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67831F0-9C5E-4797-A4A0-FD6540A62BE3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EEBD616-F06B-4715-888E-E8C213004FB6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211B71F-F143-41DB-A17E-6FE7E72BBB36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F355C4D-C949-44C0-A53E-5E8A5035FC29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028846E-AE60-4113-BE31-C2C327F949A1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0C81614-0E48-420F-99EA-22AACC46B007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C508199-A26A-416D-94F0-F156993A7F54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785CA56-1C32-4CFF-9E1E-205F215F3182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0B0410A-3D5E-4A12-911E-EB01E42986CE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ED07633-498A-4A9D-AACF-D9CA07BE73D9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B7AF46F-86A6-4C08-877D-D57B81BF31E1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41C0C82-48E0-4CC4-93D1-70797D05D081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67831F0-9C5E-4797-A4A0-FD6540A62BE3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AE34876-AE25-4C97-9A97-7AC46C09553C}" type="slidenum">
              <a:rPr lang="es-E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FDF0949-C764-4B68-8269-9EDA06191DA2}" type="slidenum">
              <a:rPr lang="es-E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0B0410A-3D5E-4A12-911E-EB01E42986CE}" type="slidenum">
              <a:rPr lang="es-E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84A9380-4F19-45BC-86CB-D8DA458DBB35}" type="slidenum">
              <a:rPr lang="es-E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1AF8B49-AFBE-4CA4-B443-7DC93696A639}" type="slidenum">
              <a:rPr lang="es-E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AEBED3A-BD2F-4784-9246-15D2485ECA2F}" type="slidenum">
              <a:rPr lang="es-E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84A9380-4F19-45BC-86CB-D8DA458DBB35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7F5080D-605D-442E-8C1D-E3A76FC818C2}" type="slidenum">
              <a:rPr lang="es-E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8835D06-1B5E-4137-8EB3-BF48EB20E3CD}" type="slidenum">
              <a:rPr lang="es-E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9BF9348-235C-4454-93CA-EE2C836EC358}" type="slidenum">
              <a:rPr lang="es-E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7A8605C-3782-48E1-BDC2-DB9D507F882E}" type="slidenum">
              <a:rPr lang="es-E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A9346CC-AE19-4179-9891-271D460234C0}" type="slidenum">
              <a:rPr lang="es-E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1AF8B49-AFBE-4CA4-B443-7DC93696A639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AEBED3A-BD2F-4784-9246-15D2485ECA2F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7F5080D-605D-442E-8C1D-E3A76FC818C2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8835D06-1B5E-4137-8EB3-BF48EB20E3CD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FDF0949-C764-4B68-8269-9EDA06191DA2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9BF9348-235C-4454-93CA-EE2C836EC358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7A8605C-3782-48E1-BDC2-DB9D507F882E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A9346CC-AE19-4179-9891-271D460234C0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AE34876-AE25-4C97-9A97-7AC46C09553C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FDF0949-C764-4B68-8269-9EDA06191DA2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0B0410A-3D5E-4A12-911E-EB01E42986CE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84A9380-4F19-45BC-86CB-D8DA458DBB35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1AF8B49-AFBE-4CA4-B443-7DC93696A639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AEBED3A-BD2F-4784-9246-15D2485ECA2F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7F5080D-605D-442E-8C1D-E3A76FC818C2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0B0410A-3D5E-4A12-911E-EB01E42986CE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8835D06-1B5E-4137-8EB3-BF48EB20E3CD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9BF9348-235C-4454-93CA-EE2C836EC358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7A8605C-3782-48E1-BDC2-DB9D507F882E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A9346CC-AE19-4179-9891-271D460234C0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AE34876-AE25-4C97-9A97-7AC46C09553C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FDF0949-C764-4B68-8269-9EDA06191DA2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0B0410A-3D5E-4A12-911E-EB01E42986CE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84A9380-4F19-45BC-86CB-D8DA458DBB35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1AF8B49-AFBE-4CA4-B443-7DC93696A639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AEBED3A-BD2F-4784-9246-15D2485ECA2F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84A9380-4F19-45BC-86CB-D8DA458DBB35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7F5080D-605D-442E-8C1D-E3A76FC818C2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8835D06-1B5E-4137-8EB3-BF48EB20E3CD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9BF9348-235C-4454-93CA-EE2C836EC358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7A8605C-3782-48E1-BDC2-DB9D507F882E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A9346CC-AE19-4179-9891-271D460234C0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12EAAF8-3402-40B5-B203-4C3EF9928980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4224356-3B3B-47E9-802F-F313E7EE8F6F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BCB19EB-E100-4ACE-BEED-99F42E77C08E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12A08E0-893A-43DC-919F-51D3E0138781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E71910E-CC1E-4997-AA66-E94906735164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1AF8B49-AFBE-4CA4-B443-7DC93696A639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33C7F14-C1C8-4C73-AA8F-FDEDE3745D0A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DAD1DE1-F0F7-46FB-8E10-2BBEC8FE1C33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1E42BDF-5B41-4F14-BF94-EBF122EF98F9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39E0478-8BFD-44CA-B43A-F3EF003FC610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A9DA8EB-C8B5-4238-923C-6500A10E8453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217ADB6-007C-468E-9096-F8FF5E1EF6D4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12EAAF8-3402-40B5-B203-4C3EF9928980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4224356-3B3B-47E9-802F-F313E7EE8F6F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BCB19EB-E100-4ACE-BEED-99F42E77C08E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12A08E0-893A-43DC-919F-51D3E0138781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AEBED3A-BD2F-4784-9246-15D2485ECA2F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E71910E-CC1E-4997-AA66-E94906735164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33C7F14-C1C8-4C73-AA8F-FDEDE3745D0A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DAD1DE1-F0F7-46FB-8E10-2BBEC8FE1C33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1E42BDF-5B41-4F14-BF94-EBF122EF98F9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39E0478-8BFD-44CA-B43A-F3EF003FC610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A9DA8EB-C8B5-4238-923C-6500A10E8453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217ADB6-007C-468E-9096-F8FF5E1EF6D4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EEBD616-F06B-4715-888E-E8C213004FB6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211B71F-F143-41DB-A17E-6FE7E72BBB36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F355C4D-C949-44C0-A53E-5E8A5035FC29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7F5080D-605D-442E-8C1D-E3A76FC818C2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028846E-AE60-4113-BE31-C2C327F949A1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0C81614-0E48-420F-99EA-22AACC46B007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C508199-A26A-416D-94F0-F156993A7F54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785CA56-1C32-4CFF-9E1E-205F215F3182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ED07633-498A-4A9D-AACF-D9CA07BE73D9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B7AF46F-86A6-4C08-877D-D57B81BF31E1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41C0C82-48E0-4CC4-93D1-70797D05D081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67831F0-9C5E-4797-A4A0-FD6540A62BE3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EEBD616-F06B-4715-888E-E8C213004FB6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211B71F-F143-41DB-A17E-6FE7E72BBB36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8835D06-1B5E-4137-8EB3-BF48EB20E3CD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F355C4D-C949-44C0-A53E-5E8A5035FC29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028846E-AE60-4113-BE31-C2C327F949A1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0C81614-0E48-420F-99EA-22AACC46B007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C508199-A26A-416D-94F0-F156993A7F54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785CA56-1C32-4CFF-9E1E-205F215F3182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ED07633-498A-4A9D-AACF-D9CA07BE73D9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B7AF46F-86A6-4C08-877D-D57B81BF31E1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41C0C82-48E0-4CC4-93D1-70797D05D081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67831F0-9C5E-4797-A4A0-FD6540A62BE3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EEBD616-F06B-4715-888E-E8C213004FB6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9BF9348-235C-4454-93CA-EE2C836EC358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211B71F-F143-41DB-A17E-6FE7E72BBB36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F355C4D-C949-44C0-A53E-5E8A5035FC29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028846E-AE60-4113-BE31-C2C327F949A1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0C81614-0E48-420F-99EA-22AACC46B007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C508199-A26A-416D-94F0-F156993A7F54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785CA56-1C32-4CFF-9E1E-205F215F3182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ED07633-498A-4A9D-AACF-D9CA07BE73D9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B7AF46F-86A6-4C08-877D-D57B81BF31E1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41C0C82-48E0-4CC4-93D1-70797D05D081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67831F0-9C5E-4797-A4A0-FD6540A62BE3}" type="slidenum">
              <a:rPr lang="es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rgbClr val="DDEBCF"/>
            </a:gs>
            <a:gs pos="0">
              <a:srgbClr val="DDEBCF"/>
            </a:gs>
            <a:gs pos="0">
              <a:srgbClr val="DDEBCF"/>
            </a:gs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s-E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4C10525E-5479-45AF-9D50-3709BB41C19E}" type="slidenum">
              <a:rPr lang="es-E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rgbClr val="DDEBCF"/>
            </a:gs>
            <a:gs pos="0">
              <a:srgbClr val="DDEBCF"/>
            </a:gs>
            <a:gs pos="0">
              <a:srgbClr val="DDEBCF"/>
            </a:gs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s-E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A239A1A2-88BA-497B-85AC-1685CF595466}" type="slidenum">
              <a:rPr lang="es-E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spd="slow"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rgbClr val="DDEBCF"/>
            </a:gs>
            <a:gs pos="0">
              <a:srgbClr val="DDEBCF"/>
            </a:gs>
            <a:gs pos="0">
              <a:srgbClr val="DDEBCF"/>
            </a:gs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s-E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A239A1A2-88BA-497B-85AC-1685CF595466}" type="slidenum">
              <a:rPr lang="es-E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spd="slow"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rgbClr val="DDEBCF"/>
            </a:gs>
            <a:gs pos="0">
              <a:srgbClr val="DDEBCF"/>
            </a:gs>
            <a:gs pos="0">
              <a:srgbClr val="DDEBCF"/>
            </a:gs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s-E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A239A1A2-88BA-497B-85AC-1685CF595466}" type="slidenum">
              <a:rPr lang="es-E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spd="slow"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rgbClr val="DDEBCF"/>
            </a:gs>
            <a:gs pos="0">
              <a:srgbClr val="DDEBCF"/>
            </a:gs>
            <a:gs pos="0">
              <a:srgbClr val="DDEBCF"/>
            </a:gs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s-E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A239A1A2-88BA-497B-85AC-1685CF595466}" type="slidenum">
              <a:rPr lang="es-E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 spd="slow"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rgbClr val="DDEBCF"/>
            </a:gs>
            <a:gs pos="0">
              <a:srgbClr val="DDEBCF"/>
            </a:gs>
            <a:gs pos="0">
              <a:srgbClr val="DDEBCF"/>
            </a:gs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s-E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4C10525E-5479-45AF-9D50-3709BB41C19E}" type="slidenum">
              <a:rPr lang="es-ES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rgbClr val="DDEBCF"/>
            </a:gs>
            <a:gs pos="0">
              <a:srgbClr val="DDEBCF"/>
            </a:gs>
            <a:gs pos="0">
              <a:srgbClr val="DDEBCF"/>
            </a:gs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s-E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4C10525E-5479-45AF-9D50-3709BB41C19E}" type="slidenum">
              <a:rPr lang="es-E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rgbClr val="DDEBCF"/>
            </a:gs>
            <a:gs pos="0">
              <a:srgbClr val="DDEBCF"/>
            </a:gs>
            <a:gs pos="0">
              <a:srgbClr val="DDEBCF"/>
            </a:gs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s-E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4C10525E-5479-45AF-9D50-3709BB41C19E}" type="slidenum">
              <a:rPr lang="es-E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rgbClr val="DDEBCF"/>
            </a:gs>
            <a:gs pos="0">
              <a:srgbClr val="DDEBCF"/>
            </a:gs>
            <a:gs pos="0">
              <a:srgbClr val="DDEBCF"/>
            </a:gs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s-E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4C10525E-5479-45AF-9D50-3709BB41C19E}" type="slidenum">
              <a:rPr lang="es-E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rgbClr val="DDEBCF"/>
            </a:gs>
            <a:gs pos="0">
              <a:srgbClr val="DDEBCF"/>
            </a:gs>
            <a:gs pos="0">
              <a:srgbClr val="DDEBCF"/>
            </a:gs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s-E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0C817A46-A8B3-4BAC-82B7-CDA07749FE18}" type="slidenum">
              <a:rPr lang="es-E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rgbClr val="DDEBCF"/>
            </a:gs>
            <a:gs pos="0">
              <a:srgbClr val="DDEBCF"/>
            </a:gs>
            <a:gs pos="0">
              <a:srgbClr val="DDEBCF"/>
            </a:gs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s-E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0C817A46-A8B3-4BAC-82B7-CDA07749FE18}" type="slidenum">
              <a:rPr lang="es-E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rgbClr val="DDEBCF"/>
            </a:gs>
            <a:gs pos="0">
              <a:srgbClr val="DDEBCF"/>
            </a:gs>
            <a:gs pos="0">
              <a:srgbClr val="DDEBCF"/>
            </a:gs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s-E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A239A1A2-88BA-497B-85AC-1685CF595466}" type="slidenum">
              <a:rPr lang="es-E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slow"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rgbClr val="DDEBCF"/>
            </a:gs>
            <a:gs pos="0">
              <a:srgbClr val="DDEBCF"/>
            </a:gs>
            <a:gs pos="0">
              <a:srgbClr val="DDEBCF"/>
            </a:gs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s-E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A239A1A2-88BA-497B-85AC-1685CF595466}" type="slidenum">
              <a:rPr lang="es-E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slow"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rgbClr val="DDEBCF"/>
            </a:gs>
            <a:gs pos="0">
              <a:srgbClr val="DDEBCF"/>
            </a:gs>
            <a:gs pos="0">
              <a:srgbClr val="DDEBCF"/>
            </a:gs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s-E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A239A1A2-88BA-497B-85AC-1685CF595466}" type="slidenum">
              <a:rPr lang="es-E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slow"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5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187450" y="1844675"/>
            <a:ext cx="640873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6600" dirty="0" smtClean="0">
                <a:latin typeface="Script MT Bold" pitchFamily="66" charset="0"/>
              </a:rPr>
              <a:t>Pedagogía de </a:t>
            </a:r>
            <a:r>
              <a:rPr lang="es-ES" sz="6600" smtClean="0">
                <a:latin typeface="Script MT Bold" pitchFamily="66" charset="0"/>
              </a:rPr>
              <a:t>la </a:t>
            </a:r>
            <a:r>
              <a:rPr lang="es-ES" sz="6600" smtClean="0">
                <a:latin typeface="Script MT Bold" pitchFamily="66" charset="0"/>
              </a:rPr>
              <a:t>creatividad</a:t>
            </a:r>
          </a:p>
          <a:p>
            <a:endParaRPr lang="es-ES" sz="6600" dirty="0" smtClean="0">
              <a:latin typeface="Script MT Bold" pitchFamily="66" charset="0"/>
            </a:endParaRPr>
          </a:p>
          <a:p>
            <a:r>
              <a:rPr lang="es-ES" sz="3600" dirty="0" smtClean="0">
                <a:latin typeface="Script MT Bold" pitchFamily="66" charset="0"/>
              </a:rPr>
              <a:t>Prof.: Hernán Zuazo Fernández</a:t>
            </a:r>
          </a:p>
        </p:txBody>
      </p:sp>
      <p:pic>
        <p:nvPicPr>
          <p:cNvPr id="51206" name="Picture 6" descr="512-pyro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1428750" cy="714394"/>
          </a:xfrm>
          <a:prstGeom prst="rect">
            <a:avLst/>
          </a:prstGeom>
          <a:noFill/>
        </p:spPr>
      </p:pic>
      <p:pic>
        <p:nvPicPr>
          <p:cNvPr id="51207" name="Picture 7" descr="512-pyro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857232"/>
            <a:ext cx="1428750" cy="714395"/>
          </a:xfrm>
          <a:prstGeom prst="rect">
            <a:avLst/>
          </a:prstGeom>
          <a:noFill/>
        </p:spPr>
      </p:pic>
      <p:pic>
        <p:nvPicPr>
          <p:cNvPr id="51208" name="Picture 8" descr="512-pyro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857232"/>
            <a:ext cx="1428750" cy="714394"/>
          </a:xfrm>
          <a:prstGeom prst="rect">
            <a:avLst/>
          </a:prstGeom>
          <a:noFill/>
        </p:spPr>
      </p:pic>
      <p:pic>
        <p:nvPicPr>
          <p:cNvPr id="51209" name="Picture 9" descr="512-pyro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857232"/>
            <a:ext cx="1428750" cy="714380"/>
          </a:xfrm>
          <a:prstGeom prst="rect">
            <a:avLst/>
          </a:prstGeom>
          <a:noFill/>
        </p:spPr>
      </p:pic>
      <p:pic>
        <p:nvPicPr>
          <p:cNvPr id="51210" name="Picture 10" descr="512-pyro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857232"/>
            <a:ext cx="1428750" cy="714394"/>
          </a:xfrm>
          <a:prstGeom prst="rect">
            <a:avLst/>
          </a:prstGeom>
          <a:noFill/>
        </p:spPr>
      </p:pic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714348" y="785794"/>
            <a:ext cx="7270752" cy="511016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BO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1406" y="71414"/>
            <a:ext cx="4572000" cy="57554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defRPr/>
            </a:pPr>
            <a:r>
              <a:rPr lang="es-ES" sz="2800" dirty="0" smtClean="0">
                <a:solidFill>
                  <a:srgbClr val="FF0000"/>
                </a:solidFill>
                <a:latin typeface="Script MT Bold" pitchFamily="66" charset="0"/>
                <a:cs typeface="Times New Roman" pitchFamily="18" charset="0"/>
              </a:rPr>
              <a:t>La actividad</a:t>
            </a:r>
          </a:p>
          <a:p>
            <a:pPr marL="514350" indent="-514350">
              <a:defRPr/>
            </a:pPr>
            <a:endParaRPr lang="es-ES" sz="2800" dirty="0" smtClean="0">
              <a:solidFill>
                <a:srgbClr val="FF0000"/>
              </a:solidFill>
              <a:latin typeface="Script MT Bold" pitchFamily="66" charset="0"/>
              <a:cs typeface="Times New Roman" pitchFamily="18" charset="0"/>
            </a:endParaRP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es-ES" sz="2400" dirty="0" smtClean="0">
                <a:latin typeface="Script MT Bold" pitchFamily="66" charset="0"/>
                <a:cs typeface="Times New Roman" pitchFamily="18" charset="0"/>
              </a:rPr>
              <a:t>Buscar formas, organizar ideas, reflexionar, sintetizar, construir opinión, convirtiéndose en constructores de conocimiento.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es-ES" sz="2400" dirty="0" smtClean="0">
                <a:latin typeface="Script MT Bold" pitchFamily="66" charset="0"/>
                <a:cs typeface="Times New Roman" pitchFamily="18" charset="0"/>
              </a:rPr>
              <a:t>Propiciar que la persona construya su conocimiento y no que reciba pasivamente.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es-ES" sz="2400" dirty="0" smtClean="0">
                <a:latin typeface="Script MT Bold" pitchFamily="66" charset="0"/>
                <a:cs typeface="Times New Roman" pitchFamily="18" charset="0"/>
              </a:rPr>
              <a:t>Promover que las personas observen, averigüen, descubran, construyan y se esfuercen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es-ES" sz="2400" dirty="0" smtClean="0">
                <a:latin typeface="Script MT Bold" pitchFamily="66" charset="0"/>
                <a:cs typeface="Times New Roman" pitchFamily="18" charset="0"/>
              </a:rPr>
              <a:t>Lo más importante no es la acción del que enseña sino del que aprend</a:t>
            </a:r>
            <a:r>
              <a:rPr lang="es-ES" dirty="0" smtClean="0">
                <a:latin typeface="Script MT Bold" pitchFamily="66" charset="0"/>
                <a:cs typeface="Times New Roman" pitchFamily="18" charset="0"/>
              </a:rPr>
              <a:t>e</a:t>
            </a:r>
            <a:endParaRPr lang="es-ES" dirty="0">
              <a:latin typeface="Script MT Bold" pitchFamily="66" charset="0"/>
              <a:cs typeface="Times New Roman" pitchFamily="18" charset="0"/>
            </a:endParaRPr>
          </a:p>
        </p:txBody>
      </p:sp>
      <p:pic>
        <p:nvPicPr>
          <p:cNvPr id="5" name="4 Imagen" descr="C:\Users\Hernan\Documents\FOTOS J, MARÍA 2012\NUEVAS FOTOS\IMG_4194.JPG"/>
          <p:cNvPicPr/>
          <p:nvPr/>
        </p:nvPicPr>
        <p:blipFill>
          <a:blip r:embed="rId3" cstate="print"/>
          <a:srcRect l="29158" r="12486"/>
          <a:stretch>
            <a:fillRect/>
          </a:stretch>
        </p:blipFill>
        <p:spPr bwMode="auto">
          <a:xfrm>
            <a:off x="4714876" y="0"/>
            <a:ext cx="44291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1" name="Picture 7" descr="cenicient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76416" y="0"/>
            <a:ext cx="4167584" cy="6858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71406" y="214290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/>
            <a:r>
              <a:rPr lang="es-ES" sz="2400" dirty="0" smtClean="0">
                <a:solidFill>
                  <a:srgbClr val="FF0000"/>
                </a:solidFill>
                <a:latin typeface="Script MT Bold" pitchFamily="66" charset="0"/>
                <a:cs typeface="Times New Roman" pitchFamily="18" charset="0"/>
              </a:rPr>
              <a:t>Comunicación horizontal</a:t>
            </a:r>
          </a:p>
          <a:p>
            <a:pPr marL="514350" indent="-514350"/>
            <a:endParaRPr lang="es-ES" sz="2400" dirty="0" smtClean="0">
              <a:solidFill>
                <a:srgbClr val="0D0DB3"/>
              </a:solidFill>
              <a:latin typeface="Script MT Bold" pitchFamily="66" charset="0"/>
              <a:cs typeface="Times New Roman" pitchFamily="18" charset="0"/>
            </a:endParaRPr>
          </a:p>
          <a:p>
            <a:pPr marL="514350" indent="-514350">
              <a:buFont typeface="Arial" charset="0"/>
              <a:buChar char="•"/>
            </a:pPr>
            <a:r>
              <a:rPr lang="es-ES" sz="2400" dirty="0" smtClean="0">
                <a:latin typeface="Script MT Bold" pitchFamily="66" charset="0"/>
                <a:cs typeface="Times New Roman" pitchFamily="18" charset="0"/>
              </a:rPr>
              <a:t>Entre sujetos involucrados en el proceso</a:t>
            </a:r>
          </a:p>
          <a:p>
            <a:pPr marL="514350" indent="-514350">
              <a:buFont typeface="Arial" charset="0"/>
              <a:buChar char="•"/>
            </a:pPr>
            <a:r>
              <a:rPr lang="es-ES" sz="2400" dirty="0" smtClean="0">
                <a:latin typeface="Script MT Bold" pitchFamily="66" charset="0"/>
                <a:cs typeface="Times New Roman" pitchFamily="18" charset="0"/>
              </a:rPr>
              <a:t>Reconocerse diferentes, pero iguales en dignidad y derechos</a:t>
            </a:r>
          </a:p>
          <a:p>
            <a:pPr marL="514350" indent="-514350">
              <a:buFont typeface="Arial" charset="0"/>
              <a:buChar char="•"/>
            </a:pPr>
            <a:r>
              <a:rPr lang="es-ES" sz="2400" dirty="0" smtClean="0">
                <a:latin typeface="Script MT Bold" pitchFamily="66" charset="0"/>
                <a:cs typeface="Times New Roman" pitchFamily="18" charset="0"/>
              </a:rPr>
              <a:t>Diálogo: no es informar, no pregunta-respuesta</a:t>
            </a:r>
          </a:p>
          <a:p>
            <a:pPr marL="514350" indent="-514350">
              <a:buFont typeface="Arial" charset="0"/>
              <a:buChar char="•"/>
            </a:pPr>
            <a:r>
              <a:rPr lang="es-ES" sz="2400" dirty="0" smtClean="0">
                <a:latin typeface="Script MT Bold" pitchFamily="66" charset="0"/>
                <a:cs typeface="Times New Roman" pitchFamily="18" charset="0"/>
              </a:rPr>
              <a:t>Las personas valen igual y es posible aprender unos de otros.</a:t>
            </a:r>
          </a:p>
          <a:p>
            <a:pPr marL="514350" indent="-514350">
              <a:buFont typeface="Arial" charset="0"/>
              <a:buChar char="•"/>
            </a:pPr>
            <a:r>
              <a:rPr lang="es-ES" sz="2400" dirty="0" smtClean="0">
                <a:latin typeface="Script MT Bold" pitchFamily="66" charset="0"/>
                <a:cs typeface="Times New Roman" pitchFamily="18" charset="0"/>
              </a:rPr>
              <a:t>Estar dispuesto a cambiar, modificar las opiniones</a:t>
            </a:r>
          </a:p>
          <a:p>
            <a:pPr marL="514350" indent="-514350">
              <a:buFont typeface="Arial" charset="0"/>
              <a:buChar char="•"/>
            </a:pPr>
            <a:r>
              <a:rPr lang="es-ES" sz="2400" dirty="0" smtClean="0">
                <a:latin typeface="Script MT Bold" pitchFamily="66" charset="0"/>
                <a:cs typeface="Times New Roman" pitchFamily="18" charset="0"/>
              </a:rPr>
              <a:t>Preciso: clima de confianza, buscar soluciones, flexibilizar exigencias, aceptar diferencias culturales</a:t>
            </a:r>
            <a:endParaRPr lang="es-ES" sz="2400" dirty="0">
              <a:latin typeface="Script MT Bold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 descr="la_sed++"/>
          <p:cNvPicPr>
            <a:picLocks noChangeAspect="1" noChangeArrowheads="1"/>
          </p:cNvPicPr>
          <p:nvPr/>
        </p:nvPicPr>
        <p:blipFill>
          <a:blip r:embed="rId3" cstate="print">
            <a:lum contrast="-10000"/>
          </a:blip>
          <a:stretch>
            <a:fillRect/>
          </a:stretch>
        </p:blipFill>
        <p:spPr bwMode="auto">
          <a:xfrm>
            <a:off x="4787900" y="0"/>
            <a:ext cx="4356100" cy="685800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71406" y="214290"/>
            <a:ext cx="4572000" cy="64940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sz="3200" b="1" dirty="0" smtClean="0">
                <a:solidFill>
                  <a:srgbClr val="FF0000"/>
                </a:solidFill>
                <a:latin typeface="Script MT Bold" pitchFamily="66" charset="0"/>
                <a:cs typeface="Times New Roman" pitchFamily="18" charset="0"/>
              </a:rPr>
              <a:t>Promover la participación</a:t>
            </a:r>
          </a:p>
          <a:p>
            <a:pPr>
              <a:defRPr/>
            </a:pPr>
            <a:endParaRPr lang="es-ES" sz="3200" dirty="0" smtClean="0">
              <a:solidFill>
                <a:srgbClr val="0D0DB3"/>
              </a:solidFill>
              <a:latin typeface="Script MT Bold" pitchFamily="66" charset="0"/>
              <a:cs typeface="Times New Roman" pitchFamily="18" charset="0"/>
            </a:endParaRP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es-ES" sz="3200" dirty="0" smtClean="0">
                <a:latin typeface="Script MT Bold" pitchFamily="66" charset="0"/>
                <a:cs typeface="Times New Roman" pitchFamily="18" charset="0"/>
              </a:rPr>
              <a:t>Participar es tomar parte activa en algo, actuar comprometidamente, con responsabilidad y capacidad de decisión, dejar de ser espectador.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es-ES" sz="3200" dirty="0" smtClean="0">
                <a:latin typeface="Script MT Bold" pitchFamily="66" charset="0"/>
                <a:cs typeface="Times New Roman" pitchFamily="18" charset="0"/>
              </a:rPr>
              <a:t>Mejor participación organizada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es-ES" sz="3200" dirty="0" smtClean="0">
                <a:latin typeface="Script MT Bold" pitchFamily="66" charset="0"/>
                <a:cs typeface="Times New Roman" pitchFamily="18" charset="0"/>
              </a:rPr>
              <a:t>Promover actitudes democráticas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500034" y="428604"/>
            <a:ext cx="40005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s-ES" sz="2400" b="1" dirty="0" smtClean="0">
                <a:solidFill>
                  <a:srgbClr val="FF0000"/>
                </a:solidFill>
                <a:latin typeface="Script MT Bold" pitchFamily="66" charset="0"/>
                <a:cs typeface="Times New Roman" pitchFamily="18" charset="0"/>
              </a:rPr>
              <a:t>Promover la expresión y el desarrollo de afectos y sentimientos</a:t>
            </a:r>
          </a:p>
          <a:p>
            <a:pPr>
              <a:defRPr/>
            </a:pPr>
            <a:endParaRPr lang="es-ES" sz="2000" dirty="0" smtClean="0">
              <a:latin typeface="Script MT Bold" pitchFamily="66" charset="0"/>
              <a:cs typeface="Times New Roman" pitchFamily="18" charset="0"/>
            </a:endParaRP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es-ES" sz="2400" dirty="0" smtClean="0">
                <a:latin typeface="Script MT Bold" pitchFamily="66" charset="0"/>
                <a:cs typeface="Times New Roman" pitchFamily="18" charset="0"/>
              </a:rPr>
              <a:t>La afectividad es base para educar en derechos humanos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es-ES" sz="2400" dirty="0" smtClean="0">
                <a:latin typeface="Script MT Bold" pitchFamily="66" charset="0"/>
                <a:cs typeface="Times New Roman" pitchFamily="18" charset="0"/>
              </a:rPr>
              <a:t>Los sentimientos se expresan en todo momento, hay que saber comprender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es-ES" sz="2400" dirty="0" smtClean="0">
                <a:latin typeface="Script MT Bold" pitchFamily="66" charset="0"/>
                <a:cs typeface="Times New Roman" pitchFamily="18" charset="0"/>
              </a:rPr>
              <a:t>Ser respetuosos con los sentimientos expresados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es-ES" sz="2400" dirty="0" smtClean="0">
                <a:latin typeface="Script MT Bold" pitchFamily="66" charset="0"/>
                <a:cs typeface="Times New Roman" pitchFamily="18" charset="0"/>
              </a:rPr>
              <a:t>Sentimientos no tienen que agradar al educador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es-ES" sz="2400" dirty="0" smtClean="0">
                <a:latin typeface="Script MT Bold" pitchFamily="66" charset="0"/>
                <a:cs typeface="Times New Roman" pitchFamily="18" charset="0"/>
              </a:rPr>
              <a:t>Ayudar a comprender sus sentimientos</a:t>
            </a:r>
            <a:endParaRPr lang="es-ES" sz="2400" dirty="0">
              <a:latin typeface="Script MT Bold" pitchFamily="66" charset="0"/>
              <a:cs typeface="Times New Roman" pitchFamily="18" charset="0"/>
            </a:endParaRPr>
          </a:p>
        </p:txBody>
      </p:sp>
      <p:pic>
        <p:nvPicPr>
          <p:cNvPr id="8" name="7 Imagen" descr="C:\Users\eifodec\Desktop\Anexo Expresion Artistica y deportes  2013\anexo de fotos juegos deportivos 2013\campeones de los deportes de conjunt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68313" y="357166"/>
            <a:ext cx="381635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0">
              <a:defRPr/>
            </a:pPr>
            <a:r>
              <a:rPr lang="es-ES" sz="2800" dirty="0" smtClean="0">
                <a:solidFill>
                  <a:srgbClr val="FF0000"/>
                </a:solidFill>
                <a:latin typeface="Script MT Bold" pitchFamily="66" charset="0"/>
                <a:cs typeface="Times New Roman" pitchFamily="18" charset="0"/>
              </a:rPr>
              <a:t>Desarrollar la criticidad</a:t>
            </a:r>
            <a:endParaRPr lang="es-ES" sz="2800" dirty="0" smtClean="0">
              <a:solidFill>
                <a:srgbClr val="0D0DB3"/>
              </a:solidFill>
              <a:latin typeface="Script MT Bold" pitchFamily="66" charset="0"/>
              <a:cs typeface="Times New Roman" pitchFamily="18" charset="0"/>
            </a:endParaRPr>
          </a:p>
          <a:p>
            <a:pPr marL="514350" lvl="0" indent="-514350">
              <a:buFont typeface="Arial" pitchFamily="34" charset="0"/>
              <a:buChar char="•"/>
              <a:defRPr/>
            </a:pPr>
            <a:r>
              <a:rPr lang="es-ES" sz="2800" dirty="0" smtClean="0">
                <a:solidFill>
                  <a:srgbClr val="000000"/>
                </a:solidFill>
                <a:latin typeface="Script MT Bold" pitchFamily="66" charset="0"/>
                <a:cs typeface="Times New Roman" pitchFamily="18" charset="0"/>
              </a:rPr>
              <a:t>Actitud que permite dar opinión justa; juzgar ideas, personas y hechos, con equilibrio y profundidad</a:t>
            </a:r>
          </a:p>
          <a:p>
            <a:pPr marL="514350" lvl="0" indent="-514350">
              <a:buFont typeface="Arial" pitchFamily="34" charset="0"/>
              <a:buChar char="•"/>
              <a:defRPr/>
            </a:pPr>
            <a:r>
              <a:rPr lang="es-ES" sz="2800" dirty="0" smtClean="0">
                <a:solidFill>
                  <a:srgbClr val="000000"/>
                </a:solidFill>
                <a:latin typeface="Script MT Bold" pitchFamily="66" charset="0"/>
                <a:cs typeface="Times New Roman" pitchFamily="18" charset="0"/>
              </a:rPr>
              <a:t>Criticidad opuesta a superficialidad, al apasionamiento</a:t>
            </a:r>
          </a:p>
          <a:p>
            <a:pPr marL="514350" lvl="0" indent="-514350">
              <a:buFont typeface="Arial" pitchFamily="34" charset="0"/>
              <a:buChar char="•"/>
              <a:defRPr/>
            </a:pPr>
            <a:r>
              <a:rPr lang="es-ES" sz="2800" dirty="0" smtClean="0">
                <a:solidFill>
                  <a:srgbClr val="000000"/>
                </a:solidFill>
                <a:latin typeface="Script MT Bold" pitchFamily="66" charset="0"/>
                <a:cs typeface="Times New Roman" pitchFamily="18" charset="0"/>
              </a:rPr>
              <a:t>Crítica no es oponerse, condenar, destruir, hablar en contra, no sólo quejarse</a:t>
            </a:r>
          </a:p>
        </p:txBody>
      </p:sp>
      <p:pic>
        <p:nvPicPr>
          <p:cNvPr id="7" name="6 Imagen" descr="I:\IMG_6263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14876" y="0"/>
            <a:ext cx="4429124" cy="6858000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538163" y="571480"/>
            <a:ext cx="4033837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514350" lvl="0" indent="-514350">
              <a:buFont typeface="Arial" charset="0"/>
              <a:buChar char="•"/>
            </a:pPr>
            <a:r>
              <a:rPr lang="es-ES" sz="2800" dirty="0" smtClean="0">
                <a:solidFill>
                  <a:srgbClr val="000000"/>
                </a:solidFill>
                <a:latin typeface="Script MT Bold" pitchFamily="66" charset="0"/>
                <a:cs typeface="Times New Roman" pitchFamily="18" charset="0"/>
              </a:rPr>
              <a:t>Criticar es diferenciar lo verdadero de lo falso, lo esencial de lo accesorio, buscar soluciones, proponer alternativas.</a:t>
            </a:r>
          </a:p>
          <a:p>
            <a:pPr marL="514350" lvl="0" indent="-514350">
              <a:buFont typeface="Arial" charset="0"/>
              <a:buChar char="•"/>
            </a:pPr>
            <a:r>
              <a:rPr lang="es-ES" sz="2800" dirty="0" smtClean="0">
                <a:solidFill>
                  <a:srgbClr val="000000"/>
                </a:solidFill>
                <a:latin typeface="Script MT Bold" pitchFamily="66" charset="0"/>
                <a:cs typeface="Times New Roman" pitchFamily="18" charset="0"/>
              </a:rPr>
              <a:t>Educandos deben aprender a comparar, distinguir, evaluar y proponer, para tener juicios correctos y justos</a:t>
            </a:r>
          </a:p>
          <a:p>
            <a:pPr marL="514350" lvl="0" indent="-514350">
              <a:buFont typeface="Arial" charset="0"/>
              <a:buChar char="•"/>
            </a:pPr>
            <a:r>
              <a:rPr lang="es-ES" sz="2800" dirty="0" smtClean="0">
                <a:solidFill>
                  <a:srgbClr val="000000"/>
                </a:solidFill>
                <a:latin typeface="Script MT Bold" pitchFamily="66" charset="0"/>
                <a:cs typeface="Times New Roman" pitchFamily="18" charset="0"/>
              </a:rPr>
              <a:t>Favorecer la reflexión y el análisis</a:t>
            </a:r>
            <a:endParaRPr lang="es-ES" sz="2800" dirty="0">
              <a:solidFill>
                <a:srgbClr val="000000"/>
              </a:solidFill>
              <a:latin typeface="Script MT Bold" pitchFamily="66" charset="0"/>
              <a:cs typeface="Times New Roman" pitchFamily="18" charset="0"/>
            </a:endParaRPr>
          </a:p>
        </p:txBody>
      </p:sp>
      <p:pic>
        <p:nvPicPr>
          <p:cNvPr id="4" name="Picture 5" descr="aa_1081_480"/>
          <p:cNvPicPr>
            <a:picLocks noChangeAspect="1" noChangeArrowheads="1"/>
          </p:cNvPicPr>
          <p:nvPr/>
        </p:nvPicPr>
        <p:blipFill>
          <a:blip r:embed="rId3"/>
          <a:srcRect l="59109" t="9172" r="14384" b="34374"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 descr="pvbnms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357290" y="2714620"/>
            <a:ext cx="634500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 smtClean="0">
                <a:solidFill>
                  <a:schemeClr val="accent3"/>
                </a:solidFill>
                <a:latin typeface="Script MT Bold" pitchFamily="66" charset="0"/>
              </a:rPr>
              <a:t>“EIFODEC”</a:t>
            </a:r>
            <a:r>
              <a:rPr lang="es-ES" sz="3200" dirty="0" smtClean="0">
                <a:solidFill>
                  <a:schemeClr val="accent3"/>
                </a:solidFill>
                <a:latin typeface="Script MT Bold" pitchFamily="66" charset="0"/>
              </a:rPr>
              <a:t> uniendo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smtClean="0">
                <a:solidFill>
                  <a:schemeClr val="accent3"/>
                </a:solidFill>
                <a:latin typeface="Script MT Bold" pitchFamily="66" charset="0"/>
              </a:rPr>
              <a:t>esfuerzos con  creatividad  desde las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smtClean="0">
                <a:solidFill>
                  <a:schemeClr val="accent3"/>
                </a:solidFill>
                <a:latin typeface="Script MT Bold" pitchFamily="66" charset="0"/>
              </a:rPr>
              <a:t>diferentes </a:t>
            </a:r>
            <a:r>
              <a:rPr lang="es-ES" sz="3200" dirty="0" smtClean="0">
                <a:solidFill>
                  <a:schemeClr val="bg1"/>
                </a:solidFill>
                <a:latin typeface="Script MT Bold" pitchFamily="66" charset="0"/>
              </a:rPr>
              <a:t>áreas para mejorar la calidad de vida.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323850" y="333375"/>
            <a:ext cx="8424863" cy="62642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BO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250825" y="428604"/>
            <a:ext cx="446405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s-ES" sz="3200" b="1" dirty="0" smtClean="0">
                <a:solidFill>
                  <a:srgbClr val="FF0000"/>
                </a:solidFill>
                <a:latin typeface="Script MT Bold" pitchFamily="66" charset="0"/>
              </a:rPr>
              <a:t>L</a:t>
            </a:r>
            <a:r>
              <a:rPr lang="es-ES" sz="3200" b="1" i="1" dirty="0" smtClean="0">
                <a:latin typeface="Script MT Bold" pitchFamily="66" charset="0"/>
              </a:rPr>
              <a:t>a pedagogía no puede ser otra cosa que la práctica de un profesional, de una persona autónoma, guiada por una ética de trabajo que se enfrenta a diario con problemas para los que no existen recetas prefabricadas”.  </a:t>
            </a:r>
          </a:p>
          <a:p>
            <a:pPr algn="r">
              <a:buFont typeface="Wingdings" pitchFamily="2" charset="2"/>
              <a:buNone/>
              <a:defRPr/>
            </a:pPr>
            <a:r>
              <a:rPr lang="es-ES" sz="3200" b="1" i="1" dirty="0" smtClean="0">
                <a:latin typeface="Script MT Bold" pitchFamily="66" charset="0"/>
              </a:rPr>
              <a:t>(Maurice </a:t>
            </a:r>
            <a:r>
              <a:rPr lang="es-ES" sz="3200" b="1" i="1" dirty="0" err="1" smtClean="0">
                <a:latin typeface="Script MT Bold" pitchFamily="66" charset="0"/>
              </a:rPr>
              <a:t>Tardif</a:t>
            </a:r>
            <a:r>
              <a:rPr lang="es-ES" sz="3200" b="1" i="1" dirty="0" smtClean="0">
                <a:latin typeface="Script MT Bold" pitchFamily="66" charset="0"/>
              </a:rPr>
              <a:t>)</a:t>
            </a:r>
          </a:p>
          <a:p>
            <a:pPr algn="ctr">
              <a:defRPr/>
            </a:pPr>
            <a:endParaRPr lang="es-ES" sz="1600" dirty="0" smtClean="0"/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600" kern="1200" dirty="0">
              <a:solidFill>
                <a:srgbClr val="FFFFFF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6157" name="Picture 13" descr="birdpilonsnst1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0"/>
            <a:ext cx="4357687" cy="6858000"/>
          </a:xfrm>
          <a:prstGeom prst="rect">
            <a:avLst/>
          </a:prstGeom>
          <a:noFill/>
          <a:ln w="28575">
            <a:solidFill>
              <a:srgbClr val="FFFF99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71406" y="428604"/>
            <a:ext cx="44640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None/>
              <a:defRPr/>
            </a:pPr>
            <a:endParaRPr lang="es-ES" sz="3200" b="1" i="1" dirty="0" smtClean="0">
              <a:latin typeface="Script MT Bold" pitchFamily="66" charset="0"/>
            </a:endParaRPr>
          </a:p>
          <a:p>
            <a:pPr algn="ctr">
              <a:defRPr/>
            </a:pPr>
            <a:endParaRPr lang="es-ES" sz="1600" dirty="0" smtClean="0"/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600" kern="1200" dirty="0">
              <a:solidFill>
                <a:srgbClr val="FFFFFF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4" name="3 Imagen" descr="http://alterlatina.com/wp-content/uploads/2011/12/creatividad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-32" y="71414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S" sz="3200" dirty="0" smtClean="0">
                <a:solidFill>
                  <a:srgbClr val="FF0000"/>
                </a:solidFill>
                <a:latin typeface="Script MT Bold" pitchFamily="66" charset="0"/>
              </a:rPr>
              <a:t>Creatividad</a:t>
            </a:r>
          </a:p>
          <a:p>
            <a:pPr lvl="0"/>
            <a:endParaRPr lang="es-ES" sz="3200" dirty="0" smtClean="0">
              <a:latin typeface="Script MT Bold" pitchFamily="66" charset="0"/>
            </a:endParaRPr>
          </a:p>
          <a:p>
            <a:pPr lvl="0"/>
            <a:r>
              <a:rPr lang="es-ES" sz="3200" dirty="0" smtClean="0">
                <a:solidFill>
                  <a:srgbClr val="FF0000"/>
                </a:solidFill>
                <a:latin typeface="Script MT Bold" pitchFamily="66" charset="0"/>
              </a:rPr>
              <a:t>S. de la Torre la define</a:t>
            </a:r>
            <a:r>
              <a:rPr lang="es-ES" sz="3200" dirty="0" smtClean="0">
                <a:latin typeface="Script MT Bold" pitchFamily="66" charset="0"/>
              </a:rPr>
              <a:t>: </a:t>
            </a:r>
            <a:endParaRPr lang="es-BO" sz="3200" dirty="0" smtClean="0">
              <a:latin typeface="Script MT Bold" pitchFamily="66" charset="0"/>
            </a:endParaRPr>
          </a:p>
          <a:p>
            <a:pPr lvl="0"/>
            <a:r>
              <a:rPr lang="es-ES" sz="3200" dirty="0" smtClean="0">
                <a:latin typeface="Script MT Bold" pitchFamily="66" charset="0"/>
              </a:rPr>
              <a:t>Como capacidad del pensamiento del individuo, al igual que la inteligencia </a:t>
            </a:r>
            <a:endParaRPr lang="es-BO" sz="3200" dirty="0" smtClean="0">
              <a:latin typeface="Script MT Bold" pitchFamily="66" charset="0"/>
            </a:endParaRPr>
          </a:p>
          <a:p>
            <a:pPr lvl="0"/>
            <a:r>
              <a:rPr lang="es-ES" sz="3200" dirty="0" smtClean="0">
                <a:latin typeface="Script MT Bold" pitchFamily="66" charset="0"/>
              </a:rPr>
              <a:t>y los estilos cognitivos; </a:t>
            </a:r>
            <a:endParaRPr lang="es-BO" sz="3200" dirty="0" smtClean="0">
              <a:latin typeface="Script MT Bold" pitchFamily="66" charset="0"/>
            </a:endParaRPr>
          </a:p>
          <a:p>
            <a:pPr lvl="0"/>
            <a:r>
              <a:rPr lang="es-ES" sz="3200" dirty="0" smtClean="0">
                <a:latin typeface="Script MT Bold" pitchFamily="66" charset="0"/>
              </a:rPr>
              <a:t>una vez activada inicia </a:t>
            </a:r>
            <a:endParaRPr lang="es-BO" sz="3200" dirty="0" smtClean="0">
              <a:latin typeface="Script MT Bold" pitchFamily="66" charset="0"/>
            </a:endParaRPr>
          </a:p>
          <a:p>
            <a:pPr lvl="0"/>
            <a:r>
              <a:rPr lang="es-ES" sz="3200" dirty="0" smtClean="0">
                <a:latin typeface="Script MT Bold" pitchFamily="66" charset="0"/>
              </a:rPr>
              <a:t>un proceso de elaboración </a:t>
            </a:r>
            <a:endParaRPr lang="es-BO" sz="3200" dirty="0" smtClean="0">
              <a:latin typeface="Script MT Bold" pitchFamily="66" charset="0"/>
            </a:endParaRPr>
          </a:p>
          <a:p>
            <a:r>
              <a:rPr lang="es-ES" sz="3200" dirty="0" smtClean="0">
                <a:latin typeface="Script MT Bold" pitchFamily="66" charset="0"/>
              </a:rPr>
              <a:t>que denominamos proceso creativo</a:t>
            </a:r>
            <a:endParaRPr lang="es-BO" sz="3200" dirty="0">
              <a:latin typeface="Script MT Bold" pitchFamily="66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50825" y="1"/>
            <a:ext cx="403225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cript MT Bold" pitchFamily="66" charset="0"/>
                <a:cs typeface="Times New Roman" pitchFamily="18" charset="0"/>
              </a:rPr>
              <a:t>Características de la creatividad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cript MT Bold" pitchFamily="66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s-E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cript MT Bold" pitchFamily="66" charset="0"/>
                <a:cs typeface="Times New Roman" pitchFamily="18" charset="0"/>
              </a:rPr>
              <a:t>Gusto : Por enseñar y aprender.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s-BO" sz="3200" b="1" dirty="0" smtClean="0">
                <a:latin typeface="Script MT Bold" pitchFamily="66" charset="0"/>
              </a:rPr>
              <a:t>Flexibilidad:</a:t>
            </a:r>
            <a:r>
              <a:rPr lang="es-BO" sz="3200" dirty="0" smtClean="0">
                <a:latin typeface="Script MT Bold" pitchFamily="66" charset="0"/>
              </a:rPr>
              <a:t> Habilidad para transformar</a:t>
            </a:r>
            <a:r>
              <a:rPr lang="es-E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cript MT Bold" pitchFamily="66" charset="0"/>
                <a:cs typeface="Times New Roman" pitchFamily="18" charset="0"/>
              </a:rPr>
              <a:t>, cambiar o reinterpretar.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s-BO" sz="3200" b="1" dirty="0" smtClean="0">
                <a:latin typeface="Script MT Bold" pitchFamily="66" charset="0"/>
              </a:rPr>
              <a:t>Fluidez::</a:t>
            </a:r>
            <a:r>
              <a:rPr lang="es-BO" sz="3200" dirty="0" smtClean="0">
                <a:latin typeface="Script MT Bold" pitchFamily="66" charset="0"/>
              </a:rPr>
              <a:t>  Habilidad para generar ideas</a:t>
            </a:r>
            <a:endParaRPr lang="es-ES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cript MT Bold" pitchFamily="66" charset="0"/>
              <a:cs typeface="Times New Roman" pitchFamily="18" charset="0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kern="1200" dirty="0" smtClean="0">
                <a:solidFill>
                  <a:srgbClr val="FFFFFF"/>
                </a:solidFill>
                <a:latin typeface="Script MT Bold" pitchFamily="66" charset="0"/>
              </a:rPr>
              <a:t/>
            </a:r>
            <a:br>
              <a:rPr lang="es-ES" sz="2400" b="1" kern="1200" dirty="0" smtClean="0">
                <a:solidFill>
                  <a:srgbClr val="FFFFFF"/>
                </a:solidFill>
                <a:latin typeface="Script MT Bold" pitchFamily="66" charset="0"/>
              </a:rPr>
            </a:br>
            <a:r>
              <a:rPr lang="es-ES" sz="2400" b="1" kern="1200" dirty="0" smtClean="0">
                <a:solidFill>
                  <a:srgbClr val="FFFFFF"/>
                </a:solidFill>
                <a:latin typeface="Script MT Bold" pitchFamily="66" charset="0"/>
              </a:rPr>
              <a:t/>
            </a:r>
            <a:br>
              <a:rPr lang="es-ES" sz="2400" b="1" kern="1200" dirty="0" smtClean="0">
                <a:solidFill>
                  <a:srgbClr val="FFFFFF"/>
                </a:solidFill>
                <a:latin typeface="Script MT Bold" pitchFamily="66" charset="0"/>
              </a:rPr>
            </a:br>
            <a:endParaRPr lang="es-ES" sz="2400" b="1" kern="1200" dirty="0">
              <a:solidFill>
                <a:srgbClr val="FFFFFF"/>
              </a:solidFill>
              <a:latin typeface="Script MT Bold" pitchFamily="66" charset="0"/>
            </a:endParaRPr>
          </a:p>
        </p:txBody>
      </p:sp>
      <p:pic>
        <p:nvPicPr>
          <p:cNvPr id="2054" name="Picture 6" descr="G:\FOTOS COCO\DSC_0028.jpg"/>
          <p:cNvPicPr>
            <a:picLocks noChangeAspect="1" noChangeArrowheads="1"/>
          </p:cNvPicPr>
          <p:nvPr/>
        </p:nvPicPr>
        <p:blipFill>
          <a:blip r:embed="rId3"/>
          <a:srcRect r="28333"/>
          <a:stretch>
            <a:fillRect/>
          </a:stretch>
        </p:blipFill>
        <p:spPr bwMode="auto">
          <a:xfrm>
            <a:off x="4857752" y="0"/>
            <a:ext cx="428624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79388" y="214290"/>
            <a:ext cx="41227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600" kern="1200" dirty="0">
              <a:solidFill>
                <a:srgbClr val="FFFFFF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1438" y="285728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cript MT Bold" pitchFamily="66" charset="0"/>
                <a:cs typeface="Times New Roman" pitchFamily="18" charset="0"/>
              </a:rPr>
              <a:t>Características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s-ES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cript MT Bold" pitchFamily="66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s-E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cript MT Bold" pitchFamily="66" charset="0"/>
                <a:cs typeface="Times New Roman" pitchFamily="18" charset="0"/>
              </a:rPr>
              <a:t> </a:t>
            </a:r>
            <a:r>
              <a:rPr lang="es-E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cript MT Bold" pitchFamily="66" charset="0"/>
                <a:cs typeface="Times New Roman" pitchFamily="18" charset="0"/>
              </a:rPr>
              <a:t>Originalidad. Capacidad para hacer cosas novedosas</a:t>
            </a:r>
            <a:r>
              <a:rPr lang="es-E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cript MT Bold" pitchFamily="66" charset="0"/>
                <a:cs typeface="Times New Roman" pitchFamily="18" charset="0"/>
              </a:rPr>
              <a:t>.</a:t>
            </a:r>
            <a:endParaRPr lang="es-ES" sz="3200" dirty="0" smtClean="0">
              <a:solidFill>
                <a:srgbClr val="000000"/>
              </a:solidFill>
              <a:latin typeface="Script MT Bold" pitchFamily="66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s-BO" sz="3200" b="1" dirty="0" smtClean="0">
                <a:latin typeface="Script MT Bold" pitchFamily="66" charset="0"/>
              </a:rPr>
              <a:t>Sensibilidad</a:t>
            </a:r>
            <a:r>
              <a:rPr lang="es-BO" sz="3200" b="1" dirty="0" smtClean="0"/>
              <a:t>:</a:t>
            </a:r>
            <a:r>
              <a:rPr lang="es-E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cript MT Bold" pitchFamily="66" charset="0"/>
                <a:cs typeface="Times New Roman" pitchFamily="18" charset="0"/>
              </a:rPr>
              <a:t>Capacidad de captar  los problemas.</a:t>
            </a:r>
            <a:endParaRPr lang="es-ES" sz="3200" dirty="0" smtClean="0">
              <a:solidFill>
                <a:srgbClr val="000000"/>
              </a:solidFill>
              <a:latin typeface="Script MT Bold" pitchFamily="66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s-ES" sz="3200" dirty="0" smtClean="0">
                <a:solidFill>
                  <a:srgbClr val="FF0000"/>
                </a:solidFill>
                <a:latin typeface="Script MT Bold" pitchFamily="66" charset="0"/>
                <a:cs typeface="Times New Roman" pitchFamily="18" charset="0"/>
              </a:rPr>
              <a:t>D</a:t>
            </a:r>
            <a:r>
              <a:rPr lang="es-ES" sz="3200" dirty="0" smtClean="0">
                <a:latin typeface="Script MT Bold" pitchFamily="66" charset="0"/>
                <a:cs typeface="Times New Roman" pitchFamily="18" charset="0"/>
              </a:rPr>
              <a:t>esafío</a:t>
            </a:r>
            <a:r>
              <a:rPr lang="es-ES" sz="3200" dirty="0" smtClean="0">
                <a:solidFill>
                  <a:srgbClr val="000000"/>
                </a:solidFill>
                <a:latin typeface="Script MT Bold" pitchFamily="66" charset="0"/>
                <a:cs typeface="Times New Roman" pitchFamily="18" charset="0"/>
              </a:rPr>
              <a:t>, osadía. atrevimiento: Ayuda a buscar soluciones.</a:t>
            </a:r>
          </a:p>
          <a:p>
            <a:pPr lvl="0">
              <a:buFont typeface="Wingdings" pitchFamily="2" charset="2"/>
              <a:buChar char="q"/>
            </a:pPr>
            <a:r>
              <a:rPr lang="es-ES" sz="3200" dirty="0" smtClean="0">
                <a:solidFill>
                  <a:srgbClr val="000000"/>
                </a:solidFill>
                <a:latin typeface="Script MT Bold" pitchFamily="66" charset="0"/>
                <a:cs typeface="Times New Roman" pitchFamily="18" charset="0"/>
              </a:rPr>
              <a:t>.Valentía : Ayuda a salir de la rutina</a:t>
            </a:r>
          </a:p>
        </p:txBody>
      </p:sp>
      <p:pic>
        <p:nvPicPr>
          <p:cNvPr id="3074" name="Picture 2" descr="G:\FOTOS COCO\DSC_01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50825" y="500042"/>
            <a:ext cx="40338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600" kern="1200" dirty="0">
              <a:solidFill>
                <a:srgbClr val="FFFFFF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44037" name="Picture 5" descr="7987"/>
          <p:cNvPicPr>
            <a:picLocks noChangeAspect="1" noChangeArrowheads="1"/>
          </p:cNvPicPr>
          <p:nvPr/>
        </p:nvPicPr>
        <p:blipFill>
          <a:blip r:embed="rId3" cstate="print"/>
          <a:srcRect l="10938" t="8170"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0" y="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itchFamily="34" charset="0"/>
              <a:buChar char="•"/>
              <a:defRPr/>
            </a:pPr>
            <a:endParaRPr lang="es-ES" dirty="0" smtClean="0">
              <a:solidFill>
                <a:srgbClr val="0D0DB3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defRPr/>
            </a:pPr>
            <a:r>
              <a:rPr lang="es-E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es-ES" sz="2400" dirty="0">
              <a:latin typeface="Script MT Bold" pitchFamily="66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71414"/>
            <a:ext cx="4572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/>
            <a:r>
              <a:rPr lang="es-ES" sz="2800" b="1" dirty="0" smtClean="0">
                <a:solidFill>
                  <a:srgbClr val="FF0000"/>
                </a:solidFill>
                <a:latin typeface="Script MT Bold" pitchFamily="66" charset="0"/>
                <a:cs typeface="Times New Roman" pitchFamily="18" charset="0"/>
              </a:rPr>
              <a:t>Principios de la pedagogía de la creatividad</a:t>
            </a:r>
          </a:p>
          <a:p>
            <a:pPr marL="457200" lvl="0" indent="-457200">
              <a:buFont typeface="Arial" charset="0"/>
              <a:buChar char="•"/>
            </a:pPr>
            <a:r>
              <a:rPr lang="es-ES" sz="2800" b="1" dirty="0" smtClean="0">
                <a:solidFill>
                  <a:srgbClr val="C00000"/>
                </a:solidFill>
                <a:latin typeface="Script MT Bold" pitchFamily="66" charset="0"/>
                <a:cs typeface="Times New Roman" pitchFamily="18" charset="0"/>
              </a:rPr>
              <a:t>Educación</a:t>
            </a:r>
            <a:r>
              <a:rPr lang="es-ES" sz="2800" b="1" dirty="0" smtClean="0">
                <a:solidFill>
                  <a:srgbClr val="000000"/>
                </a:solidFill>
                <a:latin typeface="Script MT Bold" pitchFamily="66" charset="0"/>
                <a:cs typeface="Times New Roman" pitchFamily="18" charset="0"/>
              </a:rPr>
              <a:t> centrada en la persona: respeto a su dignidad. Persona sujeto de derechos, derecho a ser persona</a:t>
            </a:r>
            <a:r>
              <a:rPr lang="es-ES" sz="2800" dirty="0" smtClean="0">
                <a:solidFill>
                  <a:srgbClr val="0D0DB3"/>
                </a:solidFill>
                <a:latin typeface="Script MT Bold" pitchFamily="66" charset="0"/>
                <a:cs typeface="Times New Roman" pitchFamily="18" charset="0"/>
              </a:rPr>
              <a:t>.</a:t>
            </a:r>
          </a:p>
          <a:p>
            <a:pPr marL="457200" lvl="0" indent="-457200"/>
            <a:endParaRPr lang="es-ES" sz="2800" b="1" dirty="0" smtClean="0">
              <a:solidFill>
                <a:srgbClr val="C00000"/>
              </a:solidFill>
              <a:latin typeface="Script MT Bold" pitchFamily="66" charset="0"/>
              <a:cs typeface="Times New Roman" pitchFamily="18" charset="0"/>
            </a:endParaRPr>
          </a:p>
          <a:p>
            <a:pPr marL="457200" lvl="0" indent="-457200">
              <a:buFont typeface="Arial" charset="0"/>
              <a:buChar char="•"/>
            </a:pPr>
            <a:r>
              <a:rPr lang="es-ES" sz="2800" b="1" dirty="0" smtClean="0">
                <a:solidFill>
                  <a:srgbClr val="C00000"/>
                </a:solidFill>
                <a:latin typeface="Script MT Bold" pitchFamily="66" charset="0"/>
                <a:cs typeface="Times New Roman" pitchFamily="18" charset="0"/>
              </a:rPr>
              <a:t>Educación </a:t>
            </a:r>
            <a:r>
              <a:rPr lang="es-ES" sz="2800" b="1" dirty="0" smtClean="0">
                <a:solidFill>
                  <a:srgbClr val="000000"/>
                </a:solidFill>
                <a:latin typeface="Script MT Bold" pitchFamily="66" charset="0"/>
                <a:cs typeface="Times New Roman" pitchFamily="18" charset="0"/>
              </a:rPr>
              <a:t>promueve el aprendizaje significativo: Aprendemos mejor lo que nos interesa, cuando pensamos y ensayamos respuestas por nosotros mismos.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vegetacion++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00596" y="-24"/>
            <a:ext cx="4143404" cy="6858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0" y="0"/>
            <a:ext cx="485775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endParaRPr lang="es-ES" b="1" dirty="0" smtClean="0">
              <a:latin typeface="Script MT Bold" pitchFamily="66" charset="0"/>
              <a:cs typeface="Times New Roman" pitchFamily="18" charset="0"/>
            </a:endParaRPr>
          </a:p>
          <a:p>
            <a:pPr marL="457200" indent="-457200"/>
            <a:r>
              <a:rPr lang="es-ES" sz="2800" b="1" dirty="0" smtClean="0">
                <a:solidFill>
                  <a:srgbClr val="FF0000"/>
                </a:solidFill>
                <a:latin typeface="Script MT Bold" pitchFamily="66" charset="0"/>
                <a:cs typeface="Times New Roman" pitchFamily="18" charset="0"/>
              </a:rPr>
              <a:t>Principios de la pedagogía de la creatividad</a:t>
            </a:r>
          </a:p>
          <a:p>
            <a:pPr marL="457200" indent="-457200">
              <a:buFont typeface="Arial" charset="0"/>
              <a:buChar char="•"/>
            </a:pPr>
            <a:endParaRPr lang="es-ES" sz="2800" b="1" dirty="0" smtClean="0">
              <a:latin typeface="Script MT Bold" pitchFamily="66" charset="0"/>
              <a:cs typeface="Times New Roman" pitchFamily="18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s-ES" sz="2800" b="1" dirty="0" smtClean="0">
                <a:solidFill>
                  <a:srgbClr val="C00000"/>
                </a:solidFill>
                <a:latin typeface="Script MT Bold" pitchFamily="66" charset="0"/>
                <a:cs typeface="Times New Roman" pitchFamily="18" charset="0"/>
              </a:rPr>
              <a:t>Un aprendizaje </a:t>
            </a:r>
            <a:r>
              <a:rPr lang="es-ES" sz="2800" b="1" dirty="0" smtClean="0">
                <a:latin typeface="Script MT Bold" pitchFamily="66" charset="0"/>
                <a:cs typeface="Times New Roman" pitchFamily="18" charset="0"/>
              </a:rPr>
              <a:t>integrador: aprendizaje que compromete al ser total: su intelecto, su cuerpo, su afectividad, su ser vivencial, su ser individual y social.</a:t>
            </a:r>
          </a:p>
          <a:p>
            <a:pPr marL="457200" indent="-457200"/>
            <a:endParaRPr lang="es-ES" sz="2800" dirty="0" smtClean="0">
              <a:solidFill>
                <a:srgbClr val="C00000"/>
              </a:solidFill>
              <a:latin typeface="Script MT Bold" pitchFamily="66" charset="0"/>
              <a:cs typeface="Times New Roman" pitchFamily="18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s-ES" sz="2800" b="1" dirty="0" smtClean="0">
                <a:solidFill>
                  <a:srgbClr val="C00000"/>
                </a:solidFill>
                <a:latin typeface="Script MT Bold" pitchFamily="66" charset="0"/>
                <a:cs typeface="Times New Roman" pitchFamily="18" charset="0"/>
              </a:rPr>
              <a:t>La creatividad </a:t>
            </a:r>
            <a:r>
              <a:rPr lang="es-ES" sz="2800" b="1" dirty="0" smtClean="0">
                <a:latin typeface="Script MT Bold" pitchFamily="66" charset="0"/>
                <a:cs typeface="Times New Roman" pitchFamily="18" charset="0"/>
              </a:rPr>
              <a:t>se aprende en la interacción con las otras personas. </a:t>
            </a:r>
            <a:endParaRPr lang="es-ES" sz="2800" b="1" dirty="0">
              <a:latin typeface="Script MT Bold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9" name="Picture 15" descr="mrg6++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29190" y="0"/>
            <a:ext cx="4214810" cy="68580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0" y="285727"/>
            <a:ext cx="5000628" cy="664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s-ES" sz="2800" b="1" dirty="0" smtClean="0">
                <a:solidFill>
                  <a:srgbClr val="FF0000"/>
                </a:solidFill>
                <a:latin typeface="Script MT Bold" pitchFamily="66" charset="0"/>
                <a:cs typeface="Times New Roman" pitchFamily="18" charset="0"/>
              </a:rPr>
              <a:t>Metodología</a:t>
            </a:r>
          </a:p>
          <a:p>
            <a:pPr marL="342900" indent="-342900" algn="ctr"/>
            <a:endParaRPr lang="es-MX" sz="2800" b="1" dirty="0" smtClean="0">
              <a:latin typeface="Script MT Bold" pitchFamily="66" charset="0"/>
            </a:endParaRPr>
          </a:p>
          <a:p>
            <a:pPr marL="800100" lvl="1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es-MX" sz="2800" b="1" dirty="0" smtClean="0">
                <a:latin typeface="Script MT Bold" pitchFamily="66" charset="0"/>
              </a:rPr>
              <a:t>Partir de la realidad</a:t>
            </a:r>
          </a:p>
          <a:p>
            <a:pPr marL="800100" lvl="1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es-MX" sz="2800" b="1" dirty="0" smtClean="0">
                <a:latin typeface="Script MT Bold" pitchFamily="66" charset="0"/>
              </a:rPr>
              <a:t>La actividad</a:t>
            </a:r>
          </a:p>
          <a:p>
            <a:pPr marL="800100" lvl="1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es-MX" sz="2800" b="1" dirty="0" smtClean="0">
                <a:latin typeface="Script MT Bold" pitchFamily="66" charset="0"/>
              </a:rPr>
              <a:t>Comunicación horizontal</a:t>
            </a:r>
          </a:p>
          <a:p>
            <a:pPr marL="800100" lvl="1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es-MX" sz="2800" b="1" dirty="0" smtClean="0">
                <a:latin typeface="Script MT Bold" pitchFamily="66" charset="0"/>
              </a:rPr>
              <a:t>Desarrollar la criticidad - creatividad</a:t>
            </a:r>
          </a:p>
          <a:p>
            <a:pPr marL="800100" lvl="1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es-MX" sz="2800" b="1" dirty="0" smtClean="0">
                <a:latin typeface="Script MT Bold" pitchFamily="66" charset="0"/>
              </a:rPr>
              <a:t>Promover la expresión y el desarrollo de afectos y sentimientos</a:t>
            </a:r>
          </a:p>
          <a:p>
            <a:pPr marL="800100" lvl="1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es-MX" sz="2800" b="1" dirty="0" smtClean="0">
                <a:latin typeface="Script MT Bold" pitchFamily="66" charset="0"/>
              </a:rPr>
              <a:t>Promueva la participación protagónica</a:t>
            </a:r>
          </a:p>
          <a:p>
            <a:pPr marL="800100" lvl="1" indent="-342900">
              <a:lnSpc>
                <a:spcPct val="120000"/>
              </a:lnSpc>
            </a:pPr>
            <a:endParaRPr lang="es-MX" sz="28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5" name="4 Imagen" descr="DSC053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9" y="0"/>
            <a:ext cx="42148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SC05314"/>
          <p:cNvPicPr>
            <a:picLocks noChangeAspect="1" noChangeArrowheads="1"/>
          </p:cNvPicPr>
          <p:nvPr/>
        </p:nvPicPr>
        <p:blipFill>
          <a:blip r:embed="rId5" cstate="print"/>
          <a:srcRect l="20844"/>
          <a:stretch>
            <a:fillRect/>
          </a:stretch>
        </p:blipFill>
        <p:spPr bwMode="auto">
          <a:xfrm>
            <a:off x="4929190" y="285729"/>
            <a:ext cx="421481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611188" y="785794"/>
            <a:ext cx="424656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514350" indent="-514350">
              <a:defRPr/>
            </a:pPr>
            <a:r>
              <a:rPr lang="es-ES" sz="2400" dirty="0" smtClean="0">
                <a:solidFill>
                  <a:srgbClr val="FF0000"/>
                </a:solidFill>
                <a:latin typeface="Script MT Bold" pitchFamily="66" charset="0"/>
                <a:cs typeface="Times New Roman" pitchFamily="18" charset="0"/>
              </a:rPr>
              <a:t>Partir de la realidad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es-ES" sz="2400" dirty="0" smtClean="0">
                <a:latin typeface="Script MT Bold" pitchFamily="66" charset="0"/>
                <a:cs typeface="Times New Roman" pitchFamily="18" charset="0"/>
              </a:rPr>
              <a:t>Conocer las características, necesidades, intereses y problemas de las personas, su experiencia de vida, sus posibilidades, sus limitaciones, el contexto socioeconómico y cultural.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es-ES" sz="2400" dirty="0" smtClean="0">
                <a:latin typeface="Script MT Bold" pitchFamily="66" charset="0"/>
                <a:cs typeface="Times New Roman" pitchFamily="18" charset="0"/>
              </a:rPr>
              <a:t>Abordar los contenidos desde  los “conocimientos previos”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es-ES" sz="2400" dirty="0" smtClean="0">
                <a:latin typeface="Script MT Bold" pitchFamily="66" charset="0"/>
                <a:cs typeface="Times New Roman" pitchFamily="18" charset="0"/>
              </a:rPr>
              <a:t>No hay una sola verdad sobre la realidad, porque es vivida y sentida de manera personal. </a:t>
            </a:r>
            <a:endParaRPr lang="es-ES" sz="2400" dirty="0">
              <a:latin typeface="Script MT Bold" pitchFamily="66" charset="0"/>
              <a:cs typeface="Times New Roman" pitchFamily="18" charset="0"/>
            </a:endParaRPr>
          </a:p>
        </p:txBody>
      </p:sp>
      <p:pic>
        <p:nvPicPr>
          <p:cNvPr id="41989" name="Picture 5" descr="P1010134++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29190" y="0"/>
            <a:ext cx="4214810" cy="68580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4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5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8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9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0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669</Words>
  <Application>Microsoft Office PowerPoint</Application>
  <PresentationFormat>Presentación en pantalla (4:3)</PresentationFormat>
  <Paragraphs>101</Paragraphs>
  <Slides>16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14</vt:i4>
      </vt:variant>
      <vt:variant>
        <vt:lpstr>Títulos de diapositiva</vt:lpstr>
      </vt:variant>
      <vt:variant>
        <vt:i4>16</vt:i4>
      </vt:variant>
    </vt:vector>
  </HeadingPairs>
  <TitlesOfParts>
    <vt:vector size="39" baseType="lpstr">
      <vt:lpstr>Arial</vt:lpstr>
      <vt:lpstr>Calibri</vt:lpstr>
      <vt:lpstr>Comic Sans MS</vt:lpstr>
      <vt:lpstr>Franklin Gothic Book</vt:lpstr>
      <vt:lpstr>Franklin Gothic Medium</vt:lpstr>
      <vt:lpstr>Script MT Bold</vt:lpstr>
      <vt:lpstr>Times New Roman</vt:lpstr>
      <vt:lpstr>Wingdings</vt:lpstr>
      <vt:lpstr>Wingdings 2</vt:lpstr>
      <vt:lpstr>Diseño predeterminado</vt:lpstr>
      <vt:lpstr>1_Diseño predeterminado</vt:lpstr>
      <vt:lpstr>3_Diseño predeterminado</vt:lpstr>
      <vt:lpstr>4_Diseño predeterminado</vt:lpstr>
      <vt:lpstr>13_Diseño predeterminado</vt:lpstr>
      <vt:lpstr>15_Diseño predeterminado</vt:lpstr>
      <vt:lpstr>18_Diseño predeterminado</vt:lpstr>
      <vt:lpstr>19_Diseño predeterminado</vt:lpstr>
      <vt:lpstr>20_Diseño predeterminado</vt:lpstr>
      <vt:lpstr>21_Diseño predeterminado</vt:lpstr>
      <vt:lpstr>22_Diseño predeterminado</vt:lpstr>
      <vt:lpstr>23_Diseño predeterminado</vt:lpstr>
      <vt:lpstr>24_Diseño predeterminado</vt:lpstr>
      <vt:lpstr>Viajes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Lenovo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Hernan</dc:creator>
  <cp:lastModifiedBy>INTEL DUAL</cp:lastModifiedBy>
  <cp:revision>60</cp:revision>
  <dcterms:created xsi:type="dcterms:W3CDTF">2014-06-21T21:02:23Z</dcterms:created>
  <dcterms:modified xsi:type="dcterms:W3CDTF">2017-08-16T16:17:47Z</dcterms:modified>
</cp:coreProperties>
</file>