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2" r:id="rId5"/>
    <p:sldId id="263" r:id="rId6"/>
    <p:sldId id="264" r:id="rId7"/>
    <p:sldId id="269" r:id="rId8"/>
    <p:sldId id="265" r:id="rId9"/>
    <p:sldId id="266" r:id="rId10"/>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E5146A3-F36C-4302-AAEE-0E2919276415}" type="doc">
      <dgm:prSet loTypeId="urn:microsoft.com/office/officeart/2005/8/layout/cycle2" loCatId="cycle" qsTypeId="urn:microsoft.com/office/officeart/2005/8/quickstyle/simple1" qsCatId="simple" csTypeId="urn:microsoft.com/office/officeart/2005/8/colors/colorful4" csCatId="colorful" phldr="1"/>
      <dgm:spPr/>
      <dgm:t>
        <a:bodyPr/>
        <a:lstStyle/>
        <a:p>
          <a:endParaRPr lang="es-ES"/>
        </a:p>
      </dgm:t>
    </dgm:pt>
    <dgm:pt modelId="{E226FEDE-0D62-4CFA-A809-EFC81D278630}">
      <dgm:prSet phldrT="[Texto]" custT="1"/>
      <dgm:spPr/>
      <dgm:t>
        <a:bodyPr/>
        <a:lstStyle/>
        <a:p>
          <a:r>
            <a:rPr lang="es-ES" sz="1200" dirty="0" smtClean="0">
              <a:solidFill>
                <a:schemeClr val="tx1"/>
              </a:solidFill>
            </a:rPr>
            <a:t> Identificación de </a:t>
          </a:r>
        </a:p>
        <a:p>
          <a:r>
            <a:rPr lang="es-ES" sz="1200" dirty="0" smtClean="0">
              <a:solidFill>
                <a:schemeClr val="tx1"/>
              </a:solidFill>
            </a:rPr>
            <a:t>las necesidades</a:t>
          </a:r>
        </a:p>
        <a:p>
          <a:r>
            <a:rPr lang="es-ES" sz="1200" dirty="0" smtClean="0">
              <a:solidFill>
                <a:schemeClr val="tx1"/>
              </a:solidFill>
            </a:rPr>
            <a:t>de aprendizaje.</a:t>
          </a:r>
          <a:endParaRPr lang="es-ES" sz="1200" dirty="0">
            <a:solidFill>
              <a:schemeClr val="tx1"/>
            </a:solidFill>
          </a:endParaRPr>
        </a:p>
      </dgm:t>
    </dgm:pt>
    <dgm:pt modelId="{D529C1A6-E6DD-4BAD-A3CF-9FA84D1414B3}" type="parTrans" cxnId="{70DF414B-9F24-40EF-830D-0FC2F6DFD9A2}">
      <dgm:prSet/>
      <dgm:spPr/>
      <dgm:t>
        <a:bodyPr/>
        <a:lstStyle/>
        <a:p>
          <a:endParaRPr lang="es-ES" sz="2800"/>
        </a:p>
      </dgm:t>
    </dgm:pt>
    <dgm:pt modelId="{1A1E6E48-E1B4-4039-BCD6-5E82AC1FD095}" type="sibTrans" cxnId="{70DF414B-9F24-40EF-830D-0FC2F6DFD9A2}">
      <dgm:prSet custT="1"/>
      <dgm:spPr/>
      <dgm:t>
        <a:bodyPr/>
        <a:lstStyle/>
        <a:p>
          <a:endParaRPr lang="es-ES" sz="1050"/>
        </a:p>
      </dgm:t>
    </dgm:pt>
    <dgm:pt modelId="{FC1A371B-8345-4140-9577-05140C8244E5}">
      <dgm:prSet phldrT="[Texto]" custT="1"/>
      <dgm:spPr/>
      <dgm:t>
        <a:bodyPr/>
        <a:lstStyle/>
        <a:p>
          <a:r>
            <a:rPr lang="es-ES" sz="1200" dirty="0" smtClean="0">
              <a:solidFill>
                <a:schemeClr val="tx1"/>
              </a:solidFill>
            </a:rPr>
            <a:t>Resolución  del</a:t>
          </a:r>
        </a:p>
        <a:p>
          <a:r>
            <a:rPr lang="es-ES" sz="1200" dirty="0" smtClean="0">
              <a:solidFill>
                <a:schemeClr val="tx1"/>
              </a:solidFill>
            </a:rPr>
            <a:t>problema o </a:t>
          </a:r>
        </a:p>
        <a:p>
          <a:r>
            <a:rPr lang="es-ES" sz="1200" dirty="0" smtClean="0">
              <a:solidFill>
                <a:schemeClr val="tx1"/>
              </a:solidFill>
            </a:rPr>
            <a:t>Identificación  de</a:t>
          </a:r>
        </a:p>
        <a:p>
          <a:r>
            <a:rPr lang="es-ES" sz="1200" dirty="0" smtClean="0">
              <a:solidFill>
                <a:schemeClr val="tx1"/>
              </a:solidFill>
            </a:rPr>
            <a:t>problemas nuevos</a:t>
          </a:r>
        </a:p>
        <a:p>
          <a:r>
            <a:rPr lang="es-ES" sz="1200" dirty="0" smtClean="0">
              <a:solidFill>
                <a:schemeClr val="tx1"/>
              </a:solidFill>
            </a:rPr>
            <a:t>y se repite el ciclo.</a:t>
          </a:r>
          <a:endParaRPr lang="es-ES" sz="1200" dirty="0">
            <a:solidFill>
              <a:schemeClr val="tx1"/>
            </a:solidFill>
          </a:endParaRPr>
        </a:p>
      </dgm:t>
    </dgm:pt>
    <dgm:pt modelId="{177A99E9-15F3-4A09-9307-DF8DA4D506E9}" type="parTrans" cxnId="{3B1028B9-3123-4EF2-ADEA-C05DD03772BF}">
      <dgm:prSet/>
      <dgm:spPr/>
      <dgm:t>
        <a:bodyPr/>
        <a:lstStyle/>
        <a:p>
          <a:endParaRPr lang="es-ES" sz="2800"/>
        </a:p>
      </dgm:t>
    </dgm:pt>
    <dgm:pt modelId="{227C731A-0C2E-43BB-9233-852DD3F1B05F}" type="sibTrans" cxnId="{3B1028B9-3123-4EF2-ADEA-C05DD03772BF}">
      <dgm:prSet custT="1"/>
      <dgm:spPr/>
      <dgm:t>
        <a:bodyPr/>
        <a:lstStyle/>
        <a:p>
          <a:endParaRPr lang="es-ES" sz="1050"/>
        </a:p>
      </dgm:t>
    </dgm:pt>
    <dgm:pt modelId="{BB723343-396A-40B2-8C39-0BBDDFFAF668}">
      <dgm:prSet phldrT="[Texto]" custT="1"/>
      <dgm:spPr/>
      <dgm:t>
        <a:bodyPr/>
        <a:lstStyle/>
        <a:p>
          <a:endParaRPr lang="es-ES" sz="1200" dirty="0" smtClean="0">
            <a:solidFill>
              <a:schemeClr val="tx1"/>
            </a:solidFill>
          </a:endParaRPr>
        </a:p>
        <a:p>
          <a:r>
            <a:rPr lang="es-ES" sz="1200" dirty="0" smtClean="0">
              <a:solidFill>
                <a:schemeClr val="tx1"/>
              </a:solidFill>
            </a:rPr>
            <a:t>aprendizaje de</a:t>
          </a:r>
        </a:p>
        <a:p>
          <a:r>
            <a:rPr lang="es-ES" sz="1200" dirty="0" smtClean="0">
              <a:solidFill>
                <a:schemeClr val="tx1"/>
              </a:solidFill>
            </a:rPr>
            <a:t>la información</a:t>
          </a:r>
          <a:r>
            <a:rPr lang="es-ES" sz="1200" dirty="0" smtClean="0"/>
            <a:t>.</a:t>
          </a:r>
          <a:endParaRPr lang="es-ES" sz="1200" dirty="0"/>
        </a:p>
      </dgm:t>
    </dgm:pt>
    <dgm:pt modelId="{0BF8A6C6-1FBD-4873-97F6-7E5BC45C245A}" type="parTrans" cxnId="{7B7FEF61-AE20-4511-BF64-CC1102CA5B71}">
      <dgm:prSet/>
      <dgm:spPr/>
      <dgm:t>
        <a:bodyPr/>
        <a:lstStyle/>
        <a:p>
          <a:endParaRPr lang="es-ES" sz="2800"/>
        </a:p>
      </dgm:t>
    </dgm:pt>
    <dgm:pt modelId="{72CE023B-A31C-4446-BE1E-5C3551CEB3B0}" type="sibTrans" cxnId="{7B7FEF61-AE20-4511-BF64-CC1102CA5B71}">
      <dgm:prSet custT="1"/>
      <dgm:spPr/>
      <dgm:t>
        <a:bodyPr/>
        <a:lstStyle/>
        <a:p>
          <a:endParaRPr lang="es-ES" sz="1050"/>
        </a:p>
      </dgm:t>
    </dgm:pt>
    <dgm:pt modelId="{9EEC4A92-25CB-47B4-9B0B-5420EFB75810}">
      <dgm:prSet phldrT="[Texto]" custT="1"/>
      <dgm:spPr/>
      <dgm:t>
        <a:bodyPr/>
        <a:lstStyle/>
        <a:p>
          <a:r>
            <a:rPr lang="es-ES" sz="1200" dirty="0" smtClean="0">
              <a:solidFill>
                <a:schemeClr val="tx1"/>
              </a:solidFill>
            </a:rPr>
            <a:t>Presentación </a:t>
          </a:r>
        </a:p>
        <a:p>
          <a:r>
            <a:rPr lang="es-ES" sz="1200" dirty="0" smtClean="0">
              <a:solidFill>
                <a:schemeClr val="tx1"/>
              </a:solidFill>
            </a:rPr>
            <a:t>problema</a:t>
          </a:r>
        </a:p>
        <a:p>
          <a:r>
            <a:rPr lang="es-ES" sz="1200" dirty="0" smtClean="0">
              <a:solidFill>
                <a:schemeClr val="tx1"/>
              </a:solidFill>
            </a:rPr>
            <a:t>(diseñado o</a:t>
          </a:r>
        </a:p>
        <a:p>
          <a:r>
            <a:rPr lang="es-ES" sz="1200" dirty="0" smtClean="0">
              <a:solidFill>
                <a:schemeClr val="tx1"/>
              </a:solidFill>
            </a:rPr>
            <a:t>seleccionado).</a:t>
          </a:r>
          <a:endParaRPr lang="es-ES" sz="1200" dirty="0">
            <a:solidFill>
              <a:schemeClr val="tx1"/>
            </a:solidFill>
          </a:endParaRPr>
        </a:p>
      </dgm:t>
    </dgm:pt>
    <dgm:pt modelId="{6E4E3DB6-62EC-46E8-957C-E3EA61EC3C82}" type="parTrans" cxnId="{B1DB1FCF-7E0E-436A-A8B1-AC7D531DFD7D}">
      <dgm:prSet/>
      <dgm:spPr/>
      <dgm:t>
        <a:bodyPr/>
        <a:lstStyle/>
        <a:p>
          <a:endParaRPr lang="es-ES" sz="2800"/>
        </a:p>
      </dgm:t>
    </dgm:pt>
    <dgm:pt modelId="{CB92E880-2654-4013-8B24-45A2E6FF3909}" type="sibTrans" cxnId="{B1DB1FCF-7E0E-436A-A8B1-AC7D531DFD7D}">
      <dgm:prSet custT="1"/>
      <dgm:spPr/>
      <dgm:t>
        <a:bodyPr/>
        <a:lstStyle/>
        <a:p>
          <a:endParaRPr lang="es-ES" sz="1050"/>
        </a:p>
      </dgm:t>
    </dgm:pt>
    <dgm:pt modelId="{9410E0C6-25AF-43E2-BDD9-8B55967B293D}" type="pres">
      <dgm:prSet presAssocID="{EE5146A3-F36C-4302-AAEE-0E2919276415}" presName="cycle" presStyleCnt="0">
        <dgm:presLayoutVars>
          <dgm:dir/>
          <dgm:resizeHandles val="exact"/>
        </dgm:presLayoutVars>
      </dgm:prSet>
      <dgm:spPr/>
      <dgm:t>
        <a:bodyPr/>
        <a:lstStyle/>
        <a:p>
          <a:endParaRPr lang="en-US"/>
        </a:p>
      </dgm:t>
    </dgm:pt>
    <dgm:pt modelId="{9F2BE6B0-08AA-4543-BA4E-C6613AFA5D9B}" type="pres">
      <dgm:prSet presAssocID="{E226FEDE-0D62-4CFA-A809-EFC81D278630}" presName="node" presStyleLbl="node1" presStyleIdx="0" presStyleCnt="4" custScaleX="103159" custScaleY="123043">
        <dgm:presLayoutVars>
          <dgm:bulletEnabled val="1"/>
        </dgm:presLayoutVars>
      </dgm:prSet>
      <dgm:spPr/>
      <dgm:t>
        <a:bodyPr/>
        <a:lstStyle/>
        <a:p>
          <a:endParaRPr lang="es-ES"/>
        </a:p>
      </dgm:t>
    </dgm:pt>
    <dgm:pt modelId="{FDA6FACA-7467-441A-B195-B825341ADA3E}" type="pres">
      <dgm:prSet presAssocID="{1A1E6E48-E1B4-4039-BCD6-5E82AC1FD095}" presName="sibTrans" presStyleLbl="sibTrans2D1" presStyleIdx="0" presStyleCnt="4" custAng="20534292" custScaleX="47971" custLinFactX="45583" custLinFactY="-70332" custLinFactNeighborX="100000" custLinFactNeighborY="-100000"/>
      <dgm:spPr/>
      <dgm:t>
        <a:bodyPr/>
        <a:lstStyle/>
        <a:p>
          <a:endParaRPr lang="en-US"/>
        </a:p>
      </dgm:t>
    </dgm:pt>
    <dgm:pt modelId="{DA305E3E-2AFF-4965-9B48-7C891275051F}" type="pres">
      <dgm:prSet presAssocID="{1A1E6E48-E1B4-4039-BCD6-5E82AC1FD095}" presName="connectorText" presStyleLbl="sibTrans2D1" presStyleIdx="0" presStyleCnt="4"/>
      <dgm:spPr/>
      <dgm:t>
        <a:bodyPr/>
        <a:lstStyle/>
        <a:p>
          <a:endParaRPr lang="en-US"/>
        </a:p>
      </dgm:t>
    </dgm:pt>
    <dgm:pt modelId="{D801828C-1956-4575-ACFB-360C4B7550BD}" type="pres">
      <dgm:prSet presAssocID="{FC1A371B-8345-4140-9577-05140C8244E5}" presName="node" presStyleLbl="node1" presStyleIdx="1" presStyleCnt="4" custScaleX="122173" custScaleY="107522" custRadScaleRad="101491" custRadScaleInc="232872">
        <dgm:presLayoutVars>
          <dgm:bulletEnabled val="1"/>
        </dgm:presLayoutVars>
      </dgm:prSet>
      <dgm:spPr/>
      <dgm:t>
        <a:bodyPr/>
        <a:lstStyle/>
        <a:p>
          <a:endParaRPr lang="es-ES"/>
        </a:p>
      </dgm:t>
    </dgm:pt>
    <dgm:pt modelId="{AEE067FD-E9E1-430E-9488-0D62027A6536}" type="pres">
      <dgm:prSet presAssocID="{227C731A-0C2E-43BB-9233-852DD3F1B05F}" presName="sibTrans" presStyleLbl="sibTrans2D1" presStyleIdx="1" presStyleCnt="4"/>
      <dgm:spPr/>
      <dgm:t>
        <a:bodyPr/>
        <a:lstStyle/>
        <a:p>
          <a:endParaRPr lang="en-US"/>
        </a:p>
      </dgm:t>
    </dgm:pt>
    <dgm:pt modelId="{8B943997-029C-45F1-806D-304134D1E7A1}" type="pres">
      <dgm:prSet presAssocID="{227C731A-0C2E-43BB-9233-852DD3F1B05F}" presName="connectorText" presStyleLbl="sibTrans2D1" presStyleIdx="1" presStyleCnt="4"/>
      <dgm:spPr/>
      <dgm:t>
        <a:bodyPr/>
        <a:lstStyle/>
        <a:p>
          <a:endParaRPr lang="en-US"/>
        </a:p>
      </dgm:t>
    </dgm:pt>
    <dgm:pt modelId="{DC01AFDC-FEBB-42D2-9814-D3D6BFD448B2}" type="pres">
      <dgm:prSet presAssocID="{BB723343-396A-40B2-8C39-0BBDDFFAF668}" presName="node" presStyleLbl="node1" presStyleIdx="2" presStyleCnt="4" custScaleX="106283" custScaleY="114684" custRadScaleRad="82187" custRadScaleInc="-198571">
        <dgm:presLayoutVars>
          <dgm:bulletEnabled val="1"/>
        </dgm:presLayoutVars>
      </dgm:prSet>
      <dgm:spPr/>
      <dgm:t>
        <a:bodyPr/>
        <a:lstStyle/>
        <a:p>
          <a:endParaRPr lang="es-ES"/>
        </a:p>
      </dgm:t>
    </dgm:pt>
    <dgm:pt modelId="{767B9A11-8CDF-42CA-9E3B-6F8EEDB40F55}" type="pres">
      <dgm:prSet presAssocID="{72CE023B-A31C-4446-BE1E-5C3551CEB3B0}" presName="sibTrans" presStyleLbl="sibTrans2D1" presStyleIdx="2" presStyleCnt="4" custAng="3397660" custScaleX="68318" custScaleY="92784" custLinFactX="-73539" custLinFactY="90432" custLinFactNeighborX="-100000" custLinFactNeighborY="100000"/>
      <dgm:spPr/>
      <dgm:t>
        <a:bodyPr/>
        <a:lstStyle/>
        <a:p>
          <a:endParaRPr lang="en-US"/>
        </a:p>
      </dgm:t>
    </dgm:pt>
    <dgm:pt modelId="{BD4E254C-0044-4C91-AB29-E5D506F08E12}" type="pres">
      <dgm:prSet presAssocID="{72CE023B-A31C-4446-BE1E-5C3551CEB3B0}" presName="connectorText" presStyleLbl="sibTrans2D1" presStyleIdx="2" presStyleCnt="4"/>
      <dgm:spPr/>
      <dgm:t>
        <a:bodyPr/>
        <a:lstStyle/>
        <a:p>
          <a:endParaRPr lang="en-US"/>
        </a:p>
      </dgm:t>
    </dgm:pt>
    <dgm:pt modelId="{FF9C45B5-3DC0-4C15-BA25-D8B7E99B681A}" type="pres">
      <dgm:prSet presAssocID="{9EEC4A92-25CB-47B4-9B0B-5420EFB75810}" presName="node" presStyleLbl="node1" presStyleIdx="3" presStyleCnt="4" custScaleX="98036" custScaleY="108546">
        <dgm:presLayoutVars>
          <dgm:bulletEnabled val="1"/>
        </dgm:presLayoutVars>
      </dgm:prSet>
      <dgm:spPr/>
      <dgm:t>
        <a:bodyPr/>
        <a:lstStyle/>
        <a:p>
          <a:endParaRPr lang="es-ES"/>
        </a:p>
      </dgm:t>
    </dgm:pt>
    <dgm:pt modelId="{EE007373-21DD-475A-AEB7-2B51A20952B0}" type="pres">
      <dgm:prSet presAssocID="{CB92E880-2654-4013-8B24-45A2E6FF3909}" presName="sibTrans" presStyleLbl="sibTrans2D1" presStyleIdx="3" presStyleCnt="4"/>
      <dgm:spPr/>
      <dgm:t>
        <a:bodyPr/>
        <a:lstStyle/>
        <a:p>
          <a:endParaRPr lang="en-US"/>
        </a:p>
      </dgm:t>
    </dgm:pt>
    <dgm:pt modelId="{3B4A9381-F657-42E5-B05F-3447026EEB73}" type="pres">
      <dgm:prSet presAssocID="{CB92E880-2654-4013-8B24-45A2E6FF3909}" presName="connectorText" presStyleLbl="sibTrans2D1" presStyleIdx="3" presStyleCnt="4"/>
      <dgm:spPr/>
      <dgm:t>
        <a:bodyPr/>
        <a:lstStyle/>
        <a:p>
          <a:endParaRPr lang="en-US"/>
        </a:p>
      </dgm:t>
    </dgm:pt>
  </dgm:ptLst>
  <dgm:cxnLst>
    <dgm:cxn modelId="{630403AA-9F5F-467F-9824-9A77E2685B21}" type="presOf" srcId="{72CE023B-A31C-4446-BE1E-5C3551CEB3B0}" destId="{BD4E254C-0044-4C91-AB29-E5D506F08E12}" srcOrd="1" destOrd="0" presId="urn:microsoft.com/office/officeart/2005/8/layout/cycle2"/>
    <dgm:cxn modelId="{B9082EE4-CBA2-4379-8C24-A7FA16B915A9}" type="presOf" srcId="{227C731A-0C2E-43BB-9233-852DD3F1B05F}" destId="{AEE067FD-E9E1-430E-9488-0D62027A6536}" srcOrd="0" destOrd="0" presId="urn:microsoft.com/office/officeart/2005/8/layout/cycle2"/>
    <dgm:cxn modelId="{296C9972-80FB-4258-A00F-F25CFFF27118}" type="presOf" srcId="{72CE023B-A31C-4446-BE1E-5C3551CEB3B0}" destId="{767B9A11-8CDF-42CA-9E3B-6F8EEDB40F55}" srcOrd="0" destOrd="0" presId="urn:microsoft.com/office/officeart/2005/8/layout/cycle2"/>
    <dgm:cxn modelId="{387BF262-BCB2-46FD-BC4D-3C6BCD9BAFC1}" type="presOf" srcId="{E226FEDE-0D62-4CFA-A809-EFC81D278630}" destId="{9F2BE6B0-08AA-4543-BA4E-C6613AFA5D9B}" srcOrd="0" destOrd="0" presId="urn:microsoft.com/office/officeart/2005/8/layout/cycle2"/>
    <dgm:cxn modelId="{138AD8F5-C3EB-41B5-83FB-8DF8DEC9DDDF}" type="presOf" srcId="{EE5146A3-F36C-4302-AAEE-0E2919276415}" destId="{9410E0C6-25AF-43E2-BDD9-8B55967B293D}" srcOrd="0" destOrd="0" presId="urn:microsoft.com/office/officeart/2005/8/layout/cycle2"/>
    <dgm:cxn modelId="{7B7FEF61-AE20-4511-BF64-CC1102CA5B71}" srcId="{EE5146A3-F36C-4302-AAEE-0E2919276415}" destId="{BB723343-396A-40B2-8C39-0BBDDFFAF668}" srcOrd="2" destOrd="0" parTransId="{0BF8A6C6-1FBD-4873-97F6-7E5BC45C245A}" sibTransId="{72CE023B-A31C-4446-BE1E-5C3551CEB3B0}"/>
    <dgm:cxn modelId="{207D3A1B-079B-4D09-80A3-E3412D8D61DB}" type="presOf" srcId="{9EEC4A92-25CB-47B4-9B0B-5420EFB75810}" destId="{FF9C45B5-3DC0-4C15-BA25-D8B7E99B681A}" srcOrd="0" destOrd="0" presId="urn:microsoft.com/office/officeart/2005/8/layout/cycle2"/>
    <dgm:cxn modelId="{C2128CAF-F866-4B48-BD1E-7915034C71E8}" type="presOf" srcId="{FC1A371B-8345-4140-9577-05140C8244E5}" destId="{D801828C-1956-4575-ACFB-360C4B7550BD}" srcOrd="0" destOrd="0" presId="urn:microsoft.com/office/officeart/2005/8/layout/cycle2"/>
    <dgm:cxn modelId="{3B1028B9-3123-4EF2-ADEA-C05DD03772BF}" srcId="{EE5146A3-F36C-4302-AAEE-0E2919276415}" destId="{FC1A371B-8345-4140-9577-05140C8244E5}" srcOrd="1" destOrd="0" parTransId="{177A99E9-15F3-4A09-9307-DF8DA4D506E9}" sibTransId="{227C731A-0C2E-43BB-9233-852DD3F1B05F}"/>
    <dgm:cxn modelId="{70DF414B-9F24-40EF-830D-0FC2F6DFD9A2}" srcId="{EE5146A3-F36C-4302-AAEE-0E2919276415}" destId="{E226FEDE-0D62-4CFA-A809-EFC81D278630}" srcOrd="0" destOrd="0" parTransId="{D529C1A6-E6DD-4BAD-A3CF-9FA84D1414B3}" sibTransId="{1A1E6E48-E1B4-4039-BCD6-5E82AC1FD095}"/>
    <dgm:cxn modelId="{9ADCC88F-DBB6-4D36-AA3C-A59B8AACA861}" type="presOf" srcId="{1A1E6E48-E1B4-4039-BCD6-5E82AC1FD095}" destId="{FDA6FACA-7467-441A-B195-B825341ADA3E}" srcOrd="0" destOrd="0" presId="urn:microsoft.com/office/officeart/2005/8/layout/cycle2"/>
    <dgm:cxn modelId="{B1DB1FCF-7E0E-436A-A8B1-AC7D531DFD7D}" srcId="{EE5146A3-F36C-4302-AAEE-0E2919276415}" destId="{9EEC4A92-25CB-47B4-9B0B-5420EFB75810}" srcOrd="3" destOrd="0" parTransId="{6E4E3DB6-62EC-46E8-957C-E3EA61EC3C82}" sibTransId="{CB92E880-2654-4013-8B24-45A2E6FF3909}"/>
    <dgm:cxn modelId="{08E5408E-542E-4916-AA30-D9C83F3745B0}" type="presOf" srcId="{227C731A-0C2E-43BB-9233-852DD3F1B05F}" destId="{8B943997-029C-45F1-806D-304134D1E7A1}" srcOrd="1" destOrd="0" presId="urn:microsoft.com/office/officeart/2005/8/layout/cycle2"/>
    <dgm:cxn modelId="{1BF4AF6A-2661-4CDF-BDAC-9D5F50A30802}" type="presOf" srcId="{CB92E880-2654-4013-8B24-45A2E6FF3909}" destId="{EE007373-21DD-475A-AEB7-2B51A20952B0}" srcOrd="0" destOrd="0" presId="urn:microsoft.com/office/officeart/2005/8/layout/cycle2"/>
    <dgm:cxn modelId="{18D3CA2A-9EAD-4410-A93F-6631248E5B69}" type="presOf" srcId="{1A1E6E48-E1B4-4039-BCD6-5E82AC1FD095}" destId="{DA305E3E-2AFF-4965-9B48-7C891275051F}" srcOrd="1" destOrd="0" presId="urn:microsoft.com/office/officeart/2005/8/layout/cycle2"/>
    <dgm:cxn modelId="{2BE478E2-9A0D-40D9-8888-02B2FA7BBA8C}" type="presOf" srcId="{BB723343-396A-40B2-8C39-0BBDDFFAF668}" destId="{DC01AFDC-FEBB-42D2-9814-D3D6BFD448B2}" srcOrd="0" destOrd="0" presId="urn:microsoft.com/office/officeart/2005/8/layout/cycle2"/>
    <dgm:cxn modelId="{2911DCE4-FC6F-4E63-8664-C6352D071570}" type="presOf" srcId="{CB92E880-2654-4013-8B24-45A2E6FF3909}" destId="{3B4A9381-F657-42E5-B05F-3447026EEB73}" srcOrd="1" destOrd="0" presId="urn:microsoft.com/office/officeart/2005/8/layout/cycle2"/>
    <dgm:cxn modelId="{41997FB4-3551-4DCE-A422-93742909CD77}" type="presParOf" srcId="{9410E0C6-25AF-43E2-BDD9-8B55967B293D}" destId="{9F2BE6B0-08AA-4543-BA4E-C6613AFA5D9B}" srcOrd="0" destOrd="0" presId="urn:microsoft.com/office/officeart/2005/8/layout/cycle2"/>
    <dgm:cxn modelId="{B5B48131-34B3-423C-B4B0-6E7E80C1E0A3}" type="presParOf" srcId="{9410E0C6-25AF-43E2-BDD9-8B55967B293D}" destId="{FDA6FACA-7467-441A-B195-B825341ADA3E}" srcOrd="1" destOrd="0" presId="urn:microsoft.com/office/officeart/2005/8/layout/cycle2"/>
    <dgm:cxn modelId="{436F547C-18AD-472B-A9CC-EF7A7D95DB75}" type="presParOf" srcId="{FDA6FACA-7467-441A-B195-B825341ADA3E}" destId="{DA305E3E-2AFF-4965-9B48-7C891275051F}" srcOrd="0" destOrd="0" presId="urn:microsoft.com/office/officeart/2005/8/layout/cycle2"/>
    <dgm:cxn modelId="{70B12D66-DB09-4417-9500-78B579BB584D}" type="presParOf" srcId="{9410E0C6-25AF-43E2-BDD9-8B55967B293D}" destId="{D801828C-1956-4575-ACFB-360C4B7550BD}" srcOrd="2" destOrd="0" presId="urn:microsoft.com/office/officeart/2005/8/layout/cycle2"/>
    <dgm:cxn modelId="{2245BB76-0C57-44BD-8045-DA475D459C4A}" type="presParOf" srcId="{9410E0C6-25AF-43E2-BDD9-8B55967B293D}" destId="{AEE067FD-E9E1-430E-9488-0D62027A6536}" srcOrd="3" destOrd="0" presId="urn:microsoft.com/office/officeart/2005/8/layout/cycle2"/>
    <dgm:cxn modelId="{95CAAB33-5ECC-490F-9852-3E8335E952B8}" type="presParOf" srcId="{AEE067FD-E9E1-430E-9488-0D62027A6536}" destId="{8B943997-029C-45F1-806D-304134D1E7A1}" srcOrd="0" destOrd="0" presId="urn:microsoft.com/office/officeart/2005/8/layout/cycle2"/>
    <dgm:cxn modelId="{24E4A6F7-24D2-4347-A05F-D908C5734B6A}" type="presParOf" srcId="{9410E0C6-25AF-43E2-BDD9-8B55967B293D}" destId="{DC01AFDC-FEBB-42D2-9814-D3D6BFD448B2}" srcOrd="4" destOrd="0" presId="urn:microsoft.com/office/officeart/2005/8/layout/cycle2"/>
    <dgm:cxn modelId="{73551ABB-A63E-4600-9709-703D4938EB9E}" type="presParOf" srcId="{9410E0C6-25AF-43E2-BDD9-8B55967B293D}" destId="{767B9A11-8CDF-42CA-9E3B-6F8EEDB40F55}" srcOrd="5" destOrd="0" presId="urn:microsoft.com/office/officeart/2005/8/layout/cycle2"/>
    <dgm:cxn modelId="{F631D974-D02E-466C-8E48-B4521013FD2D}" type="presParOf" srcId="{767B9A11-8CDF-42CA-9E3B-6F8EEDB40F55}" destId="{BD4E254C-0044-4C91-AB29-E5D506F08E12}" srcOrd="0" destOrd="0" presId="urn:microsoft.com/office/officeart/2005/8/layout/cycle2"/>
    <dgm:cxn modelId="{592D6060-7D9B-45D8-947E-FC2ACFD28392}" type="presParOf" srcId="{9410E0C6-25AF-43E2-BDD9-8B55967B293D}" destId="{FF9C45B5-3DC0-4C15-BA25-D8B7E99B681A}" srcOrd="6" destOrd="0" presId="urn:microsoft.com/office/officeart/2005/8/layout/cycle2"/>
    <dgm:cxn modelId="{81C73E06-9029-4DB7-913F-B0C1848FF4F8}" type="presParOf" srcId="{9410E0C6-25AF-43E2-BDD9-8B55967B293D}" destId="{EE007373-21DD-475A-AEB7-2B51A20952B0}" srcOrd="7" destOrd="0" presId="urn:microsoft.com/office/officeart/2005/8/layout/cycle2"/>
    <dgm:cxn modelId="{0A65F797-EED9-4F67-B1DF-76334864BBAE}" type="presParOf" srcId="{EE007373-21DD-475A-AEB7-2B51A20952B0}" destId="{3B4A9381-F657-42E5-B05F-3447026EEB73}"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2BE6B0-08AA-4543-BA4E-C6613AFA5D9B}">
      <dsp:nvSpPr>
        <dsp:cNvPr id="0" name=""/>
        <dsp:cNvSpPr/>
      </dsp:nvSpPr>
      <dsp:spPr>
        <a:xfrm>
          <a:off x="2471939" y="-133703"/>
          <a:ext cx="1474092" cy="1758225"/>
        </a:xfrm>
        <a:prstGeom prst="ellipse">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s-ES" sz="1200" kern="1200" dirty="0" smtClean="0">
              <a:solidFill>
                <a:schemeClr val="tx1"/>
              </a:solidFill>
            </a:rPr>
            <a:t> Identificación de </a:t>
          </a:r>
        </a:p>
        <a:p>
          <a:pPr lvl="0" algn="ctr" defTabSz="533400">
            <a:lnSpc>
              <a:spcPct val="90000"/>
            </a:lnSpc>
            <a:spcBef>
              <a:spcPct val="0"/>
            </a:spcBef>
            <a:spcAft>
              <a:spcPct val="35000"/>
            </a:spcAft>
          </a:pPr>
          <a:r>
            <a:rPr lang="es-ES" sz="1200" kern="1200" dirty="0" smtClean="0">
              <a:solidFill>
                <a:schemeClr val="tx1"/>
              </a:solidFill>
            </a:rPr>
            <a:t>las necesidades</a:t>
          </a:r>
        </a:p>
        <a:p>
          <a:pPr lvl="0" algn="ctr" defTabSz="533400">
            <a:lnSpc>
              <a:spcPct val="90000"/>
            </a:lnSpc>
            <a:spcBef>
              <a:spcPct val="0"/>
            </a:spcBef>
            <a:spcAft>
              <a:spcPct val="35000"/>
            </a:spcAft>
          </a:pPr>
          <a:r>
            <a:rPr lang="es-ES" sz="1200" kern="1200" dirty="0" smtClean="0">
              <a:solidFill>
                <a:schemeClr val="tx1"/>
              </a:solidFill>
            </a:rPr>
            <a:t>de aprendizaje.</a:t>
          </a:r>
          <a:endParaRPr lang="es-ES" sz="1200" kern="1200" dirty="0">
            <a:solidFill>
              <a:schemeClr val="tx1"/>
            </a:solidFill>
          </a:endParaRPr>
        </a:p>
      </dsp:txBody>
      <dsp:txXfrm>
        <a:off x="2687815" y="123783"/>
        <a:ext cx="1042340" cy="1243253"/>
      </dsp:txXfrm>
    </dsp:sp>
    <dsp:sp modelId="{FDA6FACA-7467-441A-B195-B825341ADA3E}">
      <dsp:nvSpPr>
        <dsp:cNvPr id="0" name=""/>
        <dsp:cNvSpPr/>
      </dsp:nvSpPr>
      <dsp:spPr>
        <a:xfrm rot="4789473">
          <a:off x="3866085" y="1191065"/>
          <a:ext cx="338477" cy="482271"/>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66725">
            <a:lnSpc>
              <a:spcPct val="90000"/>
            </a:lnSpc>
            <a:spcBef>
              <a:spcPct val="0"/>
            </a:spcBef>
            <a:spcAft>
              <a:spcPct val="35000"/>
            </a:spcAft>
          </a:pPr>
          <a:endParaRPr lang="es-ES" sz="1050" kern="1200"/>
        </a:p>
      </dsp:txBody>
      <dsp:txXfrm rot="10800000">
        <a:off x="3907887" y="1237546"/>
        <a:ext cx="236934" cy="289363"/>
      </dsp:txXfrm>
    </dsp:sp>
    <dsp:sp modelId="{D801828C-1956-4575-ACFB-360C4B7550BD}">
      <dsp:nvSpPr>
        <dsp:cNvPr id="0" name=""/>
        <dsp:cNvSpPr/>
      </dsp:nvSpPr>
      <dsp:spPr>
        <a:xfrm>
          <a:off x="1943074" y="2928057"/>
          <a:ext cx="1745793" cy="1536438"/>
        </a:xfrm>
        <a:prstGeom prst="ellipse">
          <a:avLst/>
        </a:prstGeom>
        <a:solidFill>
          <a:schemeClr val="accent4">
            <a:hueOff val="-1521875"/>
            <a:satOff val="16014"/>
            <a:lumOff val="91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s-ES" sz="1200" kern="1200" dirty="0" smtClean="0">
              <a:solidFill>
                <a:schemeClr val="tx1"/>
              </a:solidFill>
            </a:rPr>
            <a:t>Resolución  del</a:t>
          </a:r>
        </a:p>
        <a:p>
          <a:pPr lvl="0" algn="ctr" defTabSz="533400">
            <a:lnSpc>
              <a:spcPct val="90000"/>
            </a:lnSpc>
            <a:spcBef>
              <a:spcPct val="0"/>
            </a:spcBef>
            <a:spcAft>
              <a:spcPct val="35000"/>
            </a:spcAft>
          </a:pPr>
          <a:r>
            <a:rPr lang="es-ES" sz="1200" kern="1200" dirty="0" smtClean="0">
              <a:solidFill>
                <a:schemeClr val="tx1"/>
              </a:solidFill>
            </a:rPr>
            <a:t>problema o </a:t>
          </a:r>
        </a:p>
        <a:p>
          <a:pPr lvl="0" algn="ctr" defTabSz="533400">
            <a:lnSpc>
              <a:spcPct val="90000"/>
            </a:lnSpc>
            <a:spcBef>
              <a:spcPct val="0"/>
            </a:spcBef>
            <a:spcAft>
              <a:spcPct val="35000"/>
            </a:spcAft>
          </a:pPr>
          <a:r>
            <a:rPr lang="es-ES" sz="1200" kern="1200" dirty="0" smtClean="0">
              <a:solidFill>
                <a:schemeClr val="tx1"/>
              </a:solidFill>
            </a:rPr>
            <a:t>Identificación  de</a:t>
          </a:r>
        </a:p>
        <a:p>
          <a:pPr lvl="0" algn="ctr" defTabSz="533400">
            <a:lnSpc>
              <a:spcPct val="90000"/>
            </a:lnSpc>
            <a:spcBef>
              <a:spcPct val="0"/>
            </a:spcBef>
            <a:spcAft>
              <a:spcPct val="35000"/>
            </a:spcAft>
          </a:pPr>
          <a:r>
            <a:rPr lang="es-ES" sz="1200" kern="1200" dirty="0" smtClean="0">
              <a:solidFill>
                <a:schemeClr val="tx1"/>
              </a:solidFill>
            </a:rPr>
            <a:t>problemas nuevos</a:t>
          </a:r>
        </a:p>
        <a:p>
          <a:pPr lvl="0" algn="ctr" defTabSz="533400">
            <a:lnSpc>
              <a:spcPct val="90000"/>
            </a:lnSpc>
            <a:spcBef>
              <a:spcPct val="0"/>
            </a:spcBef>
            <a:spcAft>
              <a:spcPct val="35000"/>
            </a:spcAft>
          </a:pPr>
          <a:r>
            <a:rPr lang="es-ES" sz="1200" kern="1200" dirty="0" smtClean="0">
              <a:solidFill>
                <a:schemeClr val="tx1"/>
              </a:solidFill>
            </a:rPr>
            <a:t>y se repite el ciclo.</a:t>
          </a:r>
          <a:endParaRPr lang="es-ES" sz="1200" kern="1200" dirty="0">
            <a:solidFill>
              <a:schemeClr val="tx1"/>
            </a:solidFill>
          </a:endParaRPr>
        </a:p>
      </dsp:txBody>
      <dsp:txXfrm>
        <a:off x="2198739" y="3153063"/>
        <a:ext cx="1234463" cy="1086426"/>
      </dsp:txXfrm>
    </dsp:sp>
    <dsp:sp modelId="{AEE067FD-E9E1-430E-9488-0D62027A6536}">
      <dsp:nvSpPr>
        <dsp:cNvPr id="0" name=""/>
        <dsp:cNvSpPr/>
      </dsp:nvSpPr>
      <dsp:spPr>
        <a:xfrm rot="19145967">
          <a:off x="3495221" y="2737608"/>
          <a:ext cx="298153" cy="482271"/>
        </a:xfrm>
        <a:prstGeom prst="rightArrow">
          <a:avLst>
            <a:gd name="adj1" fmla="val 60000"/>
            <a:gd name="adj2" fmla="val 50000"/>
          </a:avLst>
        </a:prstGeom>
        <a:solidFill>
          <a:schemeClr val="accent4">
            <a:hueOff val="-1521875"/>
            <a:satOff val="16014"/>
            <a:lumOff val="915"/>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66725">
            <a:lnSpc>
              <a:spcPct val="90000"/>
            </a:lnSpc>
            <a:spcBef>
              <a:spcPct val="0"/>
            </a:spcBef>
            <a:spcAft>
              <a:spcPct val="35000"/>
            </a:spcAft>
          </a:pPr>
          <a:endParaRPr lang="es-ES" sz="1050" kern="1200"/>
        </a:p>
      </dsp:txBody>
      <dsp:txXfrm>
        <a:off x="3506140" y="2863344"/>
        <a:ext cx="208707" cy="289363"/>
      </dsp:txXfrm>
    </dsp:sp>
    <dsp:sp modelId="{DC01AFDC-FEBB-42D2-9814-D3D6BFD448B2}">
      <dsp:nvSpPr>
        <dsp:cNvPr id="0" name=""/>
        <dsp:cNvSpPr/>
      </dsp:nvSpPr>
      <dsp:spPr>
        <a:xfrm>
          <a:off x="3696070" y="1456709"/>
          <a:ext cx="1518733" cy="1638779"/>
        </a:xfrm>
        <a:prstGeom prst="ellipse">
          <a:avLst/>
        </a:prstGeom>
        <a:solidFill>
          <a:schemeClr val="accent4">
            <a:hueOff val="-3043749"/>
            <a:satOff val="32028"/>
            <a:lumOff val="183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endParaRPr lang="es-ES" sz="1200" kern="1200" dirty="0" smtClean="0">
            <a:solidFill>
              <a:schemeClr val="tx1"/>
            </a:solidFill>
          </a:endParaRPr>
        </a:p>
        <a:p>
          <a:pPr lvl="0" algn="ctr" defTabSz="533400">
            <a:lnSpc>
              <a:spcPct val="90000"/>
            </a:lnSpc>
            <a:spcBef>
              <a:spcPct val="0"/>
            </a:spcBef>
            <a:spcAft>
              <a:spcPct val="35000"/>
            </a:spcAft>
          </a:pPr>
          <a:r>
            <a:rPr lang="es-ES" sz="1200" kern="1200" dirty="0" smtClean="0">
              <a:solidFill>
                <a:schemeClr val="tx1"/>
              </a:solidFill>
            </a:rPr>
            <a:t>aprendizaje de</a:t>
          </a:r>
        </a:p>
        <a:p>
          <a:pPr lvl="0" algn="ctr" defTabSz="533400">
            <a:lnSpc>
              <a:spcPct val="90000"/>
            </a:lnSpc>
            <a:spcBef>
              <a:spcPct val="0"/>
            </a:spcBef>
            <a:spcAft>
              <a:spcPct val="35000"/>
            </a:spcAft>
          </a:pPr>
          <a:r>
            <a:rPr lang="es-ES" sz="1200" kern="1200" dirty="0" smtClean="0">
              <a:solidFill>
                <a:schemeClr val="tx1"/>
              </a:solidFill>
            </a:rPr>
            <a:t>la información</a:t>
          </a:r>
          <a:r>
            <a:rPr lang="es-ES" sz="1200" kern="1200" dirty="0" smtClean="0"/>
            <a:t>.</a:t>
          </a:r>
          <a:endParaRPr lang="es-ES" sz="1200" kern="1200" dirty="0"/>
        </a:p>
      </dsp:txBody>
      <dsp:txXfrm>
        <a:off x="3918483" y="1696703"/>
        <a:ext cx="1073907" cy="1158791"/>
      </dsp:txXfrm>
    </dsp:sp>
    <dsp:sp modelId="{767B9A11-8CDF-42CA-9E3B-6F8EEDB40F55}">
      <dsp:nvSpPr>
        <dsp:cNvPr id="0" name=""/>
        <dsp:cNvSpPr/>
      </dsp:nvSpPr>
      <dsp:spPr>
        <a:xfrm rot="14215065">
          <a:off x="1629197" y="2963718"/>
          <a:ext cx="471932" cy="447470"/>
        </a:xfrm>
        <a:prstGeom prst="rightArrow">
          <a:avLst>
            <a:gd name="adj1" fmla="val 60000"/>
            <a:gd name="adj2" fmla="val 50000"/>
          </a:avLst>
        </a:prstGeom>
        <a:solidFill>
          <a:schemeClr val="accent4">
            <a:hueOff val="-3043749"/>
            <a:satOff val="32028"/>
            <a:lumOff val="1831"/>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66725">
            <a:lnSpc>
              <a:spcPct val="90000"/>
            </a:lnSpc>
            <a:spcBef>
              <a:spcPct val="0"/>
            </a:spcBef>
            <a:spcAft>
              <a:spcPct val="35000"/>
            </a:spcAft>
          </a:pPr>
          <a:endParaRPr lang="es-ES" sz="1050" kern="1200"/>
        </a:p>
      </dsp:txBody>
      <dsp:txXfrm rot="10800000">
        <a:off x="1732955" y="3109451"/>
        <a:ext cx="337691" cy="268482"/>
      </dsp:txXfrm>
    </dsp:sp>
    <dsp:sp modelId="{FF9C45B5-3DC0-4C15-BA25-D8B7E99B681A}">
      <dsp:nvSpPr>
        <dsp:cNvPr id="0" name=""/>
        <dsp:cNvSpPr/>
      </dsp:nvSpPr>
      <dsp:spPr>
        <a:xfrm>
          <a:off x="991841" y="1486574"/>
          <a:ext cx="1400887" cy="1551070"/>
        </a:xfrm>
        <a:prstGeom prst="ellipse">
          <a:avLst/>
        </a:prstGeom>
        <a:solidFill>
          <a:schemeClr val="accent4">
            <a:hueOff val="-4565624"/>
            <a:satOff val="48042"/>
            <a:lumOff val="2746"/>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s-ES" sz="1200" kern="1200" dirty="0" smtClean="0">
              <a:solidFill>
                <a:schemeClr val="tx1"/>
              </a:solidFill>
            </a:rPr>
            <a:t>Presentación </a:t>
          </a:r>
        </a:p>
        <a:p>
          <a:pPr lvl="0" algn="ctr" defTabSz="533400">
            <a:lnSpc>
              <a:spcPct val="90000"/>
            </a:lnSpc>
            <a:spcBef>
              <a:spcPct val="0"/>
            </a:spcBef>
            <a:spcAft>
              <a:spcPct val="35000"/>
            </a:spcAft>
          </a:pPr>
          <a:r>
            <a:rPr lang="es-ES" sz="1200" kern="1200" dirty="0" smtClean="0">
              <a:solidFill>
                <a:schemeClr val="tx1"/>
              </a:solidFill>
            </a:rPr>
            <a:t>problema</a:t>
          </a:r>
        </a:p>
        <a:p>
          <a:pPr lvl="0" algn="ctr" defTabSz="533400">
            <a:lnSpc>
              <a:spcPct val="90000"/>
            </a:lnSpc>
            <a:spcBef>
              <a:spcPct val="0"/>
            </a:spcBef>
            <a:spcAft>
              <a:spcPct val="35000"/>
            </a:spcAft>
          </a:pPr>
          <a:r>
            <a:rPr lang="es-ES" sz="1200" kern="1200" dirty="0" smtClean="0">
              <a:solidFill>
                <a:schemeClr val="tx1"/>
              </a:solidFill>
            </a:rPr>
            <a:t>(diseñado o</a:t>
          </a:r>
        </a:p>
        <a:p>
          <a:pPr lvl="0" algn="ctr" defTabSz="533400">
            <a:lnSpc>
              <a:spcPct val="90000"/>
            </a:lnSpc>
            <a:spcBef>
              <a:spcPct val="0"/>
            </a:spcBef>
            <a:spcAft>
              <a:spcPct val="35000"/>
            </a:spcAft>
          </a:pPr>
          <a:r>
            <a:rPr lang="es-ES" sz="1200" kern="1200" dirty="0" smtClean="0">
              <a:solidFill>
                <a:schemeClr val="tx1"/>
              </a:solidFill>
            </a:rPr>
            <a:t>seleccionado).</a:t>
          </a:r>
          <a:endParaRPr lang="es-ES" sz="1200" kern="1200" dirty="0">
            <a:solidFill>
              <a:schemeClr val="tx1"/>
            </a:solidFill>
          </a:endParaRPr>
        </a:p>
      </dsp:txBody>
      <dsp:txXfrm>
        <a:off x="1196996" y="1713723"/>
        <a:ext cx="990577" cy="1096772"/>
      </dsp:txXfrm>
    </dsp:sp>
    <dsp:sp modelId="{EE007373-21DD-475A-AEB7-2B51A20952B0}">
      <dsp:nvSpPr>
        <dsp:cNvPr id="0" name=""/>
        <dsp:cNvSpPr/>
      </dsp:nvSpPr>
      <dsp:spPr>
        <a:xfrm rot="18900000">
          <a:off x="2259729" y="1291600"/>
          <a:ext cx="323858" cy="482271"/>
        </a:xfrm>
        <a:prstGeom prst="rightArrow">
          <a:avLst>
            <a:gd name="adj1" fmla="val 60000"/>
            <a:gd name="adj2" fmla="val 50000"/>
          </a:avLst>
        </a:prstGeom>
        <a:solidFill>
          <a:schemeClr val="accent4">
            <a:hueOff val="-4565624"/>
            <a:satOff val="48042"/>
            <a:lumOff val="2746"/>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66725">
            <a:lnSpc>
              <a:spcPct val="90000"/>
            </a:lnSpc>
            <a:spcBef>
              <a:spcPct val="0"/>
            </a:spcBef>
            <a:spcAft>
              <a:spcPct val="35000"/>
            </a:spcAft>
          </a:pPr>
          <a:endParaRPr lang="es-ES" sz="1050" kern="1200"/>
        </a:p>
      </dsp:txBody>
      <dsp:txXfrm>
        <a:off x="2273957" y="1422404"/>
        <a:ext cx="226701" cy="289363"/>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es-ES" smtClean="0"/>
              <a:t>Haga clic para modificar el estilo de título del patrón</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9D23036B-8EA4-4625-B69B-7AF76DA1526F}" type="datetimeFigureOut">
              <a:rPr lang="es-ES" smtClean="0"/>
              <a:t>02/07/2015</a:t>
            </a:fld>
            <a:endParaRPr lang="es-ES"/>
          </a:p>
        </p:txBody>
      </p:sp>
      <p:sp>
        <p:nvSpPr>
          <p:cNvPr id="5" name="Footer Placeholder 4"/>
          <p:cNvSpPr>
            <a:spLocks noGrp="1"/>
          </p:cNvSpPr>
          <p:nvPr>
            <p:ph type="ftr" sz="quarter" idx="11"/>
          </p:nvPr>
        </p:nvSpPr>
        <p:spPr>
          <a:xfrm>
            <a:off x="1174044" y="5357592"/>
            <a:ext cx="5034845" cy="365125"/>
          </a:xfrm>
        </p:spPr>
        <p:txBody>
          <a:bodyPr/>
          <a:lstStyle/>
          <a:p>
            <a:endParaRPr lang="es-ES"/>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5FF6FA57-DDA9-45D8-A57E-F1C833D5E7AF}" type="slidenum">
              <a:rPr lang="es-ES" smtClean="0"/>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nchor="ct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9D23036B-8EA4-4625-B69B-7AF76DA1526F}" type="datetimeFigureOut">
              <a:rPr lang="es-ES" smtClean="0"/>
              <a:t>02/07/2015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5FF6FA57-DDA9-45D8-A57E-F1C833D5E7AF}"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9D23036B-8EA4-4625-B69B-7AF76DA1526F}" type="datetimeFigureOut">
              <a:rPr lang="es-ES" smtClean="0"/>
              <a:t>02/07/2015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5FF6FA57-DDA9-45D8-A57E-F1C833D5E7AF}"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9D23036B-8EA4-4625-B69B-7AF76DA1526F}" type="datetimeFigureOut">
              <a:rPr lang="es-ES" smtClean="0"/>
              <a:t>02/07/2015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5FF6FA57-DDA9-45D8-A57E-F1C833D5E7AF}"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9D23036B-8EA4-4625-B69B-7AF76DA1526F}" type="datetimeFigureOut">
              <a:rPr lang="es-ES" smtClean="0"/>
              <a:t>02/07/2015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5FF6FA57-DDA9-45D8-A57E-F1C833D5E7AF}" type="slidenum">
              <a:rPr lang="es-ES" smtClean="0"/>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5" name="Date Placeholder 4"/>
          <p:cNvSpPr>
            <a:spLocks noGrp="1"/>
          </p:cNvSpPr>
          <p:nvPr>
            <p:ph type="dt" sz="half" idx="10"/>
          </p:nvPr>
        </p:nvSpPr>
        <p:spPr/>
        <p:txBody>
          <a:bodyPr/>
          <a:lstStyle/>
          <a:p>
            <a:fld id="{9D23036B-8EA4-4625-B69B-7AF76DA1526F}" type="datetimeFigureOut">
              <a:rPr lang="es-ES" smtClean="0"/>
              <a:t>02/07/2015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5FF6FA57-DDA9-45D8-A57E-F1C833D5E7AF}" type="slidenum">
              <a:rPr lang="es-ES" smtClean="0"/>
              <a:t>‹Nº›</a:t>
            </a:fld>
            <a:endParaRPr lang="es-ES"/>
          </a:p>
        </p:txBody>
      </p:sp>
      <p:sp>
        <p:nvSpPr>
          <p:cNvPr id="9" name="Content Placeholder 8"/>
          <p:cNvSpPr>
            <a:spLocks noGrp="1"/>
          </p:cNvSpPr>
          <p:nvPr>
            <p:ph sz="quarter" idx="13"/>
          </p:nvPr>
        </p:nvSpPr>
        <p:spPr>
          <a:xfrm>
            <a:off x="1298448" y="2121407"/>
            <a:ext cx="3200400" cy="3602736"/>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7" name="Date Placeholder 6"/>
          <p:cNvSpPr>
            <a:spLocks noGrp="1"/>
          </p:cNvSpPr>
          <p:nvPr>
            <p:ph type="dt" sz="half" idx="10"/>
          </p:nvPr>
        </p:nvSpPr>
        <p:spPr/>
        <p:txBody>
          <a:bodyPr/>
          <a:lstStyle/>
          <a:p>
            <a:fld id="{9D23036B-8EA4-4625-B69B-7AF76DA1526F}" type="datetimeFigureOut">
              <a:rPr lang="es-ES" smtClean="0"/>
              <a:t>02/07/2015</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5FF6FA57-DDA9-45D8-A57E-F1C833D5E7AF}" type="slidenum">
              <a:rPr lang="es-ES" smtClean="0"/>
              <a:t>‹Nº›</a:t>
            </a:fld>
            <a:endParaRPr lang="es-ES"/>
          </a:p>
        </p:txBody>
      </p:sp>
      <p:sp>
        <p:nvSpPr>
          <p:cNvPr id="11" name="Content Placeholder 10"/>
          <p:cNvSpPr>
            <a:spLocks noGrp="1"/>
          </p:cNvSpPr>
          <p:nvPr>
            <p:ph sz="quarter" idx="13"/>
          </p:nvPr>
        </p:nvSpPr>
        <p:spPr>
          <a:xfrm>
            <a:off x="1298448" y="2944368"/>
            <a:ext cx="3227832" cy="2779776"/>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9D23036B-8EA4-4625-B69B-7AF76DA1526F}" type="datetimeFigureOut">
              <a:rPr lang="es-ES" smtClean="0"/>
              <a:t>02/07/2015</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5FF6FA57-DDA9-45D8-A57E-F1C833D5E7AF}"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23036B-8EA4-4625-B69B-7AF76DA1526F}" type="datetimeFigureOut">
              <a:rPr lang="es-ES" smtClean="0"/>
              <a:t>02/07/2015</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5FF6FA57-DDA9-45D8-A57E-F1C833D5E7AF}"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es-ES" smtClean="0"/>
              <a:t>Haga clic para modificar el estilo de título del patrón</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a:xfrm rot="60000">
            <a:off x="6341698" y="5885672"/>
            <a:ext cx="1213821" cy="365125"/>
          </a:xfrm>
        </p:spPr>
        <p:txBody>
          <a:bodyPr/>
          <a:lstStyle/>
          <a:p>
            <a:fld id="{9D23036B-8EA4-4625-B69B-7AF76DA1526F}" type="datetimeFigureOut">
              <a:rPr lang="es-ES" smtClean="0"/>
              <a:t>02/07/2015</a:t>
            </a:fld>
            <a:endParaRPr lang="es-ES"/>
          </a:p>
        </p:txBody>
      </p:sp>
      <p:sp>
        <p:nvSpPr>
          <p:cNvPr id="6" name="Footer Placeholder 5"/>
          <p:cNvSpPr>
            <a:spLocks noGrp="1"/>
          </p:cNvSpPr>
          <p:nvPr>
            <p:ph type="ftr" sz="quarter" idx="11"/>
          </p:nvPr>
        </p:nvSpPr>
        <p:spPr>
          <a:xfrm rot="-60000">
            <a:off x="914554" y="5829261"/>
            <a:ext cx="3522607" cy="365125"/>
          </a:xfrm>
        </p:spPr>
        <p:txBody>
          <a:bodyPr/>
          <a:lstStyle/>
          <a:p>
            <a:endParaRPr lang="es-ES"/>
          </a:p>
        </p:txBody>
      </p:sp>
      <p:sp>
        <p:nvSpPr>
          <p:cNvPr id="7" name="Slide Number Placeholder 6"/>
          <p:cNvSpPr>
            <a:spLocks noGrp="1"/>
          </p:cNvSpPr>
          <p:nvPr>
            <p:ph type="sldNum" sz="quarter" idx="12"/>
          </p:nvPr>
        </p:nvSpPr>
        <p:spPr>
          <a:xfrm rot="60000">
            <a:off x="7557313" y="5896961"/>
            <a:ext cx="554023" cy="365125"/>
          </a:xfrm>
        </p:spPr>
        <p:txBody>
          <a:bodyPr/>
          <a:lstStyle/>
          <a:p>
            <a:fld id="{5FF6FA57-DDA9-45D8-A57E-F1C833D5E7AF}" type="slidenum">
              <a:rPr lang="es-ES" smtClean="0"/>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a:xfrm rot="60000">
            <a:off x="6345936" y="5888737"/>
            <a:ext cx="1213821" cy="365125"/>
          </a:xfrm>
        </p:spPr>
        <p:txBody>
          <a:bodyPr/>
          <a:lstStyle/>
          <a:p>
            <a:fld id="{9D23036B-8EA4-4625-B69B-7AF76DA1526F}" type="datetimeFigureOut">
              <a:rPr lang="es-ES" smtClean="0"/>
              <a:t>02/07/2015</a:t>
            </a:fld>
            <a:endParaRPr lang="es-ES"/>
          </a:p>
        </p:txBody>
      </p:sp>
      <p:sp>
        <p:nvSpPr>
          <p:cNvPr id="6" name="Footer Placeholder 5"/>
          <p:cNvSpPr>
            <a:spLocks noGrp="1"/>
          </p:cNvSpPr>
          <p:nvPr>
            <p:ph type="ftr" sz="quarter" idx="11"/>
          </p:nvPr>
        </p:nvSpPr>
        <p:spPr>
          <a:xfrm rot="-60000">
            <a:off x="914569" y="5831037"/>
            <a:ext cx="3319043" cy="365125"/>
          </a:xfrm>
        </p:spPr>
        <p:txBody>
          <a:bodyPr/>
          <a:lstStyle/>
          <a:p>
            <a:endParaRPr lang="es-ES"/>
          </a:p>
        </p:txBody>
      </p:sp>
      <p:sp>
        <p:nvSpPr>
          <p:cNvPr id="7" name="Slide Number Placeholder 6"/>
          <p:cNvSpPr>
            <a:spLocks noGrp="1"/>
          </p:cNvSpPr>
          <p:nvPr>
            <p:ph type="sldNum" sz="quarter" idx="12"/>
          </p:nvPr>
        </p:nvSpPr>
        <p:spPr>
          <a:xfrm rot="60000">
            <a:off x="7562089" y="5900026"/>
            <a:ext cx="554023" cy="365125"/>
          </a:xfrm>
        </p:spPr>
        <p:txBody>
          <a:bodyPr/>
          <a:lstStyle/>
          <a:p>
            <a:fld id="{5FF6FA57-DDA9-45D8-A57E-F1C833D5E7AF}" type="slidenum">
              <a:rPr lang="es-ES" smtClean="0"/>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9D23036B-8EA4-4625-B69B-7AF76DA1526F}" type="datetimeFigureOut">
              <a:rPr lang="es-ES" smtClean="0"/>
              <a:t>02/07/2015</a:t>
            </a:fld>
            <a:endParaRPr lang="es-ES"/>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es-ES"/>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5FF6FA57-DDA9-45D8-A57E-F1C833D5E7AF}" type="slidenum">
              <a:rPr lang="es-ES" smtClean="0"/>
              <a:t>‹Nº›</a:t>
            </a:fld>
            <a:endParaRPr lang="es-E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3851920" y="5445224"/>
            <a:ext cx="4352528" cy="360040"/>
          </a:xfrm>
        </p:spPr>
        <p:txBody>
          <a:bodyPr>
            <a:normAutofit fontScale="85000" lnSpcReduction="20000"/>
          </a:bodyPr>
          <a:lstStyle/>
          <a:p>
            <a:r>
              <a:rPr lang="es-ES" dirty="0" smtClean="0"/>
              <a:t>Presentado por: Lic. </a:t>
            </a:r>
            <a:r>
              <a:rPr lang="es-ES" dirty="0" err="1" smtClean="0"/>
              <a:t>Ilda</a:t>
            </a:r>
            <a:r>
              <a:rPr lang="es-ES" dirty="0" smtClean="0"/>
              <a:t> </a:t>
            </a:r>
            <a:r>
              <a:rPr lang="es-ES" dirty="0" err="1" smtClean="0"/>
              <a:t>Chavez</a:t>
            </a:r>
            <a:endParaRPr lang="es-ES" dirty="0"/>
          </a:p>
        </p:txBody>
      </p:sp>
      <p:sp>
        <p:nvSpPr>
          <p:cNvPr id="4" name="3 Rectángulo"/>
          <p:cNvSpPr/>
          <p:nvPr/>
        </p:nvSpPr>
        <p:spPr>
          <a:xfrm>
            <a:off x="1197960" y="1556792"/>
            <a:ext cx="6703245" cy="2585323"/>
          </a:xfrm>
          <a:prstGeom prst="rect">
            <a:avLst/>
          </a:prstGeom>
          <a:noFill/>
        </p:spPr>
        <p:txBody>
          <a:bodyPr wrap="non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s-ES" sz="54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Aprendizaje basado</a:t>
            </a:r>
          </a:p>
          <a:p>
            <a:pPr algn="ctr"/>
            <a:r>
              <a:rPr lang="es-ES" sz="5400" b="1" cap="all" spc="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En problemas</a:t>
            </a:r>
          </a:p>
          <a:p>
            <a:pPr algn="ctr"/>
            <a:r>
              <a:rPr lang="es-ES" sz="54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(ABP)</a:t>
            </a:r>
            <a:endParaRPr lang="es-ES" sz="54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extLst>
      <p:ext uri="{BB962C8B-B14F-4D97-AF65-F5344CB8AC3E}">
        <p14:creationId xmlns:p14="http://schemas.microsoft.com/office/powerpoint/2010/main" val="33061780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043608" y="1772816"/>
            <a:ext cx="7200800" cy="3477875"/>
          </a:xfrm>
          <a:prstGeom prst="rect">
            <a:avLst/>
          </a:prstGeom>
        </p:spPr>
        <p:txBody>
          <a:bodyPr wrap="square">
            <a:spAutoFit/>
          </a:bodyPr>
          <a:lstStyle/>
          <a:p>
            <a:r>
              <a:rPr lang="es-ES" sz="2000" dirty="0"/>
              <a:t>El ABP es una metodología </a:t>
            </a:r>
            <a:r>
              <a:rPr lang="es-ES" sz="2000" dirty="0" smtClean="0"/>
              <a:t> centrada </a:t>
            </a:r>
            <a:r>
              <a:rPr lang="es-ES" sz="2000" dirty="0"/>
              <a:t>en </a:t>
            </a:r>
            <a:r>
              <a:rPr lang="es-ES" sz="2000" dirty="0" smtClean="0"/>
              <a:t>el </a:t>
            </a:r>
            <a:r>
              <a:rPr lang="es-ES" sz="2000" dirty="0"/>
              <a:t>aprendizaje</a:t>
            </a:r>
          </a:p>
          <a:p>
            <a:r>
              <a:rPr lang="es-ES" sz="2000" dirty="0" smtClean="0"/>
              <a:t> </a:t>
            </a:r>
            <a:r>
              <a:rPr lang="es-ES" sz="2000" dirty="0"/>
              <a:t>en la investigación y reflexión </a:t>
            </a:r>
            <a:r>
              <a:rPr lang="es-ES" sz="2000" dirty="0" smtClean="0"/>
              <a:t> que </a:t>
            </a:r>
            <a:r>
              <a:rPr lang="es-ES" sz="2000" dirty="0"/>
              <a:t>siguen los alumnos para llegar a una </a:t>
            </a:r>
            <a:r>
              <a:rPr lang="es-ES" sz="2000" dirty="0" smtClean="0"/>
              <a:t> solución </a:t>
            </a:r>
            <a:r>
              <a:rPr lang="es-ES" sz="2000" dirty="0"/>
              <a:t>ante un problema planteado por el </a:t>
            </a:r>
          </a:p>
          <a:p>
            <a:r>
              <a:rPr lang="es-ES" sz="2000" dirty="0"/>
              <a:t>profesor. </a:t>
            </a:r>
          </a:p>
          <a:p>
            <a:r>
              <a:rPr lang="es-ES" sz="2000" dirty="0" err="1"/>
              <a:t>Barrows</a:t>
            </a:r>
            <a:r>
              <a:rPr lang="es-ES" sz="2000" dirty="0"/>
              <a:t> (1986) define al </a:t>
            </a:r>
            <a:r>
              <a:rPr lang="es-ES" sz="2000" dirty="0" smtClean="0"/>
              <a:t>ABP </a:t>
            </a:r>
            <a:r>
              <a:rPr lang="es-ES" sz="2000" dirty="0"/>
              <a:t>como “un método de aprendizaje basado en el principio de </a:t>
            </a:r>
            <a:r>
              <a:rPr lang="es-ES" sz="2000" dirty="0" smtClean="0"/>
              <a:t>usar </a:t>
            </a:r>
            <a:r>
              <a:rPr lang="es-ES" sz="2000" dirty="0"/>
              <a:t>problemas como punto de </a:t>
            </a:r>
          </a:p>
          <a:p>
            <a:r>
              <a:rPr lang="es-ES" sz="2000" dirty="0"/>
              <a:t>partida para la adquisición e integración de los </a:t>
            </a:r>
            <a:r>
              <a:rPr lang="es-ES" sz="2000" dirty="0" smtClean="0"/>
              <a:t>nuevos conocimientos</a:t>
            </a:r>
            <a:r>
              <a:rPr lang="es-ES" sz="2000" dirty="0"/>
              <a:t>”. En esta metodología los </a:t>
            </a:r>
            <a:r>
              <a:rPr lang="es-ES" sz="2000" dirty="0" smtClean="0"/>
              <a:t>protagonistas </a:t>
            </a:r>
            <a:r>
              <a:rPr lang="es-ES" sz="2000" dirty="0"/>
              <a:t>del aprendizaje </a:t>
            </a:r>
            <a:r>
              <a:rPr lang="es-ES" sz="2000" dirty="0" smtClean="0"/>
              <a:t> son </a:t>
            </a:r>
            <a:r>
              <a:rPr lang="es-ES" sz="2000" dirty="0"/>
              <a:t>los propios alumnos, que asumen la responsabilidad de ser </a:t>
            </a:r>
            <a:r>
              <a:rPr lang="es-ES" sz="2000" dirty="0" smtClean="0"/>
              <a:t> parte </a:t>
            </a:r>
            <a:r>
              <a:rPr lang="es-ES" sz="2000" dirty="0"/>
              <a:t>activa en el proceso. </a:t>
            </a:r>
          </a:p>
          <a:p>
            <a:endParaRPr lang="es-ES" sz="2000" dirty="0"/>
          </a:p>
        </p:txBody>
      </p:sp>
      <p:sp>
        <p:nvSpPr>
          <p:cNvPr id="3" name="2 Título"/>
          <p:cNvSpPr>
            <a:spLocks noGrp="1"/>
          </p:cNvSpPr>
          <p:nvPr>
            <p:ph type="title"/>
          </p:nvPr>
        </p:nvSpPr>
        <p:spPr/>
        <p:txBody>
          <a:bodyPr/>
          <a:lstStyle/>
          <a:p>
            <a:r>
              <a:rPr lang="es-ES" dirty="0" smtClean="0"/>
              <a:t>QUE ES EL ABP?</a:t>
            </a:r>
            <a:endParaRPr lang="es-ES" dirty="0"/>
          </a:p>
        </p:txBody>
      </p:sp>
    </p:spTree>
    <p:extLst>
      <p:ext uri="{BB962C8B-B14F-4D97-AF65-F5344CB8AC3E}">
        <p14:creationId xmlns:p14="http://schemas.microsoft.com/office/powerpoint/2010/main" val="22462839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CARACTERISTICAS  DEL METODO</a:t>
            </a:r>
            <a:endParaRPr lang="es-ES" dirty="0"/>
          </a:p>
        </p:txBody>
      </p:sp>
      <p:sp>
        <p:nvSpPr>
          <p:cNvPr id="3" name="2 Rectángulo"/>
          <p:cNvSpPr/>
          <p:nvPr/>
        </p:nvSpPr>
        <p:spPr>
          <a:xfrm>
            <a:off x="1115615" y="1844824"/>
            <a:ext cx="7272810" cy="3693319"/>
          </a:xfrm>
          <a:prstGeom prst="rect">
            <a:avLst/>
          </a:prstGeom>
        </p:spPr>
        <p:txBody>
          <a:bodyPr wrap="square">
            <a:spAutoFit/>
          </a:bodyPr>
          <a:lstStyle/>
          <a:p>
            <a:endParaRPr lang="es-ES" dirty="0"/>
          </a:p>
          <a:p>
            <a:pPr marL="285750" indent="-285750">
              <a:buFont typeface="Arial" pitchFamily="34" charset="0"/>
              <a:buChar char="•"/>
            </a:pPr>
            <a:r>
              <a:rPr lang="es-ES" dirty="0"/>
              <a:t>Es un método de trabajo activo donde los alumnos participan constantemente en </a:t>
            </a:r>
            <a:r>
              <a:rPr lang="es-ES" dirty="0" smtClean="0"/>
              <a:t>la adquisición </a:t>
            </a:r>
            <a:r>
              <a:rPr lang="es-ES" dirty="0"/>
              <a:t>de su conocimiento.</a:t>
            </a:r>
          </a:p>
          <a:p>
            <a:pPr marL="285750" indent="-285750">
              <a:buFont typeface="Arial" pitchFamily="34" charset="0"/>
              <a:buChar char="•"/>
            </a:pPr>
            <a:r>
              <a:rPr lang="es-ES" dirty="0" smtClean="0"/>
              <a:t> </a:t>
            </a:r>
            <a:r>
              <a:rPr lang="es-ES" dirty="0"/>
              <a:t>El método se orienta a la solución de problemas que son seleccionados o </a:t>
            </a:r>
            <a:r>
              <a:rPr lang="es-ES" dirty="0" smtClean="0"/>
              <a:t>diseñados para </a:t>
            </a:r>
            <a:r>
              <a:rPr lang="es-ES" dirty="0"/>
              <a:t>lograr el aprendizaje de ciertos objetivos de conocimiento.</a:t>
            </a:r>
          </a:p>
          <a:p>
            <a:pPr marL="285750" indent="-285750">
              <a:buFont typeface="Arial" pitchFamily="34" charset="0"/>
              <a:buChar char="•"/>
            </a:pPr>
            <a:r>
              <a:rPr lang="es-ES" dirty="0" smtClean="0"/>
              <a:t>El </a:t>
            </a:r>
            <a:r>
              <a:rPr lang="es-ES" dirty="0"/>
              <a:t>aprendizaje se centra en el alumno y no en el profesor o sólo en los contenidos.</a:t>
            </a:r>
          </a:p>
          <a:p>
            <a:pPr marL="285750" indent="-285750">
              <a:buFont typeface="Arial" pitchFamily="34" charset="0"/>
              <a:buChar char="•"/>
            </a:pPr>
            <a:r>
              <a:rPr lang="es-ES" dirty="0" smtClean="0"/>
              <a:t>Es </a:t>
            </a:r>
            <a:r>
              <a:rPr lang="es-ES" dirty="0"/>
              <a:t>un método que estimula el trabajo colaborativo en diferentes disciplinas, se </a:t>
            </a:r>
            <a:r>
              <a:rPr lang="es-ES" dirty="0" smtClean="0"/>
              <a:t>trabaja en </a:t>
            </a:r>
            <a:r>
              <a:rPr lang="es-ES" dirty="0"/>
              <a:t>grupos pequeños.</a:t>
            </a:r>
          </a:p>
          <a:p>
            <a:pPr marL="285750" indent="-285750">
              <a:buFont typeface="Arial" pitchFamily="34" charset="0"/>
              <a:buChar char="•"/>
            </a:pPr>
            <a:r>
              <a:rPr lang="es-ES" dirty="0" smtClean="0"/>
              <a:t>Los </a:t>
            </a:r>
            <a:r>
              <a:rPr lang="es-ES" dirty="0"/>
              <a:t>cursos con este modelo de trabajo se abren a diferentes disciplinas </a:t>
            </a:r>
            <a:r>
              <a:rPr lang="es-ES" dirty="0" smtClean="0"/>
              <a:t>del conocimiento</a:t>
            </a:r>
            <a:r>
              <a:rPr lang="es-ES" dirty="0"/>
              <a:t>.</a:t>
            </a:r>
          </a:p>
          <a:p>
            <a:pPr marL="285750" indent="-285750">
              <a:buFont typeface="Arial" pitchFamily="34" charset="0"/>
              <a:buChar char="•"/>
            </a:pPr>
            <a:r>
              <a:rPr lang="es-ES" dirty="0" smtClean="0"/>
              <a:t>El </a:t>
            </a:r>
            <a:r>
              <a:rPr lang="es-ES" dirty="0"/>
              <a:t>maestro se convierte en un facilitador o tutor del aprendizaje.</a:t>
            </a:r>
          </a:p>
        </p:txBody>
      </p:sp>
    </p:spTree>
    <p:extLst>
      <p:ext uri="{BB962C8B-B14F-4D97-AF65-F5344CB8AC3E}">
        <p14:creationId xmlns:p14="http://schemas.microsoft.com/office/powerpoint/2010/main" val="8146083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95023" y="817583"/>
            <a:ext cx="6965245" cy="955234"/>
          </a:xfrm>
        </p:spPr>
        <p:txBody>
          <a:bodyPr>
            <a:normAutofit fontScale="90000"/>
          </a:bodyPr>
          <a:lstStyle/>
          <a:p>
            <a:r>
              <a:rPr lang="es-ES" dirty="0"/>
              <a:t>En la planificación de la sesión de ABP es necesario: </a:t>
            </a:r>
          </a:p>
        </p:txBody>
      </p:sp>
      <p:sp>
        <p:nvSpPr>
          <p:cNvPr id="3" name="2 Rectángulo"/>
          <p:cNvSpPr/>
          <p:nvPr/>
        </p:nvSpPr>
        <p:spPr>
          <a:xfrm>
            <a:off x="755576" y="1844824"/>
            <a:ext cx="7632848" cy="4524315"/>
          </a:xfrm>
          <a:prstGeom prst="rect">
            <a:avLst/>
          </a:prstGeom>
        </p:spPr>
        <p:txBody>
          <a:bodyPr wrap="square">
            <a:spAutoFit/>
          </a:bodyPr>
          <a:lstStyle/>
          <a:p>
            <a:endParaRPr lang="es-ES" dirty="0"/>
          </a:p>
          <a:p>
            <a:r>
              <a:rPr lang="es-ES" b="1" dirty="0"/>
              <a:t>Seleccionar </a:t>
            </a:r>
            <a:r>
              <a:rPr lang="es-ES" dirty="0"/>
              <a:t>los objetivos que, enmarcados dentro de las competencias establecidas en la materia, pretendemos que los alumnos logren con la actividad. </a:t>
            </a:r>
          </a:p>
          <a:p>
            <a:r>
              <a:rPr lang="es-ES" b="1" dirty="0" smtClean="0"/>
              <a:t>Escoger </a:t>
            </a:r>
            <a:r>
              <a:rPr lang="es-ES" dirty="0"/>
              <a:t>la situación </a:t>
            </a:r>
            <a:r>
              <a:rPr lang="es-ES" dirty="0" err="1" smtClean="0"/>
              <a:t>problematica</a:t>
            </a:r>
            <a:r>
              <a:rPr lang="es-ES" dirty="0" smtClean="0"/>
              <a:t> sobre </a:t>
            </a:r>
            <a:r>
              <a:rPr lang="es-ES" dirty="0"/>
              <a:t>la que los alumnos tendrán que trabajar. Para ello el contenido debe: </a:t>
            </a:r>
          </a:p>
          <a:p>
            <a:r>
              <a:rPr lang="es-ES" dirty="0"/>
              <a:t> Ser relevante para la práctica profesional de los alumnos. </a:t>
            </a:r>
          </a:p>
          <a:p>
            <a:r>
              <a:rPr lang="es-ES" dirty="0"/>
              <a:t> Ser lo suficientemente complejo (pero no imposible) para que suponga un reto para los estudiantes. De esta manera su motivación aumentará y también la necesidad de probarse a sí mismos para orientar adecuadamente la tarea. </a:t>
            </a:r>
          </a:p>
          <a:p>
            <a:r>
              <a:rPr lang="es-ES" dirty="0"/>
              <a:t> Ser lo suficientemente amplio para que los alumnos puedan formularse preguntas y abordar la problemática con una visión de conjunto, pero sin que esta amplitud llegue a desmotivarles o crearles ansiedad. </a:t>
            </a:r>
          </a:p>
          <a:p>
            <a:endParaRPr lang="es-ES" dirty="0"/>
          </a:p>
          <a:p>
            <a:endParaRPr lang="es-ES" dirty="0"/>
          </a:p>
        </p:txBody>
      </p:sp>
    </p:spTree>
    <p:extLst>
      <p:ext uri="{BB962C8B-B14F-4D97-AF65-F5344CB8AC3E}">
        <p14:creationId xmlns:p14="http://schemas.microsoft.com/office/powerpoint/2010/main" val="8146083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755576" y="764704"/>
            <a:ext cx="7272808" cy="5078313"/>
          </a:xfrm>
          <a:prstGeom prst="rect">
            <a:avLst/>
          </a:prstGeom>
        </p:spPr>
        <p:txBody>
          <a:bodyPr wrap="square">
            <a:spAutoFit/>
          </a:bodyPr>
          <a:lstStyle/>
          <a:p>
            <a:r>
              <a:rPr lang="es-ES" b="1" dirty="0"/>
              <a:t>Orientar </a:t>
            </a:r>
            <a:r>
              <a:rPr lang="es-ES" dirty="0"/>
              <a:t>las reglas de la actividad y el trabajo en equipo. Sabemos que, en ocasiones, trabajar en grupo puede crear tensiones, malestar entre los miembros, descoordinación, etc. Estos conflictos dentro de los grupos suelen ser beneficiosos para el crecimiento del grupo, si se solucionan adecuadamente. </a:t>
            </a:r>
            <a:r>
              <a:rPr lang="es-ES" dirty="0" smtClean="0"/>
              <a:t>El </a:t>
            </a:r>
            <a:r>
              <a:rPr lang="es-ES" dirty="0"/>
              <a:t>coordinador, gestor de tiempos, moderador, etc. pueden ser algunos ejemplos. Todos los estudiantes, aparte de desempeñar estos roles, deben participar activamente en el trabajo común. </a:t>
            </a:r>
          </a:p>
          <a:p>
            <a:endParaRPr lang="es-ES" dirty="0"/>
          </a:p>
          <a:p>
            <a:r>
              <a:rPr lang="es-ES" dirty="0"/>
              <a:t> </a:t>
            </a:r>
            <a:r>
              <a:rPr lang="es-ES" b="1" dirty="0"/>
              <a:t>Establecer </a:t>
            </a:r>
            <a:r>
              <a:rPr lang="es-ES" b="1" dirty="0" smtClean="0"/>
              <a:t> </a:t>
            </a:r>
            <a:r>
              <a:rPr lang="es-ES" dirty="0" smtClean="0"/>
              <a:t>un </a:t>
            </a:r>
            <a:r>
              <a:rPr lang="es-ES" dirty="0"/>
              <a:t>tiempo </a:t>
            </a:r>
            <a:r>
              <a:rPr lang="es-ES" b="1" dirty="0"/>
              <a:t>y especificarlo </a:t>
            </a:r>
            <a:r>
              <a:rPr lang="es-ES" dirty="0"/>
              <a:t>para que los alumnos resuelvan el </a:t>
            </a:r>
            <a:r>
              <a:rPr lang="es-ES" dirty="0" smtClean="0"/>
              <a:t>problema </a:t>
            </a:r>
            <a:r>
              <a:rPr lang="es-ES" dirty="0"/>
              <a:t>y puedan organizarse. </a:t>
            </a:r>
            <a:endParaRPr lang="es-ES" dirty="0" smtClean="0"/>
          </a:p>
          <a:p>
            <a:r>
              <a:rPr lang="es-ES" dirty="0" smtClean="0"/>
              <a:t> </a:t>
            </a:r>
            <a:r>
              <a:rPr lang="es-ES" b="1" dirty="0"/>
              <a:t>Organizar </a:t>
            </a:r>
            <a:r>
              <a:rPr lang="es-ES" b="1" dirty="0" smtClean="0"/>
              <a:t> </a:t>
            </a:r>
            <a:r>
              <a:rPr lang="es-ES" dirty="0" smtClean="0"/>
              <a:t>sesiones </a:t>
            </a:r>
            <a:r>
              <a:rPr lang="es-ES" dirty="0"/>
              <a:t>de tutoría donde los alumnos (a nivel individual y grupal) puedan consultar con el tutor sus dudas, sus incertidumbres, sus logros, sus cuestiones, etc. Este espacio ofrece al tutor la posibilidad de conocer de primera mano cómo avanza la actividad y podrá orientarles, animarles a que continúen investigando, etc. Las </a:t>
            </a:r>
            <a:r>
              <a:rPr lang="es-ES" b="1" dirty="0"/>
              <a:t>tutorías </a:t>
            </a:r>
            <a:r>
              <a:rPr lang="es-ES" dirty="0"/>
              <a:t>constituyen una magnífica oportunidad para intercambiar ideas, exponer las dificultades y los avances en la resolución del problema. </a:t>
            </a:r>
          </a:p>
        </p:txBody>
      </p:sp>
    </p:spTree>
    <p:extLst>
      <p:ext uri="{BB962C8B-B14F-4D97-AF65-F5344CB8AC3E}">
        <p14:creationId xmlns:p14="http://schemas.microsoft.com/office/powerpoint/2010/main" val="8146083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476672"/>
            <a:ext cx="8229600" cy="854968"/>
          </a:xfrm>
        </p:spPr>
        <p:txBody>
          <a:bodyPr/>
          <a:lstStyle/>
          <a:p>
            <a:r>
              <a:rPr lang="es-ES" dirty="0" smtClean="0"/>
              <a:t>FASES DEL ABP</a:t>
            </a:r>
            <a:endParaRPr lang="es-ES" dirty="0"/>
          </a:p>
        </p:txBody>
      </p:sp>
      <p:sp>
        <p:nvSpPr>
          <p:cNvPr id="3" name="2 Rectángulo"/>
          <p:cNvSpPr/>
          <p:nvPr/>
        </p:nvSpPr>
        <p:spPr>
          <a:xfrm>
            <a:off x="2286000" y="2828836"/>
            <a:ext cx="4572000" cy="369332"/>
          </a:xfrm>
          <a:prstGeom prst="rect">
            <a:avLst/>
          </a:prstGeom>
        </p:spPr>
        <p:txBody>
          <a:bodyPr>
            <a:spAutoFit/>
          </a:bodyPr>
          <a:lstStyle/>
          <a:p>
            <a:endParaRPr lang="es-ES" dirty="0"/>
          </a:p>
        </p:txBody>
      </p:sp>
      <p:graphicFrame>
        <p:nvGraphicFramePr>
          <p:cNvPr id="4" name="3 Diagrama"/>
          <p:cNvGraphicFramePr/>
          <p:nvPr>
            <p:extLst>
              <p:ext uri="{D42A27DB-BD31-4B8C-83A1-F6EECF244321}">
                <p14:modId xmlns:p14="http://schemas.microsoft.com/office/powerpoint/2010/main" val="921660447"/>
              </p:ext>
            </p:extLst>
          </p:nvPr>
        </p:nvGraphicFramePr>
        <p:xfrm>
          <a:off x="1524000" y="1556792"/>
          <a:ext cx="6576392" cy="44644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146083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o3dsoft.com/blog/es/wp-content/uploads/2011/04/ABP.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624" y="557033"/>
            <a:ext cx="6799730" cy="54983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097619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06090"/>
          </a:xfrm>
        </p:spPr>
        <p:txBody>
          <a:bodyPr>
            <a:normAutofit fontScale="90000"/>
          </a:bodyPr>
          <a:lstStyle/>
          <a:p>
            <a:r>
              <a:rPr lang="es-ES" dirty="0" smtClean="0"/>
              <a:t>ROLES </a:t>
            </a:r>
            <a:endParaRPr lang="es-ES" dirty="0"/>
          </a:p>
        </p:txBody>
      </p:sp>
      <p:sp>
        <p:nvSpPr>
          <p:cNvPr id="3" name="2 Rectángulo"/>
          <p:cNvSpPr/>
          <p:nvPr/>
        </p:nvSpPr>
        <p:spPr>
          <a:xfrm>
            <a:off x="342256" y="1464289"/>
            <a:ext cx="8496944" cy="646331"/>
          </a:xfrm>
          <a:prstGeom prst="rect">
            <a:avLst/>
          </a:prstGeom>
        </p:spPr>
        <p:txBody>
          <a:bodyPr wrap="square">
            <a:spAutoFit/>
          </a:bodyPr>
          <a:lstStyle/>
          <a:p>
            <a:endParaRPr lang="es-ES" dirty="0"/>
          </a:p>
          <a:p>
            <a:r>
              <a:rPr lang="es-ES" dirty="0"/>
              <a:t>	</a:t>
            </a:r>
            <a:r>
              <a:rPr lang="es-ES" dirty="0" smtClean="0"/>
              <a:t>                                                  ALUMNADO </a:t>
            </a:r>
            <a:r>
              <a:rPr lang="es-ES" dirty="0"/>
              <a:t>		</a:t>
            </a:r>
            <a:endParaRPr lang="es-ES" dirty="0" smtClean="0"/>
          </a:p>
        </p:txBody>
      </p:sp>
      <p:graphicFrame>
        <p:nvGraphicFramePr>
          <p:cNvPr id="4" name="3 Tabla"/>
          <p:cNvGraphicFramePr>
            <a:graphicFrameLocks noGrp="1"/>
          </p:cNvGraphicFramePr>
          <p:nvPr>
            <p:extLst>
              <p:ext uri="{D42A27DB-BD31-4B8C-83A1-F6EECF244321}">
                <p14:modId xmlns:p14="http://schemas.microsoft.com/office/powerpoint/2010/main" val="3222705441"/>
              </p:ext>
            </p:extLst>
          </p:nvPr>
        </p:nvGraphicFramePr>
        <p:xfrm>
          <a:off x="755576" y="1268760"/>
          <a:ext cx="7344816" cy="5943600"/>
        </p:xfrm>
        <a:graphic>
          <a:graphicData uri="http://schemas.openxmlformats.org/drawingml/2006/table">
            <a:tbl>
              <a:tblPr firstRow="1" bandRow="1">
                <a:tableStyleId>{5C22544A-7EE6-4342-B048-85BDC9FD1C3A}</a:tableStyleId>
              </a:tblPr>
              <a:tblGrid>
                <a:gridCol w="3672408"/>
                <a:gridCol w="3672408"/>
              </a:tblGrid>
              <a:tr h="323482">
                <a:tc>
                  <a:txBody>
                    <a:bodyPr/>
                    <a:lstStyle/>
                    <a:p>
                      <a:r>
                        <a:rPr lang="es-ES" dirty="0" smtClean="0"/>
                        <a:t>PROFESOR </a:t>
                      </a:r>
                      <a:endParaRPr lang="es-ES" dirty="0"/>
                    </a:p>
                  </a:txBody>
                  <a:tcPr/>
                </a:tc>
                <a:tc>
                  <a:txBody>
                    <a:bodyPr/>
                    <a:lstStyle/>
                    <a:p>
                      <a:r>
                        <a:rPr lang="es-ES" dirty="0" smtClean="0"/>
                        <a:t>ALUMNO </a:t>
                      </a:r>
                      <a:endParaRPr lang="es-ES" dirty="0"/>
                    </a:p>
                  </a:txBody>
                  <a:tcPr/>
                </a:tc>
              </a:tr>
              <a:tr h="4933102">
                <a:tc>
                  <a:txBody>
                    <a:bodyPr/>
                    <a:lstStyle/>
                    <a:p>
                      <a:r>
                        <a:rPr lang="es-ES" b="1" dirty="0" smtClean="0"/>
                        <a:t>1. </a:t>
                      </a:r>
                      <a:r>
                        <a:rPr lang="es-ES" dirty="0" smtClean="0"/>
                        <a:t>Da un papel protagonista al alumno en la construcción de su aprendizaje. </a:t>
                      </a:r>
                    </a:p>
                    <a:p>
                      <a:r>
                        <a:rPr lang="es-ES" b="1" dirty="0" smtClean="0"/>
                        <a:t>2. </a:t>
                      </a:r>
                      <a:r>
                        <a:rPr lang="es-ES" dirty="0" smtClean="0"/>
                        <a:t>Tiene que ser consciente de los logros que consiguen sus alumnos. </a:t>
                      </a:r>
                    </a:p>
                    <a:p>
                      <a:r>
                        <a:rPr lang="es-ES" b="1" dirty="0" smtClean="0"/>
                        <a:t>3. </a:t>
                      </a:r>
                      <a:r>
                        <a:rPr lang="es-ES" dirty="0" smtClean="0"/>
                        <a:t>Es un </a:t>
                      </a:r>
                      <a:r>
                        <a:rPr lang="es-ES" sz="1600" dirty="0" smtClean="0"/>
                        <a:t>guía</a:t>
                      </a:r>
                      <a:r>
                        <a:rPr lang="es-ES" dirty="0" smtClean="0"/>
                        <a:t>, un tutor, un facilitador del aprendizaje que acude a los alumnos cuando le necesitan y que les ofrece información cuando la necesitan. </a:t>
                      </a:r>
                    </a:p>
                    <a:p>
                      <a:r>
                        <a:rPr lang="es-ES" b="1" dirty="0" smtClean="0"/>
                        <a:t>4. </a:t>
                      </a:r>
                      <a:r>
                        <a:rPr lang="es-ES" dirty="0" smtClean="0"/>
                        <a:t>El papel principal es ofrecer a los alumnos diversas oportunidades de aprendizaje. </a:t>
                      </a:r>
                    </a:p>
                    <a:p>
                      <a:r>
                        <a:rPr lang="es-ES" b="1" dirty="0" smtClean="0"/>
                        <a:t>5. </a:t>
                      </a:r>
                      <a:r>
                        <a:rPr lang="es-ES" dirty="0" smtClean="0"/>
                        <a:t>Ayuda a sus alumnos a que piensen críticamente orientando sus reflexiones y formulando cuestiones importantes. </a:t>
                      </a:r>
                    </a:p>
                    <a:p>
                      <a:r>
                        <a:rPr lang="es-ES" b="1" dirty="0" smtClean="0"/>
                        <a:t>6. </a:t>
                      </a:r>
                      <a:r>
                        <a:rPr lang="es-ES" dirty="0" smtClean="0"/>
                        <a:t>Realizar sesiones de tutoría con los alumnos. </a:t>
                      </a:r>
                      <a:endParaRPr lang="es-ES" dirty="0"/>
                    </a:p>
                  </a:txBody>
                  <a:tcPr/>
                </a:tc>
                <a:tc>
                  <a:txBody>
                    <a:bodyPr/>
                    <a:lstStyle/>
                    <a:p>
                      <a:r>
                        <a:rPr lang="es-ES" b="1" dirty="0" smtClean="0"/>
                        <a:t>1. </a:t>
                      </a:r>
                      <a:r>
                        <a:rPr lang="es-ES" dirty="0" smtClean="0"/>
                        <a:t>Asumir su responsabilidad ante el aprendizaje. </a:t>
                      </a:r>
                    </a:p>
                    <a:p>
                      <a:r>
                        <a:rPr lang="es-ES" b="1" dirty="0" smtClean="0"/>
                        <a:t>2. </a:t>
                      </a:r>
                      <a:r>
                        <a:rPr lang="es-ES" dirty="0" smtClean="0"/>
                        <a:t>Trabajar con diferentes grupos gestionando los posibles conflictos que surjan. </a:t>
                      </a:r>
                    </a:p>
                    <a:p>
                      <a:r>
                        <a:rPr lang="es-ES" b="1" dirty="0" smtClean="0"/>
                        <a:t>3. </a:t>
                      </a:r>
                      <a:r>
                        <a:rPr lang="es-ES" dirty="0" smtClean="0"/>
                        <a:t>Tener una actitud receptiva hacia el intercambio de ideas con los compañeros. </a:t>
                      </a:r>
                    </a:p>
                    <a:p>
                      <a:r>
                        <a:rPr lang="es-ES" b="1" dirty="0" smtClean="0"/>
                        <a:t>4. </a:t>
                      </a:r>
                      <a:r>
                        <a:rPr lang="es-ES" dirty="0" smtClean="0"/>
                        <a:t>Compartir información y aprender de los demás </a:t>
                      </a:r>
                    </a:p>
                    <a:p>
                      <a:r>
                        <a:rPr lang="es-ES" b="1" dirty="0" smtClean="0"/>
                        <a:t>5. </a:t>
                      </a:r>
                      <a:r>
                        <a:rPr lang="es-ES" dirty="0" smtClean="0"/>
                        <a:t>Ser autónomo en el aprendizaje (buscar información, contrastarla, comprenderla, aplicarla, etc.) y saber pedir ayuda y orientación cuando lo necesite. </a:t>
                      </a:r>
                    </a:p>
                    <a:p>
                      <a:r>
                        <a:rPr lang="es-ES" b="1" dirty="0" smtClean="0"/>
                        <a:t>6. </a:t>
                      </a:r>
                      <a:r>
                        <a:rPr lang="es-ES" dirty="0" smtClean="0"/>
                        <a:t>Disponer de las estrategias necesarias para planificar, controlar y evaluar los pasos que lleva a cabo en su aprendizaje. 	</a:t>
                      </a:r>
                    </a:p>
                    <a:p>
                      <a:endParaRPr lang="es-ES" dirty="0"/>
                    </a:p>
                  </a:txBody>
                  <a:tcPr/>
                </a:tc>
              </a:tr>
            </a:tbl>
          </a:graphicData>
        </a:graphic>
      </p:graphicFrame>
    </p:spTree>
    <p:extLst>
      <p:ext uri="{BB962C8B-B14F-4D97-AF65-F5344CB8AC3E}">
        <p14:creationId xmlns:p14="http://schemas.microsoft.com/office/powerpoint/2010/main" val="8146083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VENTAJAS DEL ABP</a:t>
            </a:r>
            <a:endParaRPr lang="es-ES" dirty="0"/>
          </a:p>
        </p:txBody>
      </p:sp>
      <p:sp>
        <p:nvSpPr>
          <p:cNvPr id="3" name="2 Marcador de contenido"/>
          <p:cNvSpPr>
            <a:spLocks noGrp="1"/>
          </p:cNvSpPr>
          <p:nvPr>
            <p:ph idx="1"/>
          </p:nvPr>
        </p:nvSpPr>
        <p:spPr/>
        <p:txBody>
          <a:bodyPr>
            <a:normAutofit fontScale="92500"/>
          </a:bodyPr>
          <a:lstStyle/>
          <a:p>
            <a:r>
              <a:rPr lang="es-ES" smtClean="0"/>
              <a:t>Alumnos con mayor motivación</a:t>
            </a:r>
          </a:p>
          <a:p>
            <a:r>
              <a:rPr lang="es-ES" smtClean="0"/>
              <a:t>Un aprendizaje más significativo</a:t>
            </a:r>
          </a:p>
          <a:p>
            <a:r>
              <a:rPr lang="es-ES" smtClean="0"/>
              <a:t>Desarrollo de habilidades de pensamiento</a:t>
            </a:r>
          </a:p>
          <a:p>
            <a:r>
              <a:rPr lang="es-ES" smtClean="0"/>
              <a:t>Desarrollo de habilidades para el aprendizaje</a:t>
            </a:r>
          </a:p>
          <a:p>
            <a:r>
              <a:rPr lang="es-ES" smtClean="0"/>
              <a:t>Posibilita mayor retención de información</a:t>
            </a:r>
          </a:p>
          <a:p>
            <a:r>
              <a:rPr lang="es-ES" smtClean="0"/>
              <a:t>Permite la integración del conocimiento</a:t>
            </a:r>
          </a:p>
          <a:p>
            <a:r>
              <a:rPr lang="es-ES" smtClean="0"/>
              <a:t>Incremento de su autodirección</a:t>
            </a:r>
          </a:p>
          <a:p>
            <a:r>
              <a:rPr lang="es-ES" smtClean="0"/>
              <a:t>Mejoramiento de comprensión y desarrollo de habilidades</a:t>
            </a:r>
            <a:endParaRPr lang="es-ES" dirty="0"/>
          </a:p>
        </p:txBody>
      </p:sp>
    </p:spTree>
    <p:extLst>
      <p:ext uri="{BB962C8B-B14F-4D97-AF65-F5344CB8AC3E}">
        <p14:creationId xmlns:p14="http://schemas.microsoft.com/office/powerpoint/2010/main" val="81460833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hincheta">
  <a:themeElements>
    <a:clrScheme name="Chincheta">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Chincheta">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hincheta">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180</TotalTime>
  <Words>829</Words>
  <Application>Microsoft Office PowerPoint</Application>
  <PresentationFormat>Presentación en pantalla (4:3)</PresentationFormat>
  <Paragraphs>71</Paragraphs>
  <Slides>9</Slides>
  <Notes>0</Notes>
  <HiddenSlides>0</HiddenSlides>
  <MMClips>0</MMClips>
  <ScaleCrop>false</ScaleCrop>
  <HeadingPairs>
    <vt:vector size="4" baseType="variant">
      <vt:variant>
        <vt:lpstr>Tema</vt:lpstr>
      </vt:variant>
      <vt:variant>
        <vt:i4>1</vt:i4>
      </vt:variant>
      <vt:variant>
        <vt:lpstr>Títulos de diapositiva</vt:lpstr>
      </vt:variant>
      <vt:variant>
        <vt:i4>9</vt:i4>
      </vt:variant>
    </vt:vector>
  </HeadingPairs>
  <TitlesOfParts>
    <vt:vector size="10" baseType="lpstr">
      <vt:lpstr>Chincheta</vt:lpstr>
      <vt:lpstr>Presentación de PowerPoint</vt:lpstr>
      <vt:lpstr>QUE ES EL ABP?</vt:lpstr>
      <vt:lpstr>CARACTERISTICAS  DEL METODO</vt:lpstr>
      <vt:lpstr>En la planificación de la sesión de ABP es necesario: </vt:lpstr>
      <vt:lpstr>Presentación de PowerPoint</vt:lpstr>
      <vt:lpstr>FASES DEL ABP</vt:lpstr>
      <vt:lpstr>Presentación de PowerPoint</vt:lpstr>
      <vt:lpstr>ROLES </vt:lpstr>
      <vt:lpstr>VENTAJAS DEL ABP</vt:lpstr>
    </vt:vector>
  </TitlesOfParts>
  <Company>Luffi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Luffi</dc:creator>
  <cp:lastModifiedBy>User</cp:lastModifiedBy>
  <cp:revision>16</cp:revision>
  <dcterms:created xsi:type="dcterms:W3CDTF">2015-07-01T01:15:50Z</dcterms:created>
  <dcterms:modified xsi:type="dcterms:W3CDTF">2015-07-02T18:39:49Z</dcterms:modified>
</cp:coreProperties>
</file>