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4" r:id="rId22"/>
    <p:sldId id="277" r:id="rId23"/>
    <p:sldId id="278" r:id="rId24"/>
    <p:sldId id="279" r:id="rId25"/>
    <p:sldId id="281" r:id="rId26"/>
    <p:sldId id="282" r:id="rId27"/>
    <p:sldId id="283" r:id="rId28"/>
    <p:sldId id="284" r:id="rId29"/>
    <p:sldId id="286"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BF51AA-CC02-4FC3-852B-23E670A8106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s-ES"/>
        </a:p>
      </dgm:t>
    </dgm:pt>
    <dgm:pt modelId="{B9BF3211-0B27-4AB5-B8C0-DAC90F61D5EC}">
      <dgm:prSet phldrT="[Texto]"/>
      <dgm:spPr>
        <a:solidFill>
          <a:schemeClr val="accent4"/>
        </a:solidFill>
      </dgm:spPr>
      <dgm:t>
        <a:bodyPr/>
        <a:lstStyle/>
        <a:p>
          <a:r>
            <a:rPr lang="es-ES" dirty="0" smtClean="0"/>
            <a:t>La pregunta</a:t>
          </a:r>
          <a:endParaRPr lang="es-ES" dirty="0"/>
        </a:p>
      </dgm:t>
    </dgm:pt>
    <dgm:pt modelId="{F86E4AE9-4C5C-4174-B6B2-BE73CC495B05}" type="parTrans" cxnId="{D753ADD6-963D-46B3-8BE1-CBFB437EA35A}">
      <dgm:prSet/>
      <dgm:spPr/>
      <dgm:t>
        <a:bodyPr/>
        <a:lstStyle/>
        <a:p>
          <a:endParaRPr lang="es-ES"/>
        </a:p>
      </dgm:t>
    </dgm:pt>
    <dgm:pt modelId="{60947790-C69F-4FE7-84EA-5BFB97265349}" type="sibTrans" cxnId="{D753ADD6-963D-46B3-8BE1-CBFB437EA35A}">
      <dgm:prSet/>
      <dgm:spPr/>
      <dgm:t>
        <a:bodyPr/>
        <a:lstStyle/>
        <a:p>
          <a:endParaRPr lang="es-ES"/>
        </a:p>
      </dgm:t>
    </dgm:pt>
    <dgm:pt modelId="{E7A9634E-BC55-460E-8544-2FBDCE7BC8DC}">
      <dgm:prSet phldrT="[Texto]"/>
      <dgm:spPr>
        <a:solidFill>
          <a:srgbClr val="FFC000"/>
        </a:solidFill>
      </dgm:spPr>
      <dgm:t>
        <a:bodyPr/>
        <a:lstStyle/>
        <a:p>
          <a:r>
            <a:rPr lang="es-ES" dirty="0" smtClean="0"/>
            <a:t>La Acción</a:t>
          </a:r>
          <a:endParaRPr lang="es-ES" dirty="0"/>
        </a:p>
      </dgm:t>
    </dgm:pt>
    <dgm:pt modelId="{AA216F71-50D0-4B51-AC28-799476119094}" type="parTrans" cxnId="{8DF688DB-FA5B-4565-B14E-244F5652D9B2}">
      <dgm:prSet/>
      <dgm:spPr/>
      <dgm:t>
        <a:bodyPr/>
        <a:lstStyle/>
        <a:p>
          <a:endParaRPr lang="es-ES"/>
        </a:p>
      </dgm:t>
    </dgm:pt>
    <dgm:pt modelId="{85DFF5AF-F4B9-4968-BA07-47CF4CA52D21}" type="sibTrans" cxnId="{8DF688DB-FA5B-4565-B14E-244F5652D9B2}">
      <dgm:prSet/>
      <dgm:spPr/>
      <dgm:t>
        <a:bodyPr/>
        <a:lstStyle/>
        <a:p>
          <a:endParaRPr lang="es-ES"/>
        </a:p>
      </dgm:t>
    </dgm:pt>
    <dgm:pt modelId="{CC98FF3A-029D-4D7F-A569-96A1DDE5D036}">
      <dgm:prSet phldrT="[Texto]"/>
      <dgm:spPr>
        <a:solidFill>
          <a:srgbClr val="0070C0"/>
        </a:solidFill>
      </dgm:spPr>
      <dgm:t>
        <a:bodyPr/>
        <a:lstStyle/>
        <a:p>
          <a:r>
            <a:rPr lang="es-ES" dirty="0" smtClean="0"/>
            <a:t>La </a:t>
          </a:r>
          <a:r>
            <a:rPr lang="es-ES" dirty="0" err="1" smtClean="0"/>
            <a:t>reeflexión</a:t>
          </a:r>
          <a:endParaRPr lang="es-ES" dirty="0"/>
        </a:p>
      </dgm:t>
    </dgm:pt>
    <dgm:pt modelId="{A4F61F4C-A3BB-4EF5-823E-06A26D49F011}" type="parTrans" cxnId="{32980317-5BF7-413A-AD9A-2C7FFA9436D0}">
      <dgm:prSet/>
      <dgm:spPr/>
      <dgm:t>
        <a:bodyPr/>
        <a:lstStyle/>
        <a:p>
          <a:endParaRPr lang="es-ES"/>
        </a:p>
      </dgm:t>
    </dgm:pt>
    <dgm:pt modelId="{13E28E1A-97DC-43A8-A1CD-07D528BE4954}" type="sibTrans" cxnId="{32980317-5BF7-413A-AD9A-2C7FFA9436D0}">
      <dgm:prSet/>
      <dgm:spPr/>
      <dgm:t>
        <a:bodyPr/>
        <a:lstStyle/>
        <a:p>
          <a:endParaRPr lang="es-ES"/>
        </a:p>
      </dgm:t>
    </dgm:pt>
    <dgm:pt modelId="{3AF57F9D-6564-4886-9C2D-983AE00E93D0}" type="pres">
      <dgm:prSet presAssocID="{BCBF51AA-CC02-4FC3-852B-23E670A81067}" presName="cycle" presStyleCnt="0">
        <dgm:presLayoutVars>
          <dgm:dir/>
          <dgm:resizeHandles val="exact"/>
        </dgm:presLayoutVars>
      </dgm:prSet>
      <dgm:spPr/>
      <dgm:t>
        <a:bodyPr/>
        <a:lstStyle/>
        <a:p>
          <a:endParaRPr lang="es-BO"/>
        </a:p>
      </dgm:t>
    </dgm:pt>
    <dgm:pt modelId="{C7A39AD9-8032-4F6B-A658-8551034B84FB}" type="pres">
      <dgm:prSet presAssocID="{B9BF3211-0B27-4AB5-B8C0-DAC90F61D5EC}" presName="node" presStyleLbl="node1" presStyleIdx="0" presStyleCnt="3">
        <dgm:presLayoutVars>
          <dgm:bulletEnabled val="1"/>
        </dgm:presLayoutVars>
      </dgm:prSet>
      <dgm:spPr/>
      <dgm:t>
        <a:bodyPr/>
        <a:lstStyle/>
        <a:p>
          <a:endParaRPr lang="es-BO"/>
        </a:p>
      </dgm:t>
    </dgm:pt>
    <dgm:pt modelId="{1BC06441-598C-4513-97B2-EB6FD2EE1B24}" type="pres">
      <dgm:prSet presAssocID="{60947790-C69F-4FE7-84EA-5BFB97265349}" presName="sibTrans" presStyleLbl="sibTrans2D1" presStyleIdx="0" presStyleCnt="3"/>
      <dgm:spPr/>
      <dgm:t>
        <a:bodyPr/>
        <a:lstStyle/>
        <a:p>
          <a:endParaRPr lang="es-BO"/>
        </a:p>
      </dgm:t>
    </dgm:pt>
    <dgm:pt modelId="{88545D7F-54BD-4E59-AF0B-B7327224919D}" type="pres">
      <dgm:prSet presAssocID="{60947790-C69F-4FE7-84EA-5BFB97265349}" presName="connectorText" presStyleLbl="sibTrans2D1" presStyleIdx="0" presStyleCnt="3"/>
      <dgm:spPr/>
      <dgm:t>
        <a:bodyPr/>
        <a:lstStyle/>
        <a:p>
          <a:endParaRPr lang="es-BO"/>
        </a:p>
      </dgm:t>
    </dgm:pt>
    <dgm:pt modelId="{BCC3097C-B4A6-4087-AC28-191E041AFAEB}" type="pres">
      <dgm:prSet presAssocID="{E7A9634E-BC55-460E-8544-2FBDCE7BC8DC}" presName="node" presStyleLbl="node1" presStyleIdx="1" presStyleCnt="3">
        <dgm:presLayoutVars>
          <dgm:bulletEnabled val="1"/>
        </dgm:presLayoutVars>
      </dgm:prSet>
      <dgm:spPr/>
      <dgm:t>
        <a:bodyPr/>
        <a:lstStyle/>
        <a:p>
          <a:endParaRPr lang="es-BO"/>
        </a:p>
      </dgm:t>
    </dgm:pt>
    <dgm:pt modelId="{05F68356-91F5-465F-B2BE-999EBC5C034E}" type="pres">
      <dgm:prSet presAssocID="{85DFF5AF-F4B9-4968-BA07-47CF4CA52D21}" presName="sibTrans" presStyleLbl="sibTrans2D1" presStyleIdx="1" presStyleCnt="3"/>
      <dgm:spPr/>
      <dgm:t>
        <a:bodyPr/>
        <a:lstStyle/>
        <a:p>
          <a:endParaRPr lang="es-BO"/>
        </a:p>
      </dgm:t>
    </dgm:pt>
    <dgm:pt modelId="{F248FDD4-B55B-4483-B289-761DE7EA9765}" type="pres">
      <dgm:prSet presAssocID="{85DFF5AF-F4B9-4968-BA07-47CF4CA52D21}" presName="connectorText" presStyleLbl="sibTrans2D1" presStyleIdx="1" presStyleCnt="3"/>
      <dgm:spPr/>
      <dgm:t>
        <a:bodyPr/>
        <a:lstStyle/>
        <a:p>
          <a:endParaRPr lang="es-BO"/>
        </a:p>
      </dgm:t>
    </dgm:pt>
    <dgm:pt modelId="{C3490F59-A901-4C37-96CF-833D1070B225}" type="pres">
      <dgm:prSet presAssocID="{CC98FF3A-029D-4D7F-A569-96A1DDE5D036}" presName="node" presStyleLbl="node1" presStyleIdx="2" presStyleCnt="3">
        <dgm:presLayoutVars>
          <dgm:bulletEnabled val="1"/>
        </dgm:presLayoutVars>
      </dgm:prSet>
      <dgm:spPr/>
      <dgm:t>
        <a:bodyPr/>
        <a:lstStyle/>
        <a:p>
          <a:endParaRPr lang="es-BO"/>
        </a:p>
      </dgm:t>
    </dgm:pt>
    <dgm:pt modelId="{E826D1EE-2786-4926-A7BA-28E809FF1B11}" type="pres">
      <dgm:prSet presAssocID="{13E28E1A-97DC-43A8-A1CD-07D528BE4954}" presName="sibTrans" presStyleLbl="sibTrans2D1" presStyleIdx="2" presStyleCnt="3"/>
      <dgm:spPr/>
      <dgm:t>
        <a:bodyPr/>
        <a:lstStyle/>
        <a:p>
          <a:endParaRPr lang="es-BO"/>
        </a:p>
      </dgm:t>
    </dgm:pt>
    <dgm:pt modelId="{BACD20A7-769E-43EE-82D1-66908EAAF3C6}" type="pres">
      <dgm:prSet presAssocID="{13E28E1A-97DC-43A8-A1CD-07D528BE4954}" presName="connectorText" presStyleLbl="sibTrans2D1" presStyleIdx="2" presStyleCnt="3"/>
      <dgm:spPr/>
      <dgm:t>
        <a:bodyPr/>
        <a:lstStyle/>
        <a:p>
          <a:endParaRPr lang="es-BO"/>
        </a:p>
      </dgm:t>
    </dgm:pt>
  </dgm:ptLst>
  <dgm:cxnLst>
    <dgm:cxn modelId="{8DF688DB-FA5B-4565-B14E-244F5652D9B2}" srcId="{BCBF51AA-CC02-4FC3-852B-23E670A81067}" destId="{E7A9634E-BC55-460E-8544-2FBDCE7BC8DC}" srcOrd="1" destOrd="0" parTransId="{AA216F71-50D0-4B51-AC28-799476119094}" sibTransId="{85DFF5AF-F4B9-4968-BA07-47CF4CA52D21}"/>
    <dgm:cxn modelId="{50D8F315-87D0-4D27-BF4E-AEA3756C2715}" type="presOf" srcId="{13E28E1A-97DC-43A8-A1CD-07D528BE4954}" destId="{E826D1EE-2786-4926-A7BA-28E809FF1B11}" srcOrd="0" destOrd="0" presId="urn:microsoft.com/office/officeart/2005/8/layout/cycle2"/>
    <dgm:cxn modelId="{8C7DBE35-305B-46D4-BA55-002470B44E30}" type="presOf" srcId="{85DFF5AF-F4B9-4968-BA07-47CF4CA52D21}" destId="{F248FDD4-B55B-4483-B289-761DE7EA9765}" srcOrd="1" destOrd="0" presId="urn:microsoft.com/office/officeart/2005/8/layout/cycle2"/>
    <dgm:cxn modelId="{90174DA9-7991-46B6-9C01-7435BD01503D}" type="presOf" srcId="{CC98FF3A-029D-4D7F-A569-96A1DDE5D036}" destId="{C3490F59-A901-4C37-96CF-833D1070B225}" srcOrd="0" destOrd="0" presId="urn:microsoft.com/office/officeart/2005/8/layout/cycle2"/>
    <dgm:cxn modelId="{1F7EA859-6DF1-4F89-8A0B-16D76D1067C9}" type="presOf" srcId="{B9BF3211-0B27-4AB5-B8C0-DAC90F61D5EC}" destId="{C7A39AD9-8032-4F6B-A658-8551034B84FB}" srcOrd="0" destOrd="0" presId="urn:microsoft.com/office/officeart/2005/8/layout/cycle2"/>
    <dgm:cxn modelId="{32980317-5BF7-413A-AD9A-2C7FFA9436D0}" srcId="{BCBF51AA-CC02-4FC3-852B-23E670A81067}" destId="{CC98FF3A-029D-4D7F-A569-96A1DDE5D036}" srcOrd="2" destOrd="0" parTransId="{A4F61F4C-A3BB-4EF5-823E-06A26D49F011}" sibTransId="{13E28E1A-97DC-43A8-A1CD-07D528BE4954}"/>
    <dgm:cxn modelId="{1106658E-89BC-4541-8C9A-1755AB1ECFE7}" type="presOf" srcId="{BCBF51AA-CC02-4FC3-852B-23E670A81067}" destId="{3AF57F9D-6564-4886-9C2D-983AE00E93D0}" srcOrd="0" destOrd="0" presId="urn:microsoft.com/office/officeart/2005/8/layout/cycle2"/>
    <dgm:cxn modelId="{E81344A2-F975-4B02-92B9-EA13975FC98B}" type="presOf" srcId="{E7A9634E-BC55-460E-8544-2FBDCE7BC8DC}" destId="{BCC3097C-B4A6-4087-AC28-191E041AFAEB}" srcOrd="0" destOrd="0" presId="urn:microsoft.com/office/officeart/2005/8/layout/cycle2"/>
    <dgm:cxn modelId="{D753ADD6-963D-46B3-8BE1-CBFB437EA35A}" srcId="{BCBF51AA-CC02-4FC3-852B-23E670A81067}" destId="{B9BF3211-0B27-4AB5-B8C0-DAC90F61D5EC}" srcOrd="0" destOrd="0" parTransId="{F86E4AE9-4C5C-4174-B6B2-BE73CC495B05}" sibTransId="{60947790-C69F-4FE7-84EA-5BFB97265349}"/>
    <dgm:cxn modelId="{0595640D-4F17-4153-9BB1-376B738485B2}" type="presOf" srcId="{85DFF5AF-F4B9-4968-BA07-47CF4CA52D21}" destId="{05F68356-91F5-465F-B2BE-999EBC5C034E}" srcOrd="0" destOrd="0" presId="urn:microsoft.com/office/officeart/2005/8/layout/cycle2"/>
    <dgm:cxn modelId="{594A454F-7BBD-4248-92F8-CE981E306A93}" type="presOf" srcId="{60947790-C69F-4FE7-84EA-5BFB97265349}" destId="{88545D7F-54BD-4E59-AF0B-B7327224919D}" srcOrd="1" destOrd="0" presId="urn:microsoft.com/office/officeart/2005/8/layout/cycle2"/>
    <dgm:cxn modelId="{1ACE14D4-8B58-4D3B-AF0A-0ECC44E2C7D1}" type="presOf" srcId="{60947790-C69F-4FE7-84EA-5BFB97265349}" destId="{1BC06441-598C-4513-97B2-EB6FD2EE1B24}" srcOrd="0" destOrd="0" presId="urn:microsoft.com/office/officeart/2005/8/layout/cycle2"/>
    <dgm:cxn modelId="{75AB9717-381C-4214-855D-0D97CB32727C}" type="presOf" srcId="{13E28E1A-97DC-43A8-A1CD-07D528BE4954}" destId="{BACD20A7-769E-43EE-82D1-66908EAAF3C6}" srcOrd="1" destOrd="0" presId="urn:microsoft.com/office/officeart/2005/8/layout/cycle2"/>
    <dgm:cxn modelId="{0A6827FB-51AE-4D5D-9F85-00EE9A9638AA}" type="presParOf" srcId="{3AF57F9D-6564-4886-9C2D-983AE00E93D0}" destId="{C7A39AD9-8032-4F6B-A658-8551034B84FB}" srcOrd="0" destOrd="0" presId="urn:microsoft.com/office/officeart/2005/8/layout/cycle2"/>
    <dgm:cxn modelId="{3E9C8D48-67A0-4006-95C6-12A03CD2CF14}" type="presParOf" srcId="{3AF57F9D-6564-4886-9C2D-983AE00E93D0}" destId="{1BC06441-598C-4513-97B2-EB6FD2EE1B24}" srcOrd="1" destOrd="0" presId="urn:microsoft.com/office/officeart/2005/8/layout/cycle2"/>
    <dgm:cxn modelId="{47A05F34-392A-4C45-A3D3-EE5DCD700C4E}" type="presParOf" srcId="{1BC06441-598C-4513-97B2-EB6FD2EE1B24}" destId="{88545D7F-54BD-4E59-AF0B-B7327224919D}" srcOrd="0" destOrd="0" presId="urn:microsoft.com/office/officeart/2005/8/layout/cycle2"/>
    <dgm:cxn modelId="{E0AAE378-B0BC-492F-BEB4-F2062A532C3A}" type="presParOf" srcId="{3AF57F9D-6564-4886-9C2D-983AE00E93D0}" destId="{BCC3097C-B4A6-4087-AC28-191E041AFAEB}" srcOrd="2" destOrd="0" presId="urn:microsoft.com/office/officeart/2005/8/layout/cycle2"/>
    <dgm:cxn modelId="{5D10E81B-2FC7-4C4B-AFD8-71186497E442}" type="presParOf" srcId="{3AF57F9D-6564-4886-9C2D-983AE00E93D0}" destId="{05F68356-91F5-465F-B2BE-999EBC5C034E}" srcOrd="3" destOrd="0" presId="urn:microsoft.com/office/officeart/2005/8/layout/cycle2"/>
    <dgm:cxn modelId="{EFF3ADE5-E2B0-450C-A24B-AEFFCAB1E0E9}" type="presParOf" srcId="{05F68356-91F5-465F-B2BE-999EBC5C034E}" destId="{F248FDD4-B55B-4483-B289-761DE7EA9765}" srcOrd="0" destOrd="0" presId="urn:microsoft.com/office/officeart/2005/8/layout/cycle2"/>
    <dgm:cxn modelId="{8A2B7121-1833-4B65-A976-31A48A5D82A3}" type="presParOf" srcId="{3AF57F9D-6564-4886-9C2D-983AE00E93D0}" destId="{C3490F59-A901-4C37-96CF-833D1070B225}" srcOrd="4" destOrd="0" presId="urn:microsoft.com/office/officeart/2005/8/layout/cycle2"/>
    <dgm:cxn modelId="{678C747D-93C6-4BF4-83DA-C2C212383977}" type="presParOf" srcId="{3AF57F9D-6564-4886-9C2D-983AE00E93D0}" destId="{E826D1EE-2786-4926-A7BA-28E809FF1B11}" srcOrd="5" destOrd="0" presId="urn:microsoft.com/office/officeart/2005/8/layout/cycle2"/>
    <dgm:cxn modelId="{1398F28A-F026-4FDB-A6B8-F0D0D921BC9A}" type="presParOf" srcId="{E826D1EE-2786-4926-A7BA-28E809FF1B11}" destId="{BACD20A7-769E-43EE-82D1-66908EAAF3C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E6AD88-7066-467E-B91C-8109A0EA441D}" type="doc">
      <dgm:prSet loTypeId="urn:microsoft.com/office/officeart/2005/8/layout/cycle5" loCatId="cycle" qsTypeId="urn:microsoft.com/office/officeart/2005/8/quickstyle/simple1" qsCatId="simple" csTypeId="urn:microsoft.com/office/officeart/2005/8/colors/colorful1#1" csCatId="colorful" phldr="1"/>
      <dgm:spPr/>
      <dgm:t>
        <a:bodyPr/>
        <a:lstStyle/>
        <a:p>
          <a:endParaRPr lang="es-ES"/>
        </a:p>
      </dgm:t>
    </dgm:pt>
    <dgm:pt modelId="{588EAC0F-C25E-47BA-90AE-93AF627E37FA}">
      <dgm:prSet phldrT="[Texto]"/>
      <dgm:spPr/>
      <dgm:t>
        <a:bodyPr/>
        <a:lstStyle/>
        <a:p>
          <a:r>
            <a:rPr lang="es-ES" dirty="0" smtClean="0"/>
            <a:t>1. Pregunta</a:t>
          </a:r>
        </a:p>
        <a:p>
          <a:r>
            <a:rPr lang="es-ES" dirty="0" err="1" smtClean="0"/>
            <a:t>Observación+lo</a:t>
          </a:r>
          <a:r>
            <a:rPr lang="es-ES" dirty="0" smtClean="0"/>
            <a:t> que </a:t>
          </a:r>
          <a:r>
            <a:rPr lang="es-ES" dirty="0" err="1" smtClean="0"/>
            <a:t>sabemos+curiosidad</a:t>
          </a:r>
          <a:endParaRPr lang="es-ES" dirty="0"/>
        </a:p>
      </dgm:t>
    </dgm:pt>
    <dgm:pt modelId="{56FA1FF3-7229-47E2-ADC6-8425DDB3DF3D}" type="parTrans" cxnId="{F008A77D-23BA-4D50-A045-7B33810E620C}">
      <dgm:prSet/>
      <dgm:spPr/>
      <dgm:t>
        <a:bodyPr/>
        <a:lstStyle/>
        <a:p>
          <a:endParaRPr lang="es-ES"/>
        </a:p>
      </dgm:t>
    </dgm:pt>
    <dgm:pt modelId="{790E867B-22FD-4CFC-8B10-DDE5AA8623AA}" type="sibTrans" cxnId="{F008A77D-23BA-4D50-A045-7B33810E620C}">
      <dgm:prSet/>
      <dgm:spPr/>
      <dgm:t>
        <a:bodyPr/>
        <a:lstStyle/>
        <a:p>
          <a:endParaRPr lang="es-ES"/>
        </a:p>
      </dgm:t>
    </dgm:pt>
    <dgm:pt modelId="{0D281270-130D-4C12-97C3-470B10B314B8}">
      <dgm:prSet phldrT="[Texto]"/>
      <dgm:spPr/>
      <dgm:t>
        <a:bodyPr/>
        <a:lstStyle/>
        <a:p>
          <a:r>
            <a:rPr lang="es-ES" smtClean="0"/>
            <a:t>2. Acción</a:t>
          </a:r>
        </a:p>
        <a:p>
          <a:r>
            <a:rPr lang="es-ES" smtClean="0"/>
            <a:t>Qué, cómo, cuándo,recolección, análisis</a:t>
          </a:r>
          <a:endParaRPr lang="es-ES" dirty="0"/>
        </a:p>
      </dgm:t>
    </dgm:pt>
    <dgm:pt modelId="{76590127-837B-42F6-9F44-E9BBF247F20F}" type="parTrans" cxnId="{EBE2896C-41F6-4435-A2F4-A3FB06BBDA2D}">
      <dgm:prSet/>
      <dgm:spPr/>
      <dgm:t>
        <a:bodyPr/>
        <a:lstStyle/>
        <a:p>
          <a:endParaRPr lang="es-ES"/>
        </a:p>
      </dgm:t>
    </dgm:pt>
    <dgm:pt modelId="{CD21617A-18DF-4256-A6AB-969EE4CE8014}" type="sibTrans" cxnId="{EBE2896C-41F6-4435-A2F4-A3FB06BBDA2D}">
      <dgm:prSet/>
      <dgm:spPr/>
      <dgm:t>
        <a:bodyPr/>
        <a:lstStyle/>
        <a:p>
          <a:endParaRPr lang="es-ES"/>
        </a:p>
      </dgm:t>
    </dgm:pt>
    <dgm:pt modelId="{9FD10153-B2A7-477B-82F8-DB2FB0AFF87F}">
      <dgm:prSet phldrT="[Texto]"/>
      <dgm:spPr/>
      <dgm:t>
        <a:bodyPr/>
        <a:lstStyle/>
        <a:p>
          <a:r>
            <a:rPr lang="es-ES" dirty="0" smtClean="0"/>
            <a:t>3. Reflexión </a:t>
          </a:r>
        </a:p>
        <a:p>
          <a:r>
            <a:rPr lang="es-ES" dirty="0" smtClean="0"/>
            <a:t>Pregunta, acción, resultados y ámbito</a:t>
          </a:r>
          <a:endParaRPr lang="es-ES" dirty="0"/>
        </a:p>
      </dgm:t>
    </dgm:pt>
    <dgm:pt modelId="{DD4EF069-430A-463E-A734-2BF34889B11A}" type="parTrans" cxnId="{CF1E6ECA-E9E8-49C3-A755-8C2E9A56782C}">
      <dgm:prSet/>
      <dgm:spPr/>
      <dgm:t>
        <a:bodyPr/>
        <a:lstStyle/>
        <a:p>
          <a:endParaRPr lang="es-ES"/>
        </a:p>
      </dgm:t>
    </dgm:pt>
    <dgm:pt modelId="{A1755758-91F7-4DBA-BF69-14C155F60B63}" type="sibTrans" cxnId="{CF1E6ECA-E9E8-49C3-A755-8C2E9A56782C}">
      <dgm:prSet/>
      <dgm:spPr/>
      <dgm:t>
        <a:bodyPr/>
        <a:lstStyle/>
        <a:p>
          <a:endParaRPr lang="es-ES"/>
        </a:p>
      </dgm:t>
    </dgm:pt>
    <dgm:pt modelId="{78291216-72DB-4720-9AD5-85D54765E92B}" type="pres">
      <dgm:prSet presAssocID="{B9E6AD88-7066-467E-B91C-8109A0EA441D}" presName="cycle" presStyleCnt="0">
        <dgm:presLayoutVars>
          <dgm:dir/>
          <dgm:resizeHandles val="exact"/>
        </dgm:presLayoutVars>
      </dgm:prSet>
      <dgm:spPr/>
      <dgm:t>
        <a:bodyPr/>
        <a:lstStyle/>
        <a:p>
          <a:endParaRPr lang="es-BO"/>
        </a:p>
      </dgm:t>
    </dgm:pt>
    <dgm:pt modelId="{406B28CC-17FF-4141-9366-43076C9436D1}" type="pres">
      <dgm:prSet presAssocID="{588EAC0F-C25E-47BA-90AE-93AF627E37FA}" presName="node" presStyleLbl="node1" presStyleIdx="0" presStyleCnt="3">
        <dgm:presLayoutVars>
          <dgm:bulletEnabled val="1"/>
        </dgm:presLayoutVars>
      </dgm:prSet>
      <dgm:spPr/>
      <dgm:t>
        <a:bodyPr/>
        <a:lstStyle/>
        <a:p>
          <a:endParaRPr lang="es-ES"/>
        </a:p>
      </dgm:t>
    </dgm:pt>
    <dgm:pt modelId="{63C68A4B-12A0-4E23-8B44-E862AD64561B}" type="pres">
      <dgm:prSet presAssocID="{588EAC0F-C25E-47BA-90AE-93AF627E37FA}" presName="spNode" presStyleCnt="0"/>
      <dgm:spPr/>
    </dgm:pt>
    <dgm:pt modelId="{90190EE7-3366-413A-83F0-28C21B8D125E}" type="pres">
      <dgm:prSet presAssocID="{790E867B-22FD-4CFC-8B10-DDE5AA8623AA}" presName="sibTrans" presStyleLbl="sibTrans1D1" presStyleIdx="0" presStyleCnt="3"/>
      <dgm:spPr/>
      <dgm:t>
        <a:bodyPr/>
        <a:lstStyle/>
        <a:p>
          <a:endParaRPr lang="es-BO"/>
        </a:p>
      </dgm:t>
    </dgm:pt>
    <dgm:pt modelId="{256CA116-6457-45A5-9D0D-0E365456187B}" type="pres">
      <dgm:prSet presAssocID="{0D281270-130D-4C12-97C3-470B10B314B8}" presName="node" presStyleLbl="node1" presStyleIdx="1" presStyleCnt="3">
        <dgm:presLayoutVars>
          <dgm:bulletEnabled val="1"/>
        </dgm:presLayoutVars>
      </dgm:prSet>
      <dgm:spPr/>
      <dgm:t>
        <a:bodyPr/>
        <a:lstStyle/>
        <a:p>
          <a:endParaRPr lang="es-ES"/>
        </a:p>
      </dgm:t>
    </dgm:pt>
    <dgm:pt modelId="{C46B68DF-F664-4671-9A37-64E6D2013781}" type="pres">
      <dgm:prSet presAssocID="{0D281270-130D-4C12-97C3-470B10B314B8}" presName="spNode" presStyleCnt="0"/>
      <dgm:spPr/>
    </dgm:pt>
    <dgm:pt modelId="{7042AD3B-95FC-4600-ADAA-36BB2F5C99BF}" type="pres">
      <dgm:prSet presAssocID="{CD21617A-18DF-4256-A6AB-969EE4CE8014}" presName="sibTrans" presStyleLbl="sibTrans1D1" presStyleIdx="1" presStyleCnt="3"/>
      <dgm:spPr/>
      <dgm:t>
        <a:bodyPr/>
        <a:lstStyle/>
        <a:p>
          <a:endParaRPr lang="es-BO"/>
        </a:p>
      </dgm:t>
    </dgm:pt>
    <dgm:pt modelId="{69A87180-581E-479E-8CF9-73251FFFF0AB}" type="pres">
      <dgm:prSet presAssocID="{9FD10153-B2A7-477B-82F8-DB2FB0AFF87F}" presName="node" presStyleLbl="node1" presStyleIdx="2" presStyleCnt="3">
        <dgm:presLayoutVars>
          <dgm:bulletEnabled val="1"/>
        </dgm:presLayoutVars>
      </dgm:prSet>
      <dgm:spPr/>
      <dgm:t>
        <a:bodyPr/>
        <a:lstStyle/>
        <a:p>
          <a:endParaRPr lang="es-BO"/>
        </a:p>
      </dgm:t>
    </dgm:pt>
    <dgm:pt modelId="{84FD79A0-B4FB-4342-987A-93C482813A1B}" type="pres">
      <dgm:prSet presAssocID="{9FD10153-B2A7-477B-82F8-DB2FB0AFF87F}" presName="spNode" presStyleCnt="0"/>
      <dgm:spPr/>
    </dgm:pt>
    <dgm:pt modelId="{85844180-5D35-4D1C-A0EB-E3F4F087F52C}" type="pres">
      <dgm:prSet presAssocID="{A1755758-91F7-4DBA-BF69-14C155F60B63}" presName="sibTrans" presStyleLbl="sibTrans1D1" presStyleIdx="2" presStyleCnt="3"/>
      <dgm:spPr/>
      <dgm:t>
        <a:bodyPr/>
        <a:lstStyle/>
        <a:p>
          <a:endParaRPr lang="es-BO"/>
        </a:p>
      </dgm:t>
    </dgm:pt>
  </dgm:ptLst>
  <dgm:cxnLst>
    <dgm:cxn modelId="{F008A77D-23BA-4D50-A045-7B33810E620C}" srcId="{B9E6AD88-7066-467E-B91C-8109A0EA441D}" destId="{588EAC0F-C25E-47BA-90AE-93AF627E37FA}" srcOrd="0" destOrd="0" parTransId="{56FA1FF3-7229-47E2-ADC6-8425DDB3DF3D}" sibTransId="{790E867B-22FD-4CFC-8B10-DDE5AA8623AA}"/>
    <dgm:cxn modelId="{6072DF72-6F2F-4B2E-A792-4379D0D0E85A}" type="presOf" srcId="{B9E6AD88-7066-467E-B91C-8109A0EA441D}" destId="{78291216-72DB-4720-9AD5-85D54765E92B}" srcOrd="0" destOrd="0" presId="urn:microsoft.com/office/officeart/2005/8/layout/cycle5"/>
    <dgm:cxn modelId="{EA1F5B0F-1F65-4E97-ADB3-D2C5FB0CEA1C}" type="presOf" srcId="{0D281270-130D-4C12-97C3-470B10B314B8}" destId="{256CA116-6457-45A5-9D0D-0E365456187B}" srcOrd="0" destOrd="0" presId="urn:microsoft.com/office/officeart/2005/8/layout/cycle5"/>
    <dgm:cxn modelId="{B8E6AF80-62F1-4E2D-8432-C6B1E2CAB070}" type="presOf" srcId="{CD21617A-18DF-4256-A6AB-969EE4CE8014}" destId="{7042AD3B-95FC-4600-ADAA-36BB2F5C99BF}" srcOrd="0" destOrd="0" presId="urn:microsoft.com/office/officeart/2005/8/layout/cycle5"/>
    <dgm:cxn modelId="{CC4A3C1D-7897-470A-A6F3-E7427553681E}" type="presOf" srcId="{588EAC0F-C25E-47BA-90AE-93AF627E37FA}" destId="{406B28CC-17FF-4141-9366-43076C9436D1}" srcOrd="0" destOrd="0" presId="urn:microsoft.com/office/officeart/2005/8/layout/cycle5"/>
    <dgm:cxn modelId="{AF792B37-C26B-4D58-9371-F7B1973DD32B}" type="presOf" srcId="{9FD10153-B2A7-477B-82F8-DB2FB0AFF87F}" destId="{69A87180-581E-479E-8CF9-73251FFFF0AB}" srcOrd="0" destOrd="0" presId="urn:microsoft.com/office/officeart/2005/8/layout/cycle5"/>
    <dgm:cxn modelId="{A804770B-4CF8-49D5-BE31-566356581A37}" type="presOf" srcId="{790E867B-22FD-4CFC-8B10-DDE5AA8623AA}" destId="{90190EE7-3366-413A-83F0-28C21B8D125E}" srcOrd="0" destOrd="0" presId="urn:microsoft.com/office/officeart/2005/8/layout/cycle5"/>
    <dgm:cxn modelId="{FD1FB267-61FD-4C24-8C1C-F3F86285DCCD}" type="presOf" srcId="{A1755758-91F7-4DBA-BF69-14C155F60B63}" destId="{85844180-5D35-4D1C-A0EB-E3F4F087F52C}" srcOrd="0" destOrd="0" presId="urn:microsoft.com/office/officeart/2005/8/layout/cycle5"/>
    <dgm:cxn modelId="{EBE2896C-41F6-4435-A2F4-A3FB06BBDA2D}" srcId="{B9E6AD88-7066-467E-B91C-8109A0EA441D}" destId="{0D281270-130D-4C12-97C3-470B10B314B8}" srcOrd="1" destOrd="0" parTransId="{76590127-837B-42F6-9F44-E9BBF247F20F}" sibTransId="{CD21617A-18DF-4256-A6AB-969EE4CE8014}"/>
    <dgm:cxn modelId="{CF1E6ECA-E9E8-49C3-A755-8C2E9A56782C}" srcId="{B9E6AD88-7066-467E-B91C-8109A0EA441D}" destId="{9FD10153-B2A7-477B-82F8-DB2FB0AFF87F}" srcOrd="2" destOrd="0" parTransId="{DD4EF069-430A-463E-A734-2BF34889B11A}" sibTransId="{A1755758-91F7-4DBA-BF69-14C155F60B63}"/>
    <dgm:cxn modelId="{1F595810-837F-4850-9CED-1502064AE05F}" type="presParOf" srcId="{78291216-72DB-4720-9AD5-85D54765E92B}" destId="{406B28CC-17FF-4141-9366-43076C9436D1}" srcOrd="0" destOrd="0" presId="urn:microsoft.com/office/officeart/2005/8/layout/cycle5"/>
    <dgm:cxn modelId="{BF87EA58-CB0E-4005-A9F4-0521063DE2BC}" type="presParOf" srcId="{78291216-72DB-4720-9AD5-85D54765E92B}" destId="{63C68A4B-12A0-4E23-8B44-E862AD64561B}" srcOrd="1" destOrd="0" presId="urn:microsoft.com/office/officeart/2005/8/layout/cycle5"/>
    <dgm:cxn modelId="{022E4D78-C58A-42E7-BFCB-FFF1714B298C}" type="presParOf" srcId="{78291216-72DB-4720-9AD5-85D54765E92B}" destId="{90190EE7-3366-413A-83F0-28C21B8D125E}" srcOrd="2" destOrd="0" presId="urn:microsoft.com/office/officeart/2005/8/layout/cycle5"/>
    <dgm:cxn modelId="{BC47CBFE-904D-409E-9F8A-42B2F16C6E28}" type="presParOf" srcId="{78291216-72DB-4720-9AD5-85D54765E92B}" destId="{256CA116-6457-45A5-9D0D-0E365456187B}" srcOrd="3" destOrd="0" presId="urn:microsoft.com/office/officeart/2005/8/layout/cycle5"/>
    <dgm:cxn modelId="{CF69EF46-DDBF-4ADD-8868-486CBB07E736}" type="presParOf" srcId="{78291216-72DB-4720-9AD5-85D54765E92B}" destId="{C46B68DF-F664-4671-9A37-64E6D2013781}" srcOrd="4" destOrd="0" presId="urn:microsoft.com/office/officeart/2005/8/layout/cycle5"/>
    <dgm:cxn modelId="{EE5FFFD4-12CF-4815-A1CE-FF0265DB6188}" type="presParOf" srcId="{78291216-72DB-4720-9AD5-85D54765E92B}" destId="{7042AD3B-95FC-4600-ADAA-36BB2F5C99BF}" srcOrd="5" destOrd="0" presId="urn:microsoft.com/office/officeart/2005/8/layout/cycle5"/>
    <dgm:cxn modelId="{A18C00B3-9F81-4AE3-A9C6-F8A94D2AB5BA}" type="presParOf" srcId="{78291216-72DB-4720-9AD5-85D54765E92B}" destId="{69A87180-581E-479E-8CF9-73251FFFF0AB}" srcOrd="6" destOrd="0" presId="urn:microsoft.com/office/officeart/2005/8/layout/cycle5"/>
    <dgm:cxn modelId="{092A3438-0F6F-427F-9CE1-F9469A3CD756}" type="presParOf" srcId="{78291216-72DB-4720-9AD5-85D54765E92B}" destId="{84FD79A0-B4FB-4342-987A-93C482813A1B}" srcOrd="7" destOrd="0" presId="urn:microsoft.com/office/officeart/2005/8/layout/cycle5"/>
    <dgm:cxn modelId="{5E63C7F0-3187-47FD-8042-2C8384D701AC}" type="presParOf" srcId="{78291216-72DB-4720-9AD5-85D54765E92B}" destId="{85844180-5D35-4D1C-A0EB-E3F4F087F52C}" srcOrd="8"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7A39AD9-8032-4F6B-A658-8551034B84FB}">
      <dsp:nvSpPr>
        <dsp:cNvPr id="0" name=""/>
        <dsp:cNvSpPr/>
      </dsp:nvSpPr>
      <dsp:spPr>
        <a:xfrm>
          <a:off x="1255599" y="16906"/>
          <a:ext cx="1673451" cy="1673451"/>
        </a:xfrm>
        <a:prstGeom prst="ellipse">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s-ES" sz="1900" kern="1200" dirty="0" smtClean="0"/>
            <a:t>La pregunta</a:t>
          </a:r>
          <a:endParaRPr lang="es-ES" sz="1900" kern="1200" dirty="0"/>
        </a:p>
      </dsp:txBody>
      <dsp:txXfrm>
        <a:off x="1255599" y="16906"/>
        <a:ext cx="1673451" cy="1673451"/>
      </dsp:txXfrm>
    </dsp:sp>
    <dsp:sp modelId="{1BC06441-598C-4513-97B2-EB6FD2EE1B24}">
      <dsp:nvSpPr>
        <dsp:cNvPr id="0" name=""/>
        <dsp:cNvSpPr/>
      </dsp:nvSpPr>
      <dsp:spPr>
        <a:xfrm rot="3600000">
          <a:off x="2491853" y="1647449"/>
          <a:ext cx="443645" cy="56478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ES" sz="1500" kern="1200"/>
        </a:p>
      </dsp:txBody>
      <dsp:txXfrm rot="3600000">
        <a:off x="2491853" y="1647449"/>
        <a:ext cx="443645" cy="564789"/>
      </dsp:txXfrm>
    </dsp:sp>
    <dsp:sp modelId="{BCC3097C-B4A6-4087-AC28-191E041AFAEB}">
      <dsp:nvSpPr>
        <dsp:cNvPr id="0" name=""/>
        <dsp:cNvSpPr/>
      </dsp:nvSpPr>
      <dsp:spPr>
        <a:xfrm>
          <a:off x="2510858" y="2191078"/>
          <a:ext cx="1673451" cy="1673451"/>
        </a:xfrm>
        <a:prstGeom prst="ellipse">
          <a:avLst/>
        </a:prstGeom>
        <a:solidFill>
          <a:srgbClr val="FFC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s-ES" sz="1900" kern="1200" dirty="0" smtClean="0"/>
            <a:t>La Acción</a:t>
          </a:r>
          <a:endParaRPr lang="es-ES" sz="1900" kern="1200" dirty="0"/>
        </a:p>
      </dsp:txBody>
      <dsp:txXfrm>
        <a:off x="2510858" y="2191078"/>
        <a:ext cx="1673451" cy="1673451"/>
      </dsp:txXfrm>
    </dsp:sp>
    <dsp:sp modelId="{05F68356-91F5-465F-B2BE-999EBC5C034E}">
      <dsp:nvSpPr>
        <dsp:cNvPr id="0" name=""/>
        <dsp:cNvSpPr/>
      </dsp:nvSpPr>
      <dsp:spPr>
        <a:xfrm rot="10800000">
          <a:off x="1883058" y="2745409"/>
          <a:ext cx="443645" cy="56478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ES" sz="1500" kern="1200"/>
        </a:p>
      </dsp:txBody>
      <dsp:txXfrm rot="10800000">
        <a:off x="1883058" y="2745409"/>
        <a:ext cx="443645" cy="564789"/>
      </dsp:txXfrm>
    </dsp:sp>
    <dsp:sp modelId="{C3490F59-A901-4C37-96CF-833D1070B225}">
      <dsp:nvSpPr>
        <dsp:cNvPr id="0" name=""/>
        <dsp:cNvSpPr/>
      </dsp:nvSpPr>
      <dsp:spPr>
        <a:xfrm>
          <a:off x="340" y="2191078"/>
          <a:ext cx="1673451" cy="1673451"/>
        </a:xfrm>
        <a:prstGeom prst="ellipse">
          <a:avLst/>
        </a:prstGeom>
        <a:solidFill>
          <a:srgbClr val="0070C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s-ES" sz="1900" kern="1200" dirty="0" smtClean="0"/>
            <a:t>La </a:t>
          </a:r>
          <a:r>
            <a:rPr lang="es-ES" sz="1900" kern="1200" dirty="0" err="1" smtClean="0"/>
            <a:t>reeflexión</a:t>
          </a:r>
          <a:endParaRPr lang="es-ES" sz="1900" kern="1200" dirty="0"/>
        </a:p>
      </dsp:txBody>
      <dsp:txXfrm>
        <a:off x="340" y="2191078"/>
        <a:ext cx="1673451" cy="1673451"/>
      </dsp:txXfrm>
    </dsp:sp>
    <dsp:sp modelId="{E826D1EE-2786-4926-A7BA-28E809FF1B11}">
      <dsp:nvSpPr>
        <dsp:cNvPr id="0" name=""/>
        <dsp:cNvSpPr/>
      </dsp:nvSpPr>
      <dsp:spPr>
        <a:xfrm rot="18000000">
          <a:off x="1236594" y="1669197"/>
          <a:ext cx="443645" cy="56478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ES" sz="1500" kern="1200"/>
        </a:p>
      </dsp:txBody>
      <dsp:txXfrm rot="18000000">
        <a:off x="1236594" y="1669197"/>
        <a:ext cx="443645" cy="56478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665078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3174657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2123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1105956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87055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800180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799907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337892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182285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26348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1680891895"/>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3516015233"/>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311179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527676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682175833"/>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334D819-9F07-4261-B09B-9E467E5D9002}" type="datetimeFigureOut">
              <a:rPr lang="en-US" smtClean="0"/>
              <a:pPr/>
              <a:t>2/18/2020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68893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334D819-9F07-4261-B09B-9E467E5D9002}" type="datetimeFigureOut">
              <a:rPr lang="en-US" smtClean="0"/>
              <a:pPr/>
              <a:t>2/18/2020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766878-3199-4EAB-94E7-2D6D11070E14}" type="slidenum">
              <a:rPr lang="en-US" smtClean="0"/>
              <a:pPr/>
              <a:t>‹Nº›</a:t>
            </a:fld>
            <a:endParaRPr lang="en-US" dirty="0"/>
          </a:p>
        </p:txBody>
      </p:sp>
    </p:spTree>
    <p:extLst>
      <p:ext uri="{BB962C8B-B14F-4D97-AF65-F5344CB8AC3E}">
        <p14:creationId xmlns:p14="http://schemas.microsoft.com/office/powerpoint/2010/main" xmlns="" val="24351333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BO" sz="4800" dirty="0" smtClean="0"/>
              <a:t>Aplicación de la metodología de Enseñanza </a:t>
            </a:r>
            <a:r>
              <a:rPr lang="es-BO" sz="4800" dirty="0"/>
              <a:t>de Ecología en el Patio de la Escuela (</a:t>
            </a:r>
            <a:r>
              <a:rPr lang="es-BO" sz="4800" dirty="0" smtClean="0"/>
              <a:t>EEPE)</a:t>
            </a:r>
            <a:endParaRPr lang="es-BO" sz="4800" dirty="0"/>
          </a:p>
        </p:txBody>
      </p:sp>
      <p:sp>
        <p:nvSpPr>
          <p:cNvPr id="3" name="Subtítulo 2"/>
          <p:cNvSpPr>
            <a:spLocks noGrp="1"/>
          </p:cNvSpPr>
          <p:nvPr>
            <p:ph type="subTitle" idx="1"/>
          </p:nvPr>
        </p:nvSpPr>
        <p:spPr/>
        <p:txBody>
          <a:bodyPr/>
          <a:lstStyle/>
          <a:p>
            <a:r>
              <a:rPr lang="es-BO" dirty="0" smtClean="0"/>
              <a:t>Lic. </a:t>
            </a:r>
            <a:r>
              <a:rPr lang="es-BO" dirty="0" smtClean="0"/>
              <a:t>María </a:t>
            </a:r>
            <a:r>
              <a:rPr lang="es-BO" dirty="0" smtClean="0"/>
              <a:t>Renée Zapata Osorio</a:t>
            </a:r>
            <a:endParaRPr lang="es-BO" dirty="0"/>
          </a:p>
        </p:txBody>
      </p:sp>
      <p:pic>
        <p:nvPicPr>
          <p:cNvPr id="4" name="Imagen 3" descr="logo ok OK"/>
          <p:cNvPicPr/>
          <p:nvPr/>
        </p:nvPicPr>
        <p:blipFill>
          <a:blip r:embed="rId2">
            <a:extLst>
              <a:ext uri="{28A0092B-C50C-407E-A947-70E740481C1C}">
                <a14:useLocalDpi xmlns:a14="http://schemas.microsoft.com/office/drawing/2010/main" xmlns="" val="0"/>
              </a:ext>
            </a:extLst>
          </a:blip>
          <a:srcRect/>
          <a:stretch>
            <a:fillRect/>
          </a:stretch>
        </p:blipFill>
        <p:spPr bwMode="auto">
          <a:xfrm>
            <a:off x="839976" y="71239"/>
            <a:ext cx="1334182" cy="1133249"/>
          </a:xfrm>
          <a:prstGeom prst="rect">
            <a:avLst/>
          </a:prstGeom>
          <a:noFill/>
        </p:spPr>
      </p:pic>
      <p:pic>
        <p:nvPicPr>
          <p:cNvPr id="5" name="Picture 3" descr="Descripción: D:\CIELITO\FABITO\R.B.C\2010\LOGO LUZ PARA EL MUNDO.JPG"/>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9822644" y="277540"/>
            <a:ext cx="1920458" cy="720649"/>
          </a:xfrm>
          <a:prstGeom prst="rect">
            <a:avLst/>
          </a:prstGeom>
          <a:noFill/>
        </p:spPr>
      </p:pic>
    </p:spTree>
    <p:extLst>
      <p:ext uri="{BB962C8B-B14F-4D97-AF65-F5344CB8AC3E}">
        <p14:creationId xmlns:p14="http://schemas.microsoft.com/office/powerpoint/2010/main" xmlns="" val="1594654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solidFill>
                  <a:schemeClr val="tx1"/>
                </a:solidFill>
              </a:rPr>
              <a:t>OBJETIVO PRINCIPAL DE LA EEPE:</a:t>
            </a:r>
            <a:endParaRPr lang="es-BO" dirty="0">
              <a:solidFill>
                <a:schemeClr val="tx1"/>
              </a:solidFill>
            </a:endParaRPr>
          </a:p>
        </p:txBody>
      </p:sp>
      <p:sp>
        <p:nvSpPr>
          <p:cNvPr id="3" name="Marcador de contenido 2"/>
          <p:cNvSpPr>
            <a:spLocks noGrp="1"/>
          </p:cNvSpPr>
          <p:nvPr>
            <p:ph sz="half" idx="1"/>
          </p:nvPr>
        </p:nvSpPr>
        <p:spPr/>
        <p:txBody>
          <a:bodyPr>
            <a:normAutofit fontScale="92500"/>
          </a:bodyPr>
          <a:lstStyle/>
          <a:p>
            <a:r>
              <a:rPr lang="es-BO" dirty="0" smtClean="0"/>
              <a:t>Proveer </a:t>
            </a:r>
            <a:r>
              <a:rPr lang="es-BO" dirty="0"/>
              <a:t>a los niños y niñas del continente, a través de sus docentes, una herramienta de investigación que les permita estudiar, comprender, analizar y reflexionar sobre los procesos ecológicos y los efectos de la acción humana en su entorno local y en un entorno más amplio</a:t>
            </a:r>
            <a:r>
              <a:rPr lang="es-BO" dirty="0" smtClean="0"/>
              <a:t>.</a:t>
            </a:r>
          </a:p>
          <a:p>
            <a:r>
              <a:rPr lang="es-BO" dirty="0" smtClean="0"/>
              <a:t>Es </a:t>
            </a:r>
            <a:r>
              <a:rPr lang="es-BO" dirty="0"/>
              <a:t>una propuesta que se apoya en la pedagogía constructivista, donde los docentes y sus estudiantes construyen preguntas sobre su entorno (natural, social, cultural) y las responden a través de la acción.</a:t>
            </a:r>
          </a:p>
        </p:txBody>
      </p:sp>
      <p:sp>
        <p:nvSpPr>
          <p:cNvPr id="4" name="Marcador de contenido 3"/>
          <p:cNvSpPr>
            <a:spLocks noGrp="1"/>
          </p:cNvSpPr>
          <p:nvPr>
            <p:ph sz="half" idx="2"/>
          </p:nvPr>
        </p:nvSpPr>
        <p:spPr/>
        <p:txBody>
          <a:bodyPr>
            <a:normAutofit fontScale="92500"/>
          </a:bodyPr>
          <a:lstStyle/>
          <a:p>
            <a:r>
              <a:rPr lang="es-BO" dirty="0"/>
              <a:t>La esencia pedagógica de la EEPE es aprender haciendo y aprender </a:t>
            </a:r>
            <a:r>
              <a:rPr lang="es-BO" dirty="0" smtClean="0"/>
              <a:t>reflexionando.</a:t>
            </a:r>
          </a:p>
          <a:p>
            <a:endParaRPr lang="es-BO" dirty="0"/>
          </a:p>
        </p:txBody>
      </p:sp>
      <p:pic>
        <p:nvPicPr>
          <p:cNvPr id="5" name="Imagen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486400" y="3278777"/>
            <a:ext cx="3540033" cy="2651760"/>
          </a:xfrm>
          <a:prstGeom prst="rect">
            <a:avLst/>
          </a:prstGeom>
        </p:spPr>
      </p:pic>
    </p:spTree>
    <p:extLst>
      <p:ext uri="{BB962C8B-B14F-4D97-AF65-F5344CB8AC3E}">
        <p14:creationId xmlns:p14="http://schemas.microsoft.com/office/powerpoint/2010/main" xmlns="" val="317862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OBJETIVOS ESPECÍFICOS:</a:t>
            </a:r>
            <a:endParaRPr lang="es-BO" dirty="0"/>
          </a:p>
        </p:txBody>
      </p:sp>
      <p:sp>
        <p:nvSpPr>
          <p:cNvPr id="3" name="Marcador de contenido 2"/>
          <p:cNvSpPr>
            <a:spLocks noGrp="1"/>
          </p:cNvSpPr>
          <p:nvPr>
            <p:ph sz="half" idx="1"/>
          </p:nvPr>
        </p:nvSpPr>
        <p:spPr/>
        <p:txBody>
          <a:bodyPr>
            <a:noAutofit/>
          </a:bodyPr>
          <a:lstStyle/>
          <a:p>
            <a:r>
              <a:rPr lang="es-BO" sz="1200" dirty="0">
                <a:solidFill>
                  <a:schemeClr val="tx1"/>
                </a:solidFill>
              </a:rPr>
              <a:t>a) Estimular a los maestros, maestras y otros miembros de la comunidad para que incorporen la educación ecológica en sus actividades y currículos escolares, a partir de su entorno inmediato, el patio de la escuela. </a:t>
            </a:r>
            <a:endParaRPr lang="es-BO" sz="1200" dirty="0" smtClean="0">
              <a:solidFill>
                <a:schemeClr val="tx1"/>
              </a:solidFill>
            </a:endParaRPr>
          </a:p>
          <a:p>
            <a:r>
              <a:rPr lang="es-BO" sz="1200" dirty="0" smtClean="0">
                <a:solidFill>
                  <a:schemeClr val="tx1"/>
                </a:solidFill>
              </a:rPr>
              <a:t>b</a:t>
            </a:r>
            <a:r>
              <a:rPr lang="es-BO" sz="1200" dirty="0">
                <a:solidFill>
                  <a:schemeClr val="tx1"/>
                </a:solidFill>
              </a:rPr>
              <a:t>) Impulsar el uso de la metodología denominada “Ciclo de Indagación de Primera Mano” en el desarrollo de iniciativas y procesos curriculares adelantados en las comunidades escolares. </a:t>
            </a:r>
            <a:endParaRPr lang="es-BO" sz="1200" dirty="0" smtClean="0">
              <a:solidFill>
                <a:schemeClr val="tx1"/>
              </a:solidFill>
            </a:endParaRPr>
          </a:p>
          <a:p>
            <a:r>
              <a:rPr lang="es-BO" sz="1200" dirty="0" smtClean="0">
                <a:solidFill>
                  <a:schemeClr val="tx1"/>
                </a:solidFill>
              </a:rPr>
              <a:t>c</a:t>
            </a:r>
            <a:r>
              <a:rPr lang="es-BO" sz="1200" dirty="0">
                <a:solidFill>
                  <a:schemeClr val="tx1"/>
                </a:solidFill>
              </a:rPr>
              <a:t>) Integrar esta metodología al desarrollo de los contenidos de ciencias naturales y otras áreas como matemáticas y ciencias sociales propios de la educación formal. </a:t>
            </a:r>
            <a:endParaRPr lang="es-BO" sz="1200" dirty="0" smtClean="0">
              <a:solidFill>
                <a:schemeClr val="tx1"/>
              </a:solidFill>
            </a:endParaRPr>
          </a:p>
          <a:p>
            <a:r>
              <a:rPr lang="es-BO" sz="1200" dirty="0" smtClean="0">
                <a:solidFill>
                  <a:schemeClr val="tx1"/>
                </a:solidFill>
              </a:rPr>
              <a:t>d</a:t>
            </a:r>
            <a:r>
              <a:rPr lang="es-BO" sz="1200" dirty="0">
                <a:solidFill>
                  <a:schemeClr val="tx1"/>
                </a:solidFill>
              </a:rPr>
              <a:t>) Incentivar a los investigadores y profesionales ambientales en el desarrollo y difusión de programas de educación ecológica en las escuelas primarias y secundarias de la zona donde trabajan. </a:t>
            </a:r>
            <a:endParaRPr lang="es-BO" sz="1200" dirty="0" smtClean="0">
              <a:solidFill>
                <a:schemeClr val="tx1"/>
              </a:solidFill>
            </a:endParaRPr>
          </a:p>
          <a:p>
            <a:r>
              <a:rPr lang="es-BO" sz="1200" dirty="0" smtClean="0">
                <a:solidFill>
                  <a:schemeClr val="tx1"/>
                </a:solidFill>
              </a:rPr>
              <a:t>e</a:t>
            </a:r>
            <a:r>
              <a:rPr lang="es-BO" sz="1200" dirty="0">
                <a:solidFill>
                  <a:schemeClr val="tx1"/>
                </a:solidFill>
              </a:rPr>
              <a:t>) Promover el trabajo conjunto de docentes e investigadores para que, basándose en la complementariedad de sus conocimientos y habilidades, </a:t>
            </a:r>
            <a:r>
              <a:rPr lang="es-BO" sz="1200" dirty="0" smtClean="0">
                <a:solidFill>
                  <a:schemeClr val="tx1"/>
                </a:solidFill>
              </a:rPr>
              <a:t>establezcan </a:t>
            </a:r>
            <a:r>
              <a:rPr lang="es-BO" sz="1200" dirty="0">
                <a:solidFill>
                  <a:schemeClr val="tx1"/>
                </a:solidFill>
              </a:rPr>
              <a:t>programas de investigación autosuficientes para las escuelas de su localidad</a:t>
            </a:r>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603966" y="2160589"/>
            <a:ext cx="3670036" cy="4174897"/>
          </a:xfrm>
        </p:spPr>
      </p:pic>
    </p:spTree>
    <p:extLst>
      <p:ext uri="{BB962C8B-B14F-4D97-AF65-F5344CB8AC3E}">
        <p14:creationId xmlns:p14="http://schemas.microsoft.com/office/powerpoint/2010/main" xmlns="" val="2510547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solidFill>
                  <a:schemeClr val="tx1"/>
                </a:solidFill>
              </a:rPr>
              <a:t>LA GUÍA METODOLÓGICA DE LA EEPE</a:t>
            </a:r>
          </a:p>
        </p:txBody>
      </p:sp>
      <p:sp>
        <p:nvSpPr>
          <p:cNvPr id="3" name="Marcador de contenido 2"/>
          <p:cNvSpPr>
            <a:spLocks noGrp="1"/>
          </p:cNvSpPr>
          <p:nvPr>
            <p:ph sz="half" idx="1"/>
          </p:nvPr>
        </p:nvSpPr>
        <p:spPr/>
        <p:txBody>
          <a:bodyPr/>
          <a:lstStyle/>
          <a:p>
            <a:r>
              <a:rPr lang="es-BO" dirty="0"/>
              <a:t>P</a:t>
            </a:r>
            <a:r>
              <a:rPr lang="es-BO" dirty="0" smtClean="0"/>
              <a:t>rincipios </a:t>
            </a:r>
            <a:r>
              <a:rPr lang="es-BO" dirty="0"/>
              <a:t>y herramientas </a:t>
            </a:r>
            <a:r>
              <a:rPr lang="es-BO" dirty="0" smtClean="0"/>
              <a:t>para </a:t>
            </a:r>
            <a:r>
              <a:rPr lang="es-BO" dirty="0"/>
              <a:t>la </a:t>
            </a:r>
            <a:r>
              <a:rPr lang="es-BO" dirty="0" smtClean="0"/>
              <a:t>formar ciudadanos </a:t>
            </a:r>
            <a:r>
              <a:rPr lang="es-BO" dirty="0"/>
              <a:t>con capacidad para observar, informarse, reflexionar y comprometerse con el </a:t>
            </a:r>
            <a:r>
              <a:rPr lang="es-BO" b="1" dirty="0"/>
              <a:t>manejo sostenible </a:t>
            </a:r>
            <a:r>
              <a:rPr lang="es-BO" dirty="0"/>
              <a:t>de su entorno natural, cumpliendo y enriqueciendo a la vez la educación formal.</a:t>
            </a:r>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864596" y="1799772"/>
            <a:ext cx="3409406" cy="4339770"/>
          </a:xfrm>
        </p:spPr>
      </p:pic>
    </p:spTree>
    <p:extLst>
      <p:ext uri="{BB962C8B-B14F-4D97-AF65-F5344CB8AC3E}">
        <p14:creationId xmlns:p14="http://schemas.microsoft.com/office/powerpoint/2010/main" xmlns="" val="3645077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solidFill>
                  <a:schemeClr val="tx1"/>
                </a:solidFill>
              </a:rPr>
              <a:t>CAPÍTULO 1:</a:t>
            </a:r>
            <a:endParaRPr lang="es-BO" dirty="0">
              <a:solidFill>
                <a:schemeClr val="tx1"/>
              </a:solidFill>
            </a:endParaRPr>
          </a:p>
        </p:txBody>
      </p:sp>
      <p:sp>
        <p:nvSpPr>
          <p:cNvPr id="3" name="Marcador de contenido 2"/>
          <p:cNvSpPr>
            <a:spLocks noGrp="1"/>
          </p:cNvSpPr>
          <p:nvPr>
            <p:ph sz="half" idx="1"/>
          </p:nvPr>
        </p:nvSpPr>
        <p:spPr/>
        <p:txBody>
          <a:bodyPr/>
          <a:lstStyle/>
          <a:p>
            <a:r>
              <a:rPr lang="es-BO" dirty="0" smtClean="0"/>
              <a:t>la </a:t>
            </a:r>
            <a:r>
              <a:rPr lang="es-BO" dirty="0"/>
              <a:t>curiosidad y la observación: </a:t>
            </a:r>
            <a:r>
              <a:rPr lang="es-BO" dirty="0" smtClean="0"/>
              <a:t>motores </a:t>
            </a:r>
            <a:r>
              <a:rPr lang="es-BO" dirty="0"/>
              <a:t>que mueven al </a:t>
            </a:r>
            <a:r>
              <a:rPr lang="es-BO" dirty="0" smtClean="0"/>
              <a:t>mundo</a:t>
            </a:r>
          </a:p>
          <a:p>
            <a:r>
              <a:rPr lang="es-BO" dirty="0" smtClean="0"/>
              <a:t>Fundamenta </a:t>
            </a:r>
            <a:r>
              <a:rPr lang="es-BO" dirty="0"/>
              <a:t>tanto en nuestra curiosidad como en nuestra capacidad de observar, relacionar y explorar nuestro mundo</a:t>
            </a:r>
            <a:r>
              <a:rPr lang="es-BO" dirty="0" smtClean="0"/>
              <a:t>.</a:t>
            </a:r>
          </a:p>
          <a:p>
            <a:endParaRPr lang="es-BO"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238206" y="2325189"/>
            <a:ext cx="4035796" cy="3474720"/>
          </a:xfrm>
        </p:spPr>
      </p:pic>
    </p:spTree>
    <p:extLst>
      <p:ext uri="{BB962C8B-B14F-4D97-AF65-F5344CB8AC3E}">
        <p14:creationId xmlns:p14="http://schemas.microsoft.com/office/powerpoint/2010/main" xmlns="" val="123401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t>NUESTROS </a:t>
            </a:r>
            <a:r>
              <a:rPr lang="es-BO" dirty="0" smtClean="0"/>
              <a:t>SENTIDOS…</a:t>
            </a:r>
            <a:endParaRPr lang="es-BO" dirty="0"/>
          </a:p>
        </p:txBody>
      </p:sp>
      <p:sp>
        <p:nvSpPr>
          <p:cNvPr id="3" name="Marcador de contenido 2"/>
          <p:cNvSpPr>
            <a:spLocks noGrp="1"/>
          </p:cNvSpPr>
          <p:nvPr>
            <p:ph sz="half" idx="1"/>
          </p:nvPr>
        </p:nvSpPr>
        <p:spPr>
          <a:xfrm>
            <a:off x="677334" y="1332411"/>
            <a:ext cx="4184035" cy="4708950"/>
          </a:xfrm>
        </p:spPr>
        <p:txBody>
          <a:bodyPr>
            <a:normAutofit fontScale="70000" lnSpcReduction="20000"/>
          </a:bodyPr>
          <a:lstStyle/>
          <a:p>
            <a:r>
              <a:rPr lang="es-BO" dirty="0" smtClean="0"/>
              <a:t>Como </a:t>
            </a:r>
            <a:r>
              <a:rPr lang="es-BO" dirty="0"/>
              <a:t>muchos otros seres vivos, los humanos estamos equipados con instrumentos muy sofisticados para percibir y explorar el mundo que nos rodea y satisfacer nuestra curiosidad: los </a:t>
            </a:r>
            <a:r>
              <a:rPr lang="es-BO" dirty="0" smtClean="0"/>
              <a:t>sentidos, ellos </a:t>
            </a:r>
            <a:r>
              <a:rPr lang="es-BO" dirty="0"/>
              <a:t>nos proporcionan información muy variada sobre las características de los objetos y seres existentes a nuestro alrededor</a:t>
            </a:r>
            <a:r>
              <a:rPr lang="es-BO" dirty="0" smtClean="0"/>
              <a:t>.</a:t>
            </a:r>
          </a:p>
          <a:p>
            <a:r>
              <a:rPr lang="es-BO" dirty="0"/>
              <a:t>Nuestro cerebro procesa toda la información que nos proporcionan los sentidos, la combina y analiza y produce lo que solemos llamar nuestro “punto de vista”. Para nosotros, este punto de vista, que se basa principalmente en lo que vemos, suele abarcar lo que queda incluido entre el suelo y unos cuantos metros por encima de nuestra </a:t>
            </a:r>
            <a:r>
              <a:rPr lang="es-BO" dirty="0" smtClean="0"/>
              <a:t>cabeza. </a:t>
            </a:r>
            <a:r>
              <a:rPr lang="es-BO" dirty="0"/>
              <a:t>Este entorno suele sernos muy familiar, tanto que muchas veces nos movemos en él sin percibirlo realmente, sólo atentos a no pisar la piedra o caer en el hueco. </a:t>
            </a:r>
            <a:r>
              <a:rPr lang="es-BO" dirty="0" smtClean="0"/>
              <a:t>Es </a:t>
            </a:r>
            <a:r>
              <a:rPr lang="es-BO" dirty="0"/>
              <a:t>mediante la observación que podemos conocer y describir los objetos, seres animados y paisajes a nuestro alrededor. Así mismo, haciendo observaciones cuidadosas durante periodos de tiempo suficientes, podemos detectar cambios en estos seres, objetos y paisajes</a:t>
            </a:r>
            <a:r>
              <a:rPr lang="es-BO" dirty="0" smtClean="0"/>
              <a:t>.</a:t>
            </a:r>
          </a:p>
          <a:p>
            <a:endParaRPr lang="es-BO" dirty="0"/>
          </a:p>
        </p:txBody>
      </p:sp>
      <p:sp>
        <p:nvSpPr>
          <p:cNvPr id="4" name="Marcador de contenido 3"/>
          <p:cNvSpPr>
            <a:spLocks noGrp="1"/>
          </p:cNvSpPr>
          <p:nvPr>
            <p:ph sz="half" idx="2"/>
          </p:nvPr>
        </p:nvSpPr>
        <p:spPr>
          <a:xfrm>
            <a:off x="5089970" y="1332411"/>
            <a:ext cx="4184034" cy="4708951"/>
          </a:xfrm>
        </p:spPr>
        <p:txBody>
          <a:bodyPr>
            <a:normAutofit fontScale="70000" lnSpcReduction="20000"/>
          </a:bodyPr>
          <a:lstStyle/>
          <a:p>
            <a:endParaRPr lang="es-BO" dirty="0"/>
          </a:p>
        </p:txBody>
      </p:sp>
      <p:pic>
        <p:nvPicPr>
          <p:cNvPr id="5" name="Imagen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438409" y="1645920"/>
            <a:ext cx="3487156" cy="3709851"/>
          </a:xfrm>
          <a:prstGeom prst="rect">
            <a:avLst/>
          </a:prstGeom>
        </p:spPr>
      </p:pic>
    </p:spTree>
    <p:extLst>
      <p:ext uri="{BB962C8B-B14F-4D97-AF65-F5344CB8AC3E}">
        <p14:creationId xmlns:p14="http://schemas.microsoft.com/office/powerpoint/2010/main" xmlns="" val="3111812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LAS PREGUNTAS</a:t>
            </a:r>
            <a:endParaRPr lang="es-BO" dirty="0"/>
          </a:p>
        </p:txBody>
      </p:sp>
      <p:sp>
        <p:nvSpPr>
          <p:cNvPr id="3" name="Marcador de contenido 2"/>
          <p:cNvSpPr>
            <a:spLocks noGrp="1"/>
          </p:cNvSpPr>
          <p:nvPr>
            <p:ph sz="half" idx="1"/>
          </p:nvPr>
        </p:nvSpPr>
        <p:spPr/>
        <p:txBody>
          <a:bodyPr>
            <a:normAutofit fontScale="85000" lnSpcReduction="20000"/>
          </a:bodyPr>
          <a:lstStyle/>
          <a:p>
            <a:r>
              <a:rPr lang="es-BO" dirty="0" smtClean="0"/>
              <a:t>¿</a:t>
            </a:r>
            <a:r>
              <a:rPr lang="es-BO" dirty="0"/>
              <a:t>Y cómo surgen las preguntas? Las preguntas que nos hacemos suelen ser el resultado de la combinación de nuestras observaciones, de nuestras experiencias anteriores y de la información que tenemos disponible; casi sobre cualquier tema que se nos presenta, hemos leído o escuchado algo en el pasado</a:t>
            </a:r>
            <a:r>
              <a:rPr lang="es-BO" dirty="0" smtClean="0"/>
              <a:t>.</a:t>
            </a:r>
          </a:p>
          <a:p>
            <a:r>
              <a:rPr lang="es-BO" dirty="0"/>
              <a:t>LAS PREGUNTAS Mientras observamos, muchas veces sin darnos cuenta también estamos comparando, clasificando, diferenciando y haciéndonos preguntas sobre los elementos que percibimos a través de nuestros sentidos. Esto nos permite aproximarnos y conocer la abrumadora variedad (diversidad) de organismos y procesos que hay en nuestro entorno. </a:t>
            </a:r>
          </a:p>
          <a:p>
            <a:r>
              <a:rPr lang="es-BO" dirty="0"/>
              <a:t>Guía. Práctica.</a:t>
            </a:r>
          </a:p>
          <a:p>
            <a:endParaRPr lang="es-BO"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603967" y="2299063"/>
            <a:ext cx="3566160" cy="3383280"/>
          </a:xfrm>
        </p:spPr>
      </p:pic>
    </p:spTree>
    <p:extLst>
      <p:ext uri="{BB962C8B-B14F-4D97-AF65-F5344CB8AC3E}">
        <p14:creationId xmlns:p14="http://schemas.microsoft.com/office/powerpoint/2010/main" xmlns="" val="28944841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MÉTODO CIENTÍFICO:</a:t>
            </a:r>
            <a:endParaRPr lang="es-BO" dirty="0"/>
          </a:p>
        </p:txBody>
      </p:sp>
      <p:pic>
        <p:nvPicPr>
          <p:cNvPr id="5" name="Marcador de contenido 4"/>
          <p:cNvPicPr>
            <a:picLocks noGrp="1" noChangeAspect="1"/>
          </p:cNvPicPr>
          <p:nvPr>
            <p:ph sz="half" idx="1"/>
          </p:nvPr>
        </p:nvPicPr>
        <p:blipFill>
          <a:blip r:embed="rId2">
            <a:extLst>
              <a:ext uri="{28A0092B-C50C-407E-A947-70E740481C1C}">
                <a14:useLocalDpi xmlns:a14="http://schemas.microsoft.com/office/drawing/2010/main" xmlns="" val="0"/>
              </a:ext>
            </a:extLst>
          </a:blip>
          <a:stretch>
            <a:fillRect/>
          </a:stretch>
        </p:blipFill>
        <p:spPr>
          <a:xfrm>
            <a:off x="2076993" y="1350966"/>
            <a:ext cx="5212081" cy="3456165"/>
          </a:xfrm>
        </p:spPr>
      </p:pic>
      <p:sp>
        <p:nvSpPr>
          <p:cNvPr id="4" name="Marcador de contenido 3"/>
          <p:cNvSpPr>
            <a:spLocks noGrp="1"/>
          </p:cNvSpPr>
          <p:nvPr>
            <p:ph sz="half" idx="2"/>
          </p:nvPr>
        </p:nvSpPr>
        <p:spPr>
          <a:xfrm>
            <a:off x="1614283" y="4807130"/>
            <a:ext cx="7659721" cy="1234231"/>
          </a:xfrm>
        </p:spPr>
        <p:txBody>
          <a:bodyPr/>
          <a:lstStyle/>
          <a:p>
            <a:r>
              <a:rPr lang="es-BO" dirty="0" smtClean="0"/>
              <a:t>CURIOSIDAD+OBSERVACIÓN e IMAGINACIÓN= INVESTIGACIÓN</a:t>
            </a:r>
            <a:endParaRPr lang="es-BO" dirty="0"/>
          </a:p>
        </p:txBody>
      </p:sp>
    </p:spTree>
    <p:extLst>
      <p:ext uri="{BB962C8B-B14F-4D97-AF65-F5344CB8AC3E}">
        <p14:creationId xmlns:p14="http://schemas.microsoft.com/office/powerpoint/2010/main" xmlns="" val="2803952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BO" dirty="0">
                <a:solidFill>
                  <a:schemeClr val="tx1"/>
                </a:solidFill>
              </a:rPr>
              <a:t>CAPÍTULO </a:t>
            </a:r>
            <a:r>
              <a:rPr lang="es-BO" dirty="0" smtClean="0">
                <a:solidFill>
                  <a:schemeClr val="tx1"/>
                </a:solidFill>
              </a:rPr>
              <a:t>2</a:t>
            </a:r>
            <a:r>
              <a:rPr lang="es-BO" dirty="0" smtClean="0"/>
              <a:t>:El </a:t>
            </a:r>
            <a:r>
              <a:rPr lang="es-BO" dirty="0"/>
              <a:t>ciclo de indagación, una herramienta para conocer nuestro </a:t>
            </a:r>
            <a:r>
              <a:rPr lang="es-BO" dirty="0" smtClean="0"/>
              <a:t>entorno.</a:t>
            </a:r>
            <a:endParaRPr lang="es-BO" dirty="0"/>
          </a:p>
        </p:txBody>
      </p:sp>
      <p:sp>
        <p:nvSpPr>
          <p:cNvPr id="3" name="Marcador de contenido 2"/>
          <p:cNvSpPr>
            <a:spLocks noGrp="1"/>
          </p:cNvSpPr>
          <p:nvPr>
            <p:ph sz="half" idx="1"/>
          </p:nvPr>
        </p:nvSpPr>
        <p:spPr/>
        <p:txBody>
          <a:bodyPr/>
          <a:lstStyle/>
          <a:p>
            <a:r>
              <a:rPr lang="es-BO" dirty="0" smtClean="0"/>
              <a:t>La </a:t>
            </a:r>
            <a:r>
              <a:rPr lang="es-BO" dirty="0"/>
              <a:t>estrategia principal con la que vamos a descubrir el patio de la escuela. </a:t>
            </a:r>
          </a:p>
        </p:txBody>
      </p:sp>
      <p:graphicFrame>
        <p:nvGraphicFramePr>
          <p:cNvPr id="7" name="Marcador de contenido 6"/>
          <p:cNvGraphicFramePr>
            <a:graphicFrameLocks noGrp="1"/>
          </p:cNvGraphicFramePr>
          <p:nvPr>
            <p:ph sz="half" idx="2"/>
            <p:extLst>
              <p:ext uri="{D42A27DB-BD31-4B8C-83A1-F6EECF244321}">
                <p14:modId xmlns:p14="http://schemas.microsoft.com/office/powerpoint/2010/main" xmlns="" val="2423664179"/>
              </p:ext>
            </p:extLst>
          </p:nvPr>
        </p:nvGraphicFramePr>
        <p:xfrm>
          <a:off x="5089525" y="2160588"/>
          <a:ext cx="4184650"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374144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BO" sz="2400" dirty="0">
                <a:solidFill>
                  <a:schemeClr val="tx1"/>
                </a:solidFill>
              </a:rPr>
              <a:t>LOS PASOS DEL CICLO DE INDAGACIÓN PRIMER PASO: LA CONSTRUCCIÓN DE LA </a:t>
            </a:r>
            <a:r>
              <a:rPr lang="es-BO" sz="2400" dirty="0" smtClean="0">
                <a:solidFill>
                  <a:schemeClr val="tx1"/>
                </a:solidFill>
              </a:rPr>
              <a:t>PREGUNTA.</a:t>
            </a:r>
            <a:endParaRPr lang="es-BO" sz="2400" dirty="0">
              <a:solidFill>
                <a:schemeClr val="tx1"/>
              </a:solidFill>
            </a:endParaRPr>
          </a:p>
        </p:txBody>
      </p:sp>
      <p:sp>
        <p:nvSpPr>
          <p:cNvPr id="3" name="Marcador de contenido 2"/>
          <p:cNvSpPr>
            <a:spLocks noGrp="1"/>
          </p:cNvSpPr>
          <p:nvPr>
            <p:ph sz="half" idx="1"/>
          </p:nvPr>
        </p:nvSpPr>
        <p:spPr/>
        <p:txBody>
          <a:bodyPr>
            <a:normAutofit fontScale="92500" lnSpcReduction="10000"/>
          </a:bodyPr>
          <a:lstStyle/>
          <a:p>
            <a:r>
              <a:rPr lang="es-BO" dirty="0"/>
              <a:t>a) Primera pauta: La pregunta debe ser factible de ser contestada dentro de un lapso apropiado de </a:t>
            </a:r>
            <a:r>
              <a:rPr lang="es-BO" dirty="0" smtClean="0"/>
              <a:t>tiempo.</a:t>
            </a:r>
          </a:p>
          <a:p>
            <a:r>
              <a:rPr lang="es-BO" dirty="0"/>
              <a:t>b) Segunda pauta: la pregunta debe ser comparativa</a:t>
            </a:r>
            <a:r>
              <a:rPr lang="es-BO" dirty="0" smtClean="0"/>
              <a:t>.</a:t>
            </a:r>
          </a:p>
          <a:p>
            <a:r>
              <a:rPr lang="es-BO" dirty="0"/>
              <a:t>c) Tercera pauta: la pregunta debe ser seductora o atractiva</a:t>
            </a:r>
            <a:r>
              <a:rPr lang="es-BO" dirty="0" smtClean="0"/>
              <a:t>.</a:t>
            </a:r>
          </a:p>
          <a:p>
            <a:r>
              <a:rPr lang="es-BO" dirty="0"/>
              <a:t>d) Cuarta pauta: la pregunta debe evitar la jerga científica y evitar el uso de tecnologías que sean más sofisticadas que los materiales disponibles</a:t>
            </a:r>
            <a:r>
              <a:rPr lang="es-BO" dirty="0" smtClean="0"/>
              <a:t>. (Elementos comunes del día a día). (reformulación de la parcelita).</a:t>
            </a:r>
            <a:endParaRPr lang="es-BO"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277394" y="2160589"/>
            <a:ext cx="3879669" cy="3880772"/>
          </a:xfrm>
        </p:spPr>
      </p:pic>
    </p:spTree>
    <p:extLst>
      <p:ext uri="{BB962C8B-B14F-4D97-AF65-F5344CB8AC3E}">
        <p14:creationId xmlns:p14="http://schemas.microsoft.com/office/powerpoint/2010/main" xmlns="" val="188532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El sentido de la </a:t>
            </a:r>
            <a:r>
              <a:rPr lang="es-BO" dirty="0"/>
              <a:t>EEPE ““el menos común de los sentidos</a:t>
            </a:r>
            <a:r>
              <a:rPr lang="es-BO" dirty="0" smtClean="0"/>
              <a:t>”..</a:t>
            </a:r>
            <a:endParaRPr lang="es-BO" dirty="0"/>
          </a:p>
        </p:txBody>
      </p:sp>
      <p:sp>
        <p:nvSpPr>
          <p:cNvPr id="3" name="Marcador de contenido 2"/>
          <p:cNvSpPr>
            <a:spLocks noGrp="1"/>
          </p:cNvSpPr>
          <p:nvPr>
            <p:ph idx="1"/>
          </p:nvPr>
        </p:nvSpPr>
        <p:spPr/>
        <p:txBody>
          <a:bodyPr/>
          <a:lstStyle/>
          <a:p>
            <a:r>
              <a:rPr lang="es-BO" dirty="0"/>
              <a:t>Un sabio campesino, puede preguntarse si será igual su cosecha en kilos de frijoles (porotos) cuando los siembra a un centímetro que cuando los siembra a 3 . Un investigador podrá preguntarse sobre la cantidad de especies de aves presentes en un bosque nativo y en un bosque plantado. Un niño se preguntará sobre la cantidad de nidos que hay en los árboles alrededor de su casa y en los montes o bosques vecinos. Todos ellos intuitivamente están logrando preguntas exitosas a las que instintivamente o conscientemente encarrilan por estas cuatro pautas. </a:t>
            </a:r>
          </a:p>
        </p:txBody>
      </p:sp>
    </p:spTree>
    <p:extLst>
      <p:ext uri="{BB962C8B-B14F-4D97-AF65-F5344CB8AC3E}">
        <p14:creationId xmlns:p14="http://schemas.microsoft.com/office/powerpoint/2010/main" xmlns="" val="1555881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BO" sz="2400" dirty="0" smtClean="0">
                <a:solidFill>
                  <a:schemeClr val="tx1"/>
                </a:solidFill>
              </a:rPr>
              <a:t>Una </a:t>
            </a:r>
            <a:r>
              <a:rPr lang="es-BO" sz="2400" dirty="0">
                <a:solidFill>
                  <a:schemeClr val="tx1"/>
                </a:solidFill>
              </a:rPr>
              <a:t>propuesta pedagógica para desarrollar iniciativas de Enseñanza de la Ecología en el Patio de la Escuela, que se basa en el Ciclo de Indagación. </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959429" y="2338251"/>
            <a:ext cx="6113417" cy="3579223"/>
          </a:xfrm>
        </p:spPr>
      </p:pic>
    </p:spTree>
    <p:extLst>
      <p:ext uri="{BB962C8B-B14F-4D97-AF65-F5344CB8AC3E}">
        <p14:creationId xmlns:p14="http://schemas.microsoft.com/office/powerpoint/2010/main" xmlns="" val="4025842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solidFill>
                  <a:schemeClr val="tx1"/>
                </a:solidFill>
              </a:rPr>
              <a:t>SEGUNDO PASO: LA EXPERIENCIA DE PRIMERA MANO (ACCIÓN)</a:t>
            </a:r>
          </a:p>
        </p:txBody>
      </p:sp>
      <p:sp>
        <p:nvSpPr>
          <p:cNvPr id="3" name="Marcador de contenido 2"/>
          <p:cNvSpPr>
            <a:spLocks noGrp="1"/>
          </p:cNvSpPr>
          <p:nvPr>
            <p:ph sz="half" idx="1"/>
          </p:nvPr>
        </p:nvSpPr>
        <p:spPr/>
        <p:txBody>
          <a:bodyPr>
            <a:normAutofit fontScale="62500" lnSpcReduction="20000"/>
          </a:bodyPr>
          <a:lstStyle/>
          <a:p>
            <a:r>
              <a:rPr lang="es-BO" dirty="0"/>
              <a:t>a) la definición de la </a:t>
            </a:r>
            <a:r>
              <a:rPr lang="es-BO" dirty="0" smtClean="0"/>
              <a:t>comparación</a:t>
            </a:r>
          </a:p>
          <a:p>
            <a:r>
              <a:rPr lang="es-BO" dirty="0" smtClean="0"/>
              <a:t>b</a:t>
            </a:r>
            <a:r>
              <a:rPr lang="es-BO" dirty="0"/>
              <a:t>) el diseño de la </a:t>
            </a:r>
            <a:r>
              <a:rPr lang="es-BO" dirty="0" smtClean="0"/>
              <a:t>indagación </a:t>
            </a:r>
          </a:p>
          <a:p>
            <a:r>
              <a:rPr lang="es-BO" dirty="0" smtClean="0"/>
              <a:t>c</a:t>
            </a:r>
            <a:r>
              <a:rPr lang="es-BO" dirty="0"/>
              <a:t>) la definición de la </a:t>
            </a:r>
            <a:r>
              <a:rPr lang="es-BO" dirty="0" smtClean="0"/>
              <a:t>metodología</a:t>
            </a:r>
          </a:p>
          <a:p>
            <a:r>
              <a:rPr lang="es-BO" dirty="0" smtClean="0"/>
              <a:t>d</a:t>
            </a:r>
            <a:r>
              <a:rPr lang="es-BO" dirty="0"/>
              <a:t>) la acción propiamente </a:t>
            </a:r>
            <a:r>
              <a:rPr lang="es-BO" dirty="0" smtClean="0"/>
              <a:t>dicha</a:t>
            </a:r>
          </a:p>
          <a:p>
            <a:r>
              <a:rPr lang="es-BO" dirty="0" smtClean="0"/>
              <a:t>e</a:t>
            </a:r>
            <a:r>
              <a:rPr lang="es-BO" dirty="0"/>
              <a:t>) la </a:t>
            </a:r>
            <a:r>
              <a:rPr lang="es-BO" dirty="0" smtClean="0"/>
              <a:t>organización</a:t>
            </a:r>
          </a:p>
          <a:p>
            <a:r>
              <a:rPr lang="es-BO" dirty="0" smtClean="0"/>
              <a:t>f</a:t>
            </a:r>
            <a:r>
              <a:rPr lang="es-BO" dirty="0"/>
              <a:t>) el análisis de la información.</a:t>
            </a:r>
          </a:p>
        </p:txBody>
      </p:sp>
      <p:sp>
        <p:nvSpPr>
          <p:cNvPr id="4" name="Marcador de contenido 3"/>
          <p:cNvSpPr>
            <a:spLocks noGrp="1"/>
          </p:cNvSpPr>
          <p:nvPr>
            <p:ph sz="half" idx="2"/>
          </p:nvPr>
        </p:nvSpPr>
        <p:spPr>
          <a:xfrm>
            <a:off x="3644537" y="1930401"/>
            <a:ext cx="5629467" cy="4110962"/>
          </a:xfrm>
        </p:spPr>
        <p:txBody>
          <a:bodyPr>
            <a:noAutofit/>
          </a:bodyPr>
          <a:lstStyle/>
          <a:p>
            <a:r>
              <a:rPr lang="es-BO" sz="1200" dirty="0"/>
              <a:t>RECUADRO </a:t>
            </a:r>
            <a:r>
              <a:rPr lang="es-BO" sz="1200" dirty="0" smtClean="0"/>
              <a:t>: </a:t>
            </a:r>
            <a:r>
              <a:rPr lang="es-BO" sz="1200" dirty="0"/>
              <a:t>MATERIALES ÚTILES EN INDAGACIONES EN EL PATIO * Papel en hojas grandes para escribir (papel de afiche o de </a:t>
            </a:r>
            <a:r>
              <a:rPr lang="es-BO" sz="1200" dirty="0" err="1"/>
              <a:t>papelógrafo</a:t>
            </a:r>
            <a:r>
              <a:rPr lang="es-BO" sz="1200" dirty="0"/>
              <a:t>, papelotes, </a:t>
            </a:r>
            <a:r>
              <a:rPr lang="es-BO" sz="1200" dirty="0" err="1"/>
              <a:t>rotafolio</a:t>
            </a:r>
            <a:r>
              <a:rPr lang="es-BO" sz="1200" dirty="0"/>
              <a:t> o inclusive papel periódico) * Cinta de papel o de embalaje (cinta de enmascarar, cinta </a:t>
            </a:r>
            <a:r>
              <a:rPr lang="es-BO" sz="1200" dirty="0" err="1"/>
              <a:t>masking</a:t>
            </a:r>
            <a:r>
              <a:rPr lang="es-BO" sz="1200" dirty="0"/>
              <a:t>, tirro) * Marcadores para papel (marcadores permanentes, </a:t>
            </a:r>
            <a:r>
              <a:rPr lang="es-BO" sz="1200" dirty="0" err="1"/>
              <a:t>fibrones</a:t>
            </a:r>
            <a:r>
              <a:rPr lang="es-BO" sz="1200" dirty="0"/>
              <a:t>) * Perchas para ropa (colgadores de ropa), de alambre (4-6) Cucharas pequeñas (8-10) * Cucharas soperas (6) * Cucharas grandes de madera (6) * Goteros (5) * Palas (2) Baldes (4) Malla ¨mosquitera¨ (1 x 4 m)(si hay arroyos / riachuelos disponibles) Clavitos (para pegar la malla a los palos) * Costales (sacos grandes) de harina (vacíos . . . ) (4) Bolsas plásticas negras, de varios tamaños (4) Dardos, pinceles, témperas o tizas (para hacer puntería y buscar “al azar”) Manguera transparente (50 cm.) que con agua puede ser usada como el “nivel” de los albañiles para medir la pendiente. * Soga barata (nylon), 2 de 25m c/u, diámetro 0,5 - 1 cm * Piola (pita), bastante * Cuerda, bastante * Hilo barato, de 4 colores bien distintos * Reglas milimetradas (12-15) * Metros baratos de modistería (centímetros, cintas métricas) (8 - 15) * Bandejas de plástico o metálicas (2+) * Bolsas corrientes de plástico * Vasitos de plástico (“reciclados” de yogurt, café o cualquier otro) * Sujetapapeles (clips) Balanza fabricada Coladores de diferente ancho de ojo * Clavos anchos y fuertes * Envases vacíos de 1,5 l (2+) * Atún o sardinas en aceite (sin ají . . . ) (1) * Miel de abeja (un poquito) * Azúcar (un poquito, si es conveniente el refinado y el ¨natural¨) * Galletas de agua (de sal) * Toallas de papel o papel higiénico (de uso múltiple . . . ) * = imprescindible</a:t>
            </a:r>
          </a:p>
        </p:txBody>
      </p:sp>
    </p:spTree>
    <p:extLst>
      <p:ext uri="{BB962C8B-B14F-4D97-AF65-F5344CB8AC3E}">
        <p14:creationId xmlns:p14="http://schemas.microsoft.com/office/powerpoint/2010/main" xmlns="" val="181682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solidFill>
                  <a:schemeClr val="tx1"/>
                </a:solidFill>
              </a:rPr>
              <a:t>TERCER PASO: REFLEXIÓN</a:t>
            </a:r>
          </a:p>
        </p:txBody>
      </p:sp>
      <p:sp>
        <p:nvSpPr>
          <p:cNvPr id="3" name="Marcador de contenido 2"/>
          <p:cNvSpPr>
            <a:spLocks noGrp="1"/>
          </p:cNvSpPr>
          <p:nvPr>
            <p:ph sz="half" idx="1"/>
          </p:nvPr>
        </p:nvSpPr>
        <p:spPr/>
        <p:txBody>
          <a:bodyPr/>
          <a:lstStyle/>
          <a:p>
            <a:r>
              <a:rPr lang="es-BO" dirty="0" smtClean="0"/>
              <a:t>Esta </a:t>
            </a:r>
            <a:r>
              <a:rPr lang="es-BO" dirty="0"/>
              <a:t>última etapa puede ser un poco difícil de abordar y probablemente necesitarán el apoyo y </a:t>
            </a:r>
            <a:r>
              <a:rPr lang="es-BO" dirty="0" smtClean="0"/>
              <a:t>guía.</a:t>
            </a:r>
            <a:endParaRPr lang="es-BO"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4861369" y="1930400"/>
            <a:ext cx="4635327" cy="3660503"/>
          </a:xfrm>
        </p:spPr>
      </p:pic>
    </p:spTree>
    <p:extLst>
      <p:ext uri="{BB962C8B-B14F-4D97-AF65-F5344CB8AC3E}">
        <p14:creationId xmlns:p14="http://schemas.microsoft.com/office/powerpoint/2010/main" xmlns="" val="591303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solidFill>
                  <a:schemeClr val="tx1"/>
                </a:solidFill>
              </a:rPr>
              <a:t>Capítulo 3:</a:t>
            </a:r>
            <a:r>
              <a:rPr lang="es-BO" dirty="0" smtClean="0"/>
              <a:t> La </a:t>
            </a:r>
            <a:r>
              <a:rPr lang="es-BO" dirty="0" err="1"/>
              <a:t>eepe</a:t>
            </a:r>
            <a:r>
              <a:rPr lang="es-BO" dirty="0"/>
              <a:t> como una propuesta pedagógica para la escuela</a:t>
            </a:r>
          </a:p>
        </p:txBody>
      </p:sp>
      <p:sp>
        <p:nvSpPr>
          <p:cNvPr id="3" name="Marcador de contenido 2"/>
          <p:cNvSpPr>
            <a:spLocks noGrp="1"/>
          </p:cNvSpPr>
          <p:nvPr>
            <p:ph sz="half" idx="1"/>
          </p:nvPr>
        </p:nvSpPr>
        <p:spPr/>
        <p:txBody>
          <a:bodyPr>
            <a:normAutofit/>
          </a:bodyPr>
          <a:lstStyle/>
          <a:p>
            <a:r>
              <a:rPr lang="es-BO" sz="1600" dirty="0"/>
              <a:t>la EEPE es una propuesta </a:t>
            </a:r>
            <a:r>
              <a:rPr lang="es-BO" sz="1600" dirty="0" smtClean="0"/>
              <a:t>pedagógica. </a:t>
            </a:r>
            <a:r>
              <a:rPr lang="es-BO" sz="1600" dirty="0"/>
              <a:t>Busca, a través de la investigación, descubrir los misterios de la vida de los seres que nos rodean y la forma en que se relacionan con su entorno y con el nuestro</a:t>
            </a:r>
            <a:r>
              <a:rPr lang="es-BO" sz="1600" dirty="0" smtClean="0"/>
              <a:t>.</a:t>
            </a:r>
          </a:p>
          <a:p>
            <a:r>
              <a:rPr lang="es-BO" sz="1600" dirty="0"/>
              <a:t>herramienta que les servirá para reflexionar sobre los efectos de la acción humana sobre el ambiente, y para decidir crítica y conscientemente acerca de su uso y conservación.</a:t>
            </a:r>
          </a:p>
        </p:txBody>
      </p:sp>
      <p:pic>
        <p:nvPicPr>
          <p:cNvPr id="6" name="Marcador de contenido 5"/>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225143" y="2160589"/>
            <a:ext cx="4258491" cy="3880772"/>
          </a:xfrm>
        </p:spPr>
      </p:pic>
    </p:spTree>
    <p:extLst>
      <p:ext uri="{BB962C8B-B14F-4D97-AF65-F5344CB8AC3E}">
        <p14:creationId xmlns:p14="http://schemas.microsoft.com/office/powerpoint/2010/main" xmlns="" val="18263676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t>LOS PILARES DE LA </a:t>
            </a:r>
            <a:r>
              <a:rPr lang="es-BO" dirty="0" smtClean="0"/>
              <a:t>EEPE:</a:t>
            </a:r>
            <a:endParaRPr lang="es-BO" dirty="0"/>
          </a:p>
        </p:txBody>
      </p:sp>
      <p:sp>
        <p:nvSpPr>
          <p:cNvPr id="3" name="Marcador de contenido 2"/>
          <p:cNvSpPr>
            <a:spLocks noGrp="1"/>
          </p:cNvSpPr>
          <p:nvPr>
            <p:ph sz="half" idx="1"/>
          </p:nvPr>
        </p:nvSpPr>
        <p:spPr/>
        <p:txBody>
          <a:bodyPr/>
          <a:lstStyle/>
          <a:p>
            <a:r>
              <a:rPr lang="es-BO" dirty="0"/>
              <a:t>EL CONOCIMIENTO, BASE DE LA PARTICIPACIÓN DE UNA COMUNIDAD (uso sostenible de sus recursos </a:t>
            </a:r>
            <a:r>
              <a:rPr lang="es-BO" dirty="0" smtClean="0"/>
              <a:t>biológicos)</a:t>
            </a:r>
          </a:p>
          <a:p>
            <a:r>
              <a:rPr lang="es-BO" dirty="0"/>
              <a:t>RESCATAR, CONSTRUIR Y </a:t>
            </a:r>
            <a:r>
              <a:rPr lang="es-BO" dirty="0" smtClean="0"/>
              <a:t>AFIANZAR (Con sus propios recursos)</a:t>
            </a:r>
          </a:p>
          <a:p>
            <a:r>
              <a:rPr lang="es-BO" dirty="0"/>
              <a:t>NO EXISTE EL FRACASO; </a:t>
            </a:r>
            <a:r>
              <a:rPr lang="es-BO" dirty="0" smtClean="0"/>
              <a:t>“Con </a:t>
            </a:r>
            <a:r>
              <a:rPr lang="es-BO" dirty="0"/>
              <a:t>perseverancia, todo se </a:t>
            </a:r>
            <a:r>
              <a:rPr lang="es-BO" dirty="0" smtClean="0"/>
              <a:t>puede”.</a:t>
            </a:r>
          </a:p>
          <a:p>
            <a:endParaRPr lang="es-BO" dirty="0"/>
          </a:p>
          <a:p>
            <a:endParaRPr lang="es-BO"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577839" y="1930399"/>
            <a:ext cx="3579223" cy="4110961"/>
          </a:xfrm>
        </p:spPr>
      </p:pic>
    </p:spTree>
    <p:extLst>
      <p:ext uri="{BB962C8B-B14F-4D97-AF65-F5344CB8AC3E}">
        <p14:creationId xmlns:p14="http://schemas.microsoft.com/office/powerpoint/2010/main" xmlns="" val="1308403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EJEMPLO DE INDAGACIONES ECOLÓGICAS.</a:t>
            </a:r>
            <a:endParaRPr lang="es-BO" dirty="0"/>
          </a:p>
        </p:txBody>
      </p:sp>
      <p:sp>
        <p:nvSpPr>
          <p:cNvPr id="3" name="Marcador de contenido 2"/>
          <p:cNvSpPr>
            <a:spLocks noGrp="1"/>
          </p:cNvSpPr>
          <p:nvPr>
            <p:ph idx="1"/>
          </p:nvPr>
        </p:nvSpPr>
        <p:spPr/>
        <p:txBody>
          <a:bodyPr>
            <a:normAutofit fontScale="77500" lnSpcReduction="20000"/>
          </a:bodyPr>
          <a:lstStyle/>
          <a:p>
            <a:r>
              <a:rPr lang="es-BO" dirty="0"/>
              <a:t>Observaron las preferencias de hábitat de los bichos bolita durante un período de tiempo…. </a:t>
            </a:r>
          </a:p>
          <a:p>
            <a:r>
              <a:rPr lang="es-BO" dirty="0" smtClean="0"/>
              <a:t>Reconocimiento </a:t>
            </a:r>
            <a:r>
              <a:rPr lang="es-BO" dirty="0"/>
              <a:t>de </a:t>
            </a:r>
            <a:r>
              <a:rPr lang="es-BO" dirty="0" err="1"/>
              <a:t>microhábitats</a:t>
            </a:r>
            <a:r>
              <a:rPr lang="es-BO" dirty="0"/>
              <a:t> en el patio y su cambio a lo largo del tiempo. </a:t>
            </a:r>
          </a:p>
          <a:p>
            <a:r>
              <a:rPr lang="es-BO" dirty="0" smtClean="0"/>
              <a:t>La </a:t>
            </a:r>
            <a:r>
              <a:rPr lang="es-BO" dirty="0"/>
              <a:t>ropa usada en cada estación: procedencia de las fibras, naturales y sintéticas, asociando al clima actual y </a:t>
            </a:r>
            <a:r>
              <a:rPr lang="es-BO" dirty="0" smtClean="0"/>
              <a:t>pasado.</a:t>
            </a:r>
          </a:p>
          <a:p>
            <a:r>
              <a:rPr lang="es-BO" dirty="0" smtClean="0"/>
              <a:t>Especies </a:t>
            </a:r>
            <a:r>
              <a:rPr lang="es-BO" dirty="0"/>
              <a:t>nativas y exóticas, adaptaciones al clima, </a:t>
            </a:r>
            <a:r>
              <a:rPr lang="es-BO" dirty="0" err="1"/>
              <a:t>coevolución</a:t>
            </a:r>
            <a:r>
              <a:rPr lang="es-BO" dirty="0"/>
              <a:t> de </a:t>
            </a:r>
            <a:r>
              <a:rPr lang="es-BO" dirty="0" smtClean="0"/>
              <a:t>especies.</a:t>
            </a:r>
          </a:p>
          <a:p>
            <a:r>
              <a:rPr lang="es-BO" dirty="0" smtClean="0"/>
              <a:t>Cambios </a:t>
            </a:r>
            <a:r>
              <a:rPr lang="es-BO" dirty="0"/>
              <a:t>y eventos estacionales. Cultivos, y otras ocupaciones de la gente de su comunidad en cada época del año. Quinto año. Migraciones de aves: cuándo aparecen qué aves y cuándo se dejan de ver. </a:t>
            </a:r>
          </a:p>
          <a:p>
            <a:r>
              <a:rPr lang="es-BO" dirty="0" smtClean="0"/>
              <a:t>Construcción </a:t>
            </a:r>
            <a:r>
              <a:rPr lang="es-BO" dirty="0"/>
              <a:t>de elementos de medición del </a:t>
            </a:r>
            <a:r>
              <a:rPr lang="es-BO" dirty="0" smtClean="0"/>
              <a:t>clima.</a:t>
            </a:r>
          </a:p>
          <a:p>
            <a:r>
              <a:rPr lang="es-BO" dirty="0" smtClean="0"/>
              <a:t>Reproducción </a:t>
            </a:r>
            <a:r>
              <a:rPr lang="es-BO" dirty="0"/>
              <a:t>estacional de aves. Observación y censo de nidos, comparando las </a:t>
            </a:r>
            <a:r>
              <a:rPr lang="es-BO" dirty="0" smtClean="0"/>
              <a:t>estaciones.</a:t>
            </a:r>
          </a:p>
          <a:p>
            <a:r>
              <a:rPr lang="es-BO" dirty="0" smtClean="0"/>
              <a:t>Biomas </a:t>
            </a:r>
            <a:r>
              <a:rPr lang="es-BO" dirty="0"/>
              <a:t>de la tierra: encontrar en el patio microambientes que se asemejen a las condiciones de los </a:t>
            </a:r>
            <a:r>
              <a:rPr lang="es-BO" dirty="0" smtClean="0"/>
              <a:t>biomas.</a:t>
            </a:r>
          </a:p>
          <a:p>
            <a:r>
              <a:rPr lang="es-BO" dirty="0" smtClean="0"/>
              <a:t>Cambio </a:t>
            </a:r>
            <a:r>
              <a:rPr lang="es-BO" dirty="0"/>
              <a:t>climático global: registros de condiciones ambientales a escalas espaciales y temporales mayores (región, continente, décadas, siglos</a:t>
            </a:r>
            <a:r>
              <a:rPr lang="es-BO" dirty="0" smtClean="0"/>
              <a:t>).</a:t>
            </a:r>
          </a:p>
          <a:p>
            <a:r>
              <a:rPr lang="es-BO" dirty="0" smtClean="0"/>
              <a:t>PUEDEN SER UTILIZADOS EN OTRAS MATERIAS COMO CÁLCULO Y MATEMÁTICAS, ETC.</a:t>
            </a:r>
            <a:endParaRPr lang="es-BO" dirty="0"/>
          </a:p>
        </p:txBody>
      </p:sp>
    </p:spTree>
    <p:extLst>
      <p:ext uri="{BB962C8B-B14F-4D97-AF65-F5344CB8AC3E}">
        <p14:creationId xmlns:p14="http://schemas.microsoft.com/office/powerpoint/2010/main" xmlns="" val="436794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t>BONDADES Y SUGERENCIAS </a:t>
            </a:r>
            <a:br>
              <a:rPr lang="es-BO" dirty="0"/>
            </a:br>
            <a:endParaRPr lang="es-BO" dirty="0"/>
          </a:p>
        </p:txBody>
      </p:sp>
      <p:sp>
        <p:nvSpPr>
          <p:cNvPr id="3" name="Marcador de contenido 2"/>
          <p:cNvSpPr>
            <a:spLocks noGrp="1"/>
          </p:cNvSpPr>
          <p:nvPr>
            <p:ph idx="1"/>
          </p:nvPr>
        </p:nvSpPr>
        <p:spPr>
          <a:xfrm>
            <a:off x="677334" y="1463040"/>
            <a:ext cx="8596668" cy="4846320"/>
          </a:xfrm>
        </p:spPr>
        <p:txBody>
          <a:bodyPr>
            <a:normAutofit fontScale="92500" lnSpcReduction="20000"/>
          </a:bodyPr>
          <a:lstStyle/>
          <a:p>
            <a:r>
              <a:rPr lang="es-BO" dirty="0" smtClean="0"/>
              <a:t>■ </a:t>
            </a:r>
            <a:r>
              <a:rPr lang="es-BO" dirty="0"/>
              <a:t>Es divertido porque hacen ciencia jugando </a:t>
            </a:r>
            <a:endParaRPr lang="es-BO" dirty="0" smtClean="0"/>
          </a:p>
          <a:p>
            <a:r>
              <a:rPr lang="es-BO" dirty="0" smtClean="0"/>
              <a:t>■ </a:t>
            </a:r>
            <a:r>
              <a:rPr lang="es-BO" dirty="0"/>
              <a:t>Su evaluación debe ser de proceso </a:t>
            </a:r>
            <a:endParaRPr lang="es-BO" dirty="0" smtClean="0"/>
          </a:p>
          <a:p>
            <a:r>
              <a:rPr lang="es-BO" dirty="0" smtClean="0"/>
              <a:t>■ </a:t>
            </a:r>
            <a:r>
              <a:rPr lang="es-BO" dirty="0"/>
              <a:t>Los niños conocen y respetan los seres y </a:t>
            </a:r>
            <a:r>
              <a:rPr lang="es-BO" dirty="0" smtClean="0"/>
              <a:t>objetos de su medio</a:t>
            </a:r>
          </a:p>
          <a:p>
            <a:r>
              <a:rPr lang="es-BO" dirty="0" smtClean="0"/>
              <a:t>Los </a:t>
            </a:r>
            <a:r>
              <a:rPr lang="es-BO" dirty="0"/>
              <a:t>maestros deben estar informados </a:t>
            </a:r>
            <a:r>
              <a:rPr lang="es-BO" dirty="0" smtClean="0"/>
              <a:t>sobre </a:t>
            </a:r>
            <a:r>
              <a:rPr lang="es-BO" dirty="0"/>
              <a:t>temas ecológicos </a:t>
            </a:r>
            <a:endParaRPr lang="es-BO" dirty="0" smtClean="0"/>
          </a:p>
          <a:p>
            <a:r>
              <a:rPr lang="es-BO" dirty="0" smtClean="0"/>
              <a:t>■ </a:t>
            </a:r>
            <a:r>
              <a:rPr lang="es-BO" dirty="0"/>
              <a:t>Reflexionan sobre animales y plantas de su </a:t>
            </a:r>
            <a:r>
              <a:rPr lang="es-BO" dirty="0" smtClean="0"/>
              <a:t>patio</a:t>
            </a:r>
            <a:r>
              <a:rPr lang="es-BO" dirty="0"/>
              <a:t>, sus relaciones y sus funciones </a:t>
            </a:r>
            <a:endParaRPr lang="es-BO" dirty="0" smtClean="0"/>
          </a:p>
          <a:p>
            <a:r>
              <a:rPr lang="es-BO" dirty="0" smtClean="0"/>
              <a:t>■ </a:t>
            </a:r>
            <a:r>
              <a:rPr lang="es-BO" dirty="0"/>
              <a:t>Se debe estimular el trabajo de los niños </a:t>
            </a:r>
            <a:endParaRPr lang="es-BO" dirty="0" smtClean="0"/>
          </a:p>
          <a:p>
            <a:r>
              <a:rPr lang="es-BO" dirty="0" smtClean="0"/>
              <a:t>Se debe hacer seguimiento</a:t>
            </a:r>
          </a:p>
          <a:p>
            <a:r>
              <a:rPr lang="es-BO" dirty="0" smtClean="0"/>
              <a:t>■ </a:t>
            </a:r>
            <a:r>
              <a:rPr lang="es-BO" dirty="0"/>
              <a:t>Desarrollan su curiosidad y la proyectan para seguir investigando </a:t>
            </a:r>
            <a:endParaRPr lang="es-BO" dirty="0" smtClean="0"/>
          </a:p>
          <a:p>
            <a:r>
              <a:rPr lang="es-BO" dirty="0" smtClean="0"/>
              <a:t>■ </a:t>
            </a:r>
            <a:r>
              <a:rPr lang="es-BO" dirty="0"/>
              <a:t>Se deben implementar juegos ecológicos </a:t>
            </a:r>
            <a:endParaRPr lang="es-BO" dirty="0" smtClean="0"/>
          </a:p>
          <a:p>
            <a:r>
              <a:rPr lang="es-BO" dirty="0" smtClean="0"/>
              <a:t>■ </a:t>
            </a:r>
            <a:r>
              <a:rPr lang="es-BO" dirty="0"/>
              <a:t>Se deben publicar los trabajos generados </a:t>
            </a:r>
            <a:endParaRPr lang="es-BO" dirty="0" smtClean="0"/>
          </a:p>
          <a:p>
            <a:r>
              <a:rPr lang="es-BO" dirty="0" smtClean="0"/>
              <a:t>■ </a:t>
            </a:r>
            <a:r>
              <a:rPr lang="es-BO" dirty="0"/>
              <a:t>Se deben mantener memorias técnicas con otras asignaturas y crean cuentos, relatos, canciones y poemas </a:t>
            </a:r>
            <a:endParaRPr lang="es-BO" dirty="0" smtClean="0"/>
          </a:p>
          <a:p>
            <a:r>
              <a:rPr lang="es-BO" dirty="0" smtClean="0"/>
              <a:t>■ </a:t>
            </a:r>
            <a:r>
              <a:rPr lang="es-BO" dirty="0"/>
              <a:t>Se puede implementar a bajo costo y se adapta a los planes educativos </a:t>
            </a:r>
            <a:endParaRPr lang="es-BO" dirty="0" smtClean="0"/>
          </a:p>
          <a:p>
            <a:r>
              <a:rPr lang="es-BO" dirty="0" smtClean="0"/>
              <a:t>■ </a:t>
            </a:r>
            <a:r>
              <a:rPr lang="es-BO" dirty="0"/>
              <a:t>Estimula la imaginación y la creatividad</a:t>
            </a:r>
          </a:p>
        </p:txBody>
      </p:sp>
    </p:spTree>
    <p:extLst>
      <p:ext uri="{BB962C8B-B14F-4D97-AF65-F5344CB8AC3E}">
        <p14:creationId xmlns:p14="http://schemas.microsoft.com/office/powerpoint/2010/main" xmlns="" val="1892472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a:solidFill>
                  <a:schemeClr val="tx1"/>
                </a:solidFill>
              </a:rPr>
              <a:t>CAPÍTULO 4:</a:t>
            </a:r>
            <a:r>
              <a:rPr lang="es-BO" dirty="0"/>
              <a:t> Los Temas Ecológicos</a:t>
            </a:r>
          </a:p>
        </p:txBody>
      </p:sp>
      <p:sp>
        <p:nvSpPr>
          <p:cNvPr id="3" name="Marcador de contenido 2"/>
          <p:cNvSpPr>
            <a:spLocks noGrp="1"/>
          </p:cNvSpPr>
          <p:nvPr>
            <p:ph sz="half" idx="1"/>
          </p:nvPr>
        </p:nvSpPr>
        <p:spPr/>
        <p:txBody>
          <a:bodyPr>
            <a:normAutofit fontScale="92500" lnSpcReduction="10000"/>
          </a:bodyPr>
          <a:lstStyle/>
          <a:p>
            <a:r>
              <a:rPr lang="es-BO" dirty="0" smtClean="0"/>
              <a:t>Perspectiva integrada </a:t>
            </a:r>
            <a:r>
              <a:rPr lang="es-BO" dirty="0"/>
              <a:t>donde el énfasis principal debe estar en entender los procesos y las interacciones entre los seres vivos (incluyéndonos a nosotros, los seres humanos) y su medio ambiente (otros seres vivos y elementos no vivos como el aire, el suelo, el agua</a:t>
            </a:r>
            <a:r>
              <a:rPr lang="es-BO" dirty="0" smtClean="0"/>
              <a:t>).</a:t>
            </a:r>
          </a:p>
          <a:p>
            <a:r>
              <a:rPr lang="es-BO" dirty="0"/>
              <a:t>LOS SERES VIVOS EN SU ENTORNO FÍSICO: LA VARIACIÓN EN EL ESPACIO Y EN EL TIEMPO</a:t>
            </a:r>
            <a:r>
              <a:rPr lang="es-BO" dirty="0" smtClean="0"/>
              <a:t>.</a:t>
            </a:r>
          </a:p>
          <a:p>
            <a:r>
              <a:rPr lang="es-BO" dirty="0"/>
              <a:t>EL EFECTO DE LAS DECISIONES Y ACTIVIDADES DE LOS SERES HUMANOS SOBRE LOS PROCESOS Y PATRONES ECOLÓGICOS.</a:t>
            </a:r>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590903" y="2160589"/>
            <a:ext cx="3487783" cy="4253274"/>
          </a:xfrm>
        </p:spPr>
      </p:pic>
    </p:spTree>
    <p:extLst>
      <p:ext uri="{BB962C8B-B14F-4D97-AF65-F5344CB8AC3E}">
        <p14:creationId xmlns:p14="http://schemas.microsoft.com/office/powerpoint/2010/main" xmlns="" val="3350762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BO" b="1" dirty="0">
                <a:solidFill>
                  <a:schemeClr val="tx1"/>
                </a:solidFill>
              </a:rPr>
              <a:t>Capítulo 5</a:t>
            </a:r>
            <a:r>
              <a:rPr lang="es-BO" dirty="0">
                <a:solidFill>
                  <a:schemeClr val="tx1"/>
                </a:solidFill>
              </a:rPr>
              <a:t>:</a:t>
            </a:r>
            <a:r>
              <a:rPr lang="es-BO" dirty="0"/>
              <a:t>Lineamientos para la preparación de guías locales de historia natural</a:t>
            </a:r>
          </a:p>
        </p:txBody>
      </p:sp>
      <p:sp>
        <p:nvSpPr>
          <p:cNvPr id="3" name="Marcador de contenido 2"/>
          <p:cNvSpPr>
            <a:spLocks noGrp="1"/>
          </p:cNvSpPr>
          <p:nvPr>
            <p:ph sz="half" idx="1"/>
          </p:nvPr>
        </p:nvSpPr>
        <p:spPr/>
        <p:txBody>
          <a:bodyPr/>
          <a:lstStyle/>
          <a:p>
            <a:r>
              <a:rPr lang="es-BO" dirty="0"/>
              <a:t>DESCRIPCIÓN DE LA REGIÓN</a:t>
            </a:r>
            <a:r>
              <a:rPr lang="es-BO" dirty="0" smtClean="0"/>
              <a:t>.</a:t>
            </a:r>
          </a:p>
          <a:p>
            <a:r>
              <a:rPr lang="es-BO" dirty="0"/>
              <a:t>HISTORIA </a:t>
            </a:r>
            <a:r>
              <a:rPr lang="es-BO" dirty="0" smtClean="0"/>
              <a:t>NATURAL (Listado de organismos)</a:t>
            </a:r>
          </a:p>
          <a:p>
            <a:r>
              <a:rPr lang="es-BO" dirty="0"/>
              <a:t>BREVE DESCRIPCIÓN DE LOS </a:t>
            </a:r>
            <a:r>
              <a:rPr lang="es-BO" dirty="0" smtClean="0"/>
              <a:t>ORGANISMOS</a:t>
            </a:r>
          </a:p>
          <a:p>
            <a:r>
              <a:rPr lang="es-BO" dirty="0"/>
              <a:t>HISTORIA NATURAL DE LOS HABITANTES COMUNES DEL PATIO </a:t>
            </a:r>
            <a:r>
              <a:rPr lang="es-BO" dirty="0" smtClean="0"/>
              <a:t>ESCOLAR</a:t>
            </a:r>
          </a:p>
          <a:p>
            <a:endParaRPr lang="es-BO"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5264331" y="2050869"/>
            <a:ext cx="4807132" cy="3990492"/>
          </a:xfrm>
        </p:spPr>
      </p:pic>
    </p:spTree>
    <p:extLst>
      <p:ext uri="{BB962C8B-B14F-4D97-AF65-F5344CB8AC3E}">
        <p14:creationId xmlns:p14="http://schemas.microsoft.com/office/powerpoint/2010/main" xmlns="" val="419166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BO" dirty="0" smtClean="0"/>
              <a:t>MENSAJE FINAL</a:t>
            </a:r>
            <a:endParaRPr lang="es-BO" dirty="0"/>
          </a:p>
        </p:txBody>
      </p:sp>
      <p:sp>
        <p:nvSpPr>
          <p:cNvPr id="3" name="Marcador de contenido 2"/>
          <p:cNvSpPr>
            <a:spLocks noGrp="1"/>
          </p:cNvSpPr>
          <p:nvPr>
            <p:ph idx="1"/>
          </p:nvPr>
        </p:nvSpPr>
        <p:spPr/>
        <p:txBody>
          <a:bodyPr>
            <a:normAutofit/>
          </a:bodyPr>
          <a:lstStyle/>
          <a:p>
            <a:pPr marL="0" indent="0" algn="ctr">
              <a:buNone/>
            </a:pPr>
            <a:r>
              <a:rPr lang="es-BO" sz="2400" dirty="0"/>
              <a:t>“Los conceptos de “alfabetismo” y “</a:t>
            </a:r>
            <a:r>
              <a:rPr lang="es-BO" sz="2400" dirty="0" err="1"/>
              <a:t>analfabetismo”ecológico</a:t>
            </a:r>
            <a:r>
              <a:rPr lang="es-BO" sz="2400" dirty="0"/>
              <a:t> hacen referencia a la capacidad o incapacidad de cada cuál para leer e interpretar los signos del medio en donde, temporal o permanentemente, le toca vivir y trabajar</a:t>
            </a:r>
            <a:r>
              <a:rPr lang="es-BO" sz="2400" dirty="0" smtClean="0"/>
              <a:t>”</a:t>
            </a:r>
          </a:p>
          <a:p>
            <a:pPr marL="0" indent="0" algn="ctr">
              <a:buNone/>
            </a:pPr>
            <a:r>
              <a:rPr lang="es-BO" sz="1600" dirty="0"/>
              <a:t>Extraído de </a:t>
            </a:r>
            <a:r>
              <a:rPr lang="es-BO" sz="1600" dirty="0" err="1"/>
              <a:t>Wilches-Chaux</a:t>
            </a:r>
            <a:r>
              <a:rPr lang="es-BO" sz="1600" dirty="0"/>
              <a:t>, G. 1996. La letra con risa entra: ¿y qué es eso, educación ambiental?</a:t>
            </a:r>
          </a:p>
        </p:txBody>
      </p:sp>
    </p:spTree>
    <p:extLst>
      <p:ext uri="{BB962C8B-B14F-4D97-AF65-F5344CB8AC3E}">
        <p14:creationId xmlns:p14="http://schemas.microsoft.com/office/powerpoint/2010/main" xmlns="" val="31474063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BO" dirty="0" smtClean="0"/>
              <a:t>Bibliografía</a:t>
            </a:r>
            <a:endParaRPr lang="es-BO" dirty="0"/>
          </a:p>
        </p:txBody>
      </p:sp>
      <p:sp>
        <p:nvSpPr>
          <p:cNvPr id="3" name="Marcador de contenido 2"/>
          <p:cNvSpPr>
            <a:spLocks noGrp="1"/>
          </p:cNvSpPr>
          <p:nvPr>
            <p:ph idx="1"/>
          </p:nvPr>
        </p:nvSpPr>
        <p:spPr/>
        <p:txBody>
          <a:bodyPr>
            <a:normAutofit/>
          </a:bodyPr>
          <a:lstStyle/>
          <a:p>
            <a:r>
              <a:rPr lang="es-BO" sz="2400" smtClean="0"/>
              <a:t>Manual </a:t>
            </a:r>
            <a:r>
              <a:rPr lang="es-BO" sz="2400" dirty="0" smtClean="0"/>
              <a:t>EEPE. Guía metodológica para la enseñanza de ecología en el patio de la escuela</a:t>
            </a:r>
          </a:p>
          <a:p>
            <a:r>
              <a:rPr lang="es-BO" sz="2400" dirty="0" smtClean="0"/>
              <a:t>Natalia Arango, María </a:t>
            </a:r>
            <a:r>
              <a:rPr lang="es-BO" sz="2400" dirty="0" err="1" smtClean="0"/>
              <a:t>Elfi</a:t>
            </a:r>
            <a:r>
              <a:rPr lang="es-BO" sz="2400" dirty="0" smtClean="0"/>
              <a:t> Chaves, y Peter </a:t>
            </a:r>
            <a:r>
              <a:rPr lang="es-BO" sz="2400" dirty="0" err="1" smtClean="0"/>
              <a:t>Feinsinger</a:t>
            </a:r>
            <a:endParaRPr lang="es-BO" sz="2400" dirty="0" smtClean="0"/>
          </a:p>
          <a:p>
            <a:r>
              <a:rPr lang="es-BO" sz="2400" dirty="0" smtClean="0"/>
              <a:t>Programa para América Latina y el Caribe</a:t>
            </a:r>
            <a:endParaRPr lang="es-BO" sz="2400" dirty="0"/>
          </a:p>
        </p:txBody>
      </p:sp>
    </p:spTree>
    <p:extLst>
      <p:ext uri="{BB962C8B-B14F-4D97-AF65-F5344CB8AC3E}">
        <p14:creationId xmlns:p14="http://schemas.microsoft.com/office/powerpoint/2010/main" xmlns="" val="3147406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Ciclo de Indagación. 3 pasos:</a:t>
            </a:r>
            <a:endParaRPr lang="es-BO" dirty="0"/>
          </a:p>
        </p:txBody>
      </p:sp>
      <p:sp>
        <p:nvSpPr>
          <p:cNvPr id="3" name="Marcador de contenido 2"/>
          <p:cNvSpPr>
            <a:spLocks noGrp="1"/>
          </p:cNvSpPr>
          <p:nvPr>
            <p:ph sz="half" idx="1"/>
          </p:nvPr>
        </p:nvSpPr>
        <p:spPr/>
        <p:txBody>
          <a:bodyPr/>
          <a:lstStyle/>
          <a:p>
            <a:r>
              <a:rPr lang="es-BO" dirty="0"/>
              <a:t>Partiendo de este conocimiento y de la habilidad de aprender con autonomía y pensar críticamente, los docentes y sus estudiantes podrán tomar decisiones sobre sus actos mucho más responsablemente y con mayor conocimiento de las consecuencias que estas acciones tienen sobre el entorno.</a:t>
            </a:r>
          </a:p>
        </p:txBody>
      </p:sp>
      <p:graphicFrame>
        <p:nvGraphicFramePr>
          <p:cNvPr id="7" name="Marcador de contenido 6"/>
          <p:cNvGraphicFramePr>
            <a:graphicFrameLocks noGrp="1"/>
          </p:cNvGraphicFramePr>
          <p:nvPr>
            <p:ph sz="half" idx="2"/>
            <p:extLst>
              <p:ext uri="{D42A27DB-BD31-4B8C-83A1-F6EECF244321}">
                <p14:modId xmlns:p14="http://schemas.microsoft.com/office/powerpoint/2010/main" xmlns="" val="3222784351"/>
              </p:ext>
            </p:extLst>
          </p:nvPr>
        </p:nvGraphicFramePr>
        <p:xfrm>
          <a:off x="5089525" y="2160588"/>
          <a:ext cx="4184650"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170560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BO" dirty="0" smtClean="0"/>
              <a:t>GRACIAS POR SU ATENCIÓN!</a:t>
            </a:r>
            <a:endParaRPr lang="es-BO"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606731" y="1930400"/>
            <a:ext cx="6858000" cy="3804194"/>
          </a:xfrm>
        </p:spPr>
      </p:pic>
    </p:spTree>
    <p:extLst>
      <p:ext uri="{BB962C8B-B14F-4D97-AF65-F5344CB8AC3E}">
        <p14:creationId xmlns:p14="http://schemas.microsoft.com/office/powerpoint/2010/main" xmlns="" val="3743411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Introducción:</a:t>
            </a:r>
            <a:endParaRPr lang="es-BO" dirty="0"/>
          </a:p>
        </p:txBody>
      </p:sp>
      <p:sp>
        <p:nvSpPr>
          <p:cNvPr id="3" name="Marcador de contenido 2"/>
          <p:cNvSpPr>
            <a:spLocks noGrp="1"/>
          </p:cNvSpPr>
          <p:nvPr>
            <p:ph sz="half" idx="1"/>
          </p:nvPr>
        </p:nvSpPr>
        <p:spPr/>
        <p:txBody>
          <a:bodyPr>
            <a:normAutofit lnSpcReduction="10000"/>
          </a:bodyPr>
          <a:lstStyle/>
          <a:p>
            <a:r>
              <a:rPr lang="es-BO" dirty="0" err="1" smtClean="0"/>
              <a:t>Sabiduria</a:t>
            </a:r>
            <a:r>
              <a:rPr lang="es-BO" dirty="0" smtClean="0"/>
              <a:t> Ancestral y Vida moderna.</a:t>
            </a:r>
          </a:p>
          <a:p>
            <a:r>
              <a:rPr lang="es-BO" dirty="0" smtClean="0"/>
              <a:t>Exploración del entorno</a:t>
            </a:r>
          </a:p>
          <a:p>
            <a:r>
              <a:rPr lang="es-BO" dirty="0" smtClean="0"/>
              <a:t>Curiosidad</a:t>
            </a:r>
          </a:p>
          <a:p>
            <a:r>
              <a:rPr lang="es-BO" dirty="0" smtClean="0"/>
              <a:t>Necesidad</a:t>
            </a:r>
          </a:p>
          <a:p>
            <a:r>
              <a:rPr lang="es-BO" dirty="0" smtClean="0"/>
              <a:t>Imaginación</a:t>
            </a:r>
          </a:p>
          <a:p>
            <a:r>
              <a:rPr lang="es-BO" dirty="0" smtClean="0"/>
              <a:t>Motores del avance de la humanidad</a:t>
            </a:r>
          </a:p>
          <a:p>
            <a:r>
              <a:rPr lang="es-BO" dirty="0" smtClean="0"/>
              <a:t>Encontrar soluciones que la vida nos plantea</a:t>
            </a:r>
          </a:p>
          <a:p>
            <a:endParaRPr lang="es-BO" dirty="0" smtClean="0"/>
          </a:p>
          <a:p>
            <a:endParaRPr lang="es-BO" dirty="0"/>
          </a:p>
        </p:txBody>
      </p:sp>
      <p:sp>
        <p:nvSpPr>
          <p:cNvPr id="4" name="Marcador de contenido 3"/>
          <p:cNvSpPr>
            <a:spLocks noGrp="1"/>
          </p:cNvSpPr>
          <p:nvPr>
            <p:ph sz="half" idx="2"/>
          </p:nvPr>
        </p:nvSpPr>
        <p:spPr/>
        <p:txBody>
          <a:bodyPr>
            <a:normAutofit lnSpcReduction="10000"/>
          </a:bodyPr>
          <a:lstStyle/>
          <a:p>
            <a:r>
              <a:rPr lang="es-BO" dirty="0" smtClean="0"/>
              <a:t>Crisis de la humanidad; salud ambiental del planeta</a:t>
            </a:r>
          </a:p>
          <a:p>
            <a:r>
              <a:rPr lang="es-BO" dirty="0" smtClean="0"/>
              <a:t>Contaminación de las fuentes de agua</a:t>
            </a:r>
          </a:p>
          <a:p>
            <a:r>
              <a:rPr lang="es-BO" dirty="0" smtClean="0"/>
              <a:t>La erosión de los suelos</a:t>
            </a:r>
          </a:p>
          <a:p>
            <a:r>
              <a:rPr lang="es-BO" dirty="0" smtClean="0"/>
              <a:t>Acumulación de basuras</a:t>
            </a:r>
          </a:p>
          <a:p>
            <a:r>
              <a:rPr lang="es-BO" dirty="0" smtClean="0"/>
              <a:t>Desaparición de los bosques y de formas de vida (Biodiversidad)</a:t>
            </a:r>
          </a:p>
          <a:p>
            <a:r>
              <a:rPr lang="es-BO" dirty="0" smtClean="0"/>
              <a:t>Solución; creatividad, ingenio, abrir nuestra mente a la curiosidad. “Mirar lo que podemos hacer y cambiar éstos efectos”</a:t>
            </a:r>
          </a:p>
          <a:p>
            <a:endParaRPr lang="es-BO" dirty="0" smtClean="0"/>
          </a:p>
          <a:p>
            <a:endParaRPr lang="es-BO" dirty="0"/>
          </a:p>
        </p:txBody>
      </p:sp>
    </p:spTree>
    <p:extLst>
      <p:ext uri="{BB962C8B-B14F-4D97-AF65-F5344CB8AC3E}">
        <p14:creationId xmlns:p14="http://schemas.microsoft.com/office/powerpoint/2010/main" xmlns="" val="3476587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757646"/>
            <a:ext cx="3854528" cy="2019424"/>
          </a:xfrm>
        </p:spPr>
        <p:txBody>
          <a:bodyPr>
            <a:normAutofit/>
          </a:bodyPr>
          <a:lstStyle/>
          <a:p>
            <a:pPr algn="ctr"/>
            <a:r>
              <a:rPr lang="es-BO" sz="2800" b="1" dirty="0" smtClean="0">
                <a:solidFill>
                  <a:schemeClr val="tx1"/>
                </a:solidFill>
              </a:rPr>
              <a:t>Crisis Ambiental</a:t>
            </a:r>
            <a:r>
              <a:rPr lang="es-BO" sz="2800" dirty="0" smtClean="0">
                <a:solidFill>
                  <a:schemeClr val="tx1"/>
                </a:solidFill>
              </a:rPr>
              <a:t>: </a:t>
            </a:r>
            <a:r>
              <a:rPr lang="es-BO" sz="2800" dirty="0">
                <a:solidFill>
                  <a:schemeClr val="tx1"/>
                </a:solidFill>
              </a:rPr>
              <a:t>es el máximo reto que ha enfrentado la humanidad. </a:t>
            </a:r>
          </a:p>
        </p:txBody>
      </p:sp>
      <p:pic>
        <p:nvPicPr>
          <p:cNvPr id="5" name="Marcador de contenido 4"/>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146766" y="901337"/>
            <a:ext cx="4140925" cy="4898572"/>
          </a:xfrm>
        </p:spPr>
      </p:pic>
      <p:sp>
        <p:nvSpPr>
          <p:cNvPr id="4" name="Marcador de texto 3"/>
          <p:cNvSpPr>
            <a:spLocks noGrp="1"/>
          </p:cNvSpPr>
          <p:nvPr>
            <p:ph type="body" sz="half" idx="2"/>
          </p:nvPr>
        </p:nvSpPr>
        <p:spPr/>
        <p:txBody>
          <a:bodyPr>
            <a:normAutofit/>
          </a:bodyPr>
          <a:lstStyle/>
          <a:p>
            <a:pPr algn="ctr"/>
            <a:r>
              <a:rPr lang="es-BO" sz="2400" dirty="0"/>
              <a:t>Y como grandes problemas requieren grandes soluciones, el espacio que tenemos disponible para la creatividad y la innovación es inmenso.</a:t>
            </a:r>
          </a:p>
        </p:txBody>
      </p:sp>
    </p:spTree>
    <p:extLst>
      <p:ext uri="{BB962C8B-B14F-4D97-AF65-F5344CB8AC3E}">
        <p14:creationId xmlns:p14="http://schemas.microsoft.com/office/powerpoint/2010/main" xmlns="" val="666112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rot="20377551">
            <a:off x="126744" y="1004592"/>
            <a:ext cx="3854528" cy="657609"/>
          </a:xfrm>
        </p:spPr>
        <p:txBody>
          <a:bodyPr>
            <a:normAutofit/>
          </a:bodyPr>
          <a:lstStyle/>
          <a:p>
            <a:r>
              <a:rPr lang="es-BO" sz="2800" dirty="0" smtClean="0"/>
              <a:t>    COMUNIDADES:</a:t>
            </a:r>
            <a:endParaRPr lang="es-BO" sz="2800" dirty="0"/>
          </a:p>
        </p:txBody>
      </p:sp>
      <p:sp>
        <p:nvSpPr>
          <p:cNvPr id="3" name="Marcador de contenido 2"/>
          <p:cNvSpPr>
            <a:spLocks noGrp="1"/>
          </p:cNvSpPr>
          <p:nvPr>
            <p:ph idx="1"/>
          </p:nvPr>
        </p:nvSpPr>
        <p:spPr/>
        <p:txBody>
          <a:bodyPr/>
          <a:lstStyle/>
          <a:p>
            <a:r>
              <a:rPr lang="es-BO" dirty="0" smtClean="0"/>
              <a:t>PAPEL DE LA EDUCACIÓN; FACILITAR PUENTES DE COMUNICACIÓN ENTRE LAS PERSONAS DESDE SUS DIFERENTES SABERES Y EXPERIENCIAS: DESARROLLAR SOLUCIONES DE MANERA INTEGRAL</a:t>
            </a:r>
            <a:endParaRPr lang="es-BO" dirty="0"/>
          </a:p>
        </p:txBody>
      </p:sp>
      <p:sp>
        <p:nvSpPr>
          <p:cNvPr id="4" name="Marcador de texto 3"/>
          <p:cNvSpPr>
            <a:spLocks noGrp="1"/>
          </p:cNvSpPr>
          <p:nvPr>
            <p:ph type="body" sz="half" idx="2"/>
          </p:nvPr>
        </p:nvSpPr>
        <p:spPr/>
        <p:txBody>
          <a:bodyPr>
            <a:normAutofit fontScale="92500"/>
          </a:bodyPr>
          <a:lstStyle/>
          <a:p>
            <a:r>
              <a:rPr lang="es-BO" dirty="0" smtClean="0"/>
              <a:t>CONOCIMIENTO</a:t>
            </a:r>
          </a:p>
          <a:p>
            <a:r>
              <a:rPr lang="es-BO" dirty="0" smtClean="0"/>
              <a:t>INFORMACIÓN</a:t>
            </a:r>
          </a:p>
          <a:p>
            <a:r>
              <a:rPr lang="es-BO" dirty="0" smtClean="0"/>
              <a:t>DESICIONES ACERTADAS</a:t>
            </a:r>
          </a:p>
          <a:p>
            <a:r>
              <a:rPr lang="es-BO" dirty="0" smtClean="0"/>
              <a:t>MANEJO DE SU ENTORNO</a:t>
            </a:r>
          </a:p>
          <a:p>
            <a:r>
              <a:rPr lang="es-BO" dirty="0" smtClean="0"/>
              <a:t>CONSECUENCIAS DE SUS ACCIONES</a:t>
            </a:r>
          </a:p>
          <a:p>
            <a:r>
              <a:rPr lang="es-BO" dirty="0" smtClean="0"/>
              <a:t>EL MUNDO DE HOY/PERSONAS CON CONOCMIENTOS BÁSICOS/HABILIDADES; AUTONOMÍA, RESPETO, CREATIVIDAD, CAPACIDAD DE TRABAJO GRUPAL E INNOVACIÓN.</a:t>
            </a:r>
            <a:endParaRPr lang="es-BO" dirty="0"/>
          </a:p>
        </p:txBody>
      </p:sp>
      <p:pic>
        <p:nvPicPr>
          <p:cNvPr id="5" name="Imagen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055326" y="2390503"/>
            <a:ext cx="4447275" cy="3474720"/>
          </a:xfrm>
          <a:prstGeom prst="rect">
            <a:avLst/>
          </a:prstGeom>
        </p:spPr>
      </p:pic>
    </p:spTree>
    <p:extLst>
      <p:ext uri="{BB962C8B-B14F-4D97-AF65-F5344CB8AC3E}">
        <p14:creationId xmlns:p14="http://schemas.microsoft.com/office/powerpoint/2010/main" xmlns="" val="1791200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EJE TRANSVERSAL: MEDIO AMBIENTE</a:t>
            </a:r>
            <a:endParaRPr lang="es-BO" dirty="0"/>
          </a:p>
        </p:txBody>
      </p:sp>
      <p:sp>
        <p:nvSpPr>
          <p:cNvPr id="3" name="Marcador de contenido 2"/>
          <p:cNvSpPr>
            <a:spLocks noGrp="1"/>
          </p:cNvSpPr>
          <p:nvPr>
            <p:ph idx="1"/>
          </p:nvPr>
        </p:nvSpPr>
        <p:spPr/>
        <p:txBody>
          <a:bodyPr/>
          <a:lstStyle/>
          <a:p>
            <a:r>
              <a:rPr lang="es-BO" dirty="0"/>
              <a:t>C</a:t>
            </a:r>
            <a:r>
              <a:rPr lang="es-BO" dirty="0" smtClean="0"/>
              <a:t>onocimientos </a:t>
            </a:r>
            <a:r>
              <a:rPr lang="es-BO" dirty="0"/>
              <a:t>de ciencias ecológicas, historia, geografía, matemática, lenguaje, relaciones humanas y ética. </a:t>
            </a:r>
            <a:endParaRPr lang="es-BO" dirty="0" smtClean="0"/>
          </a:p>
          <a:p>
            <a:r>
              <a:rPr lang="es-BO" dirty="0"/>
              <a:t>La Enseñanza de la Ecología en el Patio de la Escuela (</a:t>
            </a:r>
            <a:r>
              <a:rPr lang="es-BO" dirty="0" smtClean="0"/>
              <a:t>EEPE) </a:t>
            </a:r>
            <a:r>
              <a:rPr lang="es-BO" dirty="0"/>
              <a:t>es una propuesta pedagógica enfocada hacia la educación en ciencias naturales, y en particular en ecología. Busca construir </a:t>
            </a:r>
            <a:r>
              <a:rPr lang="es-BO" dirty="0" smtClean="0"/>
              <a:t>una </a:t>
            </a:r>
            <a:r>
              <a:rPr lang="es-BO" dirty="0"/>
              <a:t>propuesta novedosa para enfrentar los retos de dar a los estudiantes una formación integral de conocimientos y habilidades</a:t>
            </a:r>
            <a:r>
              <a:rPr lang="es-BO" dirty="0" smtClean="0"/>
              <a:t>.</a:t>
            </a:r>
          </a:p>
          <a:p>
            <a:endParaRPr lang="es-BO" dirty="0"/>
          </a:p>
        </p:txBody>
      </p:sp>
      <p:pic>
        <p:nvPicPr>
          <p:cNvPr id="4" name="Imagen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409406" y="4083022"/>
            <a:ext cx="3670663" cy="1958340"/>
          </a:xfrm>
          <a:prstGeom prst="rect">
            <a:avLst/>
          </a:prstGeom>
        </p:spPr>
      </p:pic>
    </p:spTree>
    <p:extLst>
      <p:ext uri="{BB962C8B-B14F-4D97-AF65-F5344CB8AC3E}">
        <p14:creationId xmlns:p14="http://schemas.microsoft.com/office/powerpoint/2010/main" xmlns="" val="649359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BO" dirty="0" smtClean="0"/>
              <a:t>HISTORIA EEPE.</a:t>
            </a:r>
            <a:endParaRPr lang="es-BO" dirty="0"/>
          </a:p>
        </p:txBody>
      </p:sp>
      <p:sp>
        <p:nvSpPr>
          <p:cNvPr id="3" name="Marcador de contenido 2"/>
          <p:cNvSpPr>
            <a:spLocks noGrp="1"/>
          </p:cNvSpPr>
          <p:nvPr>
            <p:ph sz="half" idx="1"/>
          </p:nvPr>
        </p:nvSpPr>
        <p:spPr/>
        <p:txBody>
          <a:bodyPr>
            <a:normAutofit lnSpcReduction="10000"/>
          </a:bodyPr>
          <a:lstStyle/>
          <a:p>
            <a:r>
              <a:rPr lang="es-BO" dirty="0"/>
              <a:t>S</a:t>
            </a:r>
            <a:r>
              <a:rPr lang="es-BO" dirty="0" smtClean="0"/>
              <a:t>urgió </a:t>
            </a:r>
            <a:r>
              <a:rPr lang="es-BO" dirty="0"/>
              <a:t>hace quince años en un grupo de ecólogos, educadores norteamericanos y estudiantes latinoamericanos de postgrado, entre ellos el Dr. Peter </a:t>
            </a:r>
            <a:r>
              <a:rPr lang="es-BO" dirty="0" err="1"/>
              <a:t>Feinsinger</a:t>
            </a:r>
            <a:r>
              <a:rPr lang="es-BO" dirty="0"/>
              <a:t>. Reflexionando sobre la necesidad de conservar las distintas formas de vida y los procesos de que hacen </a:t>
            </a:r>
            <a:r>
              <a:rPr lang="es-BO" dirty="0" smtClean="0"/>
              <a:t>parte.</a:t>
            </a:r>
          </a:p>
          <a:p>
            <a:r>
              <a:rPr lang="es-BO" dirty="0" smtClean="0"/>
              <a:t>Proveer a maestros respuestas a su entorno-herramienta para crear programas de ecología escolar. (Experiencia directa del entorno inmediato). </a:t>
            </a:r>
            <a:endParaRPr lang="es-BO" dirty="0"/>
          </a:p>
        </p:txBody>
      </p:sp>
      <p:sp>
        <p:nvSpPr>
          <p:cNvPr id="4" name="Marcador de contenido 3"/>
          <p:cNvSpPr>
            <a:spLocks noGrp="1"/>
          </p:cNvSpPr>
          <p:nvPr>
            <p:ph sz="half" idx="2"/>
          </p:nvPr>
        </p:nvSpPr>
        <p:spPr/>
        <p:txBody>
          <a:bodyPr>
            <a:normAutofit lnSpcReduction="10000"/>
          </a:bodyPr>
          <a:lstStyle/>
          <a:p>
            <a:r>
              <a:rPr lang="es-BO" sz="3200" dirty="0" smtClean="0"/>
              <a:t>¿Dónde?</a:t>
            </a:r>
          </a:p>
          <a:p>
            <a:endParaRPr lang="es-BO" sz="3200" dirty="0"/>
          </a:p>
          <a:p>
            <a:endParaRPr lang="es-BO" sz="3200" dirty="0"/>
          </a:p>
        </p:txBody>
      </p:sp>
      <p:pic>
        <p:nvPicPr>
          <p:cNvPr id="6" name="Imagen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603965" y="2965269"/>
            <a:ext cx="3898639" cy="2939142"/>
          </a:xfrm>
          <a:prstGeom prst="rect">
            <a:avLst/>
          </a:prstGeom>
        </p:spPr>
      </p:pic>
    </p:spTree>
    <p:extLst>
      <p:ext uri="{BB962C8B-B14F-4D97-AF65-F5344CB8AC3E}">
        <p14:creationId xmlns:p14="http://schemas.microsoft.com/office/powerpoint/2010/main" xmlns="" val="97463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BO" sz="1600" dirty="0">
                <a:solidFill>
                  <a:schemeClr val="tx1"/>
                </a:solidFill>
              </a:rPr>
              <a:t>En cada una de las iniciativas EEPE en América Latina es evidente que</a:t>
            </a:r>
            <a:r>
              <a:rPr lang="es-BO" sz="1600" dirty="0" smtClean="0">
                <a:solidFill>
                  <a:schemeClr val="tx1"/>
                </a:solidFill>
              </a:rPr>
              <a:t>:</a:t>
            </a:r>
            <a:br>
              <a:rPr lang="es-BO" sz="1600" dirty="0" smtClean="0">
                <a:solidFill>
                  <a:schemeClr val="tx1"/>
                </a:solidFill>
              </a:rPr>
            </a:br>
            <a:r>
              <a:rPr lang="es-BO" sz="1600" dirty="0" smtClean="0">
                <a:solidFill>
                  <a:schemeClr val="tx1"/>
                </a:solidFill>
              </a:rPr>
              <a:t> </a:t>
            </a:r>
            <a:r>
              <a:rPr lang="es-BO" sz="1600" dirty="0">
                <a:solidFill>
                  <a:schemeClr val="tx1"/>
                </a:solidFill>
              </a:rPr>
              <a:t>■ Cada equipo de trabajo desarrolla la iniciativa local de la EEPE de acuerdo con las características de su localidad, es decir “ a su manera</a:t>
            </a:r>
            <a:r>
              <a:rPr lang="es-BO" sz="1600" dirty="0" smtClean="0">
                <a:solidFill>
                  <a:schemeClr val="tx1"/>
                </a:solidFill>
              </a:rPr>
              <a:t>”.</a:t>
            </a:r>
            <a:br>
              <a:rPr lang="es-BO" sz="1600" dirty="0" smtClean="0">
                <a:solidFill>
                  <a:schemeClr val="tx1"/>
                </a:solidFill>
              </a:rPr>
            </a:br>
            <a:r>
              <a:rPr lang="es-BO" sz="1600" dirty="0" smtClean="0">
                <a:solidFill>
                  <a:schemeClr val="tx1"/>
                </a:solidFill>
              </a:rPr>
              <a:t> </a:t>
            </a:r>
            <a:r>
              <a:rPr lang="es-BO" sz="1600" dirty="0">
                <a:solidFill>
                  <a:schemeClr val="tx1"/>
                </a:solidFill>
              </a:rPr>
              <a:t>■ No existe un modelo que se copia de una localidad a otra; se trata de sembrar ideas y entusiasmo por conocer lo que tenemos</a:t>
            </a:r>
            <a:r>
              <a:rPr lang="es-BO" sz="1600" dirty="0" smtClean="0">
                <a:solidFill>
                  <a:schemeClr val="tx1"/>
                </a:solidFill>
              </a:rPr>
              <a:t>.</a:t>
            </a:r>
            <a:br>
              <a:rPr lang="es-BO" sz="1600" dirty="0" smtClean="0">
                <a:solidFill>
                  <a:schemeClr val="tx1"/>
                </a:solidFill>
              </a:rPr>
            </a:br>
            <a:r>
              <a:rPr lang="es-BO" sz="1600" dirty="0" smtClean="0">
                <a:solidFill>
                  <a:schemeClr val="tx1"/>
                </a:solidFill>
              </a:rPr>
              <a:t> </a:t>
            </a:r>
            <a:r>
              <a:rPr lang="es-BO" sz="1600" dirty="0">
                <a:solidFill>
                  <a:schemeClr val="tx1"/>
                </a:solidFill>
              </a:rPr>
              <a:t>■ Cada equipo de trabajo desarrolla sus propias actitudes y puntos de vista de acuerdo con su experiencia cotidiana y su entorno.</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246811" y="2769325"/>
            <a:ext cx="6230983" cy="3252651"/>
          </a:xfrm>
        </p:spPr>
      </p:pic>
    </p:spTree>
    <p:extLst>
      <p:ext uri="{BB962C8B-B14F-4D97-AF65-F5344CB8AC3E}">
        <p14:creationId xmlns:p14="http://schemas.microsoft.com/office/powerpoint/2010/main" xmlns="" val="308125348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264</TotalTime>
  <Words>2515</Words>
  <Application>Microsoft Office PowerPoint</Application>
  <PresentationFormat>Personalizado</PresentationFormat>
  <Paragraphs>138</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Faceta</vt:lpstr>
      <vt:lpstr>Aplicación de la metodología de Enseñanza de Ecología en el Patio de la Escuela (EEPE)</vt:lpstr>
      <vt:lpstr>Una propuesta pedagógica para desarrollar iniciativas de Enseñanza de la Ecología en el Patio de la Escuela, que se basa en el Ciclo de Indagación. </vt:lpstr>
      <vt:lpstr>Ciclo de Indagación. 3 pasos:</vt:lpstr>
      <vt:lpstr>Introducción:</vt:lpstr>
      <vt:lpstr>Crisis Ambiental: es el máximo reto que ha enfrentado la humanidad. </vt:lpstr>
      <vt:lpstr>    COMUNIDADES:</vt:lpstr>
      <vt:lpstr>EJE TRANSVERSAL: MEDIO AMBIENTE</vt:lpstr>
      <vt:lpstr>HISTORIA EEPE.</vt:lpstr>
      <vt:lpstr>En cada una de las iniciativas EEPE en América Latina es evidente que:  ■ Cada equipo de trabajo desarrolla la iniciativa local de la EEPE de acuerdo con las características de su localidad, es decir “ a su manera”.  ■ No existe un modelo que se copia de una localidad a otra; se trata de sembrar ideas y entusiasmo por conocer lo que tenemos.  ■ Cada equipo de trabajo desarrolla sus propias actitudes y puntos de vista de acuerdo con su experiencia cotidiana y su entorno.</vt:lpstr>
      <vt:lpstr>OBJETIVO PRINCIPAL DE LA EEPE:</vt:lpstr>
      <vt:lpstr>OBJETIVOS ESPECÍFICOS:</vt:lpstr>
      <vt:lpstr>LA GUÍA METODOLÓGICA DE LA EEPE</vt:lpstr>
      <vt:lpstr>CAPÍTULO 1:</vt:lpstr>
      <vt:lpstr>NUESTROS SENTIDOS…</vt:lpstr>
      <vt:lpstr>LAS PREGUNTAS</vt:lpstr>
      <vt:lpstr>MÉTODO CIENTÍFICO:</vt:lpstr>
      <vt:lpstr>CAPÍTULO 2:El ciclo de indagación, una herramienta para conocer nuestro entorno.</vt:lpstr>
      <vt:lpstr>LOS PASOS DEL CICLO DE INDAGACIÓN PRIMER PASO: LA CONSTRUCCIÓN DE LA PREGUNTA.</vt:lpstr>
      <vt:lpstr>El sentido de la EEPE ““el menos común de los sentidos”..</vt:lpstr>
      <vt:lpstr>SEGUNDO PASO: LA EXPERIENCIA DE PRIMERA MANO (ACCIÓN)</vt:lpstr>
      <vt:lpstr>TERCER PASO: REFLEXIÓN</vt:lpstr>
      <vt:lpstr>Capítulo 3: La eepe como una propuesta pedagógica para la escuela</vt:lpstr>
      <vt:lpstr>LOS PILARES DE LA EEPE:</vt:lpstr>
      <vt:lpstr>EJEMPLO DE INDAGACIONES ECOLÓGICAS.</vt:lpstr>
      <vt:lpstr>BONDADES Y SUGERENCIAS  </vt:lpstr>
      <vt:lpstr>CAPÍTULO 4: Los Temas Ecológicos</vt:lpstr>
      <vt:lpstr>Capítulo 5:Lineamientos para la preparación de guías locales de historia natural</vt:lpstr>
      <vt:lpstr>MENSAJE FINAL</vt:lpstr>
      <vt:lpstr>Bibliografía</vt:lpstr>
      <vt:lpstr>GRACIAS POR SU ATENCIÓN!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Aplicación de la metodología de Enseñanza de Ecología en el Patio de la Escuela (EEPE)</dc:title>
  <dc:creator>HP</dc:creator>
  <cp:lastModifiedBy>user</cp:lastModifiedBy>
  <cp:revision>26</cp:revision>
  <dcterms:created xsi:type="dcterms:W3CDTF">2019-12-16T23:18:11Z</dcterms:created>
  <dcterms:modified xsi:type="dcterms:W3CDTF">2020-02-18T19:55:08Z</dcterms:modified>
</cp:coreProperties>
</file>