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13" r:id="rId4"/>
    <p:sldId id="311" r:id="rId5"/>
    <p:sldId id="273" r:id="rId6"/>
    <p:sldId id="314" r:id="rId7"/>
    <p:sldId id="284" r:id="rId8"/>
    <p:sldId id="287" r:id="rId9"/>
    <p:sldId id="286" r:id="rId10"/>
    <p:sldId id="288" r:id="rId11"/>
    <p:sldId id="300" r:id="rId12"/>
    <p:sldId id="301" r:id="rId13"/>
    <p:sldId id="303" r:id="rId14"/>
    <p:sldId id="304" r:id="rId15"/>
    <p:sldId id="305" r:id="rId16"/>
    <p:sldId id="306" r:id="rId17"/>
    <p:sldId id="308" r:id="rId18"/>
    <p:sldId id="307" r:id="rId19"/>
    <p:sldId id="309" r:id="rId20"/>
    <p:sldId id="316" r:id="rId21"/>
    <p:sldId id="318" r:id="rId22"/>
    <p:sldId id="261" r:id="rId23"/>
    <p:sldId id="271" r:id="rId24"/>
    <p:sldId id="317" r:id="rId25"/>
    <p:sldId id="267" r:id="rId26"/>
    <p:sldId id="320" r:id="rId27"/>
    <p:sldId id="264" r:id="rId28"/>
    <p:sldId id="269" r:id="rId29"/>
    <p:sldId id="260" r:id="rId30"/>
    <p:sldId id="272" r:id="rId31"/>
    <p:sldId id="319" r:id="rId32"/>
    <p:sldId id="26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50" autoAdjust="0"/>
    <p:restoredTop sz="94660"/>
  </p:normalViewPr>
  <p:slideViewPr>
    <p:cSldViewPr snapToGrid="0">
      <p:cViewPr varScale="1">
        <p:scale>
          <a:sx n="74" d="100"/>
          <a:sy n="74"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6900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8135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7544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69804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918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8593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35465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4089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5821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341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468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2729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872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9029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001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6273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7/2/2022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0640525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educacion.uncomo.com/articulo/como-aprender-a-redactar-4276.html#ixzz45fwCqIuY" TargetMode="External"/><Relationship Id="rId3" Type="http://schemas.openxmlformats.org/officeDocument/2006/relationships/hyperlink" Target="https://redactorfreelancer.wordpress.com/2011/09/17/buena-redaccion/" TargetMode="External"/><Relationship Id="rId7" Type="http://schemas.openxmlformats.org/officeDocument/2006/relationships/hyperlink" Target="http://www.monografias.com/trabajos66/buen-estilo-redaccion/buen-estilo-redaccion2.shtml#ixzz45fvCYSfi" TargetMode="External"/><Relationship Id="rId12" Type="http://schemas.openxmlformats.org/officeDocument/2006/relationships/hyperlink" Target="http://www.sinonimos.com/" TargetMode="External"/><Relationship Id="rId2" Type="http://schemas.openxmlformats.org/officeDocument/2006/relationships/hyperlink" Target="http://usoadecuadodelalenguaescrita.blogspot.mx/2009/01/definicion-redaccion.html" TargetMode="External"/><Relationship Id="rId1" Type="http://schemas.openxmlformats.org/officeDocument/2006/relationships/slideLayout" Target="../slideLayouts/slideLayout2.xml"/><Relationship Id="rId6" Type="http://schemas.openxmlformats.org/officeDocument/2006/relationships/hyperlink" Target="http://olivrrguerra.blogspot.mx/" TargetMode="External"/><Relationship Id="rId11" Type="http://schemas.openxmlformats.org/officeDocument/2006/relationships/hyperlink" Target="http://www.buscapalabra.com/sinonimos-y-antonimos.html" TargetMode="External"/><Relationship Id="rId5" Type="http://schemas.openxmlformats.org/officeDocument/2006/relationships/hyperlink" Target="http://asieslaredaccion.blogspot.mx/2011/06/recuerda-estos-pasos-para-una-buena.html" TargetMode="External"/><Relationship Id="rId10" Type="http://schemas.openxmlformats.org/officeDocument/2006/relationships/hyperlink" Target="http://servicios.elpais.com/diccionarios/sinonimos-antonimos/" TargetMode="External"/><Relationship Id="rId4" Type="http://schemas.openxmlformats.org/officeDocument/2006/relationships/hyperlink" Target="http://aprendearedactar.wikispaces.com/T%C3%A9cnicas+para+una+buena+redacci%C3%B3n" TargetMode="External"/><Relationship Id="rId9" Type="http://schemas.openxmlformats.org/officeDocument/2006/relationships/hyperlink" Target="http://www.wordreference.com/sinonimo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91676430-C901-4E5C-863D-128346C0AE3B}"/>
              </a:ext>
            </a:extLst>
          </p:cNvPr>
          <p:cNvSpPr txBox="1">
            <a:spLocks/>
          </p:cNvSpPr>
          <p:nvPr/>
        </p:nvSpPr>
        <p:spPr>
          <a:xfrm>
            <a:off x="1820533" y="2942565"/>
            <a:ext cx="8911687" cy="972870"/>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NORMAS BÁSICAS DE REDACCIÓN</a:t>
            </a:r>
          </a:p>
        </p:txBody>
      </p:sp>
      <p:sp>
        <p:nvSpPr>
          <p:cNvPr id="5" name="Título 1">
            <a:extLst>
              <a:ext uri="{FF2B5EF4-FFF2-40B4-BE49-F238E27FC236}">
                <a16:creationId xmlns:a16="http://schemas.microsoft.com/office/drawing/2014/main" xmlns="" id="{37EEC71F-88A1-41CE-BDD2-BF4BF5A29BBE}"/>
              </a:ext>
            </a:extLst>
          </p:cNvPr>
          <p:cNvSpPr txBox="1">
            <a:spLocks/>
          </p:cNvSpPr>
          <p:nvPr/>
        </p:nvSpPr>
        <p:spPr>
          <a:xfrm>
            <a:off x="2001069" y="4704617"/>
            <a:ext cx="8911687" cy="972870"/>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dirty="0">
                <a:solidFill>
                  <a:schemeClr val="bg2">
                    <a:lumMod val="10000"/>
                  </a:schemeClr>
                </a:solidFill>
                <a:latin typeface="Cambria Math" panose="02040503050406030204" pitchFamily="18" charset="0"/>
                <a:ea typeface="Cambria Math" panose="02040503050406030204" pitchFamily="18" charset="0"/>
              </a:rPr>
              <a:t>Expositora: Amaya A. Romero </a:t>
            </a:r>
            <a:r>
              <a:rPr lang="es-MX" sz="2800" dirty="0" err="1">
                <a:solidFill>
                  <a:schemeClr val="bg2">
                    <a:lumMod val="10000"/>
                  </a:schemeClr>
                </a:solidFill>
                <a:latin typeface="Cambria Math" panose="02040503050406030204" pitchFamily="18" charset="0"/>
                <a:ea typeface="Cambria Math" panose="02040503050406030204" pitchFamily="18" charset="0"/>
              </a:rPr>
              <a:t>Seleme</a:t>
            </a:r>
            <a:endParaRPr lang="es-MX" sz="2800" dirty="0">
              <a:solidFill>
                <a:schemeClr val="bg2">
                  <a:lumMod val="10000"/>
                </a:schemeClr>
              </a:solidFill>
              <a:latin typeface="Cambria Math" panose="02040503050406030204" pitchFamily="18" charset="0"/>
              <a:ea typeface="Cambria Math" panose="02040503050406030204" pitchFamily="18" charset="0"/>
            </a:endParaRPr>
          </a:p>
        </p:txBody>
      </p:sp>
      <p:pic>
        <p:nvPicPr>
          <p:cNvPr id="4" name="Imagen 3">
            <a:extLst>
              <a:ext uri="{FF2B5EF4-FFF2-40B4-BE49-F238E27FC236}">
                <a16:creationId xmlns:a16="http://schemas.microsoft.com/office/drawing/2014/main" xmlns="" id="{C2D3ED20-EF48-4FAA-8FE8-84E072948A6E}"/>
              </a:ext>
            </a:extLst>
          </p:cNvPr>
          <p:cNvPicPr>
            <a:picLocks noChangeAspect="1"/>
          </p:cNvPicPr>
          <p:nvPr/>
        </p:nvPicPr>
        <p:blipFill>
          <a:blip r:embed="rId2"/>
          <a:stretch>
            <a:fillRect/>
          </a:stretch>
        </p:blipFill>
        <p:spPr>
          <a:xfrm>
            <a:off x="0" y="647641"/>
            <a:ext cx="2886833" cy="972870"/>
          </a:xfrm>
          <a:prstGeom prst="rect">
            <a:avLst/>
          </a:prstGeom>
        </p:spPr>
      </p:pic>
      <p:pic>
        <p:nvPicPr>
          <p:cNvPr id="7" name="Imagen 6">
            <a:extLst>
              <a:ext uri="{FF2B5EF4-FFF2-40B4-BE49-F238E27FC236}">
                <a16:creationId xmlns:a16="http://schemas.microsoft.com/office/drawing/2014/main" xmlns="" id="{AB85C2E1-A822-4DCC-B415-CEB5B3AA44CA}"/>
              </a:ext>
            </a:extLst>
          </p:cNvPr>
          <p:cNvPicPr>
            <a:picLocks noChangeAspect="1"/>
          </p:cNvPicPr>
          <p:nvPr/>
        </p:nvPicPr>
        <p:blipFill>
          <a:blip r:embed="rId3"/>
          <a:stretch>
            <a:fillRect/>
          </a:stretch>
        </p:blipFill>
        <p:spPr>
          <a:xfrm>
            <a:off x="10074573" y="300517"/>
            <a:ext cx="1676365" cy="1759991"/>
          </a:xfrm>
          <a:prstGeom prst="rect">
            <a:avLst/>
          </a:prstGeom>
        </p:spPr>
      </p:pic>
    </p:spTree>
    <p:extLst>
      <p:ext uri="{BB962C8B-B14F-4D97-AF65-F5344CB8AC3E}">
        <p14:creationId xmlns:p14="http://schemas.microsoft.com/office/powerpoint/2010/main" val="372728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211986"/>
            <a:ext cx="8911687" cy="831203"/>
          </a:xfrm>
        </p:spPr>
        <p:txBody>
          <a:bodyPr>
            <a:normAutofit/>
          </a:bodyPr>
          <a:lstStyle/>
          <a:p>
            <a:pPr algn="ctr"/>
            <a:r>
              <a:rPr lang="es-MX" sz="4400" dirty="0">
                <a:solidFill>
                  <a:schemeClr val="bg2">
                    <a:lumMod val="10000"/>
                  </a:schemeClr>
                </a:solidFill>
                <a:latin typeface="Cambria Math" panose="02040503050406030204" pitchFamily="18" charset="0"/>
                <a:ea typeface="Cambria Math" panose="02040503050406030204" pitchFamily="18" charset="0"/>
              </a:rPr>
              <a:t>Uso de minúsculas </a:t>
            </a:r>
          </a:p>
        </p:txBody>
      </p:sp>
      <p:sp>
        <p:nvSpPr>
          <p:cNvPr id="3" name="Marcador de contenido 2"/>
          <p:cNvSpPr>
            <a:spLocks noGrp="1"/>
          </p:cNvSpPr>
          <p:nvPr>
            <p:ph idx="1"/>
          </p:nvPr>
        </p:nvSpPr>
        <p:spPr/>
        <p:txBody>
          <a:bodyPr/>
          <a:lstStyle/>
          <a:p>
            <a:pPr algn="just">
              <a:lnSpc>
                <a:spcPct val="150000"/>
              </a:lnSpc>
            </a:pPr>
            <a:r>
              <a:rPr lang="es-MX" sz="20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Se escribe con minúscula, a no ser que inicien escrito, etc. (considerando lo mencionado arriba):</a:t>
            </a:r>
          </a:p>
          <a:p>
            <a:pPr lvl="0" algn="just">
              <a:lnSpc>
                <a:spcPct val="150000"/>
              </a:lnSpc>
            </a:pPr>
            <a:r>
              <a:rPr lang="es-MX" sz="20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días de la semana</a:t>
            </a:r>
          </a:p>
          <a:p>
            <a:pPr lvl="0" algn="just">
              <a:lnSpc>
                <a:spcPct val="150000"/>
              </a:lnSpc>
            </a:pPr>
            <a:r>
              <a:rPr lang="es-MX" sz="20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meses del año (en fechas pueden ir con mayúscula)</a:t>
            </a:r>
          </a:p>
          <a:p>
            <a:pPr lvl="0" algn="just">
              <a:lnSpc>
                <a:spcPct val="150000"/>
              </a:lnSpc>
            </a:pPr>
            <a:r>
              <a:rPr lang="es-MX" sz="20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Las estaciones del año</a:t>
            </a:r>
          </a:p>
          <a:p>
            <a:pPr lvl="0" algn="just">
              <a:lnSpc>
                <a:spcPct val="150000"/>
              </a:lnSpc>
            </a:pPr>
            <a:r>
              <a:rPr lang="es-MX" sz="20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puntos cardinales (a menos que éstos se abrevien).</a:t>
            </a:r>
          </a:p>
          <a:p>
            <a:pPr marL="0" indent="0" algn="just">
              <a:lnSpc>
                <a:spcPct val="150000"/>
              </a:lnSpc>
              <a:buNone/>
            </a:pPr>
            <a:endParaRPr lang="es-MX" sz="20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endParaRPr>
          </a:p>
          <a:p>
            <a:endParaRPr lang="es-MX" dirty="0"/>
          </a:p>
        </p:txBody>
      </p:sp>
    </p:spTree>
    <p:extLst>
      <p:ext uri="{BB962C8B-B14F-4D97-AF65-F5344CB8AC3E}">
        <p14:creationId xmlns:p14="http://schemas.microsoft.com/office/powerpoint/2010/main" val="120766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98" y="0"/>
            <a:ext cx="10058400" cy="6793831"/>
          </a:xfrm>
          <a:prstGeom prst="rect">
            <a:avLst/>
          </a:prstGeom>
        </p:spPr>
      </p:pic>
    </p:spTree>
    <p:extLst>
      <p:ext uri="{BB962C8B-B14F-4D97-AF65-F5344CB8AC3E}">
        <p14:creationId xmlns:p14="http://schemas.microsoft.com/office/powerpoint/2010/main" val="339548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298" y="0"/>
            <a:ext cx="10058400" cy="6793831"/>
          </a:xfrm>
          <a:prstGeom prst="rect">
            <a:avLst/>
          </a:prstGeom>
        </p:spPr>
      </p:pic>
    </p:spTree>
    <p:extLst>
      <p:ext uri="{BB962C8B-B14F-4D97-AF65-F5344CB8AC3E}">
        <p14:creationId xmlns:p14="http://schemas.microsoft.com/office/powerpoint/2010/main" val="382062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551" y="425003"/>
            <a:ext cx="10058400" cy="6158638"/>
          </a:xfrm>
          <a:prstGeom prst="rect">
            <a:avLst/>
          </a:prstGeom>
        </p:spPr>
      </p:pic>
    </p:spTree>
    <p:extLst>
      <p:ext uri="{BB962C8B-B14F-4D97-AF65-F5344CB8AC3E}">
        <p14:creationId xmlns:p14="http://schemas.microsoft.com/office/powerpoint/2010/main" val="188540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738" y="850006"/>
            <a:ext cx="10058400" cy="5657850"/>
          </a:xfrm>
          <a:prstGeom prst="rect">
            <a:avLst/>
          </a:prstGeom>
        </p:spPr>
      </p:pic>
    </p:spTree>
    <p:extLst>
      <p:ext uri="{BB962C8B-B14F-4D97-AF65-F5344CB8AC3E}">
        <p14:creationId xmlns:p14="http://schemas.microsoft.com/office/powerpoint/2010/main" val="277641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653" t="6968"/>
          <a:stretch/>
        </p:blipFill>
        <p:spPr>
          <a:xfrm>
            <a:off x="1506827" y="708338"/>
            <a:ext cx="10544889" cy="5756855"/>
          </a:xfrm>
          <a:prstGeom prst="rect">
            <a:avLst/>
          </a:prstGeom>
        </p:spPr>
      </p:pic>
    </p:spTree>
    <p:extLst>
      <p:ext uri="{BB962C8B-B14F-4D97-AF65-F5344CB8AC3E}">
        <p14:creationId xmlns:p14="http://schemas.microsoft.com/office/powerpoint/2010/main" val="23263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255" y="269770"/>
            <a:ext cx="8607153" cy="6227621"/>
          </a:xfrm>
          <a:prstGeom prst="rect">
            <a:avLst/>
          </a:prstGeom>
        </p:spPr>
      </p:pic>
    </p:spTree>
    <p:extLst>
      <p:ext uri="{BB962C8B-B14F-4D97-AF65-F5344CB8AC3E}">
        <p14:creationId xmlns:p14="http://schemas.microsoft.com/office/powerpoint/2010/main" val="125272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655" t="1756" r="1364" b="1269"/>
          <a:stretch/>
        </p:blipFill>
        <p:spPr>
          <a:xfrm>
            <a:off x="2524259" y="231819"/>
            <a:ext cx="7701567" cy="6400801"/>
          </a:xfrm>
          <a:prstGeom prst="rect">
            <a:avLst/>
          </a:prstGeom>
        </p:spPr>
      </p:pic>
    </p:spTree>
    <p:extLst>
      <p:ext uri="{BB962C8B-B14F-4D97-AF65-F5344CB8AC3E}">
        <p14:creationId xmlns:p14="http://schemas.microsoft.com/office/powerpoint/2010/main" val="1439174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850" y="257578"/>
            <a:ext cx="9211737" cy="6128364"/>
          </a:xfrm>
          <a:prstGeom prst="rect">
            <a:avLst/>
          </a:prstGeom>
        </p:spPr>
      </p:pic>
    </p:spTree>
    <p:extLst>
      <p:ext uri="{BB962C8B-B14F-4D97-AF65-F5344CB8AC3E}">
        <p14:creationId xmlns:p14="http://schemas.microsoft.com/office/powerpoint/2010/main" val="403560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586" y="1095945"/>
            <a:ext cx="10058400" cy="5230797"/>
          </a:xfrm>
          <a:prstGeom prst="rect">
            <a:avLst/>
          </a:prstGeom>
        </p:spPr>
      </p:pic>
    </p:spTree>
    <p:extLst>
      <p:ext uri="{BB962C8B-B14F-4D97-AF65-F5344CB8AC3E}">
        <p14:creationId xmlns:p14="http://schemas.microsoft.com/office/powerpoint/2010/main" val="382558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1163" y="642339"/>
            <a:ext cx="8911687" cy="972870"/>
          </a:xfrm>
        </p:spPr>
        <p:txBody>
          <a:bodyPr>
            <a:norm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Concepto de Redacción </a:t>
            </a:r>
          </a:p>
        </p:txBody>
      </p:sp>
      <p:sp>
        <p:nvSpPr>
          <p:cNvPr id="3" name="Marcador de contenido 2"/>
          <p:cNvSpPr>
            <a:spLocks noGrp="1"/>
          </p:cNvSpPr>
          <p:nvPr>
            <p:ph idx="1"/>
          </p:nvPr>
        </p:nvSpPr>
        <p:spPr>
          <a:xfrm>
            <a:off x="1526444" y="2372208"/>
            <a:ext cx="9981127" cy="3531783"/>
          </a:xfrm>
        </p:spPr>
        <p:txBody>
          <a:bodyPr>
            <a:normAutofit/>
          </a:bodyPr>
          <a:lstStyle/>
          <a:p>
            <a:pPr algn="just"/>
            <a:r>
              <a:rPr lang="es-MX" sz="2400" dirty="0">
                <a:solidFill>
                  <a:schemeClr val="bg2">
                    <a:lumMod val="10000"/>
                  </a:schemeClr>
                </a:solidFill>
                <a:latin typeface="Cambria Math" panose="02040503050406030204" pitchFamily="18" charset="0"/>
                <a:ea typeface="Cambria Math" panose="02040503050406030204" pitchFamily="18" charset="0"/>
              </a:rPr>
              <a:t>La palabra </a:t>
            </a:r>
            <a:r>
              <a:rPr lang="es-MX" sz="2400" b="1" dirty="0">
                <a:solidFill>
                  <a:schemeClr val="bg2">
                    <a:lumMod val="10000"/>
                  </a:schemeClr>
                </a:solidFill>
                <a:latin typeface="Cambria Math" panose="02040503050406030204" pitchFamily="18" charset="0"/>
                <a:ea typeface="Cambria Math" panose="02040503050406030204" pitchFamily="18" charset="0"/>
              </a:rPr>
              <a:t>redacción</a:t>
            </a:r>
            <a:r>
              <a:rPr lang="es-MX" sz="2400" dirty="0">
                <a:solidFill>
                  <a:schemeClr val="bg2">
                    <a:lumMod val="10000"/>
                  </a:schemeClr>
                </a:solidFill>
                <a:latin typeface="Cambria Math" panose="02040503050406030204" pitchFamily="18" charset="0"/>
                <a:ea typeface="Cambria Math" panose="02040503050406030204" pitchFamily="18" charset="0"/>
              </a:rPr>
              <a:t> proviene del término latino </a:t>
            </a:r>
            <a:r>
              <a:rPr lang="es-MX" sz="2400" i="1" dirty="0" err="1">
                <a:solidFill>
                  <a:schemeClr val="bg2">
                    <a:lumMod val="10000"/>
                  </a:schemeClr>
                </a:solidFill>
                <a:latin typeface="Cambria Math" panose="02040503050406030204" pitchFamily="18" charset="0"/>
                <a:ea typeface="Cambria Math" panose="02040503050406030204" pitchFamily="18" charset="0"/>
              </a:rPr>
              <a:t>redactĭo</a:t>
            </a:r>
            <a:r>
              <a:rPr lang="es-MX" sz="2400" dirty="0">
                <a:solidFill>
                  <a:schemeClr val="bg2">
                    <a:lumMod val="10000"/>
                  </a:schemeClr>
                </a:solidFill>
                <a:latin typeface="Cambria Math" panose="02040503050406030204" pitchFamily="18" charset="0"/>
                <a:ea typeface="Cambria Math" panose="02040503050406030204" pitchFamily="18" charset="0"/>
              </a:rPr>
              <a:t> y hace referencia a la </a:t>
            </a:r>
            <a:r>
              <a:rPr lang="es-MX" sz="2400" b="1" dirty="0">
                <a:solidFill>
                  <a:schemeClr val="bg2">
                    <a:lumMod val="10000"/>
                  </a:schemeClr>
                </a:solidFill>
                <a:latin typeface="Cambria Math" panose="02040503050406030204" pitchFamily="18" charset="0"/>
                <a:ea typeface="Cambria Math" panose="02040503050406030204" pitchFamily="18" charset="0"/>
              </a:rPr>
              <a:t>acción y efecto de redactar</a:t>
            </a:r>
            <a:r>
              <a:rPr lang="es-MX" sz="2400" dirty="0">
                <a:solidFill>
                  <a:schemeClr val="bg2">
                    <a:lumMod val="10000"/>
                  </a:schemeClr>
                </a:solidFill>
                <a:latin typeface="Cambria Math" panose="02040503050406030204" pitchFamily="18" charset="0"/>
                <a:ea typeface="Cambria Math" panose="02040503050406030204" pitchFamily="18" charset="0"/>
              </a:rPr>
              <a:t> (</a:t>
            </a:r>
            <a:r>
              <a:rPr lang="es-MX" sz="2400" b="1" dirty="0">
                <a:solidFill>
                  <a:schemeClr val="bg2">
                    <a:lumMod val="10000"/>
                  </a:schemeClr>
                </a:solidFill>
                <a:latin typeface="Cambria Math" panose="02040503050406030204" pitchFamily="18" charset="0"/>
                <a:ea typeface="Cambria Math" panose="02040503050406030204" pitchFamily="18" charset="0"/>
              </a:rPr>
              <a:t>poner por escrito</a:t>
            </a:r>
            <a:r>
              <a:rPr lang="es-MX" sz="2400" dirty="0">
                <a:solidFill>
                  <a:schemeClr val="bg2">
                    <a:lumMod val="10000"/>
                  </a:schemeClr>
                </a:solidFill>
                <a:latin typeface="Cambria Math" panose="02040503050406030204" pitchFamily="18" charset="0"/>
                <a:ea typeface="Cambria Math" panose="02040503050406030204" pitchFamily="18" charset="0"/>
              </a:rPr>
              <a:t> algo sucedido, acordado o pensado con anterioridad).</a:t>
            </a:r>
            <a:br>
              <a:rPr lang="es-MX" sz="2400" dirty="0">
                <a:solidFill>
                  <a:schemeClr val="bg2">
                    <a:lumMod val="10000"/>
                  </a:schemeClr>
                </a:solidFill>
                <a:latin typeface="Cambria Math" panose="02040503050406030204" pitchFamily="18" charset="0"/>
                <a:ea typeface="Cambria Math" panose="02040503050406030204" pitchFamily="18" charset="0"/>
              </a:rPr>
            </a:br>
            <a:r>
              <a:rPr lang="es-MX" sz="2400" b="1" dirty="0">
                <a:solidFill>
                  <a:schemeClr val="bg2">
                    <a:lumMod val="10000"/>
                  </a:schemeClr>
                </a:solidFill>
                <a:latin typeface="Cambria Math" panose="02040503050406030204" pitchFamily="18" charset="0"/>
                <a:ea typeface="Cambria Math" panose="02040503050406030204" pitchFamily="18" charset="0"/>
              </a:rPr>
              <a:t/>
            </a:r>
            <a:br>
              <a:rPr lang="es-MX" sz="2400" b="1" dirty="0">
                <a:solidFill>
                  <a:schemeClr val="bg2">
                    <a:lumMod val="10000"/>
                  </a:schemeClr>
                </a:solidFill>
                <a:latin typeface="Cambria Math" panose="02040503050406030204" pitchFamily="18" charset="0"/>
                <a:ea typeface="Cambria Math" panose="02040503050406030204" pitchFamily="18" charset="0"/>
              </a:rPr>
            </a:br>
            <a:r>
              <a:rPr lang="es-MX" sz="2400" b="1" dirty="0">
                <a:solidFill>
                  <a:schemeClr val="bg2">
                    <a:lumMod val="10000"/>
                  </a:schemeClr>
                </a:solidFill>
                <a:latin typeface="Cambria Math" panose="02040503050406030204" pitchFamily="18" charset="0"/>
                <a:ea typeface="Cambria Math" panose="02040503050406030204" pitchFamily="18" charset="0"/>
              </a:rPr>
              <a:t>Redactar es un proceso de composición para elaborar escritos de diferentes contextos: personales, sociales, culturales, profesionales... Su fundamento lo constituye el conocimiento esencial de la lengua.</a:t>
            </a:r>
          </a:p>
          <a:p>
            <a:pPr marL="0" indent="0" algn="just">
              <a:buNone/>
            </a:pPr>
            <a:endParaRPr lang="es-MX" sz="2400" b="1" dirty="0">
              <a:solidFill>
                <a:schemeClr val="bg2">
                  <a:lumMod val="10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51266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4733" y="2788555"/>
            <a:ext cx="9788354" cy="1280890"/>
          </a:xfrm>
        </p:spPr>
        <p:txBody>
          <a:bodyPr>
            <a:normAutofit fontScale="90000"/>
          </a:bodyPr>
          <a:lstStyle/>
          <a:p>
            <a:pPr algn="ctr"/>
            <a:r>
              <a:rPr lang="es-MX" sz="4400" dirty="0">
                <a:solidFill>
                  <a:schemeClr val="bg2">
                    <a:lumMod val="10000"/>
                  </a:schemeClr>
                </a:solidFill>
                <a:latin typeface="Cambria Math" panose="02040503050406030204" pitchFamily="18" charset="0"/>
                <a:ea typeface="Cambria Math" panose="02040503050406030204" pitchFamily="18" charset="0"/>
              </a:rPr>
              <a:t>Reglas básicas para una buena redacción</a:t>
            </a:r>
          </a:p>
        </p:txBody>
      </p:sp>
    </p:spTree>
    <p:extLst>
      <p:ext uri="{BB962C8B-B14F-4D97-AF65-F5344CB8AC3E}">
        <p14:creationId xmlns:p14="http://schemas.microsoft.com/office/powerpoint/2010/main" val="371056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6259" y="624110"/>
            <a:ext cx="9788354" cy="1280890"/>
          </a:xfrm>
        </p:spPr>
        <p:txBody>
          <a:bodyPr>
            <a:normAutofit fontScale="90000"/>
          </a:bodyPr>
          <a:lstStyle/>
          <a:p>
            <a:pPr algn="ctr"/>
            <a:r>
              <a:rPr lang="es-MX" sz="4400" dirty="0">
                <a:solidFill>
                  <a:schemeClr val="bg2">
                    <a:lumMod val="10000"/>
                  </a:schemeClr>
                </a:solidFill>
                <a:latin typeface="Cambria Math" panose="02040503050406030204" pitchFamily="18" charset="0"/>
                <a:ea typeface="Cambria Math" panose="02040503050406030204" pitchFamily="18" charset="0"/>
              </a:rPr>
              <a:t>Reglas básicas para una buena redacción</a:t>
            </a:r>
          </a:p>
        </p:txBody>
      </p:sp>
      <p:sp>
        <p:nvSpPr>
          <p:cNvPr id="3" name="Marcador de contenido 2"/>
          <p:cNvSpPr>
            <a:spLocks noGrp="1"/>
          </p:cNvSpPr>
          <p:nvPr>
            <p:ph idx="1"/>
          </p:nvPr>
        </p:nvSpPr>
        <p:spPr>
          <a:xfrm>
            <a:off x="2392264" y="2327511"/>
            <a:ext cx="8524265" cy="2441437"/>
          </a:xfrm>
        </p:spPr>
        <p:txBody>
          <a:bodyPr>
            <a:normAutofit lnSpcReduction="10000"/>
          </a:bodyPr>
          <a:lstStyle/>
          <a:p>
            <a:pPr>
              <a:lnSpc>
                <a:spcPct val="110000"/>
              </a:lnSpc>
            </a:pPr>
            <a:r>
              <a:rPr lang="es-MX" sz="2400" dirty="0">
                <a:solidFill>
                  <a:schemeClr val="bg2">
                    <a:lumMod val="10000"/>
                  </a:schemeClr>
                </a:solidFill>
                <a:latin typeface="Cambria Math" panose="02040503050406030204" pitchFamily="18" charset="0"/>
                <a:ea typeface="Cambria Math" panose="02040503050406030204" pitchFamily="18" charset="0"/>
              </a:rPr>
              <a:t>Antes de empezar a escribir es necesario organizar mentalmente las ideas que se quieren trasladar al papel. </a:t>
            </a:r>
          </a:p>
          <a:p>
            <a:pPr>
              <a:lnSpc>
                <a:spcPct val="110000"/>
              </a:lnSpc>
            </a:pPr>
            <a:r>
              <a:rPr lang="es-MX" sz="2400" dirty="0">
                <a:solidFill>
                  <a:schemeClr val="bg2">
                    <a:lumMod val="10000"/>
                  </a:schemeClr>
                </a:solidFill>
                <a:latin typeface="Cambria Math" panose="02040503050406030204" pitchFamily="18" charset="0"/>
                <a:ea typeface="Cambria Math" panose="02040503050406030204" pitchFamily="18" charset="0"/>
              </a:rPr>
              <a:t>Es necesario identificar las ideas principales y secundarias, elaborando en esquema en el que se escriban en orden y de acuerdo con la importancia de cada una. </a:t>
            </a:r>
          </a:p>
          <a:p>
            <a:pPr>
              <a:lnSpc>
                <a:spcPct val="110000"/>
              </a:lnSpc>
            </a:pPr>
            <a:endParaRPr lang="es-MX" sz="2400" dirty="0">
              <a:solidFill>
                <a:schemeClr val="bg2">
                  <a:lumMod val="10000"/>
                </a:schemeClr>
              </a:solidFill>
              <a:latin typeface="Cambria Math" panose="02040503050406030204" pitchFamily="18" charset="0"/>
              <a:ea typeface="Cambria Math" panose="02040503050406030204" pitchFamily="18" charset="0"/>
            </a:endParaRPr>
          </a:p>
          <a:p>
            <a:endParaRPr lang="es-MX" sz="2400" dirty="0">
              <a:solidFill>
                <a:schemeClr val="bg2">
                  <a:lumMod val="10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229976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3285" y="690287"/>
            <a:ext cx="8911687" cy="1280890"/>
          </a:xfrm>
        </p:spPr>
        <p:txBody>
          <a:bodyPr>
            <a:normAutofit fontScale="90000"/>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10 aspectos a considerar para una correcta redacción </a:t>
            </a:r>
          </a:p>
        </p:txBody>
      </p:sp>
      <p:sp>
        <p:nvSpPr>
          <p:cNvPr id="3" name="Marcador de contenido 2"/>
          <p:cNvSpPr>
            <a:spLocks noGrp="1"/>
          </p:cNvSpPr>
          <p:nvPr>
            <p:ph idx="1"/>
          </p:nvPr>
        </p:nvSpPr>
        <p:spPr>
          <a:xfrm>
            <a:off x="2589212" y="1711817"/>
            <a:ext cx="8915400" cy="4933682"/>
          </a:xfrm>
        </p:spPr>
        <p:txBody>
          <a:bodyPr>
            <a:normAutofit/>
          </a:bodyPr>
          <a:lstStyle/>
          <a:p>
            <a:pPr marL="0" indent="0" fontAlgn="base">
              <a:buNone/>
            </a:pPr>
            <a:endParaRPr lang="es-MX" dirty="0"/>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SER COMPLETA: Debe darse la información necesaria que resume el título y que es necesaria para cumplir el propósito.</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SER CONCISA: Usar el menor número pero completo de palabras redactadas dentro de una simplicidad y cortesía.</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CLARIDAD: Una comunicación escrita debe hacerse de modo que se pueda interpretar y además que no de espacio para malinterpretaciones.</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SER CORRECTA: La redacción no debe llevar ninguna deformación de los hechos a causa del uso inadecuado del lenguaje.</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NORMAS TÉCNICAS: Se debe ser bastante preciso en el uso de las normas de ortografía y manejar una correcta tipografía o caligrafía.</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CORTESIA: Debe usarse un adecuado tono teniendo en cuenta la sensibilidad a la hora de decir las cosas.</a:t>
            </a:r>
          </a:p>
          <a:p>
            <a:endParaRPr lang="es-MX" dirty="0"/>
          </a:p>
        </p:txBody>
      </p:sp>
    </p:spTree>
    <p:extLst>
      <p:ext uri="{BB962C8B-B14F-4D97-AF65-F5344CB8AC3E}">
        <p14:creationId xmlns:p14="http://schemas.microsoft.com/office/powerpoint/2010/main" val="3118771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9739" y="578935"/>
            <a:ext cx="8911687" cy="1280890"/>
          </a:xfrm>
        </p:spPr>
        <p:txBody>
          <a:bodyPr>
            <a:normAutofit fontScale="90000"/>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10 aspectos a considerar para una correcta redacción </a:t>
            </a:r>
            <a:endParaRPr lang="es-MX" sz="4000" dirty="0"/>
          </a:p>
        </p:txBody>
      </p:sp>
      <p:sp>
        <p:nvSpPr>
          <p:cNvPr id="3" name="Marcador de contenido 2"/>
          <p:cNvSpPr>
            <a:spLocks noGrp="1"/>
          </p:cNvSpPr>
          <p:nvPr>
            <p:ph idx="1"/>
          </p:nvPr>
        </p:nvSpPr>
        <p:spPr>
          <a:xfrm>
            <a:off x="2589212" y="2152357"/>
            <a:ext cx="8915400" cy="4377232"/>
          </a:xfrm>
        </p:spPr>
        <p:txBody>
          <a:bodyPr>
            <a:normAutofit/>
          </a:bodyPr>
          <a:lstStyle/>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SER LIMPIA: Las comunicaciones deben redactarse de manera que sean agradables de leer. Un texto bien distribuido, sin tachaduras, puntuación defectuosa o mal usada ni raspaduras.</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SER COMPRENSIBLE: Palabras breves, frases cortas y un interés humano ayudan a la comprensión del texto.</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MANEJAR LA TEMPERATURA: Una narración comienza en el punto máximo de interés de la información. El lema de entrada debe tratarse de la idea principal, moderando el interés que el lector pueda adquirir a lo largo de la publicación.</a:t>
            </a:r>
          </a:p>
          <a:p>
            <a:pPr lvl="0" algn="just" fontAlgn="base"/>
            <a:r>
              <a:rPr lang="es-MX" sz="2000" dirty="0">
                <a:solidFill>
                  <a:schemeClr val="bg2">
                    <a:lumMod val="10000"/>
                  </a:schemeClr>
                </a:solidFill>
                <a:latin typeface="Cambria Math" panose="02040503050406030204" pitchFamily="18" charset="0"/>
                <a:ea typeface="Cambria Math" panose="02040503050406030204" pitchFamily="18" charset="0"/>
              </a:rPr>
              <a:t>REVISIÓN: Debe revisarse antes de publicar, el ritmo, el tema, el estilo y las normas técnicas.</a:t>
            </a:r>
          </a:p>
          <a:p>
            <a:pPr algn="just"/>
            <a:endParaRPr lang="es-MX" sz="2000" dirty="0">
              <a:solidFill>
                <a:schemeClr val="bg2">
                  <a:lumMod val="10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41113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6259" y="624110"/>
            <a:ext cx="9788354" cy="1280890"/>
          </a:xfrm>
        </p:spPr>
        <p:txBody>
          <a:bodyPr>
            <a:normAutofit/>
          </a:bodyPr>
          <a:lstStyle/>
          <a:p>
            <a:pPr algn="ctr"/>
            <a:r>
              <a:rPr lang="es-MX" sz="4400" dirty="0">
                <a:solidFill>
                  <a:schemeClr val="bg2">
                    <a:lumMod val="10000"/>
                  </a:schemeClr>
                </a:solidFill>
                <a:latin typeface="Cambria Math" panose="02040503050406030204" pitchFamily="18" charset="0"/>
                <a:ea typeface="Cambria Math" panose="02040503050406030204" pitchFamily="18" charset="0"/>
              </a:rPr>
              <a:t>Errores comunes al redactar</a:t>
            </a:r>
          </a:p>
        </p:txBody>
      </p:sp>
      <p:sp>
        <p:nvSpPr>
          <p:cNvPr id="3" name="Marcador de contenido 2"/>
          <p:cNvSpPr>
            <a:spLocks noGrp="1"/>
          </p:cNvSpPr>
          <p:nvPr>
            <p:ph idx="1"/>
          </p:nvPr>
        </p:nvSpPr>
        <p:spPr>
          <a:xfrm>
            <a:off x="2293791" y="1638194"/>
            <a:ext cx="4725988" cy="2779062"/>
          </a:xfrm>
        </p:spPr>
        <p:txBody>
          <a:bodyPr>
            <a:normAutofit/>
          </a:bodyPr>
          <a:lstStyle/>
          <a:p>
            <a:pPr algn="just">
              <a:lnSpc>
                <a:spcPct val="110000"/>
              </a:lnSpc>
            </a:pPr>
            <a:r>
              <a:rPr lang="es-MX" sz="2400" dirty="0">
                <a:solidFill>
                  <a:schemeClr val="bg2">
                    <a:lumMod val="10000"/>
                  </a:schemeClr>
                </a:solidFill>
                <a:latin typeface="Cambria Math" panose="02040503050406030204" pitchFamily="18" charset="0"/>
                <a:ea typeface="Cambria Math" panose="02040503050406030204" pitchFamily="18" charset="0"/>
              </a:rPr>
              <a:t>No pensar lo que se escribe</a:t>
            </a:r>
          </a:p>
          <a:p>
            <a:pPr algn="just">
              <a:lnSpc>
                <a:spcPct val="110000"/>
              </a:lnSpc>
            </a:pPr>
            <a:r>
              <a:rPr lang="es-MX" sz="2400" dirty="0">
                <a:solidFill>
                  <a:schemeClr val="bg2">
                    <a:lumMod val="10000"/>
                  </a:schemeClr>
                </a:solidFill>
                <a:latin typeface="Cambria Math" panose="02040503050406030204" pitchFamily="18" charset="0"/>
                <a:ea typeface="Cambria Math" panose="02040503050406030204" pitchFamily="18" charset="0"/>
              </a:rPr>
              <a:t>No revisar lo que se escribe</a:t>
            </a:r>
          </a:p>
          <a:p>
            <a:pPr algn="just">
              <a:lnSpc>
                <a:spcPct val="110000"/>
              </a:lnSpc>
            </a:pPr>
            <a:r>
              <a:rPr lang="es-MX" sz="2400" dirty="0">
                <a:solidFill>
                  <a:schemeClr val="bg2">
                    <a:lumMod val="10000"/>
                  </a:schemeClr>
                </a:solidFill>
                <a:latin typeface="Cambria Math" panose="02040503050406030204" pitchFamily="18" charset="0"/>
                <a:ea typeface="Cambria Math" panose="02040503050406030204" pitchFamily="18" charset="0"/>
              </a:rPr>
              <a:t>Errores de puntuación</a:t>
            </a:r>
          </a:p>
          <a:p>
            <a:pPr algn="just">
              <a:lnSpc>
                <a:spcPct val="110000"/>
              </a:lnSpc>
            </a:pPr>
            <a:r>
              <a:rPr lang="es-MX" sz="2400" dirty="0">
                <a:solidFill>
                  <a:schemeClr val="bg2">
                    <a:lumMod val="10000"/>
                  </a:schemeClr>
                </a:solidFill>
                <a:latin typeface="Cambria Math" panose="02040503050406030204" pitchFamily="18" charset="0"/>
                <a:ea typeface="Cambria Math" panose="02040503050406030204" pitchFamily="18" charset="0"/>
              </a:rPr>
              <a:t>Errores de ortografía</a:t>
            </a:r>
          </a:p>
          <a:p>
            <a:pPr algn="just">
              <a:lnSpc>
                <a:spcPct val="110000"/>
              </a:lnSpc>
            </a:pPr>
            <a:r>
              <a:rPr lang="es-MX" sz="2400" dirty="0">
                <a:solidFill>
                  <a:schemeClr val="bg2">
                    <a:lumMod val="10000"/>
                  </a:schemeClr>
                </a:solidFill>
                <a:latin typeface="Cambria Math" panose="02040503050406030204" pitchFamily="18" charset="0"/>
                <a:ea typeface="Cambria Math" panose="02040503050406030204" pitchFamily="18" charset="0"/>
              </a:rPr>
              <a:t>Omisiones</a:t>
            </a:r>
          </a:p>
          <a:p>
            <a:pPr algn="just">
              <a:lnSpc>
                <a:spcPct val="110000"/>
              </a:lnSpc>
            </a:pPr>
            <a:endParaRPr lang="es-MX" sz="2400" dirty="0">
              <a:solidFill>
                <a:schemeClr val="bg2">
                  <a:lumMod val="10000"/>
                </a:schemeClr>
              </a:solidFill>
              <a:latin typeface="Cambria Math" panose="02040503050406030204" pitchFamily="18" charset="0"/>
              <a:ea typeface="Cambria Math" panose="02040503050406030204" pitchFamily="18" charset="0"/>
            </a:endParaRPr>
          </a:p>
          <a:p>
            <a:pPr algn="just"/>
            <a:endParaRPr lang="es-MX" sz="2400" dirty="0">
              <a:solidFill>
                <a:schemeClr val="bg2">
                  <a:lumMod val="10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80680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r="2664" b="7418"/>
          <a:stretch/>
        </p:blipFill>
        <p:spPr>
          <a:xfrm>
            <a:off x="3515933" y="0"/>
            <a:ext cx="5318974" cy="6670286"/>
          </a:xfrm>
          <a:prstGeom prst="rect">
            <a:avLst/>
          </a:prstGeom>
        </p:spPr>
      </p:pic>
    </p:spTree>
    <p:extLst>
      <p:ext uri="{BB962C8B-B14F-4D97-AF65-F5344CB8AC3E}">
        <p14:creationId xmlns:p14="http://schemas.microsoft.com/office/powerpoint/2010/main" val="528893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56" y="624230"/>
            <a:ext cx="8911687" cy="1171977"/>
          </a:xfrm>
        </p:spPr>
        <p:txBody>
          <a:bodyPr>
            <a:no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Redactar un informe</a:t>
            </a:r>
          </a:p>
        </p:txBody>
      </p:sp>
      <p:sp>
        <p:nvSpPr>
          <p:cNvPr id="3" name="Marcador de contenido 2"/>
          <p:cNvSpPr>
            <a:spLocks noGrp="1"/>
          </p:cNvSpPr>
          <p:nvPr>
            <p:ph idx="1"/>
          </p:nvPr>
        </p:nvSpPr>
        <p:spPr>
          <a:xfrm>
            <a:off x="1392702" y="1700010"/>
            <a:ext cx="10111910" cy="3361783"/>
          </a:xfrm>
        </p:spPr>
        <p:txBody>
          <a:bodyPr>
            <a:normAutofit/>
          </a:bodyPr>
          <a:lstStyle/>
          <a:p>
            <a:pPr algn="just"/>
            <a:r>
              <a:rPr lang="es-MX" sz="2400" dirty="0">
                <a:solidFill>
                  <a:schemeClr val="bg2">
                    <a:lumMod val="10000"/>
                  </a:schemeClr>
                </a:solidFill>
                <a:latin typeface="Cambria Math" panose="02040503050406030204" pitchFamily="18" charset="0"/>
                <a:ea typeface="Cambria Math" panose="02040503050406030204" pitchFamily="18" charset="0"/>
              </a:rPr>
              <a:t>Un informe redactado correctamente debe ser elaborado con un lenguaje claro, preciso, concreto y objetivo. </a:t>
            </a:r>
          </a:p>
          <a:p>
            <a:pPr algn="just"/>
            <a:r>
              <a:rPr lang="es-MX" sz="2400" dirty="0">
                <a:solidFill>
                  <a:schemeClr val="bg2">
                    <a:lumMod val="10000"/>
                  </a:schemeClr>
                </a:solidFill>
                <a:latin typeface="Cambria Math" panose="02040503050406030204" pitchFamily="18" charset="0"/>
                <a:ea typeface="Cambria Math" panose="02040503050406030204" pitchFamily="18" charset="0"/>
              </a:rPr>
              <a:t>Se debe evitar incluir apreciaciones personales haciendo uso de formas verbales como: creo, pienso, me gustaría, deseo, etc., las cuales deben ser sustituidas por otras como: se observa, se ha analizado, se procedió, etc.</a:t>
            </a:r>
          </a:p>
          <a:p>
            <a:pPr algn="just"/>
            <a:r>
              <a:rPr lang="es-MX" sz="2400" dirty="0">
                <a:solidFill>
                  <a:schemeClr val="bg2">
                    <a:lumMod val="10000"/>
                  </a:schemeClr>
                </a:solidFill>
                <a:latin typeface="Cambria Math" panose="02040503050406030204" pitchFamily="18" charset="0"/>
                <a:ea typeface="Cambria Math" panose="02040503050406030204" pitchFamily="18" charset="0"/>
              </a:rPr>
              <a:t>Usualmente, debe ser redactado en tercera persona</a:t>
            </a:r>
          </a:p>
          <a:p>
            <a:pPr algn="just"/>
            <a:r>
              <a:rPr lang="es-MX" sz="2400" dirty="0">
                <a:solidFill>
                  <a:schemeClr val="bg2">
                    <a:lumMod val="10000"/>
                  </a:schemeClr>
                </a:solidFill>
                <a:latin typeface="Cambria Math" panose="02040503050406030204" pitchFamily="18" charset="0"/>
                <a:ea typeface="Cambria Math" panose="02040503050406030204" pitchFamily="18" charset="0"/>
              </a:rPr>
              <a:t>Cada párrafo debe describir una idea </a:t>
            </a:r>
            <a:endParaRPr lang="es-MX" dirty="0"/>
          </a:p>
        </p:txBody>
      </p:sp>
    </p:spTree>
    <p:extLst>
      <p:ext uri="{BB962C8B-B14F-4D97-AF65-F5344CB8AC3E}">
        <p14:creationId xmlns:p14="http://schemas.microsoft.com/office/powerpoint/2010/main" val="383780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309093"/>
            <a:ext cx="8911687" cy="1171977"/>
          </a:xfrm>
        </p:spPr>
        <p:txBody>
          <a:bodyPr>
            <a:no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Uso de palabras breves y multiconocidas </a:t>
            </a:r>
          </a:p>
        </p:txBody>
      </p:sp>
      <p:sp>
        <p:nvSpPr>
          <p:cNvPr id="3" name="Marcador de contenido 2"/>
          <p:cNvSpPr>
            <a:spLocks noGrp="1"/>
          </p:cNvSpPr>
          <p:nvPr>
            <p:ph idx="1"/>
          </p:nvPr>
        </p:nvSpPr>
        <p:spPr>
          <a:xfrm>
            <a:off x="1392702" y="1700011"/>
            <a:ext cx="10111910" cy="4752304"/>
          </a:xfrm>
        </p:spPr>
        <p:txBody>
          <a:bodyPr/>
          <a:lstStyle/>
          <a:p>
            <a:pPr algn="just"/>
            <a:r>
              <a:rPr lang="es-ES" sz="2400" dirty="0">
                <a:solidFill>
                  <a:schemeClr val="bg2">
                    <a:lumMod val="10000"/>
                  </a:schemeClr>
                </a:solidFill>
                <a:latin typeface="Cambria Math" panose="02040503050406030204" pitchFamily="18" charset="0"/>
                <a:ea typeface="Cambria Math" panose="02040503050406030204" pitchFamily="18" charset="0"/>
              </a:rPr>
              <a:t>Hay que tomar en cuenta tres puntos básicos:</a:t>
            </a:r>
          </a:p>
          <a:p>
            <a:pPr algn="just"/>
            <a:r>
              <a:rPr lang="es-ES" sz="2400" b="1" i="1" dirty="0">
                <a:solidFill>
                  <a:schemeClr val="bg2">
                    <a:lumMod val="10000"/>
                  </a:schemeClr>
                </a:solidFill>
                <a:latin typeface="Cambria Math" panose="02040503050406030204" pitchFamily="18" charset="0"/>
                <a:ea typeface="Cambria Math" panose="02040503050406030204" pitchFamily="18" charset="0"/>
              </a:rPr>
              <a:t>Brevedad y sencillez</a:t>
            </a:r>
            <a:r>
              <a:rPr lang="es-ES" sz="2400" dirty="0">
                <a:solidFill>
                  <a:schemeClr val="bg2">
                    <a:lumMod val="10000"/>
                  </a:schemeClr>
                </a:solidFill>
                <a:latin typeface="Cambria Math" panose="02040503050406030204" pitchFamily="18" charset="0"/>
                <a:ea typeface="Cambria Math" panose="02040503050406030204" pitchFamily="18" charset="0"/>
              </a:rPr>
              <a:t>: No emplee 20 palabras cuando puede usar sólo 10, cuidando de no ser tampoco lacónico como en un telegrama. </a:t>
            </a:r>
            <a:endParaRPr lang="es-MX" sz="2400" dirty="0">
              <a:solidFill>
                <a:schemeClr val="bg2">
                  <a:lumMod val="10000"/>
                </a:schemeClr>
              </a:solidFill>
              <a:latin typeface="Cambria Math" panose="02040503050406030204" pitchFamily="18" charset="0"/>
              <a:ea typeface="Cambria Math" panose="02040503050406030204" pitchFamily="18" charset="0"/>
            </a:endParaRPr>
          </a:p>
          <a:p>
            <a:pPr marL="0" indent="0" algn="just">
              <a:buNone/>
            </a:pPr>
            <a:r>
              <a:rPr lang="es-ES" sz="2400" b="1" dirty="0">
                <a:solidFill>
                  <a:schemeClr val="bg2">
                    <a:lumMod val="10000"/>
                  </a:schemeClr>
                </a:solidFill>
                <a:latin typeface="Cambria Math" panose="02040503050406030204" pitchFamily="18" charset="0"/>
                <a:ea typeface="Cambria Math" panose="02040503050406030204" pitchFamily="18" charset="0"/>
              </a:rPr>
              <a:t>Por ejemplo</a:t>
            </a:r>
            <a:r>
              <a:rPr lang="es-ES" sz="2400" dirty="0">
                <a:solidFill>
                  <a:schemeClr val="bg2">
                    <a:lumMod val="10000"/>
                  </a:schemeClr>
                </a:solidFill>
                <a:latin typeface="Cambria Math" panose="02040503050406030204" pitchFamily="18" charset="0"/>
                <a:ea typeface="Cambria Math" panose="02040503050406030204" pitchFamily="18" charset="0"/>
              </a:rPr>
              <a:t>: </a:t>
            </a:r>
            <a:r>
              <a:rPr lang="es-BO" sz="2400" dirty="0">
                <a:solidFill>
                  <a:schemeClr val="bg2">
                    <a:lumMod val="10000"/>
                  </a:schemeClr>
                </a:solidFill>
                <a:latin typeface="Cambria Math" panose="02040503050406030204" pitchFamily="18" charset="0"/>
                <a:ea typeface="Cambria Math" panose="02040503050406030204" pitchFamily="18" charset="0"/>
              </a:rPr>
              <a:t>El día lunes pasado fuimos a una unidad educativa que estaba cerca a SEMAPA y conocimos muchos niños y ellos eran demasiado inquietos y no nos hacían caso a ratos pero con la profesora pudimos controlarlos y hacer el taller de sensibilización</a:t>
            </a:r>
            <a:endParaRPr lang="es-MX" sz="2400" dirty="0">
              <a:solidFill>
                <a:schemeClr val="bg2">
                  <a:lumMod val="10000"/>
                </a:schemeClr>
              </a:solidFill>
              <a:latin typeface="Cambria Math" panose="02040503050406030204" pitchFamily="18" charset="0"/>
              <a:ea typeface="Cambria Math" panose="02040503050406030204" pitchFamily="18" charset="0"/>
            </a:endParaRPr>
          </a:p>
          <a:p>
            <a:pPr algn="just"/>
            <a:r>
              <a:rPr lang="es-ES" sz="2400" b="1" dirty="0">
                <a:solidFill>
                  <a:schemeClr val="bg2">
                    <a:lumMod val="10000"/>
                  </a:schemeClr>
                </a:solidFill>
                <a:latin typeface="Cambria Math" panose="02040503050406030204" pitchFamily="18" charset="0"/>
                <a:ea typeface="Cambria Math" panose="02040503050406030204" pitchFamily="18" charset="0"/>
              </a:rPr>
              <a:t>Correcto</a:t>
            </a:r>
            <a:r>
              <a:rPr lang="es-ES" sz="2400" dirty="0">
                <a:solidFill>
                  <a:schemeClr val="bg2">
                    <a:lumMod val="10000"/>
                  </a:schemeClr>
                </a:solidFill>
                <a:latin typeface="Cambria Math" panose="02040503050406030204" pitchFamily="18" charset="0"/>
                <a:ea typeface="Cambria Math" panose="02040503050406030204" pitchFamily="18" charset="0"/>
              </a:rPr>
              <a:t>: </a:t>
            </a:r>
            <a:r>
              <a:rPr lang="es-BO" sz="2400" dirty="0">
                <a:solidFill>
                  <a:schemeClr val="bg2">
                    <a:lumMod val="10000"/>
                  </a:schemeClr>
                </a:solidFill>
                <a:latin typeface="Cambria Math" panose="02040503050406030204" pitchFamily="18" charset="0"/>
                <a:ea typeface="Cambria Math" panose="02040503050406030204" pitchFamily="18" charset="0"/>
              </a:rPr>
              <a:t>El día lunes pasado se realizó la actividad de sensibilización en el colegio Marista.</a:t>
            </a:r>
            <a:endParaRPr lang="es-MX" dirty="0"/>
          </a:p>
        </p:txBody>
      </p:sp>
    </p:spTree>
    <p:extLst>
      <p:ext uri="{BB962C8B-B14F-4D97-AF65-F5344CB8AC3E}">
        <p14:creationId xmlns:p14="http://schemas.microsoft.com/office/powerpoint/2010/main" val="131618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9894" y="469564"/>
            <a:ext cx="8911687" cy="1280890"/>
          </a:xfrm>
        </p:spPr>
        <p:txBody>
          <a:bodyPr>
            <a:no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Uso de palabras breves y multiconocidas </a:t>
            </a:r>
            <a:endParaRPr lang="es-MX" sz="4000" dirty="0"/>
          </a:p>
        </p:txBody>
      </p:sp>
      <p:sp>
        <p:nvSpPr>
          <p:cNvPr id="3" name="Marcador de contenido 2"/>
          <p:cNvSpPr>
            <a:spLocks noGrp="1"/>
          </p:cNvSpPr>
          <p:nvPr>
            <p:ph idx="1"/>
          </p:nvPr>
        </p:nvSpPr>
        <p:spPr>
          <a:xfrm>
            <a:off x="2589212" y="2133600"/>
            <a:ext cx="8915400" cy="4408868"/>
          </a:xfrm>
        </p:spPr>
        <p:txBody>
          <a:bodyPr/>
          <a:lstStyle/>
          <a:p>
            <a:pPr algn="just">
              <a:lnSpc>
                <a:spcPct val="150000"/>
              </a:lnSpc>
            </a:pPr>
            <a:r>
              <a:rPr lang="es-ES" sz="2400" b="1" i="1" dirty="0">
                <a:solidFill>
                  <a:schemeClr val="bg2">
                    <a:lumMod val="10000"/>
                  </a:schemeClr>
                </a:solidFill>
                <a:latin typeface="Cambria Math" panose="02040503050406030204" pitchFamily="18" charset="0"/>
                <a:ea typeface="Cambria Math" panose="02040503050406030204" pitchFamily="18" charset="0"/>
              </a:rPr>
              <a:t>Claridad</a:t>
            </a:r>
            <a:r>
              <a:rPr lang="es-ES" sz="2400" dirty="0">
                <a:solidFill>
                  <a:schemeClr val="bg2">
                    <a:lumMod val="10000"/>
                  </a:schemeClr>
                </a:solidFill>
                <a:latin typeface="Cambria Math" panose="02040503050406030204" pitchFamily="18" charset="0"/>
                <a:ea typeface="Cambria Math" panose="02040503050406030204" pitchFamily="18" charset="0"/>
              </a:rPr>
              <a:t>: Es la presentación de la idea completa, sin que falten los detalles necesarios para su cabal comprensión. Conviene tratar en cada párrafo un solo asunto pues de lo contrario se corre el riesgo de provocar dudas o malas interpretaciones. Y los párrafos, salvo casos excepcionales, no deben exceder las 10 líneas.</a:t>
            </a:r>
            <a:endParaRPr lang="es-MX" sz="2400" dirty="0">
              <a:solidFill>
                <a:schemeClr val="bg2">
                  <a:lumMod val="10000"/>
                </a:schemeClr>
              </a:solidFill>
              <a:latin typeface="Cambria Math" panose="02040503050406030204" pitchFamily="18" charset="0"/>
              <a:ea typeface="Cambria Math" panose="02040503050406030204" pitchFamily="18" charset="0"/>
            </a:endParaRPr>
          </a:p>
          <a:p>
            <a:endParaRPr lang="es-MX" dirty="0"/>
          </a:p>
        </p:txBody>
      </p:sp>
    </p:spTree>
    <p:extLst>
      <p:ext uri="{BB962C8B-B14F-4D97-AF65-F5344CB8AC3E}">
        <p14:creationId xmlns:p14="http://schemas.microsoft.com/office/powerpoint/2010/main" val="176672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4612" y="2183170"/>
            <a:ext cx="8782050" cy="4371975"/>
          </a:xfrm>
          <a:prstGeom prst="rect">
            <a:avLst/>
          </a:prstGeom>
        </p:spPr>
      </p:pic>
      <p:sp>
        <p:nvSpPr>
          <p:cNvPr id="3" name="Título 2"/>
          <p:cNvSpPr>
            <a:spLocks noGrp="1"/>
          </p:cNvSpPr>
          <p:nvPr>
            <p:ph type="title"/>
          </p:nvPr>
        </p:nvSpPr>
        <p:spPr>
          <a:xfrm>
            <a:off x="1704975" y="289260"/>
            <a:ext cx="8911687" cy="1280890"/>
          </a:xfrm>
        </p:spPr>
        <p:txBody>
          <a:bodyPr>
            <a:no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Uso de palabras necesarias y eliminación de lo superfluo </a:t>
            </a:r>
          </a:p>
        </p:txBody>
      </p:sp>
    </p:spTree>
    <p:extLst>
      <p:ext uri="{BB962C8B-B14F-4D97-AF65-F5344CB8AC3E}">
        <p14:creationId xmlns:p14="http://schemas.microsoft.com/office/powerpoint/2010/main" val="2602918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0361" y="543865"/>
            <a:ext cx="8911687" cy="972870"/>
          </a:xfrm>
        </p:spPr>
        <p:txBody>
          <a:bodyPr>
            <a:norm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Concepto de Redacción </a:t>
            </a:r>
          </a:p>
        </p:txBody>
      </p:sp>
      <p:sp>
        <p:nvSpPr>
          <p:cNvPr id="3" name="Marcador de contenido 2"/>
          <p:cNvSpPr>
            <a:spLocks noGrp="1"/>
          </p:cNvSpPr>
          <p:nvPr>
            <p:ph idx="1"/>
          </p:nvPr>
        </p:nvSpPr>
        <p:spPr>
          <a:xfrm>
            <a:off x="1751527" y="2236762"/>
            <a:ext cx="9981127" cy="4460251"/>
          </a:xfrm>
        </p:spPr>
        <p:txBody>
          <a:bodyPr>
            <a:normAutofit/>
          </a:bodyPr>
          <a:lstStyle/>
          <a:p>
            <a:pPr algn="just"/>
            <a:r>
              <a:rPr lang="es-MX" sz="2400" b="1" dirty="0">
                <a:solidFill>
                  <a:schemeClr val="bg2">
                    <a:lumMod val="10000"/>
                  </a:schemeClr>
                </a:solidFill>
                <a:latin typeface="Cambria Math" panose="02040503050406030204" pitchFamily="18" charset="0"/>
                <a:ea typeface="Cambria Math" panose="02040503050406030204" pitchFamily="18" charset="0"/>
              </a:rPr>
              <a:t> Quien redacta construye un texto en el que plasma por escrito desde un mensaje de chat, una breve nota de agradecimiento, una entusiasta felicitación, hasta un ensayo, tesis, libro…</a:t>
            </a:r>
          </a:p>
          <a:p>
            <a:pPr marL="0" indent="0" algn="just">
              <a:buNone/>
            </a:pPr>
            <a:endParaRPr lang="es-MX" sz="2400" b="1" dirty="0">
              <a:solidFill>
                <a:schemeClr val="bg2">
                  <a:lumMod val="10000"/>
                </a:schemeClr>
              </a:solidFill>
              <a:latin typeface="Cambria Math" panose="02040503050406030204" pitchFamily="18" charset="0"/>
              <a:ea typeface="Cambria Math" panose="02040503050406030204" pitchFamily="18" charset="0"/>
            </a:endParaRPr>
          </a:p>
          <a:p>
            <a:pPr algn="just"/>
            <a:r>
              <a:rPr lang="es-MX" sz="2400" b="1" dirty="0">
                <a:solidFill>
                  <a:schemeClr val="bg2">
                    <a:lumMod val="10000"/>
                  </a:schemeClr>
                </a:solidFill>
                <a:latin typeface="Cambria Math" panose="02040503050406030204" pitchFamily="18" charset="0"/>
                <a:ea typeface="Cambria Math" panose="02040503050406030204" pitchFamily="18" charset="0"/>
              </a:rPr>
              <a:t>La redacción requiere –una vez seleccionado el tema– adecuación, coherencia, cohesión y corrección gramatical.</a:t>
            </a:r>
            <a:endParaRPr lang="es-MX" sz="2400" dirty="0">
              <a:solidFill>
                <a:schemeClr val="bg2">
                  <a:lumMod val="10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053298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775263" y="999879"/>
            <a:ext cx="6819497" cy="5139128"/>
          </a:xfrm>
        </p:spPr>
      </p:pic>
    </p:spTree>
    <p:extLst>
      <p:ext uri="{BB962C8B-B14F-4D97-AF65-F5344CB8AC3E}">
        <p14:creationId xmlns:p14="http://schemas.microsoft.com/office/powerpoint/2010/main" val="3372859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2530" y="2788555"/>
            <a:ext cx="9788354" cy="1280890"/>
          </a:xfrm>
        </p:spPr>
        <p:txBody>
          <a:bodyPr>
            <a:normAutofit/>
          </a:bodyPr>
          <a:lstStyle/>
          <a:p>
            <a:pPr algn="ctr"/>
            <a:r>
              <a:rPr lang="es-MX" sz="4400" dirty="0">
                <a:solidFill>
                  <a:schemeClr val="bg2">
                    <a:lumMod val="10000"/>
                  </a:schemeClr>
                </a:solidFill>
                <a:latin typeface="Cambria Math" panose="02040503050406030204" pitchFamily="18" charset="0"/>
                <a:ea typeface="Cambria Math" panose="02040503050406030204" pitchFamily="18" charset="0"/>
              </a:rPr>
              <a:t>¡</a:t>
            </a:r>
            <a:r>
              <a:rPr lang="es-MX" sz="4400" dirty="0" err="1">
                <a:solidFill>
                  <a:schemeClr val="bg2">
                    <a:lumMod val="10000"/>
                  </a:schemeClr>
                </a:solidFill>
                <a:latin typeface="Cambria Math" panose="02040503050406030204" pitchFamily="18" charset="0"/>
                <a:ea typeface="Cambria Math" panose="02040503050406030204" pitchFamily="18" charset="0"/>
              </a:rPr>
              <a:t>gRazias</a:t>
            </a:r>
            <a:r>
              <a:rPr lang="es-MX" sz="4400" dirty="0">
                <a:solidFill>
                  <a:schemeClr val="bg2">
                    <a:lumMod val="10000"/>
                  </a:schemeClr>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2359122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WEBBIOGRAFIA</a:t>
            </a:r>
          </a:p>
        </p:txBody>
      </p:sp>
      <p:sp>
        <p:nvSpPr>
          <p:cNvPr id="3" name="Marcador de contenido 2"/>
          <p:cNvSpPr>
            <a:spLocks noGrp="1"/>
          </p:cNvSpPr>
          <p:nvPr>
            <p:ph idx="1"/>
          </p:nvPr>
        </p:nvSpPr>
        <p:spPr>
          <a:xfrm>
            <a:off x="2460423" y="1264554"/>
            <a:ext cx="9297987" cy="5277913"/>
          </a:xfrm>
        </p:spPr>
        <p:txBody>
          <a:bodyPr>
            <a:normAutofit fontScale="92500" lnSpcReduction="10000"/>
          </a:bodyPr>
          <a:lstStyle/>
          <a:p>
            <a:r>
              <a:rPr lang="es-MX" dirty="0">
                <a:hlinkClick r:id="rId2"/>
              </a:rPr>
              <a:t>http://usoadecuadodelalenguaescrita.blogspot.mx/2009/01/definicion-redaccion.html</a:t>
            </a:r>
            <a:endParaRPr lang="es-MX" dirty="0"/>
          </a:p>
          <a:p>
            <a:r>
              <a:rPr lang="es-ES" dirty="0"/>
              <a:t> </a:t>
            </a:r>
            <a:r>
              <a:rPr lang="es-ES" u="sng" dirty="0">
                <a:hlinkClick r:id="rId3"/>
              </a:rPr>
              <a:t>https://redactorfreelancer.wordpress.com/2011/09/17/buena-redaccion/</a:t>
            </a:r>
            <a:endParaRPr lang="es-MX" dirty="0"/>
          </a:p>
          <a:p>
            <a:r>
              <a:rPr lang="es-ES" dirty="0"/>
              <a:t> </a:t>
            </a:r>
            <a:r>
              <a:rPr lang="es-ES" u="sng" dirty="0">
                <a:hlinkClick r:id="rId4"/>
              </a:rPr>
              <a:t>http://aprendearedactar.wikispaces.com/T%C3%A9cnicas+para+una+buena+redacci%C3%B3n</a:t>
            </a:r>
            <a:r>
              <a:rPr lang="es-ES" dirty="0"/>
              <a:t> </a:t>
            </a:r>
            <a:endParaRPr lang="es-MX" dirty="0"/>
          </a:p>
          <a:p>
            <a:r>
              <a:rPr lang="es-ES" u="sng" dirty="0">
                <a:hlinkClick r:id="rId5"/>
              </a:rPr>
              <a:t>http://asieslaredaccion.blogspot.mx/2011/06/recuerda-estos-pasos-para-una-buena.html</a:t>
            </a:r>
            <a:endParaRPr lang="es-ES" u="sng" dirty="0"/>
          </a:p>
          <a:p>
            <a:r>
              <a:rPr lang="es-ES" u="sng" dirty="0">
                <a:hlinkClick r:id="rId6"/>
              </a:rPr>
              <a:t>http://olivrrguerra.blogspot.mx/</a:t>
            </a:r>
            <a:endParaRPr lang="es-MX" dirty="0"/>
          </a:p>
          <a:p>
            <a:r>
              <a:rPr lang="es-MX" u="sng" dirty="0">
                <a:hlinkClick r:id="rId7"/>
              </a:rPr>
              <a:t>http://www.monografias.com/trabajos66/buen-estilo-redaccion/buen-estilo-redaccion2.shtml#ixzz45fvCYSfi</a:t>
            </a:r>
            <a:endParaRPr lang="es-MX" dirty="0"/>
          </a:p>
          <a:p>
            <a:r>
              <a:rPr lang="es-MX" dirty="0"/>
              <a:t> </a:t>
            </a:r>
            <a:r>
              <a:rPr lang="es-MX" dirty="0">
                <a:hlinkClick r:id="rId8"/>
              </a:rPr>
              <a:t>http://educacion.uncomo.com/articulo/como-aprender-a-redactar-4276.html#ixzz45fwCqIuY</a:t>
            </a:r>
            <a:endParaRPr lang="es-MX" dirty="0"/>
          </a:p>
          <a:p>
            <a:r>
              <a:rPr lang="es-MX" u="sng" dirty="0">
                <a:hlinkClick r:id="rId9"/>
              </a:rPr>
              <a:t>http://www.wordreference.com/sinonimos/</a:t>
            </a:r>
            <a:endParaRPr lang="es-MX" dirty="0"/>
          </a:p>
          <a:p>
            <a:r>
              <a:rPr lang="es-MX" u="sng" dirty="0">
                <a:hlinkClick r:id="rId10"/>
              </a:rPr>
              <a:t>http://servicios.elpais.com/diccionarios/sinonimos-antonimos/</a:t>
            </a:r>
            <a:endParaRPr lang="es-MX" dirty="0"/>
          </a:p>
          <a:p>
            <a:r>
              <a:rPr lang="es-MX" u="sng" dirty="0">
                <a:hlinkClick r:id="rId11"/>
              </a:rPr>
              <a:t>http://www.buscapalabra.com/sinonimos-y-antonimos.html</a:t>
            </a:r>
            <a:endParaRPr lang="es-MX" dirty="0"/>
          </a:p>
          <a:p>
            <a:r>
              <a:rPr lang="es-MX" u="sng" dirty="0">
                <a:hlinkClick r:id="rId12"/>
              </a:rPr>
              <a:t>http://www.sinonimos.com</a:t>
            </a:r>
            <a:endParaRPr lang="es-MX" u="sng" dirty="0"/>
          </a:p>
          <a:p>
            <a:endParaRPr lang="es-MX" dirty="0"/>
          </a:p>
          <a:p>
            <a:endParaRPr lang="es-MX" dirty="0"/>
          </a:p>
          <a:p>
            <a:endParaRPr lang="es-MX" dirty="0"/>
          </a:p>
        </p:txBody>
      </p:sp>
    </p:spTree>
    <p:extLst>
      <p:ext uri="{BB962C8B-B14F-4D97-AF65-F5344CB8AC3E}">
        <p14:creationId xmlns:p14="http://schemas.microsoft.com/office/powerpoint/2010/main" val="333535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5278388676_41c65219c9">
            <a:extLst>
              <a:ext uri="{FF2B5EF4-FFF2-40B4-BE49-F238E27FC236}">
                <a16:creationId xmlns:a16="http://schemas.microsoft.com/office/drawing/2014/main" xmlns="" id="{F24F819F-9FB5-4962-9FA5-6312CCDD6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249" y="1376656"/>
            <a:ext cx="8135938"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a16="http://schemas.microsoft.com/office/drawing/2014/main" xmlns="" id="{6676E99B-D770-4E5E-9EEC-2FFD623A5D4F}"/>
              </a:ext>
            </a:extLst>
          </p:cNvPr>
          <p:cNvSpPr txBox="1">
            <a:spLocks/>
          </p:cNvSpPr>
          <p:nvPr/>
        </p:nvSpPr>
        <p:spPr>
          <a:xfrm>
            <a:off x="2165813" y="403786"/>
            <a:ext cx="8911687" cy="972870"/>
          </a:xfrm>
          <a:prstGeom prst="rect">
            <a:avLst/>
          </a:prstGeom>
        </p:spPr>
        <p:txBody>
          <a:bodyPr>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‘Horrores’ de redacción</a:t>
            </a:r>
          </a:p>
        </p:txBody>
      </p:sp>
    </p:spTree>
    <p:extLst>
      <p:ext uri="{BB962C8B-B14F-4D97-AF65-F5344CB8AC3E}">
        <p14:creationId xmlns:p14="http://schemas.microsoft.com/office/powerpoint/2010/main" val="32172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50" y="742950"/>
            <a:ext cx="5372100" cy="5372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9248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álamo &amp; Cran - La mala ortografía es una enfermedad de... | Facebook">
            <a:extLst>
              <a:ext uri="{FF2B5EF4-FFF2-40B4-BE49-F238E27FC236}">
                <a16:creationId xmlns:a16="http://schemas.microsoft.com/office/drawing/2014/main" xmlns="" id="{F388179D-08EB-4860-9A9B-C097E3792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798" y="1886245"/>
            <a:ext cx="3584990" cy="358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4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79687"/>
          </a:xfrm>
        </p:spPr>
        <p:txBody>
          <a:bodyPr>
            <a:norm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Concepto de ortografía </a:t>
            </a:r>
          </a:p>
        </p:txBody>
      </p:sp>
      <p:sp>
        <p:nvSpPr>
          <p:cNvPr id="3" name="Marcador de contenido 2"/>
          <p:cNvSpPr>
            <a:spLocks noGrp="1"/>
          </p:cNvSpPr>
          <p:nvPr>
            <p:ph idx="1"/>
          </p:nvPr>
        </p:nvSpPr>
        <p:spPr>
          <a:xfrm>
            <a:off x="2589212" y="1403797"/>
            <a:ext cx="8915400" cy="5254580"/>
          </a:xfrm>
        </p:spPr>
        <p:txBody>
          <a:bodyPr>
            <a:normAutofit fontScale="92500" lnSpcReduction="10000"/>
          </a:bodyPr>
          <a:lstStyle/>
          <a:p>
            <a:pPr algn="just" fontAlgn="base">
              <a:lnSpc>
                <a:spcPct val="150000"/>
              </a:lnSpc>
            </a:pPr>
            <a:r>
              <a:rPr lang="es-MX" sz="2000" dirty="0">
                <a:solidFill>
                  <a:schemeClr val="bg2">
                    <a:lumMod val="10000"/>
                  </a:schemeClr>
                </a:solidFill>
                <a:latin typeface="Georgia" panose="02040502050405020303" pitchFamily="18" charset="0"/>
              </a:rPr>
              <a:t> </a:t>
            </a:r>
            <a:r>
              <a:rPr lang="es-MX" sz="2200" dirty="0">
                <a:solidFill>
                  <a:schemeClr val="bg2">
                    <a:lumMod val="10000"/>
                  </a:schemeClr>
                </a:solidFill>
                <a:latin typeface="Cambria Math" panose="02040503050406030204" pitchFamily="18" charset="0"/>
                <a:ea typeface="Cambria Math" panose="02040503050406030204" pitchFamily="18" charset="0"/>
              </a:rPr>
              <a:t>El latín orthographia, la ortografía es el conjunto de normas que regulan la . Forma parte de la gramática normativa ya que establece las reglas </a:t>
            </a:r>
            <a:r>
              <a:rPr lang="es-MX" sz="2200" dirty="0" err="1">
                <a:solidFill>
                  <a:schemeClr val="bg2">
                    <a:lumMod val="10000"/>
                  </a:schemeClr>
                </a:solidFill>
                <a:latin typeface="Cambria Math" panose="02040503050406030204" pitchFamily="18" charset="0"/>
                <a:ea typeface="Cambria Math" panose="02040503050406030204" pitchFamily="18" charset="0"/>
              </a:rPr>
              <a:t>paescriturara</a:t>
            </a:r>
            <a:r>
              <a:rPr lang="es-MX" sz="2200" dirty="0">
                <a:solidFill>
                  <a:schemeClr val="bg2">
                    <a:lumMod val="10000"/>
                  </a:schemeClr>
                </a:solidFill>
                <a:latin typeface="Cambria Math" panose="02040503050406030204" pitchFamily="18" charset="0"/>
                <a:ea typeface="Cambria Math" panose="02040503050406030204" pitchFamily="18" charset="0"/>
              </a:rPr>
              <a:t> el uso correcto de las letras y los signos de puntuación.</a:t>
            </a:r>
          </a:p>
          <a:p>
            <a:pPr algn="just" fontAlgn="base">
              <a:lnSpc>
                <a:spcPct val="150000"/>
              </a:lnSpc>
            </a:pPr>
            <a:r>
              <a:rPr lang="es-MX" sz="2200" dirty="0">
                <a:solidFill>
                  <a:schemeClr val="bg2">
                    <a:lumMod val="10000"/>
                  </a:schemeClr>
                </a:solidFill>
                <a:latin typeface="Cambria Math" panose="02040503050406030204" pitchFamily="18" charset="0"/>
                <a:ea typeface="Cambria Math" panose="02040503050406030204" pitchFamily="18" charset="0"/>
              </a:rPr>
              <a:t>La ortografía nace a partir de una convención aceptada por una comunidad lingüística para conservar la unidad de la lengua escrita. La institución encargada de regular estas normas suele conocerse como Academia de la Lengua.</a:t>
            </a:r>
          </a:p>
          <a:p>
            <a:pPr algn="just" fontAlgn="base">
              <a:lnSpc>
                <a:spcPct val="150000"/>
              </a:lnSpc>
            </a:pPr>
            <a:r>
              <a:rPr lang="es-MX" sz="2200" dirty="0">
                <a:solidFill>
                  <a:schemeClr val="bg2">
                    <a:lumMod val="10000"/>
                  </a:schemeClr>
                </a:solidFill>
                <a:latin typeface="Cambria Math" panose="02040503050406030204" pitchFamily="18" charset="0"/>
                <a:ea typeface="Cambria Math" panose="02040503050406030204" pitchFamily="18" charset="0"/>
              </a:rPr>
              <a:t>Las reglas ortográficas, en general, no tienen una relación directa con la comprensión del texto en cuestión. Por ejemplo: si una persona que domina la lengua castellana lee una oración que afirma “Crese la </a:t>
            </a:r>
            <a:r>
              <a:rPr lang="es-MX" sz="2200" dirty="0" err="1">
                <a:solidFill>
                  <a:schemeClr val="bg2">
                    <a:lumMod val="10000"/>
                  </a:schemeClr>
                </a:solidFill>
                <a:latin typeface="Cambria Math" panose="02040503050406030204" pitchFamily="18" charset="0"/>
                <a:ea typeface="Cambria Math" panose="02040503050406030204" pitchFamily="18" charset="0"/>
              </a:rPr>
              <a:t>expectatiba</a:t>
            </a:r>
            <a:r>
              <a:rPr lang="es-MX" sz="2200" dirty="0">
                <a:solidFill>
                  <a:schemeClr val="bg2">
                    <a:lumMod val="10000"/>
                  </a:schemeClr>
                </a:solidFill>
                <a:latin typeface="Cambria Math" panose="02040503050406030204" pitchFamily="18" charset="0"/>
                <a:ea typeface="Cambria Math" panose="02040503050406030204" pitchFamily="18" charset="0"/>
              </a:rPr>
              <a:t> de </a:t>
            </a:r>
            <a:r>
              <a:rPr lang="es-MX" sz="2200" dirty="0" err="1">
                <a:solidFill>
                  <a:schemeClr val="bg2">
                    <a:lumMod val="10000"/>
                  </a:schemeClr>
                </a:solidFill>
                <a:latin typeface="Cambria Math" panose="02040503050406030204" pitchFamily="18" charset="0"/>
                <a:ea typeface="Cambria Math" panose="02040503050406030204" pitchFamily="18" charset="0"/>
              </a:rPr>
              <a:t>bida</a:t>
            </a:r>
            <a:r>
              <a:rPr lang="es-MX" sz="2200" dirty="0">
                <a:solidFill>
                  <a:schemeClr val="bg2">
                    <a:lumMod val="10000"/>
                  </a:schemeClr>
                </a:solidFill>
                <a:latin typeface="Cambria Math" panose="02040503050406030204" pitchFamily="18" charset="0"/>
                <a:ea typeface="Cambria Math" panose="02040503050406030204" pitchFamily="18" charset="0"/>
              </a:rPr>
              <a:t> en todo el mundo”, no tendrá problemas para entender el enunciado.</a:t>
            </a:r>
          </a:p>
          <a:p>
            <a:pPr algn="just" fontAlgn="base">
              <a:lnSpc>
                <a:spcPct val="150000"/>
              </a:lnSpc>
            </a:pPr>
            <a:endParaRPr lang="es-MX" sz="2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53052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31203"/>
          </a:xfrm>
        </p:spPr>
        <p:txBody>
          <a:bodyPr>
            <a:norm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Uso de mayúsculas </a:t>
            </a:r>
          </a:p>
        </p:txBody>
      </p:sp>
      <p:sp>
        <p:nvSpPr>
          <p:cNvPr id="3" name="Marcador de contenido 2"/>
          <p:cNvSpPr>
            <a:spLocks noGrp="1"/>
          </p:cNvSpPr>
          <p:nvPr>
            <p:ph idx="1"/>
          </p:nvPr>
        </p:nvSpPr>
        <p:spPr>
          <a:xfrm>
            <a:off x="2589212" y="1455313"/>
            <a:ext cx="8915400" cy="4997002"/>
          </a:xfrm>
        </p:spPr>
        <p:txBody>
          <a:bodyPr>
            <a:normAutofit fontScale="92500" lnSpcReduction="20000"/>
          </a:bodyPr>
          <a:lstStyle/>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Se usa mayúscula al principio de un escrito.</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Después de punto y seguido, punto y aparte.</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Cuando escribimos nombres propios y los nombres dados a animales.</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nombres geográficos.</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atributos Divinos (Santo, Redentor, Monseñor, Pastor, etc.)</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sobrenombres.</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títulos de obras: "El Ingenioso Hidalgo Don Quijote de la Mancha."</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títulos de dignidades y autoridades (Secretaria, Gerente de Ventas, etc.)</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Los nombres de las ciencias: Biología, Psicología, etc.</a:t>
            </a:r>
          </a:p>
          <a:p>
            <a:pPr lvl="0" algn="just">
              <a:lnSpc>
                <a:spcPct val="150000"/>
              </a:lnSpc>
            </a:pPr>
            <a:r>
              <a:rPr lang="es-MX" sz="1900" dirty="0">
                <a:solidFill>
                  <a:schemeClr val="bg2">
                    <a:lumMod val="10000"/>
                  </a:schemeClr>
                </a:solidFill>
                <a:latin typeface="Cambria Math" panose="02040503050406030204" pitchFamily="18" charset="0"/>
                <a:ea typeface="Cambria Math" panose="02040503050406030204" pitchFamily="18" charset="0"/>
                <a:cs typeface="Arial" panose="020B0604020202020204" pitchFamily="34" charset="0"/>
              </a:rPr>
              <a:t>Generalmente, después de dos puntos.</a:t>
            </a:r>
          </a:p>
          <a:p>
            <a:endParaRPr lang="es-MX" dirty="0"/>
          </a:p>
          <a:p>
            <a:pPr algn="just">
              <a:lnSpc>
                <a:spcPct val="150000"/>
              </a:lnSpc>
            </a:pPr>
            <a:endParaRPr lang="es-MX" dirty="0"/>
          </a:p>
        </p:txBody>
      </p:sp>
    </p:spTree>
    <p:extLst>
      <p:ext uri="{BB962C8B-B14F-4D97-AF65-F5344CB8AC3E}">
        <p14:creationId xmlns:p14="http://schemas.microsoft.com/office/powerpoint/2010/main" val="191659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502276"/>
            <a:ext cx="8911687" cy="901521"/>
          </a:xfrm>
        </p:spPr>
        <p:txBody>
          <a:bodyPr>
            <a:normAutofit/>
          </a:bodyPr>
          <a:lstStyle/>
          <a:p>
            <a:pPr algn="ctr"/>
            <a:r>
              <a:rPr lang="es-MX" sz="4000" dirty="0">
                <a:solidFill>
                  <a:schemeClr val="bg2">
                    <a:lumMod val="10000"/>
                  </a:schemeClr>
                </a:solidFill>
                <a:latin typeface="Cambria Math" panose="02040503050406030204" pitchFamily="18" charset="0"/>
                <a:ea typeface="Cambria Math" panose="02040503050406030204" pitchFamily="18" charset="0"/>
              </a:rPr>
              <a:t>Uso de mayúsculas </a:t>
            </a:r>
          </a:p>
        </p:txBody>
      </p:sp>
      <p:pic>
        <p:nvPicPr>
          <p:cNvPr id="6"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9725" y="1403797"/>
            <a:ext cx="6905643" cy="4769779"/>
          </a:xfrm>
        </p:spPr>
      </p:pic>
    </p:spTree>
    <p:extLst>
      <p:ext uri="{BB962C8B-B14F-4D97-AF65-F5344CB8AC3E}">
        <p14:creationId xmlns:p14="http://schemas.microsoft.com/office/powerpoint/2010/main" val="1959511107"/>
      </p:ext>
    </p:extLst>
  </p:cSld>
  <p:clrMapOvr>
    <a:masterClrMapping/>
  </p:clrMapOvr>
</p:sld>
</file>

<file path=ppt/theme/theme1.xml><?xml version="1.0" encoding="utf-8"?>
<a:theme xmlns:a="http://schemas.openxmlformats.org/drawingml/2006/main" name="Espiral">
  <a:themeElements>
    <a:clrScheme name="Personalizado 2">
      <a:dk1>
        <a:srgbClr val="7F7F7F"/>
      </a:dk1>
      <a:lt1>
        <a:sysClr val="window" lastClr="FFFFFF"/>
      </a:lt1>
      <a:dk2>
        <a:srgbClr val="82B1E4"/>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418</TotalTime>
  <Words>767</Words>
  <Application>Microsoft Office PowerPoint</Application>
  <PresentationFormat>Panorámica</PresentationFormat>
  <Paragraphs>81</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Cambria Math</vt:lpstr>
      <vt:lpstr>Century Gothic</vt:lpstr>
      <vt:lpstr>Georgia</vt:lpstr>
      <vt:lpstr>Wingdings 3</vt:lpstr>
      <vt:lpstr>Espiral</vt:lpstr>
      <vt:lpstr>Presentación de PowerPoint</vt:lpstr>
      <vt:lpstr>Concepto de Redacción </vt:lpstr>
      <vt:lpstr>Concepto de Redacción </vt:lpstr>
      <vt:lpstr>Presentación de PowerPoint</vt:lpstr>
      <vt:lpstr>Presentación de PowerPoint</vt:lpstr>
      <vt:lpstr>Presentación de PowerPoint</vt:lpstr>
      <vt:lpstr>Concepto de ortografía </vt:lpstr>
      <vt:lpstr>Uso de mayúsculas </vt:lpstr>
      <vt:lpstr>Uso de mayúsculas </vt:lpstr>
      <vt:lpstr>Uso de minúsculas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Reglas básicas para una buena redacción</vt:lpstr>
      <vt:lpstr>Reglas básicas para una buena redacción</vt:lpstr>
      <vt:lpstr>10 aspectos a considerar para una correcta redacción </vt:lpstr>
      <vt:lpstr>10 aspectos a considerar para una correcta redacción </vt:lpstr>
      <vt:lpstr>Errores comunes al redactar</vt:lpstr>
      <vt:lpstr>Presentación de PowerPoint</vt:lpstr>
      <vt:lpstr>Redactar un informe</vt:lpstr>
      <vt:lpstr>Uso de palabras breves y multiconocidas </vt:lpstr>
      <vt:lpstr>Uso de palabras breves y multiconocidas </vt:lpstr>
      <vt:lpstr>Uso de palabras necesarias y eliminación de lo superfluo </vt:lpstr>
      <vt:lpstr>Presentación de PowerPoint</vt:lpstr>
      <vt:lpstr>¡gRazias¡</vt:lpstr>
      <vt:lpstr>WEBBIOGRAFIA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90352</dc:creator>
  <cp:lastModifiedBy>INTEL DUAL</cp:lastModifiedBy>
  <cp:revision>36</cp:revision>
  <dcterms:created xsi:type="dcterms:W3CDTF">2016-04-13T04:52:42Z</dcterms:created>
  <dcterms:modified xsi:type="dcterms:W3CDTF">2022-07-02T20:36:12Z</dcterms:modified>
</cp:coreProperties>
</file>