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90" r:id="rId3"/>
    <p:sldId id="260" r:id="rId4"/>
    <p:sldId id="282" r:id="rId5"/>
    <p:sldId id="286" r:id="rId6"/>
    <p:sldId id="285" r:id="rId7"/>
    <p:sldId id="259" r:id="rId8"/>
    <p:sldId id="261" r:id="rId9"/>
    <p:sldId id="262" r:id="rId10"/>
    <p:sldId id="263" r:id="rId11"/>
    <p:sldId id="264" r:id="rId12"/>
    <p:sldId id="265" r:id="rId13"/>
    <p:sldId id="266" r:id="rId14"/>
    <p:sldId id="267" r:id="rId15"/>
    <p:sldId id="268" r:id="rId16"/>
    <p:sldId id="288" r:id="rId17"/>
    <p:sldId id="269" r:id="rId18"/>
    <p:sldId id="270" r:id="rId19"/>
    <p:sldId id="289" r:id="rId20"/>
    <p:sldId id="271" r:id="rId21"/>
    <p:sldId id="272" r:id="rId22"/>
    <p:sldId id="273" r:id="rId23"/>
    <p:sldId id="275" r:id="rId24"/>
    <p:sldId id="277" r:id="rId25"/>
    <p:sldId id="278" r:id="rId26"/>
    <p:sldId id="287" r:id="rId27"/>
    <p:sldId id="280" r:id="rId28"/>
    <p:sldId id="281" r:id="rId2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64" d="100"/>
          <a:sy n="64" d="100"/>
        </p:scale>
        <p:origin x="96"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99AC2894-E105-4CF9-8C1B-B50BBFC6359D}" type="datetimeFigureOut">
              <a:rPr lang="es-ES" smtClean="0"/>
              <a:t>02/07/2022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42828E6-451A-44B2-8325-958C653778B9}" type="slidenum">
              <a:rPr lang="es-ES" smtClean="0"/>
              <a:t>‹Nº›</a:t>
            </a:fld>
            <a:endParaRPr lang="es-ES"/>
          </a:p>
        </p:txBody>
      </p:sp>
    </p:spTree>
    <p:extLst>
      <p:ext uri="{BB962C8B-B14F-4D97-AF65-F5344CB8AC3E}">
        <p14:creationId xmlns:p14="http://schemas.microsoft.com/office/powerpoint/2010/main" val="1569372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99AC2894-E105-4CF9-8C1B-B50BBFC6359D}" type="datetimeFigureOut">
              <a:rPr lang="es-ES" smtClean="0"/>
              <a:t>02/07/2022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42828E6-451A-44B2-8325-958C653778B9}" type="slidenum">
              <a:rPr lang="es-ES" smtClean="0"/>
              <a:t>‹Nº›</a:t>
            </a:fld>
            <a:endParaRPr lang="es-ES"/>
          </a:p>
        </p:txBody>
      </p:sp>
    </p:spTree>
    <p:extLst>
      <p:ext uri="{BB962C8B-B14F-4D97-AF65-F5344CB8AC3E}">
        <p14:creationId xmlns:p14="http://schemas.microsoft.com/office/powerpoint/2010/main" val="3191684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99AC2894-E105-4CF9-8C1B-B50BBFC6359D}" type="datetimeFigureOut">
              <a:rPr lang="es-ES" smtClean="0"/>
              <a:t>02/07/2022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42828E6-451A-44B2-8325-958C653778B9}" type="slidenum">
              <a:rPr lang="es-ES" smtClean="0"/>
              <a:t>‹Nº›</a:t>
            </a:fld>
            <a:endParaRPr lang="es-E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15157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99AC2894-E105-4CF9-8C1B-B50BBFC6359D}" type="datetimeFigureOut">
              <a:rPr lang="es-ES" smtClean="0"/>
              <a:t>02/07/2022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42828E6-451A-44B2-8325-958C653778B9}" type="slidenum">
              <a:rPr lang="es-ES" smtClean="0"/>
              <a:t>‹Nº›</a:t>
            </a:fld>
            <a:endParaRPr lang="es-ES"/>
          </a:p>
        </p:txBody>
      </p:sp>
    </p:spTree>
    <p:extLst>
      <p:ext uri="{BB962C8B-B14F-4D97-AF65-F5344CB8AC3E}">
        <p14:creationId xmlns:p14="http://schemas.microsoft.com/office/powerpoint/2010/main" val="831082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99AC2894-E105-4CF9-8C1B-B50BBFC6359D}" type="datetimeFigureOut">
              <a:rPr lang="es-ES" smtClean="0"/>
              <a:t>02/07/2022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42828E6-451A-44B2-8325-958C653778B9}" type="slidenum">
              <a:rPr lang="es-ES" smtClean="0"/>
              <a:t>‹Nº›</a:t>
            </a:fld>
            <a:endParaRPr lang="es-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98350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99AC2894-E105-4CF9-8C1B-B50BBFC6359D}" type="datetimeFigureOut">
              <a:rPr lang="es-ES" smtClean="0"/>
              <a:t>02/07/2022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42828E6-451A-44B2-8325-958C653778B9}" type="slidenum">
              <a:rPr lang="es-ES" smtClean="0"/>
              <a:t>‹Nº›</a:t>
            </a:fld>
            <a:endParaRPr lang="es-ES"/>
          </a:p>
        </p:txBody>
      </p:sp>
    </p:spTree>
    <p:extLst>
      <p:ext uri="{BB962C8B-B14F-4D97-AF65-F5344CB8AC3E}">
        <p14:creationId xmlns:p14="http://schemas.microsoft.com/office/powerpoint/2010/main" val="536754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9AC2894-E105-4CF9-8C1B-B50BBFC6359D}" type="datetimeFigureOut">
              <a:rPr lang="es-ES" smtClean="0"/>
              <a:t>02/07/2022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42828E6-451A-44B2-8325-958C653778B9}" type="slidenum">
              <a:rPr lang="es-ES" smtClean="0"/>
              <a:t>‹Nº›</a:t>
            </a:fld>
            <a:endParaRPr lang="es-ES"/>
          </a:p>
        </p:txBody>
      </p:sp>
    </p:spTree>
    <p:extLst>
      <p:ext uri="{BB962C8B-B14F-4D97-AF65-F5344CB8AC3E}">
        <p14:creationId xmlns:p14="http://schemas.microsoft.com/office/powerpoint/2010/main" val="3135429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9AC2894-E105-4CF9-8C1B-B50BBFC6359D}" type="datetimeFigureOut">
              <a:rPr lang="es-ES" smtClean="0"/>
              <a:t>02/07/2022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42828E6-451A-44B2-8325-958C653778B9}" type="slidenum">
              <a:rPr lang="es-ES" smtClean="0"/>
              <a:t>‹Nº›</a:t>
            </a:fld>
            <a:endParaRPr lang="es-ES"/>
          </a:p>
        </p:txBody>
      </p:sp>
    </p:spTree>
    <p:extLst>
      <p:ext uri="{BB962C8B-B14F-4D97-AF65-F5344CB8AC3E}">
        <p14:creationId xmlns:p14="http://schemas.microsoft.com/office/powerpoint/2010/main" val="1975072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9AC2894-E105-4CF9-8C1B-B50BBFC6359D}" type="datetimeFigureOut">
              <a:rPr lang="es-ES" smtClean="0"/>
              <a:t>02/07/2022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42828E6-451A-44B2-8325-958C653778B9}" type="slidenum">
              <a:rPr lang="es-ES" smtClean="0"/>
              <a:t>‹Nº›</a:t>
            </a:fld>
            <a:endParaRPr lang="es-ES"/>
          </a:p>
        </p:txBody>
      </p:sp>
    </p:spTree>
    <p:extLst>
      <p:ext uri="{BB962C8B-B14F-4D97-AF65-F5344CB8AC3E}">
        <p14:creationId xmlns:p14="http://schemas.microsoft.com/office/powerpoint/2010/main" val="1923176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99AC2894-E105-4CF9-8C1B-B50BBFC6359D}" type="datetimeFigureOut">
              <a:rPr lang="es-ES" smtClean="0"/>
              <a:t>02/07/2022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42828E6-451A-44B2-8325-958C653778B9}" type="slidenum">
              <a:rPr lang="es-ES" smtClean="0"/>
              <a:t>‹Nº›</a:t>
            </a:fld>
            <a:endParaRPr lang="es-ES"/>
          </a:p>
        </p:txBody>
      </p:sp>
    </p:spTree>
    <p:extLst>
      <p:ext uri="{BB962C8B-B14F-4D97-AF65-F5344CB8AC3E}">
        <p14:creationId xmlns:p14="http://schemas.microsoft.com/office/powerpoint/2010/main" val="2747431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9AC2894-E105-4CF9-8C1B-B50BBFC6359D}" type="datetimeFigureOut">
              <a:rPr lang="es-ES" smtClean="0"/>
              <a:t>02/07/2022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42828E6-451A-44B2-8325-958C653778B9}" type="slidenum">
              <a:rPr lang="es-ES" smtClean="0"/>
              <a:t>‹Nº›</a:t>
            </a:fld>
            <a:endParaRPr lang="es-ES"/>
          </a:p>
        </p:txBody>
      </p:sp>
    </p:spTree>
    <p:extLst>
      <p:ext uri="{BB962C8B-B14F-4D97-AF65-F5344CB8AC3E}">
        <p14:creationId xmlns:p14="http://schemas.microsoft.com/office/powerpoint/2010/main" val="1848972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9AC2894-E105-4CF9-8C1B-B50BBFC6359D}" type="datetimeFigureOut">
              <a:rPr lang="es-ES" smtClean="0"/>
              <a:t>02/07/2022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42828E6-451A-44B2-8325-958C653778B9}" type="slidenum">
              <a:rPr lang="es-ES" smtClean="0"/>
              <a:t>‹Nº›</a:t>
            </a:fld>
            <a:endParaRPr lang="es-ES"/>
          </a:p>
        </p:txBody>
      </p:sp>
    </p:spTree>
    <p:extLst>
      <p:ext uri="{BB962C8B-B14F-4D97-AF65-F5344CB8AC3E}">
        <p14:creationId xmlns:p14="http://schemas.microsoft.com/office/powerpoint/2010/main" val="684778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9AC2894-E105-4CF9-8C1B-B50BBFC6359D}" type="datetimeFigureOut">
              <a:rPr lang="es-ES" smtClean="0"/>
              <a:t>02/07/2022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42828E6-451A-44B2-8325-958C653778B9}" type="slidenum">
              <a:rPr lang="es-ES" smtClean="0"/>
              <a:t>‹Nº›</a:t>
            </a:fld>
            <a:endParaRPr lang="es-ES"/>
          </a:p>
        </p:txBody>
      </p:sp>
    </p:spTree>
    <p:extLst>
      <p:ext uri="{BB962C8B-B14F-4D97-AF65-F5344CB8AC3E}">
        <p14:creationId xmlns:p14="http://schemas.microsoft.com/office/powerpoint/2010/main" val="3078421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AC2894-E105-4CF9-8C1B-B50BBFC6359D}" type="datetimeFigureOut">
              <a:rPr lang="es-ES" smtClean="0"/>
              <a:t>02/07/2022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42828E6-451A-44B2-8325-958C653778B9}" type="slidenum">
              <a:rPr lang="es-ES" smtClean="0"/>
              <a:t>‹Nº›</a:t>
            </a:fld>
            <a:endParaRPr lang="es-ES"/>
          </a:p>
        </p:txBody>
      </p:sp>
    </p:spTree>
    <p:extLst>
      <p:ext uri="{BB962C8B-B14F-4D97-AF65-F5344CB8AC3E}">
        <p14:creationId xmlns:p14="http://schemas.microsoft.com/office/powerpoint/2010/main" val="874453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99AC2894-E105-4CF9-8C1B-B50BBFC6359D}" type="datetimeFigureOut">
              <a:rPr lang="es-ES" smtClean="0"/>
              <a:t>02/07/2022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42828E6-451A-44B2-8325-958C653778B9}" type="slidenum">
              <a:rPr lang="es-ES" smtClean="0"/>
              <a:t>‹Nº›</a:t>
            </a:fld>
            <a:endParaRPr lang="es-ES"/>
          </a:p>
        </p:txBody>
      </p:sp>
    </p:spTree>
    <p:extLst>
      <p:ext uri="{BB962C8B-B14F-4D97-AF65-F5344CB8AC3E}">
        <p14:creationId xmlns:p14="http://schemas.microsoft.com/office/powerpoint/2010/main" val="1136331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99AC2894-E105-4CF9-8C1B-B50BBFC6359D}" type="datetimeFigureOut">
              <a:rPr lang="es-ES" smtClean="0"/>
              <a:t>02/07/2022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42828E6-451A-44B2-8325-958C653778B9}" type="slidenum">
              <a:rPr lang="es-ES" smtClean="0"/>
              <a:t>‹Nº›</a:t>
            </a:fld>
            <a:endParaRPr lang="es-ES"/>
          </a:p>
        </p:txBody>
      </p:sp>
    </p:spTree>
    <p:extLst>
      <p:ext uri="{BB962C8B-B14F-4D97-AF65-F5344CB8AC3E}">
        <p14:creationId xmlns:p14="http://schemas.microsoft.com/office/powerpoint/2010/main" val="153698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9AC2894-E105-4CF9-8C1B-B50BBFC6359D}" type="datetimeFigureOut">
              <a:rPr lang="es-ES" smtClean="0"/>
              <a:t>02/07/2022</a:t>
            </a:fld>
            <a:endParaRPr lang="es-E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42828E6-451A-44B2-8325-958C653778B9}" type="slidenum">
              <a:rPr lang="es-ES" smtClean="0"/>
              <a:t>‹Nº›</a:t>
            </a:fld>
            <a:endParaRPr lang="es-ES"/>
          </a:p>
        </p:txBody>
      </p:sp>
    </p:spTree>
    <p:extLst>
      <p:ext uri="{BB962C8B-B14F-4D97-AF65-F5344CB8AC3E}">
        <p14:creationId xmlns:p14="http://schemas.microsoft.com/office/powerpoint/2010/main" val="40954492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slideshare.net/integracion2010/dua-taller" TargetMode="External"/><Relationship Id="rId2" Type="http://schemas.openxmlformats.org/officeDocument/2006/relationships/hyperlink" Target="https://www.slideshare.net/vmamiranda1/presentacin-dua-diseo-universal-de-aprendizaje" TargetMode="External"/><Relationship Id="rId1" Type="http://schemas.openxmlformats.org/officeDocument/2006/relationships/slideLayout" Target="../slideLayouts/slideLayout2.xml"/><Relationship Id="rId5" Type="http://schemas.openxmlformats.org/officeDocument/2006/relationships/hyperlink" Target="https://iddocente.com/diseno-universal-aprendizaje-dua/" TargetMode="External"/><Relationship Id="rId4" Type="http://schemas.openxmlformats.org/officeDocument/2006/relationships/hyperlink" Target="https://www.slideshare.net/siruze/charla-dua"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3EC78FA-17F0-4611-B542-FB4F6D20EB7F}"/>
              </a:ext>
            </a:extLst>
          </p:cNvPr>
          <p:cNvSpPr>
            <a:spLocks noGrp="1"/>
          </p:cNvSpPr>
          <p:nvPr>
            <p:ph type="title"/>
          </p:nvPr>
        </p:nvSpPr>
        <p:spPr>
          <a:xfrm>
            <a:off x="2380128" y="474907"/>
            <a:ext cx="6459627" cy="2589912"/>
          </a:xfrm>
        </p:spPr>
        <p:txBody>
          <a:bodyPr>
            <a:normAutofit fontScale="90000"/>
          </a:bodyPr>
          <a:lstStyle/>
          <a:p>
            <a:pPr algn="ctr"/>
            <a:r>
              <a:rPr lang="es-BO" b="1" dirty="0" smtClean="0"/>
              <a:t/>
            </a:r>
            <a:br>
              <a:rPr lang="es-BO" b="1" dirty="0" smtClean="0"/>
            </a:br>
            <a:r>
              <a:rPr lang="es-ES" b="1" dirty="0">
                <a:solidFill>
                  <a:srgbClr val="7030A0"/>
                </a:solidFill>
                <a:latin typeface="Algerian" panose="04020705040A02060702" pitchFamily="82" charset="0"/>
              </a:rPr>
              <a:t>Diseño universal para el aprendizaje (DUA): </a:t>
            </a:r>
            <a:r>
              <a:rPr lang="es-ES" dirty="0">
                <a:solidFill>
                  <a:srgbClr val="7030A0"/>
                </a:solidFill>
                <a:latin typeface="Agency FB" panose="020B0503020202020204" pitchFamily="34" charset="0"/>
              </a:rPr>
              <a:t>el camino hacia una educación inclusiva</a:t>
            </a:r>
            <a:r>
              <a:rPr lang="es-ES" b="1" dirty="0"/>
              <a:t/>
            </a:r>
            <a:br>
              <a:rPr lang="es-ES" b="1" dirty="0"/>
            </a:br>
            <a:endParaRPr lang="es-BO" b="1" dirty="0"/>
          </a:p>
        </p:txBody>
      </p:sp>
      <p:sp>
        <p:nvSpPr>
          <p:cNvPr id="6" name="Título 1">
            <a:extLst>
              <a:ext uri="{FF2B5EF4-FFF2-40B4-BE49-F238E27FC236}">
                <a16:creationId xmlns:a16="http://schemas.microsoft.com/office/drawing/2014/main" xmlns="" id="{83575E2F-7A95-401C-BB6B-D0D4A793667E}"/>
              </a:ext>
            </a:extLst>
          </p:cNvPr>
          <p:cNvSpPr txBox="1">
            <a:spLocks/>
          </p:cNvSpPr>
          <p:nvPr/>
        </p:nvSpPr>
        <p:spPr>
          <a:xfrm>
            <a:off x="579636" y="3357155"/>
            <a:ext cx="4373087" cy="2008992"/>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BO" b="1" dirty="0"/>
          </a:p>
          <a:p>
            <a:r>
              <a:rPr lang="es-BO" b="1" dirty="0"/>
              <a:t>PRESENTADO POR; </a:t>
            </a:r>
          </a:p>
          <a:p>
            <a:r>
              <a:rPr lang="es-BO" sz="3500" dirty="0"/>
              <a:t>Rossi Espinoza F.</a:t>
            </a:r>
          </a:p>
          <a:p>
            <a:endParaRPr lang="es-BO" dirty="0"/>
          </a:p>
        </p:txBody>
      </p:sp>
      <p:pic>
        <p:nvPicPr>
          <p:cNvPr id="8" name="Marcador de contenido 4">
            <a:extLst>
              <a:ext uri="{FF2B5EF4-FFF2-40B4-BE49-F238E27FC236}">
                <a16:creationId xmlns:a16="http://schemas.microsoft.com/office/drawing/2014/main" xmlns="" id="{60A41298-C600-432A-9D38-3C8C944FC5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1" y="79590"/>
            <a:ext cx="2002127" cy="2037821"/>
          </a:xfrm>
          <a:prstGeom prst="rect">
            <a:avLst/>
          </a:prstGeom>
        </p:spPr>
      </p:pic>
      <p:pic>
        <p:nvPicPr>
          <p:cNvPr id="7" name="Imagen 6" descr="Imagen que contiene dibujo&#10;&#10;Descripción generada automáticamente">
            <a:extLst>
              <a:ext uri="{FF2B5EF4-FFF2-40B4-BE49-F238E27FC236}">
                <a16:creationId xmlns:a16="http://schemas.microsoft.com/office/drawing/2014/main" xmlns="" id="{692CB866-DC56-4B52-A737-19E316E14F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09314" y="474907"/>
            <a:ext cx="2196068" cy="1112025"/>
          </a:xfrm>
          <a:prstGeom prst="rect">
            <a:avLst/>
          </a:prstGeom>
        </p:spPr>
      </p:pic>
      <p:pic>
        <p:nvPicPr>
          <p:cNvPr id="4" name="Picture 2" descr="diseño universal aprendizaje dua"/>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228259" y="2677886"/>
            <a:ext cx="6177123" cy="3944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2916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17F9FC5-C979-4A05-9051-BCBB057429BD}"/>
              </a:ext>
            </a:extLst>
          </p:cNvPr>
          <p:cNvSpPr>
            <a:spLocks noGrp="1"/>
          </p:cNvSpPr>
          <p:nvPr>
            <p:ph type="title"/>
          </p:nvPr>
        </p:nvSpPr>
        <p:spPr>
          <a:xfrm>
            <a:off x="838200" y="365125"/>
            <a:ext cx="6986451" cy="1637846"/>
          </a:xfrm>
        </p:spPr>
        <p:txBody>
          <a:bodyPr>
            <a:normAutofit fontScale="90000"/>
          </a:bodyPr>
          <a:lstStyle/>
          <a:p>
            <a:r>
              <a:rPr lang="es-BO" sz="3600" b="1" dirty="0">
                <a:solidFill>
                  <a:schemeClr val="accent5">
                    <a:lumMod val="75000"/>
                  </a:schemeClr>
                </a:solidFill>
                <a:latin typeface="Times New Roman" panose="02020603050405020304" pitchFamily="18" charset="0"/>
                <a:cs typeface="Times New Roman" panose="02020603050405020304" pitchFamily="18" charset="0"/>
              </a:rPr>
              <a:t>El Diseño Universal del Aprendizaje (DUA) se fundamenta en </a:t>
            </a:r>
            <a:r>
              <a:rPr lang="es-BO" sz="3600" b="1" dirty="0" smtClean="0">
                <a:solidFill>
                  <a:schemeClr val="accent5">
                    <a:lumMod val="75000"/>
                  </a:schemeClr>
                </a:solidFill>
                <a:latin typeface="Times New Roman" panose="02020603050405020304" pitchFamily="18" charset="0"/>
                <a:cs typeface="Times New Roman" panose="02020603050405020304" pitchFamily="18" charset="0"/>
              </a:rPr>
              <a:t>TRES PRINCIPIOS: </a:t>
            </a:r>
            <a:endParaRPr lang="es-BO" sz="3600" b="1" dirty="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9" name="Picture 2" descr="• De acuerdo con el Diseño Universal de Aprendizaje&#10;es necesario identificar por qué se producen esas&#10;barreras, qué se pue...">
            <a:extLst>
              <a:ext uri="{FF2B5EF4-FFF2-40B4-BE49-F238E27FC236}">
                <a16:creationId xmlns:a16="http://schemas.microsoft.com/office/drawing/2014/main" xmlns="" id="{E9C389CB-0EE7-4300-A30F-F38C25C5A7F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4026" t="25189" r="50909" b="4264"/>
          <a:stretch/>
        </p:blipFill>
        <p:spPr bwMode="auto">
          <a:xfrm>
            <a:off x="1981200" y="2704644"/>
            <a:ext cx="1719944" cy="3069771"/>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xmlns="" id="{A93B5059-6990-4B50-9304-FB74AE669CED}"/>
              </a:ext>
            </a:extLst>
          </p:cNvPr>
          <p:cNvSpPr txBox="1">
            <a:spLocks/>
          </p:cNvSpPr>
          <p:nvPr/>
        </p:nvSpPr>
        <p:spPr>
          <a:xfrm>
            <a:off x="4038600" y="2963408"/>
            <a:ext cx="6498771" cy="5710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3300" dirty="0">
                <a:latin typeface="Times New Roman" panose="02020603050405020304" pitchFamily="18" charset="0"/>
                <a:cs typeface="Times New Roman" panose="02020603050405020304" pitchFamily="18" charset="0"/>
              </a:rPr>
              <a:t>Múltiples formas de Representación </a:t>
            </a:r>
          </a:p>
        </p:txBody>
      </p:sp>
      <p:sp>
        <p:nvSpPr>
          <p:cNvPr id="7" name="Título 1">
            <a:extLst>
              <a:ext uri="{FF2B5EF4-FFF2-40B4-BE49-F238E27FC236}">
                <a16:creationId xmlns:a16="http://schemas.microsoft.com/office/drawing/2014/main" xmlns="" id="{3814FE9A-7F71-4AEE-B6A6-C70711CC11C2}"/>
              </a:ext>
            </a:extLst>
          </p:cNvPr>
          <p:cNvSpPr txBox="1">
            <a:spLocks/>
          </p:cNvSpPr>
          <p:nvPr/>
        </p:nvSpPr>
        <p:spPr>
          <a:xfrm>
            <a:off x="4038600" y="3727898"/>
            <a:ext cx="7935686" cy="745217"/>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3600" dirty="0">
                <a:latin typeface="Times New Roman" panose="02020603050405020304" pitchFamily="18" charset="0"/>
                <a:cs typeface="Times New Roman" panose="02020603050405020304" pitchFamily="18" charset="0"/>
              </a:rPr>
              <a:t>Diferentes medios para la acción y expresión </a:t>
            </a:r>
          </a:p>
        </p:txBody>
      </p:sp>
      <p:sp>
        <p:nvSpPr>
          <p:cNvPr id="8" name="Título 1">
            <a:extLst>
              <a:ext uri="{FF2B5EF4-FFF2-40B4-BE49-F238E27FC236}">
                <a16:creationId xmlns:a16="http://schemas.microsoft.com/office/drawing/2014/main" xmlns="" id="{8E31BC80-536E-4153-92CC-B64243A07379}"/>
              </a:ext>
            </a:extLst>
          </p:cNvPr>
          <p:cNvSpPr txBox="1">
            <a:spLocks/>
          </p:cNvSpPr>
          <p:nvPr/>
        </p:nvSpPr>
        <p:spPr>
          <a:xfrm>
            <a:off x="4038600" y="5029198"/>
            <a:ext cx="7935686" cy="7452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3300" dirty="0">
                <a:latin typeface="Times New Roman" panose="02020603050405020304" pitchFamily="18" charset="0"/>
                <a:cs typeface="Times New Roman" panose="02020603050405020304" pitchFamily="18" charset="0"/>
              </a:rPr>
              <a:t>Diferentes formas de participación. Asegura la Motivación </a:t>
            </a:r>
          </a:p>
        </p:txBody>
      </p:sp>
      <p:pic>
        <p:nvPicPr>
          <p:cNvPr id="10" name="Picture 2" descr="ORIGEN&#10;• Desde el campo de la arquitectura en la&#10;década de 1970 en Estados Unidos. Fue Ron&#10;Mace, fundador del Centro para ...">
            <a:extLst>
              <a:ext uri="{FF2B5EF4-FFF2-40B4-BE49-F238E27FC236}">
                <a16:creationId xmlns:a16="http://schemas.microsoft.com/office/drawing/2014/main" xmlns="" id="{08700083-D553-45BF-9D05-BC9DDE495D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507" t="60489" r="7694" b="13767"/>
          <a:stretch/>
        </p:blipFill>
        <p:spPr bwMode="auto">
          <a:xfrm>
            <a:off x="8098971" y="360140"/>
            <a:ext cx="3875315" cy="2769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442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B5C53D1-9D4B-4AFD-9A85-ACD158BCE71D}"/>
              </a:ext>
            </a:extLst>
          </p:cNvPr>
          <p:cNvSpPr>
            <a:spLocks noGrp="1"/>
          </p:cNvSpPr>
          <p:nvPr>
            <p:ph type="title"/>
          </p:nvPr>
        </p:nvSpPr>
        <p:spPr/>
        <p:txBody>
          <a:bodyPr/>
          <a:lstStyle/>
          <a:p>
            <a:r>
              <a:rPr lang="es-BO" b="1" dirty="0"/>
              <a:t>Pautas del principio I</a:t>
            </a:r>
            <a:r>
              <a:rPr lang="es-BO" dirty="0"/>
              <a:t>: </a:t>
            </a:r>
            <a:r>
              <a:rPr lang="es-BO" dirty="0">
                <a:solidFill>
                  <a:srgbClr val="0070C0"/>
                </a:solidFill>
              </a:rPr>
              <a:t>Usar múltiples formas de representación.</a:t>
            </a:r>
          </a:p>
        </p:txBody>
      </p:sp>
      <p:pic>
        <p:nvPicPr>
          <p:cNvPr id="6" name="Picture 2" descr="Pautas del Principio III del DUA&#10;Principio 3:&#10;Usar múltiples formas de motivación&#10;Pauta 7:&#10;Proporcionar&#10;las opciones de&#10;la...">
            <a:extLst>
              <a:ext uri="{FF2B5EF4-FFF2-40B4-BE49-F238E27FC236}">
                <a16:creationId xmlns:a16="http://schemas.microsoft.com/office/drawing/2014/main" xmlns="" id="{D853748C-E674-4058-8A61-9A218DA8472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tretch/>
        </p:blipFill>
        <p:spPr bwMode="auto">
          <a:xfrm>
            <a:off x="2391095" y="2160588"/>
            <a:ext cx="5929945" cy="4214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543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9A7DD4E-36A3-4548-B92E-A3A4CB3EF732}"/>
              </a:ext>
            </a:extLst>
          </p:cNvPr>
          <p:cNvSpPr>
            <a:spLocks noGrp="1"/>
          </p:cNvSpPr>
          <p:nvPr>
            <p:ph type="title"/>
          </p:nvPr>
        </p:nvSpPr>
        <p:spPr/>
        <p:txBody>
          <a:bodyPr/>
          <a:lstStyle/>
          <a:p>
            <a:r>
              <a:rPr lang="es-BO" b="1" dirty="0"/>
              <a:t>Pautas del principio II</a:t>
            </a:r>
            <a:r>
              <a:rPr lang="es-BO" dirty="0"/>
              <a:t>:</a:t>
            </a:r>
            <a:r>
              <a:rPr lang="es-BO" dirty="0">
                <a:solidFill>
                  <a:srgbClr val="002060"/>
                </a:solidFill>
              </a:rPr>
              <a:t> Usar múltiples formas de expresión.</a:t>
            </a:r>
          </a:p>
        </p:txBody>
      </p:sp>
      <p:pic>
        <p:nvPicPr>
          <p:cNvPr id="7" name="Picture 2" descr="Charla dua">
            <a:extLst>
              <a:ext uri="{FF2B5EF4-FFF2-40B4-BE49-F238E27FC236}">
                <a16:creationId xmlns:a16="http://schemas.microsoft.com/office/drawing/2014/main" xmlns="" id="{6B5C672A-CA67-4325-853D-C480C26025A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893" t="9104" r="4790" b="15910"/>
          <a:stretch/>
        </p:blipFill>
        <p:spPr bwMode="auto">
          <a:xfrm>
            <a:off x="1197429" y="1872343"/>
            <a:ext cx="9644742" cy="4620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954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3A407AE-DB5A-403A-90FB-7153C4792A73}"/>
              </a:ext>
            </a:extLst>
          </p:cNvPr>
          <p:cNvSpPr>
            <a:spLocks noGrp="1"/>
          </p:cNvSpPr>
          <p:nvPr>
            <p:ph type="title"/>
          </p:nvPr>
        </p:nvSpPr>
        <p:spPr/>
        <p:txBody>
          <a:bodyPr/>
          <a:lstStyle/>
          <a:p>
            <a:r>
              <a:rPr lang="es-BO" b="1" dirty="0"/>
              <a:t>Pautas del principio III:</a:t>
            </a:r>
            <a:r>
              <a:rPr lang="es-BO" dirty="0"/>
              <a:t> </a:t>
            </a:r>
            <a:r>
              <a:rPr lang="es-BO" dirty="0">
                <a:solidFill>
                  <a:srgbClr val="0070C0"/>
                </a:solidFill>
              </a:rPr>
              <a:t>Usar múltiples formas de motivación.</a:t>
            </a:r>
          </a:p>
        </p:txBody>
      </p:sp>
      <p:pic>
        <p:nvPicPr>
          <p:cNvPr id="6" name="Picture 2" descr="Charla dua">
            <a:extLst>
              <a:ext uri="{FF2B5EF4-FFF2-40B4-BE49-F238E27FC236}">
                <a16:creationId xmlns:a16="http://schemas.microsoft.com/office/drawing/2014/main" xmlns="" id="{A5AED0E0-4AD0-406A-8632-5043402D55F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859" t="13516" r="4500" b="11498"/>
          <a:stretch/>
        </p:blipFill>
        <p:spPr bwMode="auto">
          <a:xfrm>
            <a:off x="1132114" y="1930400"/>
            <a:ext cx="9840686" cy="456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5577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6B02EA3-9BF9-4C6A-B740-9036DD4E78C1}"/>
              </a:ext>
            </a:extLst>
          </p:cNvPr>
          <p:cNvSpPr>
            <a:spLocks noGrp="1"/>
          </p:cNvSpPr>
          <p:nvPr>
            <p:ph type="title"/>
          </p:nvPr>
        </p:nvSpPr>
        <p:spPr>
          <a:xfrm>
            <a:off x="838200" y="1555126"/>
            <a:ext cx="6041571" cy="3477404"/>
          </a:xfrm>
        </p:spPr>
        <p:txBody>
          <a:bodyPr>
            <a:noAutofit/>
          </a:bodyPr>
          <a:lstStyle/>
          <a:p>
            <a:r>
              <a:rPr lang="es-BO" sz="3000" dirty="0" smtClean="0">
                <a:solidFill>
                  <a:srgbClr val="0070C0"/>
                </a:solidFill>
                <a:latin typeface="Arial Narrow" panose="020B0606020202030204" pitchFamily="34" charset="0"/>
                <a:cs typeface="Times New Roman" panose="02020603050405020304" pitchFamily="18" charset="0"/>
              </a:rPr>
              <a:t>Pero en </a:t>
            </a:r>
            <a:r>
              <a:rPr lang="es-BO" sz="3000" dirty="0">
                <a:solidFill>
                  <a:srgbClr val="0070C0"/>
                </a:solidFill>
                <a:latin typeface="Arial Narrow" panose="020B0606020202030204" pitchFamily="34" charset="0"/>
                <a:cs typeface="Times New Roman" panose="02020603050405020304" pitchFamily="18" charset="0"/>
              </a:rPr>
              <a:t>el </a:t>
            </a:r>
            <a:r>
              <a:rPr lang="es-BO" sz="3000" b="1" dirty="0">
                <a:solidFill>
                  <a:srgbClr val="0070C0"/>
                </a:solidFill>
                <a:latin typeface="Arial Narrow" panose="020B0606020202030204" pitchFamily="34" charset="0"/>
                <a:cs typeface="Times New Roman" panose="02020603050405020304" pitchFamily="18" charset="0"/>
              </a:rPr>
              <a:t>cerebro</a:t>
            </a:r>
            <a:r>
              <a:rPr lang="es-BO" sz="3000" dirty="0">
                <a:solidFill>
                  <a:srgbClr val="0070C0"/>
                </a:solidFill>
                <a:latin typeface="Arial Narrow" panose="020B0606020202030204" pitchFamily="34" charset="0"/>
                <a:cs typeface="Times New Roman" panose="02020603050405020304" pitchFamily="18" charset="0"/>
              </a:rPr>
              <a:t> se encuentran varias </a:t>
            </a:r>
            <a:r>
              <a:rPr lang="es-BO" sz="3000" b="1" dirty="0">
                <a:solidFill>
                  <a:srgbClr val="0070C0"/>
                </a:solidFill>
                <a:latin typeface="Arial Narrow" panose="020B0606020202030204" pitchFamily="34" charset="0"/>
                <a:cs typeface="Times New Roman" panose="02020603050405020304" pitchFamily="18" charset="0"/>
              </a:rPr>
              <a:t>conexiones neuronales </a:t>
            </a:r>
            <a:r>
              <a:rPr lang="es-BO" sz="3000" dirty="0">
                <a:solidFill>
                  <a:srgbClr val="0070C0"/>
                </a:solidFill>
                <a:latin typeface="Arial Narrow" panose="020B0606020202030204" pitchFamily="34" charset="0"/>
                <a:cs typeface="Times New Roman" panose="02020603050405020304" pitchFamily="18" charset="0"/>
              </a:rPr>
              <a:t>que </a:t>
            </a:r>
            <a:r>
              <a:rPr lang="es-ES" sz="3000" dirty="0" smtClean="0">
                <a:solidFill>
                  <a:srgbClr val="0070C0"/>
                </a:solidFill>
                <a:latin typeface="Arial Narrow" panose="020B0606020202030204" pitchFamily="34" charset="0"/>
              </a:rPr>
              <a:t>corresponden a tres </a:t>
            </a:r>
            <a:r>
              <a:rPr lang="es-ES" sz="3000" b="1" dirty="0" smtClean="0">
                <a:solidFill>
                  <a:srgbClr val="0070C0"/>
                </a:solidFill>
                <a:latin typeface="Arial Narrow" panose="020B0606020202030204" pitchFamily="34" charset="0"/>
              </a:rPr>
              <a:t>redes </a:t>
            </a:r>
            <a:r>
              <a:rPr lang="es-ES" sz="3000" b="1" dirty="0">
                <a:solidFill>
                  <a:srgbClr val="0070C0"/>
                </a:solidFill>
                <a:latin typeface="Arial Narrow" panose="020B0606020202030204" pitchFamily="34" charset="0"/>
              </a:rPr>
              <a:t>cerebrales </a:t>
            </a:r>
            <a:r>
              <a:rPr lang="es-ES" sz="3000" dirty="0" smtClean="0">
                <a:solidFill>
                  <a:srgbClr val="0070C0"/>
                </a:solidFill>
                <a:latin typeface="Arial Narrow" panose="020B0606020202030204" pitchFamily="34" charset="0"/>
              </a:rPr>
              <a:t>implicadas </a:t>
            </a:r>
            <a:r>
              <a:rPr lang="es-ES" sz="3000" dirty="0">
                <a:solidFill>
                  <a:srgbClr val="0070C0"/>
                </a:solidFill>
                <a:latin typeface="Arial Narrow" panose="020B0606020202030204" pitchFamily="34" charset="0"/>
              </a:rPr>
              <a:t>en el </a:t>
            </a:r>
            <a:r>
              <a:rPr lang="es-ES" sz="3000" dirty="0" smtClean="0">
                <a:solidFill>
                  <a:srgbClr val="0070C0"/>
                </a:solidFill>
                <a:latin typeface="Arial Narrow" panose="020B0606020202030204" pitchFamily="34" charset="0"/>
              </a:rPr>
              <a:t>aprendizaje, pero que además están relacionadas con los principios</a:t>
            </a:r>
            <a:r>
              <a:rPr lang="es-ES" sz="3000" dirty="0" smtClean="0">
                <a:solidFill>
                  <a:srgbClr val="0070C0"/>
                </a:solidFill>
              </a:rPr>
              <a:t>.</a:t>
            </a:r>
            <a:r>
              <a:rPr lang="es-BO" sz="3000" dirty="0" smtClean="0">
                <a:solidFill>
                  <a:srgbClr val="0070C0"/>
                </a:solidFill>
                <a:latin typeface="Times New Roman" panose="02020603050405020304" pitchFamily="18" charset="0"/>
                <a:cs typeface="Times New Roman" panose="02020603050405020304" pitchFamily="18" charset="0"/>
              </a:rPr>
              <a:t> </a:t>
            </a:r>
            <a:endParaRPr lang="es-BO" sz="3000" dirty="0">
              <a:solidFill>
                <a:srgbClr val="0070C0"/>
              </a:solidFill>
              <a:latin typeface="Times New Roman" panose="02020603050405020304" pitchFamily="18" charset="0"/>
              <a:cs typeface="Times New Roman" panose="02020603050405020304" pitchFamily="18" charset="0"/>
            </a:endParaRPr>
          </a:p>
        </p:txBody>
      </p:sp>
      <p:pic>
        <p:nvPicPr>
          <p:cNvPr id="28674" name="Picture 2" descr="En el cerebro se encuentran varias&#10;conexiones neuronales que&#10;conforman una gran red.&#10;Hay tres redes primarias:&#10; ">
            <a:extLst>
              <a:ext uri="{FF2B5EF4-FFF2-40B4-BE49-F238E27FC236}">
                <a16:creationId xmlns:a16="http://schemas.microsoft.com/office/drawing/2014/main" xmlns="" id="{A2484A4A-4448-4714-8593-B91C08C8D23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2914" t="59671" r="2669" b="9866"/>
          <a:stretch/>
        </p:blipFill>
        <p:spPr bwMode="auto">
          <a:xfrm>
            <a:off x="6879771" y="1123027"/>
            <a:ext cx="3963608" cy="4341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4820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xmlns="" id="{A93B5059-6990-4B50-9304-FB74AE669CED}"/>
              </a:ext>
            </a:extLst>
          </p:cNvPr>
          <p:cNvSpPr txBox="1">
            <a:spLocks/>
          </p:cNvSpPr>
          <p:nvPr/>
        </p:nvSpPr>
        <p:spPr>
          <a:xfrm>
            <a:off x="5158457" y="885812"/>
            <a:ext cx="5856515" cy="156504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3300" b="1" dirty="0">
                <a:solidFill>
                  <a:schemeClr val="accent5">
                    <a:lumMod val="60000"/>
                    <a:lumOff val="40000"/>
                  </a:schemeClr>
                </a:solidFill>
                <a:latin typeface="Times New Roman" panose="02020603050405020304" pitchFamily="18" charset="0"/>
                <a:cs typeface="Times New Roman" panose="02020603050405020304" pitchFamily="18" charset="0"/>
              </a:rPr>
              <a:t>Redes de reconocimiento;</a:t>
            </a:r>
            <a:r>
              <a:rPr lang="es-BO" sz="3300" dirty="0">
                <a:solidFill>
                  <a:schemeClr val="accent5">
                    <a:lumMod val="60000"/>
                    <a:lumOff val="40000"/>
                  </a:schemeClr>
                </a:solidFill>
                <a:latin typeface="Times New Roman" panose="02020603050405020304" pitchFamily="18" charset="0"/>
                <a:cs typeface="Times New Roman" panose="02020603050405020304" pitchFamily="18" charset="0"/>
              </a:rPr>
              <a:t> </a:t>
            </a:r>
            <a:r>
              <a:rPr lang="es-BO" sz="3000" dirty="0">
                <a:latin typeface="Times New Roman" panose="02020603050405020304" pitchFamily="18" charset="0"/>
                <a:cs typeface="Times New Roman" panose="02020603050405020304" pitchFamily="18" charset="0"/>
              </a:rPr>
              <a:t>Especializados para </a:t>
            </a:r>
            <a:r>
              <a:rPr lang="es-BO" sz="3000" b="1" i="1" dirty="0">
                <a:latin typeface="Times New Roman" panose="02020603050405020304" pitchFamily="18" charset="0"/>
                <a:cs typeface="Times New Roman" panose="02020603050405020304" pitchFamily="18" charset="0"/>
              </a:rPr>
              <a:t>detectar y asignar </a:t>
            </a:r>
            <a:r>
              <a:rPr lang="es-BO" sz="3000" dirty="0">
                <a:latin typeface="Times New Roman" panose="02020603050405020304" pitchFamily="18" charset="0"/>
                <a:cs typeface="Times New Roman" panose="02020603050405020304" pitchFamily="18" charset="0"/>
              </a:rPr>
              <a:t>significado a los patrones que vemos. Percibir la información</a:t>
            </a:r>
            <a:r>
              <a:rPr lang="es-BO" sz="3300" dirty="0">
                <a:latin typeface="Times New Roman" panose="02020603050405020304" pitchFamily="18" charset="0"/>
                <a:cs typeface="Times New Roman" panose="02020603050405020304" pitchFamily="18" charset="0"/>
              </a:rPr>
              <a:t>.</a:t>
            </a:r>
          </a:p>
        </p:txBody>
      </p:sp>
      <p:sp>
        <p:nvSpPr>
          <p:cNvPr id="7" name="Título 1">
            <a:extLst>
              <a:ext uri="{FF2B5EF4-FFF2-40B4-BE49-F238E27FC236}">
                <a16:creationId xmlns:a16="http://schemas.microsoft.com/office/drawing/2014/main" xmlns="" id="{3814FE9A-7F71-4AEE-B6A6-C70711CC11C2}"/>
              </a:ext>
            </a:extLst>
          </p:cNvPr>
          <p:cNvSpPr txBox="1">
            <a:spLocks/>
          </p:cNvSpPr>
          <p:nvPr/>
        </p:nvSpPr>
        <p:spPr>
          <a:xfrm>
            <a:off x="5072743" y="2411281"/>
            <a:ext cx="6509658" cy="1565048"/>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3600" b="1" dirty="0">
                <a:solidFill>
                  <a:srgbClr val="7030A0"/>
                </a:solidFill>
                <a:latin typeface="Times New Roman" panose="02020603050405020304" pitchFamily="18" charset="0"/>
                <a:cs typeface="Times New Roman" panose="02020603050405020304" pitchFamily="18" charset="0"/>
              </a:rPr>
              <a:t>Redes de estratégicas</a:t>
            </a:r>
            <a:r>
              <a:rPr lang="es-BO" sz="3000" b="1" dirty="0">
                <a:latin typeface="Times New Roman" panose="02020603050405020304" pitchFamily="18" charset="0"/>
                <a:cs typeface="Times New Roman" panose="02020603050405020304" pitchFamily="18" charset="0"/>
              </a:rPr>
              <a:t>; </a:t>
            </a:r>
            <a:r>
              <a:rPr lang="es-BO" sz="3000" dirty="0">
                <a:latin typeface="Times New Roman" panose="02020603050405020304" pitchFamily="18" charset="0"/>
                <a:cs typeface="Times New Roman" panose="02020603050405020304" pitchFamily="18" charset="0"/>
              </a:rPr>
              <a:t>Están especializados para </a:t>
            </a:r>
            <a:r>
              <a:rPr lang="es-BO" sz="3000" b="1" i="1" dirty="0">
                <a:latin typeface="Times New Roman" panose="02020603050405020304" pitchFamily="18" charset="0"/>
                <a:cs typeface="Times New Roman" panose="02020603050405020304" pitchFamily="18" charset="0"/>
              </a:rPr>
              <a:t>planificar, ejecutar y hacer seguimiento las tareas motrices y mentales.</a:t>
            </a:r>
          </a:p>
        </p:txBody>
      </p:sp>
      <p:sp>
        <p:nvSpPr>
          <p:cNvPr id="8" name="Título 1">
            <a:extLst>
              <a:ext uri="{FF2B5EF4-FFF2-40B4-BE49-F238E27FC236}">
                <a16:creationId xmlns:a16="http://schemas.microsoft.com/office/drawing/2014/main" xmlns="" id="{8E31BC80-536E-4153-92CC-B64243A07379}"/>
              </a:ext>
            </a:extLst>
          </p:cNvPr>
          <p:cNvSpPr txBox="1">
            <a:spLocks/>
          </p:cNvSpPr>
          <p:nvPr/>
        </p:nvSpPr>
        <p:spPr>
          <a:xfrm>
            <a:off x="5072743" y="4510715"/>
            <a:ext cx="6901543" cy="10200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3300" b="1" dirty="0">
                <a:solidFill>
                  <a:schemeClr val="accent4">
                    <a:lumMod val="75000"/>
                  </a:schemeClr>
                </a:solidFill>
                <a:latin typeface="Times New Roman" panose="02020603050405020304" pitchFamily="18" charset="0"/>
                <a:cs typeface="Times New Roman" panose="02020603050405020304" pitchFamily="18" charset="0"/>
              </a:rPr>
              <a:t>Redes afectivas; </a:t>
            </a:r>
            <a:r>
              <a:rPr lang="es-BO" sz="2800" dirty="0">
                <a:latin typeface="Times New Roman" panose="02020603050405020304" pitchFamily="18" charset="0"/>
                <a:cs typeface="Times New Roman" panose="02020603050405020304" pitchFamily="18" charset="0"/>
              </a:rPr>
              <a:t>Están especializados para asignar un significado emocional a las tareas. </a:t>
            </a:r>
            <a:r>
              <a:rPr lang="es-BO" sz="2800" b="1" i="1" dirty="0">
                <a:latin typeface="Times New Roman" panose="02020603050405020304" pitchFamily="18" charset="0"/>
                <a:cs typeface="Times New Roman" panose="02020603050405020304" pitchFamily="18" charset="0"/>
              </a:rPr>
              <a:t>Motivación e implicación en el proceso de aprendizaje.</a:t>
            </a:r>
          </a:p>
          <a:p>
            <a:endParaRPr lang="es-BO" sz="3300" dirty="0">
              <a:latin typeface="Times New Roman" panose="02020603050405020304" pitchFamily="18" charset="0"/>
              <a:cs typeface="Times New Roman" panose="02020603050405020304" pitchFamily="18" charset="0"/>
            </a:endParaRPr>
          </a:p>
        </p:txBody>
      </p:sp>
      <p:pic>
        <p:nvPicPr>
          <p:cNvPr id="12" name="Picture 2" descr="• Proporcionar múltiples medios&#10;de representación (el «qué» del aprendizaje).&#10;Texto&#10;Sonido&#10;Imágenes&#10;Mapas conceptuales...">
            <a:extLst>
              <a:ext uri="{FF2B5EF4-FFF2-40B4-BE49-F238E27FC236}">
                <a16:creationId xmlns:a16="http://schemas.microsoft.com/office/drawing/2014/main" xmlns="" id="{C1F3AECF-801B-4272-95D8-53B836DE565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627" r="76153" b="8515"/>
          <a:stretch/>
        </p:blipFill>
        <p:spPr bwMode="auto">
          <a:xfrm>
            <a:off x="544286" y="791249"/>
            <a:ext cx="1514484" cy="4999951"/>
          </a:xfrm>
          <a:prstGeom prst="rect">
            <a:avLst/>
          </a:prstGeom>
          <a:noFill/>
          <a:extLst>
            <a:ext uri="{909E8E84-426E-40DD-AFC4-6F175D3DCCD1}">
              <a14:hiddenFill xmlns:a14="http://schemas.microsoft.com/office/drawing/2010/main">
                <a:solidFill>
                  <a:srgbClr val="FFFFFF"/>
                </a:solidFill>
              </a14:hiddenFill>
            </a:ext>
          </a:extLst>
        </p:spPr>
      </p:pic>
      <p:sp>
        <p:nvSpPr>
          <p:cNvPr id="13" name="Título 1">
            <a:extLst>
              <a:ext uri="{FF2B5EF4-FFF2-40B4-BE49-F238E27FC236}">
                <a16:creationId xmlns:a16="http://schemas.microsoft.com/office/drawing/2014/main" xmlns="" id="{23DC797B-C952-4C51-ABB0-771FA9F2C1C5}"/>
              </a:ext>
            </a:extLst>
          </p:cNvPr>
          <p:cNvSpPr txBox="1">
            <a:spLocks/>
          </p:cNvSpPr>
          <p:nvPr/>
        </p:nvSpPr>
        <p:spPr>
          <a:xfrm>
            <a:off x="2427514" y="885812"/>
            <a:ext cx="2645229" cy="11701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3300" dirty="0">
                <a:solidFill>
                  <a:srgbClr val="7030A0"/>
                </a:solidFill>
                <a:latin typeface="Times New Roman" panose="02020603050405020304" pitchFamily="18" charset="0"/>
                <a:cs typeface="Times New Roman" panose="02020603050405020304" pitchFamily="18" charset="0"/>
              </a:rPr>
              <a:t>El ¿QUÉ? del aprendizaje</a:t>
            </a:r>
          </a:p>
        </p:txBody>
      </p:sp>
      <p:sp>
        <p:nvSpPr>
          <p:cNvPr id="14" name="Título 1">
            <a:extLst>
              <a:ext uri="{FF2B5EF4-FFF2-40B4-BE49-F238E27FC236}">
                <a16:creationId xmlns:a16="http://schemas.microsoft.com/office/drawing/2014/main" xmlns="" id="{7A083747-87DF-4B63-A15E-3C4F16013E7A}"/>
              </a:ext>
            </a:extLst>
          </p:cNvPr>
          <p:cNvSpPr txBox="1">
            <a:spLocks/>
          </p:cNvSpPr>
          <p:nvPr/>
        </p:nvSpPr>
        <p:spPr>
          <a:xfrm>
            <a:off x="2557458" y="2421888"/>
            <a:ext cx="2297571" cy="117012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3300" dirty="0">
                <a:solidFill>
                  <a:schemeClr val="accent1"/>
                </a:solidFill>
                <a:latin typeface="Times New Roman" panose="02020603050405020304" pitchFamily="18" charset="0"/>
                <a:cs typeface="Times New Roman" panose="02020603050405020304" pitchFamily="18" charset="0"/>
              </a:rPr>
              <a:t>El ¿CÓMO? del aprendizaje</a:t>
            </a:r>
          </a:p>
        </p:txBody>
      </p:sp>
      <p:sp>
        <p:nvSpPr>
          <p:cNvPr id="15" name="Título 1">
            <a:extLst>
              <a:ext uri="{FF2B5EF4-FFF2-40B4-BE49-F238E27FC236}">
                <a16:creationId xmlns:a16="http://schemas.microsoft.com/office/drawing/2014/main" xmlns="" id="{CD7DA356-3F0B-4FAB-B798-91B20294B76F}"/>
              </a:ext>
            </a:extLst>
          </p:cNvPr>
          <p:cNvSpPr txBox="1">
            <a:spLocks/>
          </p:cNvSpPr>
          <p:nvPr/>
        </p:nvSpPr>
        <p:spPr>
          <a:xfrm>
            <a:off x="2427514" y="4360649"/>
            <a:ext cx="2645229" cy="117012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3300" dirty="0">
                <a:solidFill>
                  <a:srgbClr val="00B050"/>
                </a:solidFill>
                <a:latin typeface="Times New Roman" panose="02020603050405020304" pitchFamily="18" charset="0"/>
                <a:cs typeface="Times New Roman" panose="02020603050405020304" pitchFamily="18" charset="0"/>
              </a:rPr>
              <a:t>El ¿POR QUÉ? del aprendizaje</a:t>
            </a:r>
          </a:p>
        </p:txBody>
      </p:sp>
    </p:spTree>
    <p:extLst>
      <p:ext uri="{BB962C8B-B14F-4D97-AF65-F5344CB8AC3E}">
        <p14:creationId xmlns:p14="http://schemas.microsoft.com/office/powerpoint/2010/main" val="31456788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16183" y="335280"/>
            <a:ext cx="5812345" cy="1245326"/>
          </a:xfrm>
        </p:spPr>
        <p:txBody>
          <a:bodyPr>
            <a:normAutofit/>
          </a:bodyPr>
          <a:lstStyle/>
          <a:p>
            <a:pPr algn="ctr"/>
            <a:r>
              <a:rPr lang="es-ES" sz="4500" dirty="0" smtClean="0">
                <a:solidFill>
                  <a:srgbClr val="002060"/>
                </a:solidFill>
              </a:rPr>
              <a:t>EJEMPLO???????</a:t>
            </a:r>
            <a:endParaRPr lang="es-ES" sz="4500" dirty="0">
              <a:solidFill>
                <a:srgbClr val="002060"/>
              </a:solidFill>
            </a:endParaRPr>
          </a:p>
        </p:txBody>
      </p:sp>
      <p:pic>
        <p:nvPicPr>
          <p:cNvPr id="5" name="Imagen 4"/>
          <p:cNvPicPr>
            <a:picLocks noChangeAspect="1"/>
          </p:cNvPicPr>
          <p:nvPr/>
        </p:nvPicPr>
        <p:blipFill>
          <a:blip r:embed="rId2"/>
          <a:stretch>
            <a:fillRect/>
          </a:stretch>
        </p:blipFill>
        <p:spPr>
          <a:xfrm>
            <a:off x="3004458" y="1471750"/>
            <a:ext cx="4467496" cy="4467496"/>
          </a:xfrm>
          <a:prstGeom prst="rect">
            <a:avLst/>
          </a:prstGeom>
        </p:spPr>
      </p:pic>
    </p:spTree>
    <p:extLst>
      <p:ext uri="{BB962C8B-B14F-4D97-AF65-F5344CB8AC3E}">
        <p14:creationId xmlns:p14="http://schemas.microsoft.com/office/powerpoint/2010/main" val="14599177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UA | Recursos Educativos Abiertos para centros educativos ...">
            <a:extLst>
              <a:ext uri="{FF2B5EF4-FFF2-40B4-BE49-F238E27FC236}">
                <a16:creationId xmlns:a16="http://schemas.microsoft.com/office/drawing/2014/main" xmlns="" id="{7EC31EDB-5694-4181-8B2F-7BFBBB591AA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88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8283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iseño Universal para el Aprendizaje – David Rose. Escuela de&#10;Educación de Harvard (CAST, 2006)&#10;Las barreras no están en e...">
            <a:extLst>
              <a:ext uri="{FF2B5EF4-FFF2-40B4-BE49-F238E27FC236}">
                <a16:creationId xmlns:a16="http://schemas.microsoft.com/office/drawing/2014/main" xmlns="" id="{5B9294D0-008B-4603-87E3-53C6802AEDA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434" t="11682" r="5775" b="22030"/>
          <a:stretch/>
        </p:blipFill>
        <p:spPr bwMode="auto">
          <a:xfrm>
            <a:off x="636104" y="384313"/>
            <a:ext cx="10787270" cy="6003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9676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5083" y="749802"/>
            <a:ext cx="5253203" cy="5076232"/>
          </a:xfrm>
        </p:spPr>
        <p:txBody>
          <a:bodyPr>
            <a:normAutofit fontScale="70000" lnSpcReduction="20000"/>
          </a:bodyPr>
          <a:lstStyle/>
          <a:p>
            <a:pPr marL="0" indent="0">
              <a:buNone/>
            </a:pPr>
            <a:r>
              <a:rPr lang="es-ES" sz="3600" dirty="0" smtClean="0">
                <a:solidFill>
                  <a:schemeClr val="accent4"/>
                </a:solidFill>
              </a:rPr>
              <a:t>POR EJEMPLO </a:t>
            </a:r>
            <a:endParaRPr lang="es-ES" sz="3600" dirty="0">
              <a:solidFill>
                <a:schemeClr val="accent4"/>
              </a:solidFill>
            </a:endParaRPr>
          </a:p>
          <a:p>
            <a:r>
              <a:rPr lang="es-ES" sz="3500" dirty="0" smtClean="0"/>
              <a:t>El</a:t>
            </a:r>
            <a:r>
              <a:rPr lang="es-ES" sz="3500" dirty="0"/>
              <a:t>  Programa </a:t>
            </a:r>
            <a:r>
              <a:rPr lang="es-ES" sz="3500" dirty="0" smtClean="0"/>
              <a:t>“</a:t>
            </a:r>
            <a:r>
              <a:rPr lang="es-ES" sz="3500" b="1" dirty="0"/>
              <a:t>Educación </a:t>
            </a:r>
            <a:r>
              <a:rPr lang="es-ES" sz="3500" b="1" dirty="0" err="1"/>
              <a:t>Sociocomunitaria</a:t>
            </a:r>
            <a:r>
              <a:rPr lang="es-ES" sz="3500" b="1" dirty="0"/>
              <a:t> en Casa para Personas con </a:t>
            </a:r>
            <a:r>
              <a:rPr lang="es-ES" sz="3500" b="1" dirty="0" smtClean="0"/>
              <a:t>Discapacidad</a:t>
            </a:r>
            <a:r>
              <a:rPr lang="es-ES" sz="3500" b="1" dirty="0"/>
              <a:t>”, </a:t>
            </a:r>
            <a:r>
              <a:rPr lang="es-ES" sz="3500" dirty="0"/>
              <a:t>es una propuesta que garantiza el cumplimiento del derecho a la </a:t>
            </a:r>
            <a:r>
              <a:rPr lang="es-ES" sz="3500" b="1" dirty="0"/>
              <a:t>educación</a:t>
            </a:r>
            <a:r>
              <a:rPr lang="es-ES" sz="3500" dirty="0"/>
              <a:t> </a:t>
            </a:r>
            <a:r>
              <a:rPr lang="es-ES" sz="3500" b="1" dirty="0"/>
              <a:t>de personas con Discapacidad Grave y Muy Grave que por su situación </a:t>
            </a:r>
            <a:r>
              <a:rPr lang="es-ES" sz="3500" dirty="0"/>
              <a:t>biopsicosocial, no pueden acudir a Instituciones Educativas para tal finalidad</a:t>
            </a:r>
            <a:r>
              <a:rPr lang="es-ES" sz="3500" dirty="0" smtClean="0"/>
              <a:t>.</a:t>
            </a:r>
          </a:p>
          <a:p>
            <a:endParaRPr lang="es-ES" sz="3500" dirty="0"/>
          </a:p>
          <a:p>
            <a:r>
              <a:rPr lang="es-ES" sz="3500" dirty="0"/>
              <a:t>Escuela en casa</a:t>
            </a:r>
          </a:p>
          <a:p>
            <a:endParaRPr lang="es-ES" sz="3500" dirty="0"/>
          </a:p>
        </p:txBody>
      </p:sp>
      <p:pic>
        <p:nvPicPr>
          <p:cNvPr id="1026" name="Picture 2" descr="Educación Sociocomunitaria en Casa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5486" y="749802"/>
            <a:ext cx="5856514" cy="5520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248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5240140" cy="605246"/>
          </a:xfrm>
        </p:spPr>
        <p:txBody>
          <a:bodyPr>
            <a:normAutofit fontScale="90000"/>
          </a:bodyPr>
          <a:lstStyle/>
          <a:p>
            <a:pPr algn="ctr"/>
            <a:r>
              <a:rPr lang="es-ES" b="1" dirty="0">
                <a:latin typeface="Arial Black" panose="020B0A04020102020204" pitchFamily="34" charset="0"/>
              </a:rPr>
              <a:t>¿Cómo nace el DUA</a:t>
            </a:r>
            <a:r>
              <a:rPr lang="es-ES" dirty="0">
                <a:latin typeface="Arial Black" panose="020B0A04020102020204" pitchFamily="34" charset="0"/>
              </a:rPr>
              <a:t>? </a:t>
            </a:r>
            <a:br>
              <a:rPr lang="es-ES" dirty="0">
                <a:latin typeface="Arial Black" panose="020B0A04020102020204" pitchFamily="34" charset="0"/>
              </a:rPr>
            </a:br>
            <a:endParaRPr lang="es-ES" dirty="0"/>
          </a:p>
        </p:txBody>
      </p:sp>
      <p:sp>
        <p:nvSpPr>
          <p:cNvPr id="3" name="Marcador de contenido 2"/>
          <p:cNvSpPr>
            <a:spLocks noGrp="1"/>
          </p:cNvSpPr>
          <p:nvPr>
            <p:ph idx="1"/>
          </p:nvPr>
        </p:nvSpPr>
        <p:spPr>
          <a:xfrm>
            <a:off x="1114939" y="3069771"/>
            <a:ext cx="4364929" cy="2886892"/>
          </a:xfrm>
        </p:spPr>
        <p:txBody>
          <a:bodyPr>
            <a:normAutofit fontScale="92500" lnSpcReduction="20000"/>
          </a:bodyPr>
          <a:lstStyle/>
          <a:p>
            <a:pPr marL="0" indent="0">
              <a:buNone/>
            </a:pPr>
            <a:r>
              <a:rPr lang="es-ES" sz="2400" dirty="0" smtClean="0">
                <a:latin typeface="Arial" panose="020B0604020202020204" pitchFamily="34" charset="0"/>
                <a:cs typeface="Arial" panose="020B0604020202020204" pitchFamily="34" charset="0"/>
              </a:rPr>
              <a:t>Nace</a:t>
            </a:r>
            <a:r>
              <a:rPr lang="es-ES" sz="2400" dirty="0">
                <a:latin typeface="Arial" panose="020B0604020202020204" pitchFamily="34" charset="0"/>
                <a:cs typeface="Arial" panose="020B0604020202020204" pitchFamily="34" charset="0"/>
              </a:rPr>
              <a:t> bajo la mirada de la </a:t>
            </a:r>
            <a:r>
              <a:rPr lang="es-ES" sz="2400" b="1" dirty="0">
                <a:latin typeface="Arial" panose="020B0604020202020204" pitchFamily="34" charset="0"/>
                <a:cs typeface="Arial" panose="020B0604020202020204" pitchFamily="34" charset="0"/>
              </a:rPr>
              <a:t>arquitectura</a:t>
            </a:r>
            <a:r>
              <a:rPr lang="es-ES" sz="2400" dirty="0">
                <a:latin typeface="Arial" panose="020B0604020202020204" pitchFamily="34" charset="0"/>
                <a:cs typeface="Arial" panose="020B0604020202020204" pitchFamily="34" charset="0"/>
              </a:rPr>
              <a:t>, que </a:t>
            </a:r>
            <a:r>
              <a:rPr lang="es-ES" sz="2400" b="1" dirty="0">
                <a:latin typeface="Arial" panose="020B0604020202020204" pitchFamily="34" charset="0"/>
                <a:cs typeface="Arial" panose="020B0604020202020204" pitchFamily="34" charset="0"/>
              </a:rPr>
              <a:t>establece la necesidad </a:t>
            </a:r>
            <a:r>
              <a:rPr lang="es-ES" sz="2400" dirty="0">
                <a:latin typeface="Arial" panose="020B0604020202020204" pitchFamily="34" charset="0"/>
                <a:cs typeface="Arial" panose="020B0604020202020204" pitchFamily="34" charset="0"/>
              </a:rPr>
              <a:t>de universalizar lo estructural </a:t>
            </a:r>
            <a:r>
              <a:rPr lang="es-ES" sz="2400" b="1" dirty="0">
                <a:latin typeface="Arial" panose="020B0604020202020204" pitchFamily="34" charset="0"/>
                <a:cs typeface="Arial" panose="020B0604020202020204" pitchFamily="34" charset="0"/>
              </a:rPr>
              <a:t>minimizando las barreras de acceso a personas que presentan alguna discapacidad, </a:t>
            </a:r>
            <a:r>
              <a:rPr lang="es-ES" sz="2400" dirty="0">
                <a:latin typeface="Arial" panose="020B0604020202020204" pitchFamily="34" charset="0"/>
                <a:cs typeface="Arial" panose="020B0604020202020204" pitchFamily="34" charset="0"/>
              </a:rPr>
              <a:t>y que estas estructuras a su vez sirvan para todos, ya sea que presenten o no alguna discapacidad</a:t>
            </a:r>
            <a:r>
              <a:rPr lang="es-ES" sz="2400" dirty="0" smtClean="0">
                <a:latin typeface="Arial" panose="020B0604020202020204" pitchFamily="34" charset="0"/>
                <a:cs typeface="Arial" panose="020B0604020202020204" pitchFamily="34" charset="0"/>
              </a:rPr>
              <a:t>.</a:t>
            </a:r>
          </a:p>
          <a:p>
            <a:pPr marL="0" indent="0">
              <a:buNone/>
            </a:pPr>
            <a:endParaRPr lang="es-ES" dirty="0">
              <a:latin typeface="Arial" panose="020B0604020202020204" pitchFamily="34" charset="0"/>
              <a:cs typeface="Arial" panose="020B0604020202020204" pitchFamily="34" charset="0"/>
            </a:endParaRPr>
          </a:p>
        </p:txBody>
      </p:sp>
      <p:sp>
        <p:nvSpPr>
          <p:cNvPr id="4" name="Marcador de contenido 2"/>
          <p:cNvSpPr txBox="1">
            <a:spLocks/>
          </p:cNvSpPr>
          <p:nvPr/>
        </p:nvSpPr>
        <p:spPr>
          <a:xfrm>
            <a:off x="879808" y="1214846"/>
            <a:ext cx="4835192" cy="1631993"/>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endParaRPr lang="es-ES" dirty="0" smtClean="0">
              <a:latin typeface="Arial" panose="020B0604020202020204" pitchFamily="34" charset="0"/>
              <a:cs typeface="Arial" panose="020B0604020202020204" pitchFamily="34" charset="0"/>
            </a:endParaRPr>
          </a:p>
          <a:p>
            <a:pPr marL="0" indent="0">
              <a:buFont typeface="Wingdings 3" charset="2"/>
              <a:buNone/>
            </a:pPr>
            <a:r>
              <a:rPr lang="es-ES" sz="2400" dirty="0" smtClean="0">
                <a:latin typeface="Arial Narrow" panose="020B0606020202030204" pitchFamily="34" charset="0"/>
              </a:rPr>
              <a:t>El diseño universal nace en la década de 1970 en el ámbito </a:t>
            </a:r>
            <a:r>
              <a:rPr lang="es-ES" sz="2400" b="1" dirty="0" smtClean="0">
                <a:latin typeface="Arial Narrow" panose="020B0606020202030204" pitchFamily="34" charset="0"/>
              </a:rPr>
              <a:t>de la arquitectura</a:t>
            </a:r>
            <a:r>
              <a:rPr lang="es-ES" sz="2400" dirty="0" smtClean="0">
                <a:latin typeface="Arial Narrow" panose="020B0606020202030204" pitchFamily="34" charset="0"/>
              </a:rPr>
              <a:t>, impulsado por el estadounidense </a:t>
            </a:r>
            <a:r>
              <a:rPr lang="es-ES" sz="2400" b="1" dirty="0" smtClean="0">
                <a:latin typeface="Arial Narrow" panose="020B0606020202030204" pitchFamily="34" charset="0"/>
              </a:rPr>
              <a:t>Ron Mace</a:t>
            </a:r>
            <a:r>
              <a:rPr lang="es-ES" sz="2400" dirty="0" smtClean="0"/>
              <a:t>.</a:t>
            </a:r>
            <a:endParaRPr lang="es-ES" sz="2400" dirty="0">
              <a:latin typeface="Arial" panose="020B0604020202020204" pitchFamily="34" charset="0"/>
              <a:cs typeface="Arial" panose="020B0604020202020204" pitchFamily="34" charset="0"/>
            </a:endParaRPr>
          </a:p>
        </p:txBody>
      </p:sp>
      <p:pic>
        <p:nvPicPr>
          <p:cNvPr id="6146" name="Picture 2" descr="Qué es el Diseño Universal del Aprendizaje (D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531052"/>
            <a:ext cx="4099399" cy="3077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4994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harla dua">
            <a:extLst>
              <a:ext uri="{FF2B5EF4-FFF2-40B4-BE49-F238E27FC236}">
                <a16:creationId xmlns:a16="http://schemas.microsoft.com/office/drawing/2014/main" xmlns="" id="{C97FC6DF-F109-4056-AAA4-8F56847BB71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1802" b="13212"/>
          <a:stretch/>
        </p:blipFill>
        <p:spPr bwMode="auto">
          <a:xfrm>
            <a:off x="287383" y="117566"/>
            <a:ext cx="11129554" cy="6586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9372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25393FE-9F33-44C0-A7CD-464008B949B4}"/>
              </a:ext>
            </a:extLst>
          </p:cNvPr>
          <p:cNvSpPr>
            <a:spLocks noGrp="1"/>
          </p:cNvSpPr>
          <p:nvPr>
            <p:ph type="title"/>
          </p:nvPr>
        </p:nvSpPr>
        <p:spPr>
          <a:xfrm>
            <a:off x="838200" y="365125"/>
            <a:ext cx="5732417" cy="5526224"/>
          </a:xfrm>
        </p:spPr>
        <p:txBody>
          <a:bodyPr>
            <a:normAutofit fontScale="90000"/>
          </a:bodyPr>
          <a:lstStyle/>
          <a:p>
            <a:r>
              <a:rPr lang="es-BO" sz="2800" b="1" dirty="0">
                <a:solidFill>
                  <a:srgbClr val="7030A0"/>
                </a:solidFill>
              </a:rPr>
              <a:t>VENTAJAS</a:t>
            </a:r>
            <a:br>
              <a:rPr lang="es-BO" sz="2800" b="1" dirty="0">
                <a:solidFill>
                  <a:srgbClr val="7030A0"/>
                </a:solidFill>
              </a:rPr>
            </a:br>
            <a:r>
              <a:rPr lang="es-BO" sz="2800" dirty="0"/>
              <a:t/>
            </a:r>
            <a:br>
              <a:rPr lang="es-BO" sz="2800" dirty="0"/>
            </a:br>
            <a:r>
              <a:rPr lang="es-BO" sz="2800" dirty="0">
                <a:solidFill>
                  <a:srgbClr val="0070C0"/>
                </a:solidFill>
              </a:rPr>
              <a:t>- </a:t>
            </a:r>
            <a:r>
              <a:rPr lang="es-BO" sz="2800" b="1" dirty="0">
                <a:solidFill>
                  <a:srgbClr val="0070C0"/>
                </a:solidFill>
              </a:rPr>
              <a:t>Estimula la creación de los diseños flexibles </a:t>
            </a:r>
            <a:r>
              <a:rPr lang="es-BO" sz="2800" dirty="0">
                <a:solidFill>
                  <a:srgbClr val="0070C0"/>
                </a:solidFill>
              </a:rPr>
              <a:t>desde el principio, que presenten opciones personalizables que </a:t>
            </a:r>
            <a:r>
              <a:rPr lang="es-BO" sz="2800" b="1" dirty="0">
                <a:solidFill>
                  <a:srgbClr val="0070C0"/>
                </a:solidFill>
              </a:rPr>
              <a:t>permiten a todos los estudiantes progresar desde donde ellos están</a:t>
            </a:r>
            <a:r>
              <a:rPr lang="es-BO" sz="2800" dirty="0">
                <a:solidFill>
                  <a:srgbClr val="0070C0"/>
                </a:solidFill>
              </a:rPr>
              <a:t> y no desde donde nosotros imaginamos que están.</a:t>
            </a:r>
            <a:br>
              <a:rPr lang="es-BO" sz="2800" dirty="0">
                <a:solidFill>
                  <a:srgbClr val="0070C0"/>
                </a:solidFill>
              </a:rPr>
            </a:br>
            <a:r>
              <a:rPr lang="es-BO" sz="2800" dirty="0">
                <a:solidFill>
                  <a:srgbClr val="0070C0"/>
                </a:solidFill>
              </a:rPr>
              <a:t> </a:t>
            </a:r>
            <a:br>
              <a:rPr lang="es-BO" sz="2800" dirty="0">
                <a:solidFill>
                  <a:srgbClr val="0070C0"/>
                </a:solidFill>
              </a:rPr>
            </a:br>
            <a:r>
              <a:rPr lang="es-BO" sz="2800" dirty="0">
                <a:solidFill>
                  <a:srgbClr val="0070C0"/>
                </a:solidFill>
              </a:rPr>
              <a:t>- </a:t>
            </a:r>
            <a:r>
              <a:rPr lang="es-BO" sz="2800" dirty="0" smtClean="0">
                <a:solidFill>
                  <a:srgbClr val="0070C0"/>
                </a:solidFill>
              </a:rPr>
              <a:t>Se </a:t>
            </a:r>
            <a:r>
              <a:rPr lang="es-BO" sz="2800" dirty="0">
                <a:solidFill>
                  <a:srgbClr val="0070C0"/>
                </a:solidFill>
              </a:rPr>
              <a:t>rompe la </a:t>
            </a:r>
            <a:r>
              <a:rPr lang="es-BO" sz="2800" b="1" dirty="0">
                <a:solidFill>
                  <a:srgbClr val="0070C0"/>
                </a:solidFill>
              </a:rPr>
              <a:t>separación o división </a:t>
            </a:r>
            <a:r>
              <a:rPr lang="es-BO" sz="2800" dirty="0">
                <a:solidFill>
                  <a:srgbClr val="0070C0"/>
                </a:solidFill>
              </a:rPr>
              <a:t>entre los </a:t>
            </a:r>
            <a:r>
              <a:rPr lang="es-BO" sz="2800" b="1" dirty="0">
                <a:solidFill>
                  <a:srgbClr val="0070C0"/>
                </a:solidFill>
              </a:rPr>
              <a:t>estudiantes con discapacidad y sin discapacidad.</a:t>
            </a:r>
            <a:r>
              <a:rPr lang="es-BO" sz="2800" b="1" dirty="0"/>
              <a:t/>
            </a:r>
            <a:br>
              <a:rPr lang="es-BO" sz="2800" b="1" dirty="0"/>
            </a:br>
            <a:endParaRPr lang="es-BO" sz="2800" b="1" dirty="0"/>
          </a:p>
        </p:txBody>
      </p:sp>
      <p:pic>
        <p:nvPicPr>
          <p:cNvPr id="6" name="Marcador de contenido 3">
            <a:extLst>
              <a:ext uri="{FF2B5EF4-FFF2-40B4-BE49-F238E27FC236}">
                <a16:creationId xmlns:a16="http://schemas.microsoft.com/office/drawing/2014/main" xmlns="" id="{17D73031-DB16-420B-8086-667795DB2FD3}"/>
              </a:ext>
            </a:extLst>
          </p:cNvPr>
          <p:cNvPicPr>
            <a:picLocks noGrp="1" noChangeAspect="1"/>
          </p:cNvPicPr>
          <p:nvPr>
            <p:ph idx="1"/>
          </p:nvPr>
        </p:nvPicPr>
        <p:blipFill rotWithShape="1">
          <a:blip r:embed="rId2"/>
          <a:srcRect t="23734" r="1" b="40122"/>
          <a:stretch/>
        </p:blipFill>
        <p:spPr>
          <a:xfrm>
            <a:off x="6701245" y="1018903"/>
            <a:ext cx="4349932" cy="4101737"/>
          </a:xfrm>
          <a:prstGeom prst="rect">
            <a:avLst/>
          </a:prstGeom>
          <a:ln>
            <a:noFill/>
          </a:ln>
        </p:spPr>
      </p:pic>
    </p:spTree>
    <p:extLst>
      <p:ext uri="{BB962C8B-B14F-4D97-AF65-F5344CB8AC3E}">
        <p14:creationId xmlns:p14="http://schemas.microsoft.com/office/powerpoint/2010/main" val="10367824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AFAD660-B9DC-46DF-9464-704AB2E1B1E5}"/>
              </a:ext>
            </a:extLst>
          </p:cNvPr>
          <p:cNvSpPr>
            <a:spLocks noGrp="1"/>
          </p:cNvSpPr>
          <p:nvPr>
            <p:ph type="title"/>
          </p:nvPr>
        </p:nvSpPr>
        <p:spPr>
          <a:xfrm>
            <a:off x="838201" y="365125"/>
            <a:ext cx="7731033" cy="971305"/>
          </a:xfrm>
        </p:spPr>
        <p:txBody>
          <a:bodyPr>
            <a:normAutofit fontScale="90000"/>
          </a:bodyPr>
          <a:lstStyle/>
          <a:p>
            <a:pPr algn="ctr"/>
            <a:r>
              <a:rPr lang="es-BO" b="1" dirty="0" smtClean="0">
                <a:solidFill>
                  <a:schemeClr val="accent4"/>
                </a:solidFill>
              </a:rPr>
              <a:t>CUATRO CARACTERÍSTICAS DE LA FLEXIBILIDAD DE LAS TIC.</a:t>
            </a:r>
            <a:endParaRPr lang="es-BO" b="1" dirty="0">
              <a:solidFill>
                <a:schemeClr val="accent4"/>
              </a:solidFill>
            </a:endParaRPr>
          </a:p>
        </p:txBody>
      </p:sp>
      <p:sp>
        <p:nvSpPr>
          <p:cNvPr id="3" name="Marcador de contenido 2">
            <a:extLst>
              <a:ext uri="{FF2B5EF4-FFF2-40B4-BE49-F238E27FC236}">
                <a16:creationId xmlns:a16="http://schemas.microsoft.com/office/drawing/2014/main" xmlns="" id="{7576EA34-0059-4C5D-8500-7DCFC7721717}"/>
              </a:ext>
            </a:extLst>
          </p:cNvPr>
          <p:cNvSpPr>
            <a:spLocks noGrp="1"/>
          </p:cNvSpPr>
          <p:nvPr>
            <p:ph idx="1"/>
          </p:nvPr>
        </p:nvSpPr>
        <p:spPr/>
        <p:txBody>
          <a:bodyPr/>
          <a:lstStyle/>
          <a:p>
            <a:endParaRPr lang="es-BO" dirty="0"/>
          </a:p>
        </p:txBody>
      </p:sp>
      <p:pic>
        <p:nvPicPr>
          <p:cNvPr id="39938" name="Picture 2" descr="Redes de organización de la estructura&#10;cerebral&#10;Redes de&#10;conocimiento&#10;Percibir la información&#10;El QUÉ del&#10;aprendizaje&#10;Redes...">
            <a:extLst>
              <a:ext uri="{FF2B5EF4-FFF2-40B4-BE49-F238E27FC236}">
                <a16:creationId xmlns:a16="http://schemas.microsoft.com/office/drawing/2014/main" xmlns="" id="{39E84C16-107F-44AD-B84B-B96D5AB1C2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171" t="34661" r="4705" b="12613"/>
          <a:stretch/>
        </p:blipFill>
        <p:spPr bwMode="auto">
          <a:xfrm>
            <a:off x="731520" y="1336431"/>
            <a:ext cx="9052560" cy="4840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0046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nfo@escuelasinclusivas.com&#10;funcional como autismo. Su interfaz adaptada, transparente y&#10;configurable proporciona un entor...">
            <a:extLst>
              <a:ext uri="{FF2B5EF4-FFF2-40B4-BE49-F238E27FC236}">
                <a16:creationId xmlns:a16="http://schemas.microsoft.com/office/drawing/2014/main" xmlns="" id="{6132DB88-4278-4F8D-B9B1-35A8AED4B3D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9039" b="3117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1358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nfo@escuelasinclusivas.com&#10;Formas de Implicaci�n AUTO-REGULACI�N&#10;Tempus&#10;Su objetivo es poder configurar todo tipo de relo...">
            <a:extLst>
              <a:ext uri="{FF2B5EF4-FFF2-40B4-BE49-F238E27FC236}">
                <a16:creationId xmlns:a16="http://schemas.microsoft.com/office/drawing/2014/main" xmlns="" id="{D13D5709-D34D-4109-A743-CAEA7BD2ECA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8830" b="3138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6671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nfo@escuelasinclusivas.com&#10;Edmodo&#10;Es una plataforma tecnol�gica que permite la comunicaci�n entre los&#10;alumnos y los profe...">
            <a:extLst>
              <a:ext uri="{FF2B5EF4-FFF2-40B4-BE49-F238E27FC236}">
                <a16:creationId xmlns:a16="http://schemas.microsoft.com/office/drawing/2014/main" xmlns="" id="{30540FFF-9494-43FD-B5C4-CACACB74333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3048" b="47162"/>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3294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907045" y="1114154"/>
            <a:ext cx="6284955" cy="4816384"/>
          </a:xfrm>
          <a:prstGeom prst="rect">
            <a:avLst/>
          </a:prstGeom>
        </p:spPr>
      </p:pic>
      <p:sp>
        <p:nvSpPr>
          <p:cNvPr id="2" name="Título 1"/>
          <p:cNvSpPr>
            <a:spLocks noGrp="1"/>
          </p:cNvSpPr>
          <p:nvPr>
            <p:ph type="title"/>
          </p:nvPr>
        </p:nvSpPr>
        <p:spPr>
          <a:xfrm>
            <a:off x="404949" y="496387"/>
            <a:ext cx="5695405" cy="6648995"/>
          </a:xfrm>
        </p:spPr>
        <p:txBody>
          <a:bodyPr>
            <a:normAutofit fontScale="90000"/>
          </a:bodyPr>
          <a:lstStyle/>
          <a:p>
            <a:r>
              <a:rPr lang="es-ES" b="1" dirty="0" smtClean="0">
                <a:solidFill>
                  <a:srgbClr val="FF0000"/>
                </a:solidFill>
                <a:latin typeface="Algerian" panose="04020705040A02060702" pitchFamily="82" charset="0"/>
              </a:rPr>
              <a:t>Diseño </a:t>
            </a:r>
            <a:r>
              <a:rPr lang="es-ES" b="1" dirty="0">
                <a:solidFill>
                  <a:srgbClr val="FF0000"/>
                </a:solidFill>
                <a:latin typeface="Algerian" panose="04020705040A02060702" pitchFamily="82" charset="0"/>
              </a:rPr>
              <a:t>Universal para el Aprendizaje (DUA</a:t>
            </a:r>
            <a:r>
              <a:rPr lang="es-ES" b="1" dirty="0" smtClean="0">
                <a:solidFill>
                  <a:srgbClr val="FF0000"/>
                </a:solidFill>
                <a:latin typeface="Algerian" panose="04020705040A02060702" pitchFamily="82" charset="0"/>
              </a:rPr>
              <a:t>)</a:t>
            </a:r>
            <a:br>
              <a:rPr lang="es-ES" b="1" dirty="0" smtClean="0">
                <a:solidFill>
                  <a:srgbClr val="FF0000"/>
                </a:solidFill>
                <a:latin typeface="Algerian" panose="04020705040A02060702" pitchFamily="82" charset="0"/>
              </a:rPr>
            </a:br>
            <a:r>
              <a:rPr lang="es-ES" b="1" dirty="0" smtClean="0">
                <a:solidFill>
                  <a:srgbClr val="FF0000"/>
                </a:solidFill>
                <a:latin typeface="Algerian" panose="04020705040A02060702" pitchFamily="82" charset="0"/>
              </a:rPr>
              <a:t/>
            </a:r>
            <a:br>
              <a:rPr lang="es-ES" b="1" dirty="0" smtClean="0">
                <a:solidFill>
                  <a:srgbClr val="FF0000"/>
                </a:solidFill>
                <a:latin typeface="Algerian" panose="04020705040A02060702" pitchFamily="82" charset="0"/>
              </a:rPr>
            </a:br>
            <a:r>
              <a:rPr lang="es-ES" dirty="0">
                <a:solidFill>
                  <a:srgbClr val="00B0F0"/>
                </a:solidFill>
              </a:rPr>
              <a:t>Oportunidad de aprendizaje para todos </a:t>
            </a:r>
            <a:r>
              <a:rPr lang="es-ES" dirty="0" smtClean="0">
                <a:solidFill>
                  <a:schemeClr val="accent1"/>
                </a:solidFill>
              </a:rPr>
              <a:t/>
            </a:r>
            <a:br>
              <a:rPr lang="es-ES" dirty="0" smtClean="0">
                <a:solidFill>
                  <a:schemeClr val="accent1"/>
                </a:solidFill>
              </a:rPr>
            </a:br>
            <a:r>
              <a:rPr lang="es-ES" dirty="0" smtClean="0"/>
              <a:t/>
            </a:r>
            <a:br>
              <a:rPr lang="es-ES" dirty="0" smtClean="0"/>
            </a:br>
            <a:r>
              <a:rPr lang="es-ES" dirty="0" smtClean="0">
                <a:solidFill>
                  <a:srgbClr val="7030A0"/>
                </a:solidFill>
              </a:rPr>
              <a:t>“</a:t>
            </a:r>
            <a:r>
              <a:rPr lang="es-ES" dirty="0">
                <a:solidFill>
                  <a:srgbClr val="7030A0"/>
                </a:solidFill>
              </a:rPr>
              <a:t>Si un niño no puede aprender de la manera que enseñamos, quizá debemos enseñarles de la manera en la que ellos aprenden” </a:t>
            </a:r>
            <a:r>
              <a:rPr lang="es-ES" dirty="0" smtClean="0">
                <a:solidFill>
                  <a:srgbClr val="7030A0"/>
                </a:solidFill>
              </a:rPr>
              <a:t/>
            </a:r>
            <a:br>
              <a:rPr lang="es-ES" dirty="0" smtClean="0">
                <a:solidFill>
                  <a:srgbClr val="7030A0"/>
                </a:solidFill>
              </a:rPr>
            </a:br>
            <a:r>
              <a:rPr lang="es-ES" dirty="0" smtClean="0">
                <a:solidFill>
                  <a:srgbClr val="7030A0"/>
                </a:solidFill>
              </a:rPr>
              <a:t/>
            </a:r>
            <a:br>
              <a:rPr lang="es-ES" dirty="0" smtClean="0">
                <a:solidFill>
                  <a:srgbClr val="7030A0"/>
                </a:solidFill>
              </a:rPr>
            </a:br>
            <a:r>
              <a:rPr lang="es-ES" dirty="0" smtClean="0">
                <a:solidFill>
                  <a:srgbClr val="7030A0"/>
                </a:solidFill>
              </a:rPr>
              <a:t>Ignacio </a:t>
            </a:r>
            <a:r>
              <a:rPr lang="es-ES" dirty="0">
                <a:solidFill>
                  <a:srgbClr val="7030A0"/>
                </a:solidFill>
              </a:rPr>
              <a:t>“Nacho” Estrada</a:t>
            </a:r>
            <a:br>
              <a:rPr lang="es-ES" dirty="0">
                <a:solidFill>
                  <a:srgbClr val="7030A0"/>
                </a:solidFill>
              </a:rPr>
            </a:br>
            <a:endParaRPr lang="es-ES" dirty="0">
              <a:solidFill>
                <a:srgbClr val="7030A0"/>
              </a:solidFill>
            </a:endParaRPr>
          </a:p>
        </p:txBody>
      </p:sp>
    </p:spTree>
    <p:extLst>
      <p:ext uri="{BB962C8B-B14F-4D97-AF65-F5344CB8AC3E}">
        <p14:creationId xmlns:p14="http://schemas.microsoft.com/office/powerpoint/2010/main" val="14384311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a:extLst>
              <a:ext uri="{FF2B5EF4-FFF2-40B4-BE49-F238E27FC236}">
                <a16:creationId xmlns:a16="http://schemas.microsoft.com/office/drawing/2014/main" xmlns="" id="{E499AC10-F074-4E15-92D9-A1E272189BCC}"/>
              </a:ext>
            </a:extLst>
          </p:cNvPr>
          <p:cNvPicPr>
            <a:picLocks noChangeAspect="1"/>
          </p:cNvPicPr>
          <p:nvPr/>
        </p:nvPicPr>
        <p:blipFill rotWithShape="1">
          <a:blip r:embed="rId2"/>
          <a:srcRect r="15627" b="-1"/>
          <a:stretch/>
        </p:blipFill>
        <p:spPr>
          <a:xfrm>
            <a:off x="3523488" y="10"/>
            <a:ext cx="8668512" cy="6857990"/>
          </a:xfrm>
          <a:prstGeom prst="rect">
            <a:avLst/>
          </a:prstGeom>
        </p:spPr>
      </p:pic>
      <p:sp>
        <p:nvSpPr>
          <p:cNvPr id="2" name="Título 1">
            <a:extLst>
              <a:ext uri="{FF2B5EF4-FFF2-40B4-BE49-F238E27FC236}">
                <a16:creationId xmlns:a16="http://schemas.microsoft.com/office/drawing/2014/main" xmlns="" id="{4149E94B-0CD4-4011-89D8-57B1307C2D2D}"/>
              </a:ext>
            </a:extLst>
          </p:cNvPr>
          <p:cNvSpPr>
            <a:spLocks noGrp="1"/>
          </p:cNvSpPr>
          <p:nvPr>
            <p:ph type="title"/>
          </p:nvPr>
        </p:nvSpPr>
        <p:spPr>
          <a:xfrm>
            <a:off x="477981" y="3174273"/>
            <a:ext cx="2892236" cy="1152223"/>
          </a:xfrm>
        </p:spPr>
        <p:txBody>
          <a:bodyPr vert="horz" lIns="91440" tIns="45720" rIns="91440" bIns="45720" rtlCol="0" anchor="b">
            <a:normAutofit/>
          </a:bodyPr>
          <a:lstStyle/>
          <a:p>
            <a:r>
              <a:rPr lang="en-US" sz="4800" dirty="0">
                <a:solidFill>
                  <a:srgbClr val="7030A0"/>
                </a:solidFill>
              </a:rPr>
              <a:t>GRACIAS </a:t>
            </a:r>
          </a:p>
        </p:txBody>
      </p:sp>
    </p:spTree>
    <p:extLst>
      <p:ext uri="{BB962C8B-B14F-4D97-AF65-F5344CB8AC3E}">
        <p14:creationId xmlns:p14="http://schemas.microsoft.com/office/powerpoint/2010/main" val="6404611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F86E6F1-2C77-4689-8B11-8CD926DC2FFD}"/>
              </a:ext>
            </a:extLst>
          </p:cNvPr>
          <p:cNvSpPr>
            <a:spLocks noGrp="1"/>
          </p:cNvSpPr>
          <p:nvPr>
            <p:ph type="title"/>
          </p:nvPr>
        </p:nvSpPr>
        <p:spPr>
          <a:xfrm>
            <a:off x="677334" y="609600"/>
            <a:ext cx="3476655" cy="735874"/>
          </a:xfrm>
        </p:spPr>
        <p:txBody>
          <a:bodyPr/>
          <a:lstStyle/>
          <a:p>
            <a:r>
              <a:rPr lang="es-BO" b="1" dirty="0">
                <a:solidFill>
                  <a:schemeClr val="accent5"/>
                </a:solidFill>
              </a:rPr>
              <a:t>BIBLIOGRAFIA</a:t>
            </a:r>
            <a:r>
              <a:rPr lang="es-BO" dirty="0"/>
              <a:t> </a:t>
            </a:r>
          </a:p>
        </p:txBody>
      </p:sp>
      <p:sp>
        <p:nvSpPr>
          <p:cNvPr id="3" name="Marcador de contenido 2">
            <a:extLst>
              <a:ext uri="{FF2B5EF4-FFF2-40B4-BE49-F238E27FC236}">
                <a16:creationId xmlns:a16="http://schemas.microsoft.com/office/drawing/2014/main" xmlns="" id="{D8B04735-5FD7-4BCB-ACDD-7B8DF77B332A}"/>
              </a:ext>
            </a:extLst>
          </p:cNvPr>
          <p:cNvSpPr>
            <a:spLocks noGrp="1"/>
          </p:cNvSpPr>
          <p:nvPr>
            <p:ph idx="1"/>
          </p:nvPr>
        </p:nvSpPr>
        <p:spPr>
          <a:xfrm>
            <a:off x="677334" y="2160589"/>
            <a:ext cx="8596668" cy="2071777"/>
          </a:xfrm>
        </p:spPr>
        <p:txBody>
          <a:bodyPr/>
          <a:lstStyle/>
          <a:p>
            <a:r>
              <a:rPr lang="es-BO" dirty="0">
                <a:solidFill>
                  <a:schemeClr val="tx1"/>
                </a:solidFill>
                <a:hlinkClick r:id="rId2"/>
              </a:rPr>
              <a:t>https://www.slideshare.net/vmamiranda1/presentacin-dua-diseo-universal-de-aprendizaje</a:t>
            </a:r>
            <a:endParaRPr lang="es-BO" dirty="0">
              <a:solidFill>
                <a:schemeClr val="tx1"/>
              </a:solidFill>
            </a:endParaRPr>
          </a:p>
          <a:p>
            <a:r>
              <a:rPr lang="es-BO" dirty="0">
                <a:solidFill>
                  <a:schemeClr val="tx1"/>
                </a:solidFill>
                <a:hlinkClick r:id="rId3"/>
              </a:rPr>
              <a:t>https://www.slideshare.net/integracion2010/dua-taller</a:t>
            </a:r>
            <a:endParaRPr lang="es-BO" dirty="0">
              <a:solidFill>
                <a:schemeClr val="tx1"/>
              </a:solidFill>
            </a:endParaRPr>
          </a:p>
          <a:p>
            <a:r>
              <a:rPr lang="es-BO" dirty="0">
                <a:solidFill>
                  <a:schemeClr val="tx1"/>
                </a:solidFill>
                <a:hlinkClick r:id="rId4"/>
              </a:rPr>
              <a:t>https://</a:t>
            </a:r>
            <a:r>
              <a:rPr lang="es-BO" dirty="0" smtClean="0">
                <a:solidFill>
                  <a:schemeClr val="tx1"/>
                </a:solidFill>
                <a:hlinkClick r:id="rId4"/>
              </a:rPr>
              <a:t>www.slideshare.net/siruze/charla-dua</a:t>
            </a:r>
            <a:endParaRPr lang="es-BO" dirty="0" smtClean="0">
              <a:solidFill>
                <a:schemeClr val="tx1"/>
              </a:solidFill>
            </a:endParaRPr>
          </a:p>
          <a:p>
            <a:r>
              <a:rPr lang="es-BO" dirty="0">
                <a:solidFill>
                  <a:schemeClr val="tx1"/>
                </a:solidFill>
                <a:hlinkClick r:id="rId5"/>
              </a:rPr>
              <a:t>https://iddocente.com/diseno-universal-aprendizaje-dua</a:t>
            </a:r>
            <a:r>
              <a:rPr lang="es-BO" dirty="0" smtClean="0">
                <a:solidFill>
                  <a:schemeClr val="tx1"/>
                </a:solidFill>
                <a:hlinkClick r:id="rId5"/>
              </a:rPr>
              <a:t>/</a:t>
            </a:r>
            <a:endParaRPr lang="es-BO" dirty="0" smtClean="0">
              <a:solidFill>
                <a:schemeClr val="tx1"/>
              </a:solidFill>
            </a:endParaRPr>
          </a:p>
          <a:p>
            <a:endParaRPr lang="es-BO" dirty="0">
              <a:solidFill>
                <a:schemeClr val="tx1"/>
              </a:solidFill>
            </a:endParaRPr>
          </a:p>
        </p:txBody>
      </p:sp>
    </p:spTree>
    <p:extLst>
      <p:ext uri="{BB962C8B-B14F-4D97-AF65-F5344CB8AC3E}">
        <p14:creationId xmlns:p14="http://schemas.microsoft.com/office/powerpoint/2010/main" val="23955501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904F931-0ECA-4727-A438-5699CA67B545}"/>
              </a:ext>
            </a:extLst>
          </p:cNvPr>
          <p:cNvSpPr>
            <a:spLocks noGrp="1"/>
          </p:cNvSpPr>
          <p:nvPr>
            <p:ph type="title"/>
          </p:nvPr>
        </p:nvSpPr>
        <p:spPr>
          <a:xfrm>
            <a:off x="1133621" y="365124"/>
            <a:ext cx="10515600" cy="1325563"/>
          </a:xfrm>
        </p:spPr>
        <p:txBody>
          <a:bodyPr>
            <a:normAutofit/>
          </a:bodyPr>
          <a:lstStyle/>
          <a:p>
            <a:r>
              <a:rPr lang="es-BO" b="1" dirty="0"/>
              <a:t>Planteamientos que origina el DUA: </a:t>
            </a:r>
            <a:br>
              <a:rPr lang="es-BO" b="1" dirty="0"/>
            </a:br>
            <a:r>
              <a:rPr lang="es-BO" sz="2200" dirty="0"/>
              <a:t>Diseño universal de la arquitectura y uso de tecnologías </a:t>
            </a:r>
          </a:p>
        </p:txBody>
      </p:sp>
      <p:pic>
        <p:nvPicPr>
          <p:cNvPr id="22530" name="Picture 2" descr="¿D.U.A.?DUA&#10;ARQUITECTURA&#10;NEUROCIENCIA&#10;TEORIAS DEL APRENDIZAJE&#10;TECNOLOGIA&#10;INVESTIGACION EN LA PRACTICA ESCOLAR&#10; ">
            <a:extLst>
              <a:ext uri="{FF2B5EF4-FFF2-40B4-BE49-F238E27FC236}">
                <a16:creationId xmlns:a16="http://schemas.microsoft.com/office/drawing/2014/main" xmlns="" id="{CA313F04-53A6-4B7B-85D2-81B80D209D8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291" b="8624"/>
          <a:stretch/>
        </p:blipFill>
        <p:spPr bwMode="auto">
          <a:xfrm>
            <a:off x="1371600" y="1502229"/>
            <a:ext cx="9078686" cy="4702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91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é es el DUA para Mónica Cañón #DownDUA – Aula Desigua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8733" y="207818"/>
            <a:ext cx="11586121" cy="6338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5795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alaméo - D.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511" y="173853"/>
            <a:ext cx="3691801" cy="276528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2547258" y="1857259"/>
            <a:ext cx="8588630" cy="3874366"/>
          </a:xfrm>
        </p:spPr>
        <p:txBody>
          <a:bodyPr>
            <a:normAutofit/>
          </a:bodyPr>
          <a:lstStyle/>
          <a:p>
            <a:pPr algn="ctr"/>
            <a:r>
              <a:rPr lang="es-ES" sz="8000" dirty="0" smtClean="0">
                <a:solidFill>
                  <a:srgbClr val="00B0F0"/>
                </a:solidFill>
                <a:latin typeface="Algerian" panose="04020705040A02060702" pitchFamily="82" charset="0"/>
              </a:rPr>
              <a:t>¿PORQUE ES IMPORTANTE USAR EL DUA ?</a:t>
            </a:r>
            <a:endParaRPr lang="es-ES" sz="8000" dirty="0">
              <a:solidFill>
                <a:srgbClr val="00B0F0"/>
              </a:solidFill>
              <a:latin typeface="Algerian" panose="04020705040A02060702" pitchFamily="82" charset="0"/>
            </a:endParaRPr>
          </a:p>
        </p:txBody>
      </p:sp>
    </p:spTree>
    <p:extLst>
      <p:ext uri="{BB962C8B-B14F-4D97-AF65-F5344CB8AC3E}">
        <p14:creationId xmlns:p14="http://schemas.microsoft.com/office/powerpoint/2010/main" val="3080841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iseño Universal para el Aprendizaje | Primeros pasos en CREA"/>
          <p:cNvPicPr>
            <a:picLocks noChangeAspect="1" noChangeArrowheads="1"/>
          </p:cNvPicPr>
          <p:nvPr/>
        </p:nvPicPr>
        <p:blipFill rotWithShape="1">
          <a:blip r:embed="rId2">
            <a:extLst>
              <a:ext uri="{28A0092B-C50C-407E-A947-70E740481C1C}">
                <a14:useLocalDpi xmlns:a14="http://schemas.microsoft.com/office/drawing/2010/main" val="0"/>
              </a:ext>
            </a:extLst>
          </a:blip>
          <a:srcRect b="5985"/>
          <a:stretch/>
        </p:blipFill>
        <p:spPr bwMode="auto">
          <a:xfrm>
            <a:off x="1215448" y="731837"/>
            <a:ext cx="9798916" cy="5446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546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ueda dua 2020">
            <a:extLst>
              <a:ext uri="{FF2B5EF4-FFF2-40B4-BE49-F238E27FC236}">
                <a16:creationId xmlns:a16="http://schemas.microsoft.com/office/drawing/2014/main" xmlns="" id="{D7AD148B-BBEC-4AA5-9E62-459D5E73D4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68" b="16433"/>
          <a:stretch/>
        </p:blipFill>
        <p:spPr bwMode="auto">
          <a:xfrm>
            <a:off x="6959516" y="2756263"/>
            <a:ext cx="5088813" cy="3741243"/>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xmlns="" id="{85E5E0FA-5402-43A0-86B9-F41A1106231E}"/>
              </a:ext>
            </a:extLst>
          </p:cNvPr>
          <p:cNvSpPr txBox="1"/>
          <p:nvPr/>
        </p:nvSpPr>
        <p:spPr>
          <a:xfrm>
            <a:off x="391865" y="612844"/>
            <a:ext cx="7837714" cy="6186309"/>
          </a:xfrm>
          <a:prstGeom prst="rect">
            <a:avLst/>
          </a:prstGeom>
          <a:noFill/>
        </p:spPr>
        <p:txBody>
          <a:bodyPr wrap="square">
            <a:spAutoFit/>
          </a:bodyPr>
          <a:lstStyle/>
          <a:p>
            <a:pPr marL="457200" indent="-457200">
              <a:buFont typeface="Arial" panose="020B0604020202020204" pitchFamily="34" charset="0"/>
              <a:buChar char="•"/>
            </a:pPr>
            <a:r>
              <a:rPr lang="es-BO" sz="3600" dirty="0">
                <a:latin typeface="Times New Roman" panose="02020603050405020304" pitchFamily="18" charset="0"/>
                <a:cs typeface="Times New Roman" panose="02020603050405020304" pitchFamily="18" charset="0"/>
              </a:rPr>
              <a:t>El Diseño Universal para el Aprendizaje es un enfoque </a:t>
            </a:r>
            <a:r>
              <a:rPr lang="es-BO" sz="3600" b="1" dirty="0">
                <a:latin typeface="Times New Roman" panose="02020603050405020304" pitchFamily="18" charset="0"/>
                <a:cs typeface="Times New Roman" panose="02020603050405020304" pitchFamily="18" charset="0"/>
              </a:rPr>
              <a:t>didáctico que pretende aplicar los principios </a:t>
            </a:r>
            <a:r>
              <a:rPr lang="es-BO" sz="3600" dirty="0">
                <a:latin typeface="Times New Roman" panose="02020603050405020304" pitchFamily="18" charset="0"/>
                <a:cs typeface="Times New Roman" panose="02020603050405020304" pitchFamily="18" charset="0"/>
              </a:rPr>
              <a:t>del </a:t>
            </a:r>
            <a:r>
              <a:rPr lang="es-BO" sz="3600" b="1" dirty="0">
                <a:latin typeface="Times New Roman" panose="02020603050405020304" pitchFamily="18" charset="0"/>
                <a:cs typeface="Times New Roman" panose="02020603050405020304" pitchFamily="18" charset="0"/>
              </a:rPr>
              <a:t>Diseño Curricular (DU) </a:t>
            </a:r>
            <a:r>
              <a:rPr lang="es-BO" sz="3600" dirty="0">
                <a:latin typeface="Times New Roman" panose="02020603050405020304" pitchFamily="18" charset="0"/>
                <a:cs typeface="Times New Roman" panose="02020603050405020304" pitchFamily="18" charset="0"/>
              </a:rPr>
              <a:t>de los diferentes </a:t>
            </a:r>
            <a:r>
              <a:rPr lang="es-BO" sz="3600" b="1" dirty="0">
                <a:latin typeface="Times New Roman" panose="02020603050405020304" pitchFamily="18" charset="0"/>
                <a:cs typeface="Times New Roman" panose="02020603050405020304" pitchFamily="18" charset="0"/>
              </a:rPr>
              <a:t>niveles educativos</a:t>
            </a:r>
            <a:r>
              <a:rPr lang="es-BO" sz="3600" dirty="0">
                <a:latin typeface="Times New Roman" panose="02020603050405020304" pitchFamily="18" charset="0"/>
                <a:cs typeface="Times New Roman" panose="02020603050405020304" pitchFamily="18" charset="0"/>
              </a:rPr>
              <a:t>. </a:t>
            </a:r>
            <a:endParaRPr lang="es-BO" sz="36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s-BO" sz="3600" dirty="0" smtClean="0">
                <a:latin typeface="Times New Roman" panose="02020603050405020304" pitchFamily="18" charset="0"/>
                <a:cs typeface="Times New Roman" panose="02020603050405020304" pitchFamily="18" charset="0"/>
              </a:rPr>
              <a:t>El </a:t>
            </a:r>
            <a:r>
              <a:rPr lang="es-BO" sz="3600" dirty="0">
                <a:latin typeface="Times New Roman" panose="02020603050405020304" pitchFamily="18" charset="0"/>
                <a:cs typeface="Times New Roman" panose="02020603050405020304" pitchFamily="18" charset="0"/>
              </a:rPr>
              <a:t>DUA ha sido desarrollado por el Centro de Tecnología Especial Aplicada (CAST).</a:t>
            </a:r>
          </a:p>
          <a:p>
            <a:pPr marL="457200" indent="-457200">
              <a:buFont typeface="Arial" panose="020B0604020202020204" pitchFamily="34" charset="0"/>
              <a:buChar char="•"/>
            </a:pPr>
            <a:endParaRPr lang="es-BO" sz="36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s-BO" sz="36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s-BO"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3524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escubriendo la Rueda del DUA | El Blog de Educación y TIC">
            <a:extLst>
              <a:ext uri="{FF2B5EF4-FFF2-40B4-BE49-F238E27FC236}">
                <a16:creationId xmlns:a16="http://schemas.microsoft.com/office/drawing/2014/main" xmlns="" id="{C8781B88-8DC4-4D0B-A55D-22882708765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60321" y="365125"/>
            <a:ext cx="7315200" cy="621483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xmlns="" id="{803B331D-34B8-4797-8B30-2674BB05C4DF}"/>
              </a:ext>
            </a:extLst>
          </p:cNvPr>
          <p:cNvSpPr>
            <a:spLocks noGrp="1"/>
          </p:cNvSpPr>
          <p:nvPr>
            <p:ph type="title"/>
          </p:nvPr>
        </p:nvSpPr>
        <p:spPr>
          <a:xfrm>
            <a:off x="119743" y="456565"/>
            <a:ext cx="3820886" cy="1319984"/>
          </a:xfrm>
        </p:spPr>
        <p:txBody>
          <a:bodyPr>
            <a:noAutofit/>
          </a:bodyPr>
          <a:lstStyle/>
          <a:p>
            <a:r>
              <a:rPr lang="es-BO" sz="2400" dirty="0">
                <a:solidFill>
                  <a:srgbClr val="0070C0"/>
                </a:solidFill>
                <a:latin typeface="Times New Roman" panose="02020603050405020304" pitchFamily="18" charset="0"/>
                <a:cs typeface="Times New Roman" panose="02020603050405020304" pitchFamily="18" charset="0"/>
              </a:rPr>
              <a:t>LA RUEDA DE APRENDIZAJE DUA DE ANTONIO MARQUEZ</a:t>
            </a:r>
          </a:p>
        </p:txBody>
      </p:sp>
    </p:spTree>
    <p:extLst>
      <p:ext uri="{BB962C8B-B14F-4D97-AF65-F5344CB8AC3E}">
        <p14:creationId xmlns:p14="http://schemas.microsoft.com/office/powerpoint/2010/main" val="684657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nfo@escuelasinclusivas.com&#10;Pictosonidos&#10;Banco de pictogramas con sonidos asociados para ayudar en la&#10;comprensi�n de conce...">
            <a:extLst>
              <a:ext uri="{FF2B5EF4-FFF2-40B4-BE49-F238E27FC236}">
                <a16:creationId xmlns:a16="http://schemas.microsoft.com/office/drawing/2014/main" xmlns="" id="{B89F16C0-B291-4FB1-9F8A-502AEA35628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3369" b="2684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97902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1967</TotalTime>
  <Words>293</Words>
  <Application>Microsoft Office PowerPoint</Application>
  <PresentationFormat>Panorámica</PresentationFormat>
  <Paragraphs>42</Paragraphs>
  <Slides>28</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28</vt:i4>
      </vt:variant>
    </vt:vector>
  </HeadingPairs>
  <TitlesOfParts>
    <vt:vector size="37" baseType="lpstr">
      <vt:lpstr>Agency FB</vt:lpstr>
      <vt:lpstr>Algerian</vt:lpstr>
      <vt:lpstr>Arial</vt:lpstr>
      <vt:lpstr>Arial Black</vt:lpstr>
      <vt:lpstr>Arial Narrow</vt:lpstr>
      <vt:lpstr>Times New Roman</vt:lpstr>
      <vt:lpstr>Trebuchet MS</vt:lpstr>
      <vt:lpstr>Wingdings 3</vt:lpstr>
      <vt:lpstr>Faceta</vt:lpstr>
      <vt:lpstr> Diseño universal para el aprendizaje (DUA): el camino hacia una educación inclusiva </vt:lpstr>
      <vt:lpstr>¿Cómo nace el DUA?  </vt:lpstr>
      <vt:lpstr>Planteamientos que origina el DUA:  Diseño universal de la arquitectura y uso de tecnologías </vt:lpstr>
      <vt:lpstr>Presentación de PowerPoint</vt:lpstr>
      <vt:lpstr>¿PORQUE ES IMPORTANTE USAR EL DUA ?</vt:lpstr>
      <vt:lpstr>Presentación de PowerPoint</vt:lpstr>
      <vt:lpstr>Presentación de PowerPoint</vt:lpstr>
      <vt:lpstr>LA RUEDA DE APRENDIZAJE DUA DE ANTONIO MARQUEZ</vt:lpstr>
      <vt:lpstr>Presentación de PowerPoint</vt:lpstr>
      <vt:lpstr>El Diseño Universal del Aprendizaje (DUA) se fundamenta en TRES PRINCIPIOS: </vt:lpstr>
      <vt:lpstr>Pautas del principio I: Usar múltiples formas de representación.</vt:lpstr>
      <vt:lpstr>Pautas del principio II: Usar múltiples formas de expresión.</vt:lpstr>
      <vt:lpstr>Pautas del principio III: Usar múltiples formas de motivación.</vt:lpstr>
      <vt:lpstr>Pero en el cerebro se encuentran varias conexiones neuronales que corresponden a tres redes cerebrales implicadas en el aprendizaje, pero que además están relacionadas con los principios. </vt:lpstr>
      <vt:lpstr>Presentación de PowerPoint</vt:lpstr>
      <vt:lpstr>EJEMPLO???????</vt:lpstr>
      <vt:lpstr>Presentación de PowerPoint</vt:lpstr>
      <vt:lpstr>Presentación de PowerPoint</vt:lpstr>
      <vt:lpstr>Presentación de PowerPoint</vt:lpstr>
      <vt:lpstr>Presentación de PowerPoint</vt:lpstr>
      <vt:lpstr>VENTAJAS  - Estimula la creación de los diseños flexibles desde el principio, que presenten opciones personalizables que permiten a todos los estudiantes progresar desde donde ellos están y no desde donde nosotros imaginamos que están.   - Se rompe la separación o división entre los estudiantes con discapacidad y sin discapacidad. </vt:lpstr>
      <vt:lpstr>CUATRO CARACTERÍSTICAS DE LA FLEXIBILIDAD DE LAS TIC.</vt:lpstr>
      <vt:lpstr>Presentación de PowerPoint</vt:lpstr>
      <vt:lpstr>Presentación de PowerPoint</vt:lpstr>
      <vt:lpstr>Presentación de PowerPoint</vt:lpstr>
      <vt:lpstr>Diseño Universal para el Aprendizaje (DUA)  Oportunidad de aprendizaje para todos   “Si un niño no puede aprender de la manera que enseñamos, quizá debemos enseñarles de la manera en la que ellos aprenden”   Ignacio “Nacho” Estrada </vt:lpstr>
      <vt:lpstr>GRACIAS </vt:lpstr>
      <vt:lpstr>BIBLIOGRAFIA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RUEDA DUA: RECURSOS TIC  PARA LA  INCLUSIÓN 2020</dc:title>
  <dc:creator>HP</dc:creator>
  <cp:lastModifiedBy>INTEL DUAL</cp:lastModifiedBy>
  <cp:revision>25</cp:revision>
  <dcterms:created xsi:type="dcterms:W3CDTF">2022-06-29T18:07:56Z</dcterms:created>
  <dcterms:modified xsi:type="dcterms:W3CDTF">2022-07-02T19:31:15Z</dcterms:modified>
</cp:coreProperties>
</file>