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74" r:id="rId2"/>
    <p:sldId id="263" r:id="rId3"/>
    <p:sldId id="262" r:id="rId4"/>
    <p:sldId id="264" r:id="rId5"/>
    <p:sldId id="275" r:id="rId6"/>
    <p:sldId id="277" r:id="rId7"/>
    <p:sldId id="278" r:id="rId8"/>
    <p:sldId id="279" r:id="rId9"/>
    <p:sldId id="280" r:id="rId10"/>
    <p:sldId id="281" r:id="rId11"/>
    <p:sldId id="282" r:id="rId1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9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14" name="13 Título"/>
          <p:cNvSpPr>
            <a:spLocks noGrp="1"/>
          </p:cNvSpPr>
          <p:nvPr>
            <p:ph type="ctrTitle"/>
          </p:nvPr>
        </p:nvSpPr>
        <p:spPr>
          <a:xfrm>
            <a:off x="1432560" y="359898"/>
            <a:ext cx="7406640" cy="1472184"/>
          </a:xfrm>
        </p:spPr>
        <p:txBody>
          <a:bodyPr anchor="b"/>
          <a:lstStyle>
            <a:lvl1pPr algn="l">
              <a:defRPr/>
            </a:lvl1pPr>
            <a:extLst/>
          </a:lstStyle>
          <a:p>
            <a:r>
              <a:rPr kumimoji="0" lang="es-ES" smtClean="0"/>
              <a:t>Haga clic para modificar el estilo de título del patrón</a:t>
            </a:r>
            <a:endParaRPr kumimoji="0" lang="en-US"/>
          </a:p>
        </p:txBody>
      </p:sp>
      <p:sp>
        <p:nvSpPr>
          <p:cNvPr id="22" name="21 Subtítulo"/>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s-ES" smtClean="0"/>
              <a:t>Haga clic para modificar el estilo de subtítulo del patrón</a:t>
            </a:r>
            <a:endParaRPr kumimoji="0" lang="en-US"/>
          </a:p>
        </p:txBody>
      </p:sp>
      <p:sp>
        <p:nvSpPr>
          <p:cNvPr id="7" name="6 Marcador de fecha"/>
          <p:cNvSpPr>
            <a:spLocks noGrp="1"/>
          </p:cNvSpPr>
          <p:nvPr>
            <p:ph type="dt" sz="half" idx="10"/>
          </p:nvPr>
        </p:nvSpPr>
        <p:spPr/>
        <p:txBody>
          <a:bodyPr/>
          <a:lstStyle>
            <a:extLst/>
          </a:lstStyle>
          <a:p>
            <a:fld id="{E8C465B0-12D2-4C3A-AC58-016B6AE1C083}" type="datetimeFigureOut">
              <a:rPr lang="en-US" smtClean="0"/>
              <a:pPr/>
              <a:t>7/24/2017</a:t>
            </a:fld>
            <a:endParaRPr lang="en-US"/>
          </a:p>
        </p:txBody>
      </p:sp>
      <p:sp>
        <p:nvSpPr>
          <p:cNvPr id="20" name="19 Marcador de pie de página"/>
          <p:cNvSpPr>
            <a:spLocks noGrp="1"/>
          </p:cNvSpPr>
          <p:nvPr>
            <p:ph type="ftr" sz="quarter" idx="11"/>
          </p:nvPr>
        </p:nvSpPr>
        <p:spPr/>
        <p:txBody>
          <a:bodyPr/>
          <a:lstStyle>
            <a:extLst/>
          </a:lstStyle>
          <a:p>
            <a:endParaRPr lang="en-US"/>
          </a:p>
        </p:txBody>
      </p:sp>
      <p:sp>
        <p:nvSpPr>
          <p:cNvPr id="10" name="9 Marcador de número de diapositiva"/>
          <p:cNvSpPr>
            <a:spLocks noGrp="1"/>
          </p:cNvSpPr>
          <p:nvPr>
            <p:ph type="sldNum" sz="quarter" idx="12"/>
          </p:nvPr>
        </p:nvSpPr>
        <p:spPr/>
        <p:txBody>
          <a:bodyPr/>
          <a:lstStyle>
            <a:extLst/>
          </a:lstStyle>
          <a:p>
            <a:fld id="{47873B95-7343-46F5-A89D-040A8A5ADBA6}" type="slidenum">
              <a:rPr lang="en-US" smtClean="0"/>
              <a:pPr/>
              <a:t>‹Nº›</a:t>
            </a:fld>
            <a:endParaRPr lang="en-US"/>
          </a:p>
        </p:txBody>
      </p:sp>
      <p:sp>
        <p:nvSpPr>
          <p:cNvPr id="8" name="7 Elipse"/>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8 Elipse"/>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extLst/>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p:txBody>
          <a:bodyPr vert="eaVert"/>
          <a:lstStyle>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extLst/>
          </a:lstStyle>
          <a:p>
            <a:fld id="{E8C465B0-12D2-4C3A-AC58-016B6AE1C083}" type="datetimeFigureOut">
              <a:rPr lang="en-US" smtClean="0"/>
              <a:pPr/>
              <a:t>7/24/2017</a:t>
            </a:fld>
            <a:endParaRPr lang="en-US"/>
          </a:p>
        </p:txBody>
      </p:sp>
      <p:sp>
        <p:nvSpPr>
          <p:cNvPr id="5" name="4 Marcador de pie de página"/>
          <p:cNvSpPr>
            <a:spLocks noGrp="1"/>
          </p:cNvSpPr>
          <p:nvPr>
            <p:ph type="ftr" sz="quarter" idx="11"/>
          </p:nvPr>
        </p:nvSpPr>
        <p:spPr/>
        <p:txBody>
          <a:bodyPr/>
          <a:lstStyle>
            <a:extLst/>
          </a:lstStyle>
          <a:p>
            <a:endParaRPr lang="en-US"/>
          </a:p>
        </p:txBody>
      </p:sp>
      <p:sp>
        <p:nvSpPr>
          <p:cNvPr id="6" name="5 Marcador de número de diapositiva"/>
          <p:cNvSpPr>
            <a:spLocks noGrp="1"/>
          </p:cNvSpPr>
          <p:nvPr>
            <p:ph type="sldNum" sz="quarter" idx="12"/>
          </p:nvPr>
        </p:nvSpPr>
        <p:spPr/>
        <p:txBody>
          <a:bodyPr/>
          <a:lstStyle>
            <a:extLst/>
          </a:lstStyle>
          <a:p>
            <a:fld id="{47873B95-7343-46F5-A89D-040A8A5ADBA6}" type="slidenum">
              <a:rPr lang="en-US" smtClean="0"/>
              <a:pPr/>
              <a:t>‹Nº›</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858000" y="274639"/>
            <a:ext cx="1828800" cy="5851525"/>
          </a:xfrm>
        </p:spPr>
        <p:txBody>
          <a:bodyPr vert="eaVert"/>
          <a:lstStyle>
            <a:extLst/>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a:xfrm>
            <a:off x="1143000" y="274640"/>
            <a:ext cx="5562600" cy="5851525"/>
          </a:xfrm>
        </p:spPr>
        <p:txBody>
          <a:bodyPr vert="eaVert"/>
          <a:lstStyle>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extLst/>
          </a:lstStyle>
          <a:p>
            <a:fld id="{E8C465B0-12D2-4C3A-AC58-016B6AE1C083}" type="datetimeFigureOut">
              <a:rPr lang="en-US" smtClean="0"/>
              <a:pPr/>
              <a:t>7/24/2017</a:t>
            </a:fld>
            <a:endParaRPr lang="en-US"/>
          </a:p>
        </p:txBody>
      </p:sp>
      <p:sp>
        <p:nvSpPr>
          <p:cNvPr id="5" name="4 Marcador de pie de página"/>
          <p:cNvSpPr>
            <a:spLocks noGrp="1"/>
          </p:cNvSpPr>
          <p:nvPr>
            <p:ph type="ftr" sz="quarter" idx="11"/>
          </p:nvPr>
        </p:nvSpPr>
        <p:spPr/>
        <p:txBody>
          <a:bodyPr/>
          <a:lstStyle>
            <a:extLst/>
          </a:lstStyle>
          <a:p>
            <a:endParaRPr lang="en-US"/>
          </a:p>
        </p:txBody>
      </p:sp>
      <p:sp>
        <p:nvSpPr>
          <p:cNvPr id="6" name="5 Marcador de número de diapositiva"/>
          <p:cNvSpPr>
            <a:spLocks noGrp="1"/>
          </p:cNvSpPr>
          <p:nvPr>
            <p:ph type="sldNum" sz="quarter" idx="12"/>
          </p:nvPr>
        </p:nvSpPr>
        <p:spPr/>
        <p:txBody>
          <a:bodyPr/>
          <a:lstStyle>
            <a:extLst/>
          </a:lstStyle>
          <a:p>
            <a:fld id="{47873B95-7343-46F5-A89D-040A8A5ADBA6}" type="slidenum">
              <a:rPr lang="en-US" smtClean="0"/>
              <a:pPr/>
              <a:t>‹Nº›</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extLst/>
          </a:lstStyle>
          <a:p>
            <a:r>
              <a:rPr kumimoji="0" lang="es-ES" smtClean="0"/>
              <a:t>Haga clic para modificar el estilo de título del patrón</a:t>
            </a:r>
            <a:endParaRPr kumimoji="0" lang="en-US"/>
          </a:p>
        </p:txBody>
      </p:sp>
      <p:sp>
        <p:nvSpPr>
          <p:cNvPr id="3" name="2 Marcador de contenido"/>
          <p:cNvSpPr>
            <a:spLocks noGrp="1"/>
          </p:cNvSpPr>
          <p:nvPr>
            <p:ph idx="1"/>
          </p:nvPr>
        </p:nvSpPr>
        <p:spPr/>
        <p:txBody>
          <a:bodyPr/>
          <a:lstStyle>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extLst/>
          </a:lstStyle>
          <a:p>
            <a:fld id="{E8C465B0-12D2-4C3A-AC58-016B6AE1C083}" type="datetimeFigureOut">
              <a:rPr lang="en-US" smtClean="0"/>
              <a:pPr/>
              <a:t>7/24/2017</a:t>
            </a:fld>
            <a:endParaRPr lang="en-US"/>
          </a:p>
        </p:txBody>
      </p:sp>
      <p:sp>
        <p:nvSpPr>
          <p:cNvPr id="5" name="4 Marcador de pie de página"/>
          <p:cNvSpPr>
            <a:spLocks noGrp="1"/>
          </p:cNvSpPr>
          <p:nvPr>
            <p:ph type="ftr" sz="quarter" idx="11"/>
          </p:nvPr>
        </p:nvSpPr>
        <p:spPr/>
        <p:txBody>
          <a:bodyPr/>
          <a:lstStyle>
            <a:extLst/>
          </a:lstStyle>
          <a:p>
            <a:endParaRPr lang="en-US"/>
          </a:p>
        </p:txBody>
      </p:sp>
      <p:sp>
        <p:nvSpPr>
          <p:cNvPr id="6" name="5 Marcador de número de diapositiva"/>
          <p:cNvSpPr>
            <a:spLocks noGrp="1"/>
          </p:cNvSpPr>
          <p:nvPr>
            <p:ph type="sldNum" sz="quarter" idx="12"/>
          </p:nvPr>
        </p:nvSpPr>
        <p:spPr/>
        <p:txBody>
          <a:bodyPr/>
          <a:lstStyle>
            <a:extLst/>
          </a:lstStyle>
          <a:p>
            <a:fld id="{47873B95-7343-46F5-A89D-040A8A5ADBA6}" type="slidenum">
              <a:rPr lang="en-US" smtClean="0"/>
              <a:pPr/>
              <a:t>‹Nº›</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Encabezado de sección">
    <p:spTree>
      <p:nvGrpSpPr>
        <p:cNvPr id="1" name=""/>
        <p:cNvGrpSpPr/>
        <p:nvPr/>
      </p:nvGrpSpPr>
      <p:grpSpPr>
        <a:xfrm>
          <a:off x="0" y="0"/>
          <a:ext cx="0" cy="0"/>
          <a:chOff x="0" y="0"/>
          <a:chExt cx="0" cy="0"/>
        </a:xfrm>
      </p:grpSpPr>
      <p:sp>
        <p:nvSpPr>
          <p:cNvPr id="7" name="6 Rectángulo"/>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1 Título"/>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s-ES" smtClean="0"/>
              <a:t>Haga clic para modificar el estilo de texto del patrón</a:t>
            </a:r>
          </a:p>
        </p:txBody>
      </p:sp>
      <p:sp>
        <p:nvSpPr>
          <p:cNvPr id="4" name="3 Marcador de fecha"/>
          <p:cNvSpPr>
            <a:spLocks noGrp="1"/>
          </p:cNvSpPr>
          <p:nvPr>
            <p:ph type="dt" sz="half" idx="10"/>
          </p:nvPr>
        </p:nvSpPr>
        <p:spPr/>
        <p:txBody>
          <a:bodyPr/>
          <a:lstStyle>
            <a:extLst/>
          </a:lstStyle>
          <a:p>
            <a:fld id="{E8C465B0-12D2-4C3A-AC58-016B6AE1C083}" type="datetimeFigureOut">
              <a:rPr lang="en-US" smtClean="0"/>
              <a:pPr/>
              <a:t>7/24/2017</a:t>
            </a:fld>
            <a:endParaRPr lang="en-US"/>
          </a:p>
        </p:txBody>
      </p:sp>
      <p:sp>
        <p:nvSpPr>
          <p:cNvPr id="5" name="4 Marcador de pie de página"/>
          <p:cNvSpPr>
            <a:spLocks noGrp="1"/>
          </p:cNvSpPr>
          <p:nvPr>
            <p:ph type="ftr" sz="quarter" idx="11"/>
          </p:nvPr>
        </p:nvSpPr>
        <p:spPr/>
        <p:txBody>
          <a:bodyPr/>
          <a:lstStyle>
            <a:extLst/>
          </a:lstStyle>
          <a:p>
            <a:endParaRPr lang="en-US"/>
          </a:p>
        </p:txBody>
      </p:sp>
      <p:sp>
        <p:nvSpPr>
          <p:cNvPr id="6" name="5 Marcador de número de diapositiva"/>
          <p:cNvSpPr>
            <a:spLocks noGrp="1"/>
          </p:cNvSpPr>
          <p:nvPr>
            <p:ph type="sldNum" sz="quarter" idx="12"/>
          </p:nvPr>
        </p:nvSpPr>
        <p:spPr/>
        <p:txBody>
          <a:bodyPr/>
          <a:lstStyle>
            <a:extLst/>
          </a:lstStyle>
          <a:p>
            <a:fld id="{47873B95-7343-46F5-A89D-040A8A5ADBA6}" type="slidenum">
              <a:rPr lang="en-US" smtClean="0"/>
              <a:pPr/>
              <a:t>‹Nº›</a:t>
            </a:fld>
            <a:endParaRPr lang="en-US"/>
          </a:p>
        </p:txBody>
      </p:sp>
      <p:sp>
        <p:nvSpPr>
          <p:cNvPr id="10" name="9 Rectángulo"/>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7 Elipse"/>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8 Elipse"/>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a:xfrm>
            <a:off x="1435608" y="274320"/>
            <a:ext cx="7498080" cy="1143000"/>
          </a:xfrm>
        </p:spPr>
        <p:txBody>
          <a:bodyPr/>
          <a:lstStyle>
            <a:extLst/>
          </a:lstStyle>
          <a:p>
            <a:r>
              <a:rPr kumimoji="0" lang="es-ES" smtClean="0"/>
              <a:t>Haga clic para modificar el estilo de título del patrón</a:t>
            </a:r>
            <a:endParaRPr kumimoji="0" lang="en-US"/>
          </a:p>
        </p:txBody>
      </p:sp>
      <p:sp>
        <p:nvSpPr>
          <p:cNvPr id="3" name="2 Marcador de contenido"/>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contenido"/>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5" name="4 Marcador de fecha"/>
          <p:cNvSpPr>
            <a:spLocks noGrp="1"/>
          </p:cNvSpPr>
          <p:nvPr>
            <p:ph type="dt" sz="half" idx="10"/>
          </p:nvPr>
        </p:nvSpPr>
        <p:spPr/>
        <p:txBody>
          <a:bodyPr/>
          <a:lstStyle>
            <a:extLst/>
          </a:lstStyle>
          <a:p>
            <a:fld id="{E8C465B0-12D2-4C3A-AC58-016B6AE1C083}" type="datetimeFigureOut">
              <a:rPr lang="en-US" smtClean="0"/>
              <a:pPr/>
              <a:t>7/24/2017</a:t>
            </a:fld>
            <a:endParaRPr lang="en-US"/>
          </a:p>
        </p:txBody>
      </p:sp>
      <p:sp>
        <p:nvSpPr>
          <p:cNvPr id="6" name="5 Marcador de pie de página"/>
          <p:cNvSpPr>
            <a:spLocks noGrp="1"/>
          </p:cNvSpPr>
          <p:nvPr>
            <p:ph type="ftr" sz="quarter" idx="11"/>
          </p:nvPr>
        </p:nvSpPr>
        <p:spPr/>
        <p:txBody>
          <a:bodyPr/>
          <a:lstStyle>
            <a:extLst/>
          </a:lstStyle>
          <a:p>
            <a:endParaRPr lang="en-US"/>
          </a:p>
        </p:txBody>
      </p:sp>
      <p:sp>
        <p:nvSpPr>
          <p:cNvPr id="7" name="6 Marcador de número de diapositiva"/>
          <p:cNvSpPr>
            <a:spLocks noGrp="1"/>
          </p:cNvSpPr>
          <p:nvPr>
            <p:ph type="sldNum" sz="quarter" idx="12"/>
          </p:nvPr>
        </p:nvSpPr>
        <p:spPr/>
        <p:txBody>
          <a:bodyPr/>
          <a:lstStyle>
            <a:extLst/>
          </a:lstStyle>
          <a:p>
            <a:fld id="{47873B95-7343-46F5-A89D-040A8A5ADBA6}" type="slidenum">
              <a:rPr lang="en-US" smtClean="0"/>
              <a:pPr/>
              <a:t>‹Nº›</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s-ES" smtClean="0"/>
              <a:t>Haga clic para modificar el estilo de texto del patrón</a:t>
            </a:r>
          </a:p>
        </p:txBody>
      </p:sp>
      <p:sp>
        <p:nvSpPr>
          <p:cNvPr id="4" name="3 Marcador de texto"/>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s-ES" smtClean="0"/>
              <a:t>Haga clic para modificar el estilo de texto del patrón</a:t>
            </a:r>
          </a:p>
        </p:txBody>
      </p:sp>
      <p:sp>
        <p:nvSpPr>
          <p:cNvPr id="5" name="4 Marcador de contenido"/>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6" name="5 Marcador de contenido"/>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7" name="6 Marcador de fecha"/>
          <p:cNvSpPr>
            <a:spLocks noGrp="1"/>
          </p:cNvSpPr>
          <p:nvPr>
            <p:ph type="dt" sz="half" idx="10"/>
          </p:nvPr>
        </p:nvSpPr>
        <p:spPr/>
        <p:txBody>
          <a:bodyPr/>
          <a:lstStyle>
            <a:extLst/>
          </a:lstStyle>
          <a:p>
            <a:fld id="{E8C465B0-12D2-4C3A-AC58-016B6AE1C083}" type="datetimeFigureOut">
              <a:rPr lang="en-US" smtClean="0"/>
              <a:pPr/>
              <a:t>7/24/2017</a:t>
            </a:fld>
            <a:endParaRPr lang="en-US"/>
          </a:p>
        </p:txBody>
      </p:sp>
      <p:sp>
        <p:nvSpPr>
          <p:cNvPr id="8" name="7 Marcador de pie de página"/>
          <p:cNvSpPr>
            <a:spLocks noGrp="1"/>
          </p:cNvSpPr>
          <p:nvPr>
            <p:ph type="ftr" sz="quarter" idx="11"/>
          </p:nvPr>
        </p:nvSpPr>
        <p:spPr/>
        <p:txBody>
          <a:bodyPr/>
          <a:lstStyle>
            <a:extLst/>
          </a:lstStyle>
          <a:p>
            <a:endParaRPr lang="en-US"/>
          </a:p>
        </p:txBody>
      </p:sp>
      <p:sp>
        <p:nvSpPr>
          <p:cNvPr id="9" name="8 Marcador de número de diapositiva"/>
          <p:cNvSpPr>
            <a:spLocks noGrp="1"/>
          </p:cNvSpPr>
          <p:nvPr>
            <p:ph type="sldNum" sz="quarter" idx="12"/>
          </p:nvPr>
        </p:nvSpPr>
        <p:spPr/>
        <p:txBody>
          <a:bodyPr/>
          <a:lstStyle>
            <a:extLst/>
          </a:lstStyle>
          <a:p>
            <a:fld id="{47873B95-7343-46F5-A89D-040A8A5ADBA6}" type="slidenum">
              <a:rPr lang="en-US" smtClean="0"/>
              <a:pPr/>
              <a:t>‹Nº›</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a:xfrm>
            <a:off x="1435608" y="274320"/>
            <a:ext cx="7498080" cy="1143000"/>
          </a:xfrm>
        </p:spPr>
        <p:txBody>
          <a:bodyPr anchor="ctr"/>
          <a:lstStyle>
            <a:extLst/>
          </a:lstStyle>
          <a:p>
            <a:r>
              <a:rPr kumimoji="0" lang="es-ES" smtClean="0"/>
              <a:t>Haga clic para modificar el estilo de título del patrón</a:t>
            </a:r>
            <a:endParaRPr kumimoji="0" lang="en-US"/>
          </a:p>
        </p:txBody>
      </p:sp>
      <p:sp>
        <p:nvSpPr>
          <p:cNvPr id="3" name="2 Marcador de fecha"/>
          <p:cNvSpPr>
            <a:spLocks noGrp="1"/>
          </p:cNvSpPr>
          <p:nvPr>
            <p:ph type="dt" sz="half" idx="10"/>
          </p:nvPr>
        </p:nvSpPr>
        <p:spPr/>
        <p:txBody>
          <a:bodyPr/>
          <a:lstStyle>
            <a:extLst/>
          </a:lstStyle>
          <a:p>
            <a:fld id="{E8C465B0-12D2-4C3A-AC58-016B6AE1C083}" type="datetimeFigureOut">
              <a:rPr lang="en-US" smtClean="0"/>
              <a:pPr/>
              <a:t>7/24/2017</a:t>
            </a:fld>
            <a:endParaRPr lang="en-US"/>
          </a:p>
        </p:txBody>
      </p:sp>
      <p:sp>
        <p:nvSpPr>
          <p:cNvPr id="4" name="3 Marcador de pie de página"/>
          <p:cNvSpPr>
            <a:spLocks noGrp="1"/>
          </p:cNvSpPr>
          <p:nvPr>
            <p:ph type="ftr" sz="quarter" idx="11"/>
          </p:nvPr>
        </p:nvSpPr>
        <p:spPr/>
        <p:txBody>
          <a:bodyPr/>
          <a:lstStyle>
            <a:extLst/>
          </a:lstStyle>
          <a:p>
            <a:endParaRPr lang="en-US"/>
          </a:p>
        </p:txBody>
      </p:sp>
      <p:sp>
        <p:nvSpPr>
          <p:cNvPr id="5" name="4 Marcador de número de diapositiva"/>
          <p:cNvSpPr>
            <a:spLocks noGrp="1"/>
          </p:cNvSpPr>
          <p:nvPr>
            <p:ph type="sldNum" sz="quarter" idx="12"/>
          </p:nvPr>
        </p:nvSpPr>
        <p:spPr/>
        <p:txBody>
          <a:bodyPr/>
          <a:lstStyle>
            <a:extLst/>
          </a:lstStyle>
          <a:p>
            <a:fld id="{47873B95-7343-46F5-A89D-040A8A5ADBA6}" type="slidenum">
              <a:rPr lang="en-US" smtClean="0"/>
              <a:pPr/>
              <a:t>‹Nº›</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En blanco">
    <p:spTree>
      <p:nvGrpSpPr>
        <p:cNvPr id="1" name=""/>
        <p:cNvGrpSpPr/>
        <p:nvPr/>
      </p:nvGrpSpPr>
      <p:grpSpPr>
        <a:xfrm>
          <a:off x="0" y="0"/>
          <a:ext cx="0" cy="0"/>
          <a:chOff x="0" y="0"/>
          <a:chExt cx="0" cy="0"/>
        </a:xfrm>
      </p:grpSpPr>
      <p:sp>
        <p:nvSpPr>
          <p:cNvPr id="5" name="4 Rectángulo"/>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1 Marcador de fecha"/>
          <p:cNvSpPr>
            <a:spLocks noGrp="1"/>
          </p:cNvSpPr>
          <p:nvPr>
            <p:ph type="dt" sz="half" idx="10"/>
          </p:nvPr>
        </p:nvSpPr>
        <p:spPr/>
        <p:txBody>
          <a:bodyPr/>
          <a:lstStyle>
            <a:extLst/>
          </a:lstStyle>
          <a:p>
            <a:fld id="{E8C465B0-12D2-4C3A-AC58-016B6AE1C083}" type="datetimeFigureOut">
              <a:rPr lang="en-US" smtClean="0"/>
              <a:pPr/>
              <a:t>7/24/2017</a:t>
            </a:fld>
            <a:endParaRPr lang="en-US"/>
          </a:p>
        </p:txBody>
      </p:sp>
      <p:sp>
        <p:nvSpPr>
          <p:cNvPr id="3" name="2 Marcador de pie de página"/>
          <p:cNvSpPr>
            <a:spLocks noGrp="1"/>
          </p:cNvSpPr>
          <p:nvPr>
            <p:ph type="ftr" sz="quarter" idx="11"/>
          </p:nvPr>
        </p:nvSpPr>
        <p:spPr/>
        <p:txBody>
          <a:bodyPr/>
          <a:lstStyle>
            <a:extLst/>
          </a:lstStyle>
          <a:p>
            <a:endParaRPr lang="en-US"/>
          </a:p>
        </p:txBody>
      </p:sp>
      <p:sp>
        <p:nvSpPr>
          <p:cNvPr id="4" name="3 Marcador de número de diapositiva"/>
          <p:cNvSpPr>
            <a:spLocks noGrp="1"/>
          </p:cNvSpPr>
          <p:nvPr>
            <p:ph type="sldNum" sz="quarter" idx="12"/>
          </p:nvPr>
        </p:nvSpPr>
        <p:spPr/>
        <p:txBody>
          <a:bodyPr/>
          <a:lstStyle>
            <a:extLst/>
          </a:lstStyle>
          <a:p>
            <a:fld id="{47873B95-7343-46F5-A89D-040A8A5ADBA6}" type="slidenum">
              <a:rPr lang="en-US" smtClean="0"/>
              <a:pPr/>
              <a:t>‹Nº›</a:t>
            </a:fld>
            <a:endParaRPr lang="en-US"/>
          </a:p>
        </p:txBody>
      </p:sp>
      <p:sp>
        <p:nvSpPr>
          <p:cNvPr id="6" name="5 Rectángulo"/>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es-ES" smtClean="0"/>
              <a:t>Haga clic para modificar el estilo de título del patrón</a:t>
            </a:r>
            <a:endParaRPr kumimoji="0" lang="en-US"/>
          </a:p>
        </p:txBody>
      </p:sp>
      <p:sp>
        <p:nvSpPr>
          <p:cNvPr id="3" name="2 Marcador de texto"/>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s-ES" smtClean="0"/>
              <a:t>Haga clic para modificar el estilo de texto del patrón</a:t>
            </a:r>
          </a:p>
        </p:txBody>
      </p:sp>
      <p:sp>
        <p:nvSpPr>
          <p:cNvPr id="4" name="3 Marcador de contenido"/>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5" name="4 Marcador de fecha"/>
          <p:cNvSpPr>
            <a:spLocks noGrp="1"/>
          </p:cNvSpPr>
          <p:nvPr>
            <p:ph type="dt" sz="half" idx="10"/>
          </p:nvPr>
        </p:nvSpPr>
        <p:spPr/>
        <p:txBody>
          <a:bodyPr/>
          <a:lstStyle>
            <a:extLst/>
          </a:lstStyle>
          <a:p>
            <a:fld id="{E8C465B0-12D2-4C3A-AC58-016B6AE1C083}" type="datetimeFigureOut">
              <a:rPr lang="en-US" smtClean="0"/>
              <a:pPr/>
              <a:t>7/24/2017</a:t>
            </a:fld>
            <a:endParaRPr lang="en-US"/>
          </a:p>
        </p:txBody>
      </p:sp>
      <p:sp>
        <p:nvSpPr>
          <p:cNvPr id="6" name="5 Marcador de pie de página"/>
          <p:cNvSpPr>
            <a:spLocks noGrp="1"/>
          </p:cNvSpPr>
          <p:nvPr>
            <p:ph type="ftr" sz="quarter" idx="11"/>
          </p:nvPr>
        </p:nvSpPr>
        <p:spPr/>
        <p:txBody>
          <a:bodyPr/>
          <a:lstStyle>
            <a:extLst/>
          </a:lstStyle>
          <a:p>
            <a:endParaRPr lang="en-US"/>
          </a:p>
        </p:txBody>
      </p:sp>
      <p:sp>
        <p:nvSpPr>
          <p:cNvPr id="7" name="6 Marcador de número de diapositiva"/>
          <p:cNvSpPr>
            <a:spLocks noGrp="1"/>
          </p:cNvSpPr>
          <p:nvPr>
            <p:ph type="sldNum" sz="quarter" idx="12"/>
          </p:nvPr>
        </p:nvSpPr>
        <p:spPr/>
        <p:txBody>
          <a:bodyPr/>
          <a:lstStyle>
            <a:extLst/>
          </a:lstStyle>
          <a:p>
            <a:fld id="{47873B95-7343-46F5-A89D-040A8A5ADBA6}" type="slidenum">
              <a:rPr lang="en-US" smtClean="0"/>
              <a:pPr/>
              <a:t>‹Nº›</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es-ES" smtClean="0"/>
              <a:t>Haga clic para modificar el estilo de título del patrón</a:t>
            </a:r>
            <a:endParaRPr kumimoji="0" lang="en-US"/>
          </a:p>
        </p:txBody>
      </p:sp>
      <p:sp>
        <p:nvSpPr>
          <p:cNvPr id="5" name="4 Marcador de fecha"/>
          <p:cNvSpPr>
            <a:spLocks noGrp="1"/>
          </p:cNvSpPr>
          <p:nvPr>
            <p:ph type="dt" sz="half" idx="10"/>
          </p:nvPr>
        </p:nvSpPr>
        <p:spPr/>
        <p:txBody>
          <a:bodyPr/>
          <a:lstStyle>
            <a:extLst/>
          </a:lstStyle>
          <a:p>
            <a:fld id="{E8C465B0-12D2-4C3A-AC58-016B6AE1C083}" type="datetimeFigureOut">
              <a:rPr lang="en-US" smtClean="0"/>
              <a:pPr/>
              <a:t>7/24/2017</a:t>
            </a:fld>
            <a:endParaRPr lang="en-US"/>
          </a:p>
        </p:txBody>
      </p:sp>
      <p:sp>
        <p:nvSpPr>
          <p:cNvPr id="6" name="5 Marcador de pie de página"/>
          <p:cNvSpPr>
            <a:spLocks noGrp="1"/>
          </p:cNvSpPr>
          <p:nvPr>
            <p:ph type="ftr" sz="quarter" idx="11"/>
          </p:nvPr>
        </p:nvSpPr>
        <p:spPr/>
        <p:txBody>
          <a:bodyPr/>
          <a:lstStyle>
            <a:extLst/>
          </a:lstStyle>
          <a:p>
            <a:endParaRPr lang="en-US"/>
          </a:p>
        </p:txBody>
      </p:sp>
      <p:sp>
        <p:nvSpPr>
          <p:cNvPr id="7" name="6 Marcador de número de diapositiva"/>
          <p:cNvSpPr>
            <a:spLocks noGrp="1"/>
          </p:cNvSpPr>
          <p:nvPr>
            <p:ph type="sldNum" sz="quarter" idx="12"/>
          </p:nvPr>
        </p:nvSpPr>
        <p:spPr/>
        <p:txBody>
          <a:bodyPr/>
          <a:lstStyle>
            <a:extLst/>
          </a:lstStyle>
          <a:p>
            <a:fld id="{47873B95-7343-46F5-A89D-040A8A5ADBA6}" type="slidenum">
              <a:rPr lang="en-US" smtClean="0"/>
              <a:pPr/>
              <a:t>‹Nº›</a:t>
            </a:fld>
            <a:endParaRPr lang="en-US"/>
          </a:p>
        </p:txBody>
      </p:sp>
      <p:sp>
        <p:nvSpPr>
          <p:cNvPr id="8" name="7 Rectángulo"/>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2 Marcador de posición de imagen"/>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es-ES" smtClean="0"/>
              <a:t>Haga clic en el icono para agregar una imagen</a:t>
            </a:r>
            <a:endParaRPr kumimoji="0" lang="en-US" dirty="0"/>
          </a:p>
        </p:txBody>
      </p:sp>
      <p:sp>
        <p:nvSpPr>
          <p:cNvPr id="9" name="8 Proceso"/>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9 Proceso"/>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3 Marcador de texto"/>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es-ES" smtClean="0"/>
              <a:t>Haga clic para modificar el estilo de texto del patrón</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6 Circular"/>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7 Elipse"/>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10 Anillo"/>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2" name="11 Rectángulo"/>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4 Marcador de título"/>
          <p:cNvSpPr>
            <a:spLocks noGrp="1"/>
          </p:cNvSpPr>
          <p:nvPr>
            <p:ph type="title"/>
          </p:nvPr>
        </p:nvSpPr>
        <p:spPr>
          <a:xfrm>
            <a:off x="1435608" y="274638"/>
            <a:ext cx="7498080" cy="1143000"/>
          </a:xfrm>
          <a:prstGeom prst="rect">
            <a:avLst/>
          </a:prstGeom>
        </p:spPr>
        <p:txBody>
          <a:bodyPr anchor="ctr">
            <a:normAutofit/>
          </a:bodyPr>
          <a:lstStyle>
            <a:extLst/>
          </a:lstStyle>
          <a:p>
            <a:r>
              <a:rPr kumimoji="0" lang="es-ES" smtClean="0"/>
              <a:t>Haga clic para modificar el estilo de título del patrón</a:t>
            </a:r>
            <a:endParaRPr kumimoji="0" lang="en-US"/>
          </a:p>
        </p:txBody>
      </p:sp>
      <p:sp>
        <p:nvSpPr>
          <p:cNvPr id="9" name="8 Marcador de texto"/>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es-ES" smtClean="0"/>
              <a:t>Haga clic para modificar el estilo de texto del patrón</a:t>
            </a:r>
          </a:p>
          <a:p>
            <a:pPr lvl="1" eaLnBrk="1" latinLnBrk="0" hangingPunct="1"/>
            <a:r>
              <a:rPr kumimoji="0" lang="es-ES" smtClean="0"/>
              <a:t>Segundo nivel</a:t>
            </a:r>
          </a:p>
          <a:p>
            <a:pPr lvl="2" eaLnBrk="1" latinLnBrk="0" hangingPunct="1"/>
            <a:r>
              <a:rPr kumimoji="0" lang="es-ES" smtClean="0"/>
              <a:t>Tercer nivel</a:t>
            </a:r>
          </a:p>
          <a:p>
            <a:pPr lvl="3" eaLnBrk="1" latinLnBrk="0" hangingPunct="1"/>
            <a:r>
              <a:rPr kumimoji="0" lang="es-ES" smtClean="0"/>
              <a:t>Cuarto nivel</a:t>
            </a:r>
          </a:p>
          <a:p>
            <a:pPr lvl="4" eaLnBrk="1" latinLnBrk="0" hangingPunct="1"/>
            <a:r>
              <a:rPr kumimoji="0" lang="es-ES" smtClean="0"/>
              <a:t>Quinto nivel</a:t>
            </a:r>
            <a:endParaRPr kumimoji="0" lang="en-US"/>
          </a:p>
        </p:txBody>
      </p:sp>
      <p:sp>
        <p:nvSpPr>
          <p:cNvPr id="24" name="23 Marcador de fecha"/>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E8C465B0-12D2-4C3A-AC58-016B6AE1C083}" type="datetimeFigureOut">
              <a:rPr lang="en-US" smtClean="0"/>
              <a:pPr/>
              <a:t>7/24/2017</a:t>
            </a:fld>
            <a:endParaRPr lang="en-US"/>
          </a:p>
        </p:txBody>
      </p:sp>
      <p:sp>
        <p:nvSpPr>
          <p:cNvPr id="10" name="9 Marcador de pie de página"/>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en-US"/>
          </a:p>
        </p:txBody>
      </p:sp>
      <p:sp>
        <p:nvSpPr>
          <p:cNvPr id="22" name="21 Marcador de número de diapositiva"/>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47873B95-7343-46F5-A89D-040A8A5ADBA6}" type="slidenum">
              <a:rPr lang="en-US" smtClean="0"/>
              <a:pPr/>
              <a:t>‹Nº›</a:t>
            </a:fld>
            <a:endParaRPr lang="en-US"/>
          </a:p>
        </p:txBody>
      </p:sp>
      <p:sp>
        <p:nvSpPr>
          <p:cNvPr id="15" name="14 Rectángulo"/>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1.xml"/><Relationship Id="rId4" Type="http://schemas.openxmlformats.org/officeDocument/2006/relationships/image" Target="../media/image4.jpeg"/></Relationships>
</file>

<file path=ppt/slides/_rels/slide10.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8.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9.xml"/></Relationships>
</file>

<file path=ppt/slides/_rels/slide7.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image" Target="../media/image9.jpeg"/><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1357290" y="2357430"/>
            <a:ext cx="7406640" cy="1117726"/>
          </a:xfrm>
        </p:spPr>
        <p:txBody>
          <a:bodyPr>
            <a:normAutofit/>
          </a:bodyPr>
          <a:lstStyle/>
          <a:p>
            <a:r>
              <a:rPr lang="es-ES" dirty="0" smtClean="0"/>
              <a:t>SINDROME DE APERT</a:t>
            </a:r>
            <a:endParaRPr lang="es-ES" dirty="0"/>
          </a:p>
        </p:txBody>
      </p:sp>
      <p:sp>
        <p:nvSpPr>
          <p:cNvPr id="3" name="2 Subtítulo"/>
          <p:cNvSpPr>
            <a:spLocks noGrp="1"/>
          </p:cNvSpPr>
          <p:nvPr>
            <p:ph type="subTitle" idx="1"/>
          </p:nvPr>
        </p:nvSpPr>
        <p:spPr>
          <a:xfrm>
            <a:off x="6072198" y="5857892"/>
            <a:ext cx="2552688" cy="673730"/>
          </a:xfrm>
        </p:spPr>
        <p:txBody>
          <a:bodyPr>
            <a:normAutofit fontScale="92500" lnSpcReduction="20000"/>
          </a:bodyPr>
          <a:lstStyle/>
          <a:p>
            <a:r>
              <a:rPr lang="es-ES" dirty="0" smtClean="0"/>
              <a:t>Responsable: Lorena Cassias A.</a:t>
            </a:r>
            <a:endParaRPr lang="es-ES" dirty="0"/>
          </a:p>
        </p:txBody>
      </p:sp>
      <p:pic>
        <p:nvPicPr>
          <p:cNvPr id="4" name="3 Imagen" descr="Descripción: D:\CIELITO\FABITO\R.B.C\2010\LOGO EIFODEC.jpg"/>
          <p:cNvPicPr/>
          <p:nvPr/>
        </p:nvPicPr>
        <p:blipFill>
          <a:blip r:embed="rId2"/>
          <a:srcRect/>
          <a:stretch>
            <a:fillRect/>
          </a:stretch>
        </p:blipFill>
        <p:spPr bwMode="auto">
          <a:xfrm>
            <a:off x="1571604" y="357166"/>
            <a:ext cx="1930729" cy="1785948"/>
          </a:xfrm>
          <a:prstGeom prst="rect">
            <a:avLst/>
          </a:prstGeom>
          <a:noFill/>
          <a:ln w="9525">
            <a:noFill/>
            <a:miter lim="800000"/>
            <a:headEnd/>
            <a:tailEnd/>
          </a:ln>
        </p:spPr>
      </p:pic>
      <p:pic>
        <p:nvPicPr>
          <p:cNvPr id="5" name="4 Imagen" descr="Descripción: D:\CIELITO\FABITO\R.B.C\2010\LOGO LUZ PARA EL MUNDO.JPG"/>
          <p:cNvPicPr/>
          <p:nvPr/>
        </p:nvPicPr>
        <p:blipFill>
          <a:blip r:embed="rId3"/>
          <a:srcRect/>
          <a:stretch>
            <a:fillRect/>
          </a:stretch>
        </p:blipFill>
        <p:spPr bwMode="auto">
          <a:xfrm>
            <a:off x="5429256" y="571480"/>
            <a:ext cx="2786082" cy="1000132"/>
          </a:xfrm>
          <a:prstGeom prst="rect">
            <a:avLst/>
          </a:prstGeom>
          <a:noFill/>
          <a:ln w="9525">
            <a:noFill/>
            <a:miter lim="800000"/>
            <a:headEnd/>
            <a:tailEnd/>
          </a:ln>
        </p:spPr>
      </p:pic>
      <p:pic>
        <p:nvPicPr>
          <p:cNvPr id="6146" name="Picture 2" descr="G:\descarga (1).jpg"/>
          <p:cNvPicPr>
            <a:picLocks noChangeAspect="1" noChangeArrowheads="1"/>
          </p:cNvPicPr>
          <p:nvPr/>
        </p:nvPicPr>
        <p:blipFill>
          <a:blip r:embed="rId4"/>
          <a:srcRect/>
          <a:stretch>
            <a:fillRect/>
          </a:stretch>
        </p:blipFill>
        <p:spPr bwMode="auto">
          <a:xfrm>
            <a:off x="1571604" y="3929066"/>
            <a:ext cx="4071966" cy="2280301"/>
          </a:xfrm>
          <a:prstGeom prst="rect">
            <a:avLst/>
          </a:prstGeom>
          <a:noFill/>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500034" y="1857364"/>
            <a:ext cx="3543296" cy="1021662"/>
          </a:xfrm>
        </p:spPr>
        <p:txBody>
          <a:bodyPr/>
          <a:lstStyle/>
          <a:p>
            <a:r>
              <a:rPr lang="es-ES" dirty="0" smtClean="0"/>
              <a:t>COMPLICACIONES </a:t>
            </a:r>
            <a:endParaRPr lang="es-ES" dirty="0"/>
          </a:p>
        </p:txBody>
      </p:sp>
      <p:sp>
        <p:nvSpPr>
          <p:cNvPr id="4" name="3 Marcador de contenido"/>
          <p:cNvSpPr>
            <a:spLocks noGrp="1"/>
          </p:cNvSpPr>
          <p:nvPr>
            <p:ph sz="half" idx="1"/>
          </p:nvPr>
        </p:nvSpPr>
        <p:spPr>
          <a:xfrm>
            <a:off x="457200" y="3071810"/>
            <a:ext cx="8153400" cy="3054353"/>
          </a:xfrm>
        </p:spPr>
        <p:txBody>
          <a:bodyPr>
            <a:normAutofit lnSpcReduction="10000"/>
          </a:bodyPr>
          <a:lstStyle/>
          <a:p>
            <a:pPr algn="just">
              <a:buNone/>
            </a:pPr>
            <a:r>
              <a:rPr lang="es-ES" sz="2800" dirty="0" smtClean="0"/>
              <a:t>Las complicaciones menores incluyen: infecciones en la piel, alrededor de los puntos de la costura; retención de sangre debajo de la piel y pérdida de cabello.</a:t>
            </a:r>
          </a:p>
          <a:p>
            <a:pPr algn="just">
              <a:buNone/>
            </a:pPr>
            <a:r>
              <a:rPr lang="es-ES" sz="2800" dirty="0" smtClean="0"/>
              <a:t>Afortunadamente, con el acercamiento </a:t>
            </a:r>
            <a:r>
              <a:rPr lang="es-ES" sz="2800" dirty="0" err="1" smtClean="0"/>
              <a:t>multi</a:t>
            </a:r>
            <a:r>
              <a:rPr lang="es-ES" sz="2800" dirty="0" smtClean="0"/>
              <a:t>-equipo de la mayoría de los centros, las complicaciones son mínimas, siendo extremadamente raras la pérdida de la visión, el daño al cerebro y la muerte.</a:t>
            </a:r>
            <a:endParaRPr lang="es-ES" sz="2800" dirty="0"/>
          </a:p>
        </p:txBody>
      </p:sp>
      <p:pic>
        <p:nvPicPr>
          <p:cNvPr id="5122" name="Picture 2" descr="G:\descarga (2).jpg"/>
          <p:cNvPicPr>
            <a:picLocks noChangeAspect="1" noChangeArrowheads="1"/>
          </p:cNvPicPr>
          <p:nvPr/>
        </p:nvPicPr>
        <p:blipFill>
          <a:blip r:embed="rId2"/>
          <a:srcRect/>
          <a:stretch>
            <a:fillRect/>
          </a:stretch>
        </p:blipFill>
        <p:spPr bwMode="auto">
          <a:xfrm>
            <a:off x="4286248" y="500042"/>
            <a:ext cx="4197012" cy="2357454"/>
          </a:xfrm>
          <a:prstGeom prst="rect">
            <a:avLst/>
          </a:prstGeom>
          <a:noFill/>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ES" sz="8000" dirty="0" smtClean="0">
                <a:latin typeface="Eras Bold ITC" pitchFamily="34" charset="0"/>
              </a:rPr>
              <a:t>GRACIAS </a:t>
            </a:r>
            <a:endParaRPr lang="es-ES" sz="8000" dirty="0">
              <a:latin typeface="Eras Bold ITC" pitchFamily="34" charset="0"/>
            </a:endParaRPr>
          </a:p>
        </p:txBody>
      </p:sp>
    </p:spTree>
  </p:cSld>
  <p:clrMapOvr>
    <a:masterClrMapping/>
  </p:clrMapOvr>
  <p:transition>
    <p:dissolv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1357290" y="332656"/>
            <a:ext cx="7072362" cy="432048"/>
          </a:xfrm>
        </p:spPr>
        <p:txBody>
          <a:bodyPr>
            <a:normAutofit fontScale="90000"/>
          </a:bodyPr>
          <a:lstStyle/>
          <a:p>
            <a:r>
              <a:rPr lang="es-BO" dirty="0" smtClean="0"/>
              <a:t>¿ Qué es el síndrome de Apert?</a:t>
            </a:r>
            <a:endParaRPr lang="en-US" dirty="0"/>
          </a:p>
        </p:txBody>
      </p:sp>
      <p:sp>
        <p:nvSpPr>
          <p:cNvPr id="3" name="2 Marcador de contenido"/>
          <p:cNvSpPr>
            <a:spLocks noGrp="1"/>
          </p:cNvSpPr>
          <p:nvPr>
            <p:ph idx="1"/>
          </p:nvPr>
        </p:nvSpPr>
        <p:spPr>
          <a:xfrm>
            <a:off x="1043608" y="1214422"/>
            <a:ext cx="7920880" cy="5238914"/>
          </a:xfrm>
        </p:spPr>
        <p:txBody>
          <a:bodyPr>
            <a:noAutofit/>
          </a:bodyPr>
          <a:lstStyle/>
          <a:p>
            <a:pPr algn="just">
              <a:buNone/>
            </a:pPr>
            <a:r>
              <a:rPr lang="es-BO" sz="2500" dirty="0" smtClean="0"/>
              <a:t>   El síndrome de Apert es una condición congénita, clasificada ampliamente por anomalías craneofaciales y de las extremidades. Este síndrome se caracteriza por el crecimiento anormal de distintos huesos en el cuerpo, principalmente en el cráneo, el área centrofacial, las manos y los pies.</a:t>
            </a:r>
            <a:endParaRPr lang="es-BO" sz="2500" b="1" i="1" dirty="0" smtClean="0"/>
          </a:p>
          <a:p>
            <a:pPr algn="just"/>
            <a:endParaRPr lang="es-BO" sz="2500" dirty="0"/>
          </a:p>
        </p:txBody>
      </p:sp>
      <p:pic>
        <p:nvPicPr>
          <p:cNvPr id="1027" name="Picture 3" descr="G:\descarga (1).jpg"/>
          <p:cNvPicPr>
            <a:picLocks noChangeAspect="1" noChangeArrowheads="1"/>
          </p:cNvPicPr>
          <p:nvPr/>
        </p:nvPicPr>
        <p:blipFill>
          <a:blip r:embed="rId2"/>
          <a:srcRect/>
          <a:stretch>
            <a:fillRect/>
          </a:stretch>
        </p:blipFill>
        <p:spPr bwMode="auto">
          <a:xfrm>
            <a:off x="4071934" y="3643314"/>
            <a:ext cx="4771058" cy="2814668"/>
          </a:xfrm>
          <a:prstGeom prst="rect">
            <a:avLst/>
          </a:prstGeom>
          <a:noFill/>
        </p:spPr>
      </p:pic>
    </p:spTree>
    <p:extLst>
      <p:ext uri="{BB962C8B-B14F-4D97-AF65-F5344CB8AC3E}">
        <p14:creationId xmlns:p14="http://schemas.microsoft.com/office/powerpoint/2010/main" val="277116186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1043608" y="188640"/>
            <a:ext cx="7818072" cy="850106"/>
          </a:xfrm>
        </p:spPr>
        <p:txBody>
          <a:bodyPr>
            <a:normAutofit/>
          </a:bodyPr>
          <a:lstStyle/>
          <a:p>
            <a:r>
              <a:rPr lang="es-BO" sz="3000" dirty="0" smtClean="0"/>
              <a:t>CAUSAS</a:t>
            </a:r>
            <a:endParaRPr lang="en-US" sz="3000" dirty="0"/>
          </a:p>
        </p:txBody>
      </p:sp>
      <p:sp>
        <p:nvSpPr>
          <p:cNvPr id="5" name="4 Marcador de contenido"/>
          <p:cNvSpPr>
            <a:spLocks noGrp="1"/>
          </p:cNvSpPr>
          <p:nvPr>
            <p:ph idx="1"/>
          </p:nvPr>
        </p:nvSpPr>
        <p:spPr>
          <a:xfrm>
            <a:off x="1187624" y="1052736"/>
            <a:ext cx="7704856" cy="5616624"/>
          </a:xfrm>
        </p:spPr>
        <p:txBody>
          <a:bodyPr/>
          <a:lstStyle/>
          <a:p>
            <a:pPr marL="82296" indent="0" algn="just">
              <a:buNone/>
            </a:pPr>
            <a:r>
              <a:rPr lang="es-BO" dirty="0" smtClean="0"/>
              <a:t>El síndrome de Apert es el resultados de una mutación genetica.se puede heredar de un padre que sufre del mismo síndrome o se puede tratar de una mutación nueva. Ocurre aproximadamente en 1 de cada 160.000 a 200.000 nacimientos vivos, y existe 1 en 2 posibilidades(50%) de que se pase esta condición a su hijo.</a:t>
            </a:r>
            <a:endParaRPr lang="en-US" i="1" dirty="0"/>
          </a:p>
        </p:txBody>
      </p:sp>
      <p:pic>
        <p:nvPicPr>
          <p:cNvPr id="2050" name="Picture 2" descr="G:\descarga (4).jpg"/>
          <p:cNvPicPr>
            <a:picLocks noChangeAspect="1" noChangeArrowheads="1"/>
          </p:cNvPicPr>
          <p:nvPr/>
        </p:nvPicPr>
        <p:blipFill>
          <a:blip r:embed="rId2"/>
          <a:srcRect/>
          <a:stretch>
            <a:fillRect/>
          </a:stretch>
        </p:blipFill>
        <p:spPr bwMode="auto">
          <a:xfrm>
            <a:off x="5429256" y="4714884"/>
            <a:ext cx="2495550" cy="1828800"/>
          </a:xfrm>
          <a:prstGeom prst="rect">
            <a:avLst/>
          </a:prstGeom>
          <a:noFill/>
        </p:spPr>
      </p:pic>
    </p:spTree>
    <p:extLst>
      <p:ext uri="{BB962C8B-B14F-4D97-AF65-F5344CB8AC3E}">
        <p14:creationId xmlns:p14="http://schemas.microsoft.com/office/powerpoint/2010/main" val="97972136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1043608" y="908720"/>
            <a:ext cx="7920880" cy="5760640"/>
          </a:xfrm>
        </p:spPr>
        <p:txBody>
          <a:bodyPr anchor="b">
            <a:normAutofit/>
          </a:bodyPr>
          <a:lstStyle/>
          <a:p>
            <a:pPr lvl="1" algn="ctr">
              <a:buNone/>
            </a:pPr>
            <a:r>
              <a:rPr lang="es-ES" sz="2000" dirty="0" smtClean="0"/>
              <a:t>Según</a:t>
            </a:r>
            <a:r>
              <a:rPr lang="en-US" sz="2000" dirty="0" smtClean="0"/>
              <a:t> los </a:t>
            </a:r>
            <a:r>
              <a:rPr lang="es-ES" sz="2000" dirty="0" smtClean="0"/>
              <a:t>estudios</a:t>
            </a:r>
            <a:r>
              <a:rPr lang="en-US" sz="2000" dirty="0" smtClean="0"/>
              <a:t> </a:t>
            </a:r>
            <a:r>
              <a:rPr lang="es-ES" sz="2000" dirty="0" smtClean="0"/>
              <a:t>que</a:t>
            </a:r>
            <a:r>
              <a:rPr lang="en-US" sz="2000" dirty="0" smtClean="0"/>
              <a:t> </a:t>
            </a:r>
            <a:r>
              <a:rPr lang="es-ES" sz="2000" dirty="0" smtClean="0"/>
              <a:t>realizaron</a:t>
            </a:r>
            <a:r>
              <a:rPr lang="en-US" sz="2000" dirty="0" smtClean="0"/>
              <a:t> en Oxford University </a:t>
            </a:r>
          </a:p>
          <a:p>
            <a:pPr lvl="1" algn="ctr">
              <a:buNone/>
            </a:pPr>
            <a:r>
              <a:rPr lang="en-US" sz="2000" dirty="0" smtClean="0"/>
              <a:t>El </a:t>
            </a:r>
            <a:r>
              <a:rPr lang="es-ES" sz="2000" dirty="0" smtClean="0"/>
              <a:t>cambio</a:t>
            </a:r>
            <a:r>
              <a:rPr lang="en-US" sz="2000" dirty="0" smtClean="0"/>
              <a:t> se </a:t>
            </a:r>
            <a:r>
              <a:rPr lang="es-ES" sz="2000" dirty="0" smtClean="0"/>
              <a:t>da</a:t>
            </a:r>
            <a:r>
              <a:rPr lang="en-US" sz="2000" dirty="0" smtClean="0"/>
              <a:t> en un gen del </a:t>
            </a:r>
            <a:r>
              <a:rPr lang="es-ES" sz="2000" dirty="0" smtClean="0"/>
              <a:t>cromosoma</a:t>
            </a:r>
            <a:r>
              <a:rPr lang="en-US" sz="2000" dirty="0" smtClean="0"/>
              <a:t> </a:t>
            </a:r>
            <a:r>
              <a:rPr lang="es-ES" sz="2000" dirty="0" smtClean="0"/>
              <a:t>número</a:t>
            </a:r>
            <a:r>
              <a:rPr lang="en-US" sz="2000" dirty="0" smtClean="0"/>
              <a:t> 10, </a:t>
            </a:r>
            <a:r>
              <a:rPr lang="es-ES" sz="2000" dirty="0" smtClean="0"/>
              <a:t>llamado</a:t>
            </a:r>
            <a:r>
              <a:rPr lang="en-US" sz="2000" dirty="0" smtClean="0"/>
              <a:t> Receptor 2 del factor de </a:t>
            </a:r>
            <a:r>
              <a:rPr lang="es-ES" sz="2000" dirty="0" smtClean="0"/>
              <a:t>crecimiento</a:t>
            </a:r>
            <a:r>
              <a:rPr lang="en-US" sz="2000" dirty="0" smtClean="0"/>
              <a:t> de </a:t>
            </a:r>
            <a:r>
              <a:rPr lang="es-ES" sz="2000" dirty="0" smtClean="0"/>
              <a:t>Fibroblasto</a:t>
            </a:r>
            <a:r>
              <a:rPr lang="en-US" sz="2000" dirty="0" smtClean="0"/>
              <a:t> (FGFR2).</a:t>
            </a:r>
          </a:p>
          <a:p>
            <a:pPr lvl="1" algn="ctr">
              <a:buNone/>
            </a:pPr>
            <a:r>
              <a:rPr lang="es-ES" sz="2000" dirty="0" smtClean="0"/>
              <a:t>cuando el síndrome de Apert ocurre, sólo una molécula particular es una de las dos copias de este gen ha sido intercambiada por otra. La otra copia de este gen se queda enteramente normal.</a:t>
            </a:r>
            <a:endParaRPr lang="es-ES" sz="2000" dirty="0"/>
          </a:p>
        </p:txBody>
      </p:sp>
      <p:pic>
        <p:nvPicPr>
          <p:cNvPr id="3076" name="Picture 4" descr="G:\descarga (3).jpg"/>
          <p:cNvPicPr>
            <a:picLocks noChangeAspect="1" noChangeArrowheads="1"/>
          </p:cNvPicPr>
          <p:nvPr/>
        </p:nvPicPr>
        <p:blipFill>
          <a:blip r:embed="rId2"/>
          <a:srcRect/>
          <a:stretch>
            <a:fillRect/>
          </a:stretch>
        </p:blipFill>
        <p:spPr bwMode="auto">
          <a:xfrm>
            <a:off x="2643174" y="357166"/>
            <a:ext cx="4500594" cy="4175324"/>
          </a:xfrm>
          <a:prstGeom prst="rect">
            <a:avLst/>
          </a:prstGeom>
          <a:noFill/>
        </p:spPr>
      </p:pic>
    </p:spTree>
    <p:extLst>
      <p:ext uri="{BB962C8B-B14F-4D97-AF65-F5344CB8AC3E}">
        <p14:creationId xmlns:p14="http://schemas.microsoft.com/office/powerpoint/2010/main" val="94755172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dirty="0" smtClean="0"/>
              <a:t>Rasgos </a:t>
            </a:r>
            <a:endParaRPr lang="es-ES" dirty="0"/>
          </a:p>
        </p:txBody>
      </p:sp>
      <p:sp>
        <p:nvSpPr>
          <p:cNvPr id="3" name="2 Marcador de contenido"/>
          <p:cNvSpPr>
            <a:spLocks noGrp="1"/>
          </p:cNvSpPr>
          <p:nvPr>
            <p:ph sz="half" idx="1"/>
          </p:nvPr>
        </p:nvSpPr>
        <p:spPr/>
        <p:txBody>
          <a:bodyPr>
            <a:normAutofit fontScale="85000" lnSpcReduction="10000"/>
          </a:bodyPr>
          <a:lstStyle/>
          <a:p>
            <a:r>
              <a:rPr lang="es-ES" dirty="0" smtClean="0"/>
              <a:t>Varios defectos en el corazón.</a:t>
            </a:r>
          </a:p>
          <a:p>
            <a:r>
              <a:rPr lang="es-ES" dirty="0" smtClean="0"/>
              <a:t>Paladar leporino.</a:t>
            </a:r>
          </a:p>
          <a:p>
            <a:r>
              <a:rPr lang="es-ES" dirty="0" smtClean="0"/>
              <a:t>Dextrorotación.</a:t>
            </a:r>
          </a:p>
          <a:p>
            <a:r>
              <a:rPr lang="es-ES" dirty="0" smtClean="0"/>
              <a:t>Atresia pulmonar.</a:t>
            </a:r>
          </a:p>
          <a:p>
            <a:r>
              <a:rPr lang="es-ES" dirty="0" smtClean="0"/>
              <a:t>Ducto arterioso patente.</a:t>
            </a:r>
          </a:p>
          <a:p>
            <a:r>
              <a:rPr lang="es-ES" dirty="0" smtClean="0"/>
              <a:t>Fistula traqueoesofagal.</a:t>
            </a:r>
          </a:p>
          <a:p>
            <a:r>
              <a:rPr lang="es-ES" dirty="0" smtClean="0"/>
              <a:t>Hidrocefalia.</a:t>
            </a:r>
          </a:p>
          <a:p>
            <a:r>
              <a:rPr lang="es-ES" dirty="0" smtClean="0"/>
              <a:t>Acné severo.</a:t>
            </a:r>
          </a:p>
          <a:p>
            <a:r>
              <a:rPr lang="es-ES" dirty="0" smtClean="0"/>
              <a:t>Nariz pequeña.</a:t>
            </a:r>
          </a:p>
          <a:p>
            <a:r>
              <a:rPr lang="es-ES" dirty="0" smtClean="0"/>
              <a:t>Infecciones en el oído.</a:t>
            </a:r>
          </a:p>
          <a:p>
            <a:endParaRPr lang="es-ES" dirty="0" smtClean="0"/>
          </a:p>
          <a:p>
            <a:endParaRPr lang="es-ES" dirty="0"/>
          </a:p>
        </p:txBody>
      </p:sp>
      <p:pic>
        <p:nvPicPr>
          <p:cNvPr id="4098" name="Picture 2" descr="G:\images.jpg"/>
          <p:cNvPicPr>
            <a:picLocks noGrp="1" noChangeAspect="1" noChangeArrowheads="1"/>
          </p:cNvPicPr>
          <p:nvPr>
            <p:ph sz="half" idx="2"/>
          </p:nvPr>
        </p:nvPicPr>
        <p:blipFill>
          <a:blip r:embed="rId2"/>
          <a:srcRect/>
          <a:stretch>
            <a:fillRect/>
          </a:stretch>
        </p:blipFill>
        <p:spPr bwMode="auto">
          <a:xfrm>
            <a:off x="5143504" y="928670"/>
            <a:ext cx="3752628" cy="4905396"/>
          </a:xfrm>
          <a:prstGeom prst="rect">
            <a:avLst/>
          </a:prstGeom>
          <a:noFill/>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5715008" y="571480"/>
            <a:ext cx="3114260" cy="5643602"/>
          </a:xfrm>
        </p:spPr>
        <p:txBody>
          <a:bodyPr/>
          <a:lstStyle/>
          <a:p>
            <a:pPr algn="just"/>
            <a:r>
              <a:rPr lang="es-ES" sz="2800" dirty="0" smtClean="0"/>
              <a:t>¿cómo son afectados los dedos de las manos y de los pies?</a:t>
            </a:r>
            <a:r>
              <a:rPr lang="es-ES" dirty="0" smtClean="0"/>
              <a:t/>
            </a:r>
            <a:br>
              <a:rPr lang="es-ES" dirty="0" smtClean="0"/>
            </a:br>
            <a:r>
              <a:rPr lang="es-ES" b="0" dirty="0" smtClean="0"/>
              <a:t>La unión de los dedos del pie y de la mano junto con los problemas, esta condición es llamada Sindáctila y tiene que ver con la fusión de los tejidos suaves del meñique, el dedo anular y el dedo mayor, que provoca una unión de los huesos.</a:t>
            </a:r>
            <a:br>
              <a:rPr lang="es-ES" b="0" dirty="0" smtClean="0"/>
            </a:br>
            <a:endParaRPr lang="es-ES" b="0" dirty="0"/>
          </a:p>
        </p:txBody>
      </p:sp>
      <p:pic>
        <p:nvPicPr>
          <p:cNvPr id="5" name="4 Marcador de posición de imagen" descr="descarga.jpg"/>
          <p:cNvPicPr>
            <a:picLocks noGrp="1" noChangeAspect="1"/>
          </p:cNvPicPr>
          <p:nvPr>
            <p:ph type="pic" idx="1"/>
          </p:nvPr>
        </p:nvPicPr>
        <p:blipFill>
          <a:blip r:embed="rId2"/>
          <a:srcRect l="2480" r="2480"/>
          <a:stretch>
            <a:fillRect/>
          </a:stretch>
        </p:blipFill>
        <p:spPr/>
      </p:pic>
      <p:sp>
        <p:nvSpPr>
          <p:cNvPr id="4" name="3 Marcador de texto"/>
          <p:cNvSpPr>
            <a:spLocks noGrp="1"/>
          </p:cNvSpPr>
          <p:nvPr>
            <p:ph type="body" sz="half" idx="2"/>
          </p:nvPr>
        </p:nvSpPr>
        <p:spPr/>
        <p:txBody>
          <a:bodyPr/>
          <a:lstStyle/>
          <a:p>
            <a:r>
              <a:rPr lang="es-ES" dirty="0" smtClean="0"/>
              <a:t>Se tiene diferentes tipos de mano</a:t>
            </a:r>
            <a:endParaRPr lang="es-E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dirty="0" smtClean="0"/>
              <a:t>SINDACTILIA</a:t>
            </a:r>
            <a:endParaRPr lang="es-ES" dirty="0"/>
          </a:p>
        </p:txBody>
      </p:sp>
      <p:sp>
        <p:nvSpPr>
          <p:cNvPr id="3" name="2 Marcador de texto"/>
          <p:cNvSpPr>
            <a:spLocks noGrp="1"/>
          </p:cNvSpPr>
          <p:nvPr>
            <p:ph type="body" idx="1"/>
          </p:nvPr>
        </p:nvSpPr>
        <p:spPr/>
        <p:txBody>
          <a:bodyPr>
            <a:normAutofit lnSpcReduction="10000"/>
          </a:bodyPr>
          <a:lstStyle/>
          <a:p>
            <a:r>
              <a:rPr lang="es-ES" b="1" dirty="0"/>
              <a:t>Tipo I</a:t>
            </a:r>
            <a:r>
              <a:rPr lang="es-ES" dirty="0"/>
              <a:t>: también llamada "mano espada".</a:t>
            </a:r>
            <a:endParaRPr lang="es-ES" dirty="0"/>
          </a:p>
        </p:txBody>
      </p:sp>
      <p:sp>
        <p:nvSpPr>
          <p:cNvPr id="4" name="3 Marcador de texto"/>
          <p:cNvSpPr>
            <a:spLocks noGrp="1"/>
          </p:cNvSpPr>
          <p:nvPr>
            <p:ph type="body" sz="half" idx="3"/>
          </p:nvPr>
        </p:nvSpPr>
        <p:spPr>
          <a:xfrm>
            <a:off x="4663440" y="328278"/>
            <a:ext cx="4023360" cy="940482"/>
          </a:xfrm>
        </p:spPr>
        <p:txBody>
          <a:bodyPr>
            <a:normAutofit fontScale="85000" lnSpcReduction="20000"/>
          </a:bodyPr>
          <a:lstStyle/>
          <a:p>
            <a:r>
              <a:rPr lang="es-ES" b="1" dirty="0"/>
              <a:t>Tipo II</a:t>
            </a:r>
            <a:r>
              <a:rPr lang="es-ES" dirty="0"/>
              <a:t>: también llamada "mano de cuchara" o en "manopla</a:t>
            </a:r>
            <a:r>
              <a:rPr lang="es-ES" dirty="0" smtClean="0"/>
              <a:t>".</a:t>
            </a:r>
          </a:p>
          <a:p>
            <a:r>
              <a:rPr lang="es-ES" b="1" dirty="0"/>
              <a:t>Tipo III</a:t>
            </a:r>
            <a:r>
              <a:rPr lang="es-ES" dirty="0"/>
              <a:t>: También llamada mano en "pezuña" o en "capullo de rosa"</a:t>
            </a:r>
            <a:endParaRPr lang="es-ES" dirty="0" smtClean="0"/>
          </a:p>
        </p:txBody>
      </p:sp>
      <p:pic>
        <p:nvPicPr>
          <p:cNvPr id="7" name="6 Marcador de contenido" descr="images (2).jpg"/>
          <p:cNvPicPr>
            <a:picLocks noGrp="1" noChangeAspect="1"/>
          </p:cNvPicPr>
          <p:nvPr>
            <p:ph sz="quarter" idx="2"/>
          </p:nvPr>
        </p:nvPicPr>
        <p:blipFill>
          <a:blip r:embed="rId2"/>
          <a:stretch>
            <a:fillRect/>
          </a:stretch>
        </p:blipFill>
        <p:spPr>
          <a:xfrm>
            <a:off x="500034" y="1000108"/>
            <a:ext cx="4000528" cy="3857652"/>
          </a:xfrm>
        </p:spPr>
      </p:pic>
      <p:pic>
        <p:nvPicPr>
          <p:cNvPr id="8" name="7 Marcador de contenido" descr="images (1).jpg"/>
          <p:cNvPicPr>
            <a:picLocks noGrp="1" noChangeAspect="1"/>
          </p:cNvPicPr>
          <p:nvPr>
            <p:ph sz="quarter" idx="4"/>
          </p:nvPr>
        </p:nvPicPr>
        <p:blipFill>
          <a:blip r:embed="rId3"/>
          <a:stretch>
            <a:fillRect/>
          </a:stretch>
        </p:blipFill>
        <p:spPr>
          <a:xfrm>
            <a:off x="4644008" y="1268760"/>
            <a:ext cx="3929090" cy="3857652"/>
          </a:xfrm>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214290"/>
            <a:ext cx="5257808" cy="1928826"/>
          </a:xfrm>
        </p:spPr>
        <p:txBody>
          <a:bodyPr>
            <a:normAutofit/>
          </a:bodyPr>
          <a:lstStyle/>
          <a:p>
            <a:r>
              <a:rPr lang="es-ES" sz="3600" dirty="0" smtClean="0"/>
              <a:t>TRATAMIENTO DEL</a:t>
            </a:r>
            <a:br>
              <a:rPr lang="es-ES" sz="3600" dirty="0" smtClean="0"/>
            </a:br>
            <a:r>
              <a:rPr lang="es-ES" sz="3600" dirty="0" smtClean="0"/>
              <a:t/>
            </a:r>
            <a:br>
              <a:rPr lang="es-ES" sz="3600" dirty="0" smtClean="0"/>
            </a:br>
            <a:r>
              <a:rPr lang="es-ES" sz="3600" dirty="0" smtClean="0"/>
              <a:t> SÍNDROME DE</a:t>
            </a:r>
            <a:br>
              <a:rPr lang="es-ES" sz="3600" dirty="0" smtClean="0"/>
            </a:br>
            <a:r>
              <a:rPr lang="es-ES" sz="3600" dirty="0" smtClean="0"/>
              <a:t/>
            </a:r>
            <a:br>
              <a:rPr lang="es-ES" sz="3600" dirty="0" smtClean="0"/>
            </a:br>
            <a:r>
              <a:rPr lang="es-ES" sz="3600" dirty="0" smtClean="0"/>
              <a:t> APERT</a:t>
            </a:r>
            <a:endParaRPr lang="es-ES" sz="3600" dirty="0"/>
          </a:p>
        </p:txBody>
      </p:sp>
      <p:sp>
        <p:nvSpPr>
          <p:cNvPr id="4" name="3 Marcador de contenido"/>
          <p:cNvSpPr>
            <a:spLocks noGrp="1"/>
          </p:cNvSpPr>
          <p:nvPr>
            <p:ph sz="half" idx="1"/>
          </p:nvPr>
        </p:nvSpPr>
        <p:spPr/>
        <p:txBody>
          <a:bodyPr>
            <a:normAutofit fontScale="92500" lnSpcReduction="10000"/>
          </a:bodyPr>
          <a:lstStyle/>
          <a:p>
            <a:pPr>
              <a:buNone/>
            </a:pPr>
            <a:r>
              <a:rPr lang="es-ES" dirty="0" smtClean="0"/>
              <a:t>Lo ideal para un tratamiento del síndrome de Apert comenzara inmediatamente después del nacimiento, con el diagnostico correcto, la identificación de la necesidades individuales del niño y las medidas adecuada para administrar lo que se necesita. Requiere de múltiples cirugías que van de lo menor a los complejo y es brindado por distintos especialistas que trabajen en equipo.</a:t>
            </a:r>
            <a:endParaRPr lang="es-E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5643570" y="1066800"/>
            <a:ext cx="3214710" cy="5362596"/>
          </a:xfrm>
        </p:spPr>
        <p:txBody>
          <a:bodyPr/>
          <a:lstStyle/>
          <a:p>
            <a:r>
              <a:rPr lang="es-ES" dirty="0" smtClean="0"/>
              <a:t>ESPECIALISTAS PARA EL TRATAMIENTO</a:t>
            </a:r>
            <a:br>
              <a:rPr lang="es-ES" dirty="0" smtClean="0"/>
            </a:br>
            <a:r>
              <a:rPr lang="es-ES" dirty="0" smtClean="0"/>
              <a:t/>
            </a:r>
            <a:br>
              <a:rPr lang="es-ES" dirty="0" smtClean="0"/>
            </a:br>
            <a:r>
              <a:rPr lang="es-ES" dirty="0" smtClean="0"/>
              <a:t>Cirujano craneofaciales</a:t>
            </a:r>
            <a:br>
              <a:rPr lang="es-ES" dirty="0" smtClean="0"/>
            </a:br>
            <a:r>
              <a:rPr lang="es-ES" dirty="0" smtClean="0"/>
              <a:t>Un neurocirujano.</a:t>
            </a:r>
            <a:br>
              <a:rPr lang="es-ES" dirty="0" smtClean="0"/>
            </a:br>
            <a:r>
              <a:rPr lang="es-ES" dirty="0" smtClean="0"/>
              <a:t>Un otorrinolaringólogo.</a:t>
            </a:r>
            <a:br>
              <a:rPr lang="es-ES" dirty="0" smtClean="0"/>
            </a:br>
            <a:r>
              <a:rPr lang="es-ES" dirty="0" smtClean="0"/>
              <a:t>Un audiólogo.</a:t>
            </a:r>
            <a:br>
              <a:rPr lang="es-ES" dirty="0" smtClean="0"/>
            </a:br>
            <a:r>
              <a:rPr lang="es-ES" dirty="0" smtClean="0"/>
              <a:t>Un cirujano oral.</a:t>
            </a:r>
            <a:br>
              <a:rPr lang="es-ES" dirty="0" smtClean="0"/>
            </a:br>
            <a:r>
              <a:rPr lang="es-ES" dirty="0" smtClean="0"/>
              <a:t>Un psicólogo.</a:t>
            </a:r>
            <a:br>
              <a:rPr lang="es-ES" dirty="0" smtClean="0"/>
            </a:br>
            <a:r>
              <a:rPr lang="es-ES" dirty="0" smtClean="0"/>
              <a:t>Un oftalmólogo.</a:t>
            </a:r>
            <a:br>
              <a:rPr lang="es-ES" dirty="0" smtClean="0"/>
            </a:br>
            <a:r>
              <a:rPr lang="es-ES" dirty="0" smtClean="0"/>
              <a:t>Un ortodoncista.</a:t>
            </a:r>
            <a:br>
              <a:rPr lang="es-ES" dirty="0" smtClean="0"/>
            </a:br>
            <a:r>
              <a:rPr lang="es-ES" dirty="0" smtClean="0"/>
              <a:t/>
            </a:r>
            <a:br>
              <a:rPr lang="es-ES" dirty="0" smtClean="0"/>
            </a:br>
            <a:endParaRPr lang="es-ES" dirty="0"/>
          </a:p>
        </p:txBody>
      </p:sp>
      <p:pic>
        <p:nvPicPr>
          <p:cNvPr id="5" name="4 Marcador de posición de imagen" descr="images (3).jpg"/>
          <p:cNvPicPr>
            <a:picLocks noGrp="1" noChangeAspect="1"/>
          </p:cNvPicPr>
          <p:nvPr>
            <p:ph type="pic" idx="1"/>
          </p:nvPr>
        </p:nvPicPr>
        <p:blipFill>
          <a:blip r:embed="rId2"/>
          <a:srcRect t="346" b="346"/>
          <a:stretch>
            <a:fillRect/>
          </a:stretch>
        </p:blipFill>
        <p:spPr/>
      </p:pic>
      <p:sp>
        <p:nvSpPr>
          <p:cNvPr id="4" name="3 Marcador de texto"/>
          <p:cNvSpPr>
            <a:spLocks noGrp="1"/>
          </p:cNvSpPr>
          <p:nvPr>
            <p:ph type="body" sz="half" idx="2"/>
          </p:nvPr>
        </p:nvSpPr>
        <p:spPr/>
        <p:txBody>
          <a:bodyPr/>
          <a:lstStyle/>
          <a:p>
            <a:r>
              <a:rPr lang="es-ES" dirty="0" smtClean="0"/>
              <a:t>El tratamiento para estos niños requiere una planificación cuidadosa.</a:t>
            </a:r>
            <a:endParaRPr lang="es-ES"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olsticio">
  <a:themeElements>
    <a:clrScheme name="Solsticio">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Solsticio">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Solsticio">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1922</TotalTime>
  <Words>438</Words>
  <Application>Microsoft Office PowerPoint</Application>
  <PresentationFormat>Presentación en pantalla (4:3)</PresentationFormat>
  <Paragraphs>34</Paragraphs>
  <Slides>11</Slides>
  <Notes>0</Notes>
  <HiddenSlides>0</HiddenSlides>
  <MMClips>0</MMClips>
  <ScaleCrop>false</ScaleCrop>
  <HeadingPairs>
    <vt:vector size="4" baseType="variant">
      <vt:variant>
        <vt:lpstr>Tema</vt:lpstr>
      </vt:variant>
      <vt:variant>
        <vt:i4>1</vt:i4>
      </vt:variant>
      <vt:variant>
        <vt:lpstr>Títulos de diapositiva</vt:lpstr>
      </vt:variant>
      <vt:variant>
        <vt:i4>11</vt:i4>
      </vt:variant>
    </vt:vector>
  </HeadingPairs>
  <TitlesOfParts>
    <vt:vector size="12" baseType="lpstr">
      <vt:lpstr>Solsticio</vt:lpstr>
      <vt:lpstr>SINDROME DE APERT</vt:lpstr>
      <vt:lpstr>¿ Qué es el síndrome de Apert?</vt:lpstr>
      <vt:lpstr>CAUSAS</vt:lpstr>
      <vt:lpstr>Presentación de PowerPoint</vt:lpstr>
      <vt:lpstr>Rasgos </vt:lpstr>
      <vt:lpstr>¿cómo son afectados los dedos de las manos y de los pies? La unión de los dedos del pie y de la mano junto con los problemas, esta condición es llamada Sindáctila y tiene que ver con la fusión de los tejidos suaves del meñique, el dedo anular y el dedo mayor, que provoca una unión de los huesos. </vt:lpstr>
      <vt:lpstr>SINDACTILIA</vt:lpstr>
      <vt:lpstr>TRATAMIENTO DEL   SÍNDROME DE   APERT</vt:lpstr>
      <vt:lpstr>ESPECIALISTAS PARA EL TRATAMIENTO  Cirujano craneofaciales Un neurocirujano. Un otorrinolaringólogo. Un audiólogo. Un cirujano oral. Un psicólogo. Un oftalmólogo. Un ortodoncista.  </vt:lpstr>
      <vt:lpstr>COMPLICACIONES </vt:lpstr>
      <vt:lpstr>GRACIAS </vt:lpstr>
    </vt:vector>
  </TitlesOfParts>
  <Company>Hewlett-Packard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Alejandra</dc:creator>
  <cp:lastModifiedBy>EIFODEC</cp:lastModifiedBy>
  <cp:revision>75</cp:revision>
  <dcterms:created xsi:type="dcterms:W3CDTF">2016-04-03T19:02:03Z</dcterms:created>
  <dcterms:modified xsi:type="dcterms:W3CDTF">2017-07-24T16:55:29Z</dcterms:modified>
</cp:coreProperties>
</file>