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2" r:id="rId5"/>
    <p:sldId id="257" r:id="rId6"/>
    <p:sldId id="265" r:id="rId7"/>
    <p:sldId id="264" r:id="rId8"/>
    <p:sldId id="259" r:id="rId9"/>
    <p:sldId id="260" r:id="rId10"/>
    <p:sldId id="268" r:id="rId11"/>
    <p:sldId id="269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P.C.D.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Hoja1!$B$2:$B$3</c:f>
              <c:numCache>
                <c:formatCode>General</c:formatCode>
                <c:ptCount val="2"/>
                <c:pt idx="0" formatCode="#,##0">
                  <c:v>388109</c:v>
                </c:pt>
                <c:pt idx="1">
                  <c:v>11000000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444444444446E-2"/>
          <c:y val="5.0925925925925923E-2"/>
          <c:w val="0.86542629046369202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DF2E28"/>
                </a:solidFill>
                <a:round/>
              </a:ln>
              <a:effectLst>
                <a:outerShdw blurRad="50800" dist="38100" dir="2700000" algn="tl" rotWithShape="0">
                  <a:srgbClr val="DF2E28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Hoja1!$D$2:$D$3</c:f>
              <c:numCache>
                <c:formatCode>0.00%</c:formatCode>
                <c:ptCount val="2"/>
                <c:pt idx="0">
                  <c:v>0.51129999999999998</c:v>
                </c:pt>
                <c:pt idx="1">
                  <c:v>0.48870000000000002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A96EC-2E16-4A57-839A-51DC2F06E41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039A2B-D524-45B6-A118-7829A35F30B3}">
      <dgm:prSet phldrT="[Texto]"/>
      <dgm:spPr/>
      <dgm:t>
        <a:bodyPr/>
        <a:lstStyle/>
        <a:p>
          <a:r>
            <a:rPr lang="es-ES" dirty="0" smtClean="0"/>
            <a:t>PCD</a:t>
          </a:r>
          <a:endParaRPr lang="es-ES" dirty="0"/>
        </a:p>
      </dgm:t>
    </dgm:pt>
    <dgm:pt modelId="{730FAD11-6CE3-4F75-80B3-4C969773C153}" type="parTrans" cxnId="{C8433D6C-5AC6-46FF-88DB-A790544E94F5}">
      <dgm:prSet/>
      <dgm:spPr/>
      <dgm:t>
        <a:bodyPr/>
        <a:lstStyle/>
        <a:p>
          <a:endParaRPr lang="es-ES"/>
        </a:p>
      </dgm:t>
    </dgm:pt>
    <dgm:pt modelId="{A388A045-C8EF-4AA7-B723-EC897E17A793}" type="sibTrans" cxnId="{C8433D6C-5AC6-46FF-88DB-A790544E94F5}">
      <dgm:prSet/>
      <dgm:spPr/>
      <dgm:t>
        <a:bodyPr/>
        <a:lstStyle/>
        <a:p>
          <a:endParaRPr lang="es-ES"/>
        </a:p>
      </dgm:t>
    </dgm:pt>
    <dgm:pt modelId="{A09BBAA6-60B0-4F62-B8FD-B7F78EDF7EF4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FFC000"/>
              </a:solidFill>
            </a:rPr>
            <a:t>CPE</a:t>
          </a:r>
        </a:p>
        <a:p>
          <a:r>
            <a:rPr lang="es-ES" sz="2000" dirty="0" smtClean="0"/>
            <a:t>SEGURIDAD - TRABAJO -COMUNICACIÓN -DESARROLLO -SALUD EDUCACIÒN 70-71-72-45-64-85-107-302</a:t>
          </a:r>
          <a:endParaRPr lang="es-ES" sz="2000" dirty="0"/>
        </a:p>
      </dgm:t>
    </dgm:pt>
    <dgm:pt modelId="{BC03F77B-687B-4D12-B647-6D8070E90C5F}" type="parTrans" cxnId="{2086CB47-A8D6-45B7-8790-069AE747C4DE}">
      <dgm:prSet/>
      <dgm:spPr/>
      <dgm:t>
        <a:bodyPr/>
        <a:lstStyle/>
        <a:p>
          <a:endParaRPr lang="es-ES"/>
        </a:p>
      </dgm:t>
    </dgm:pt>
    <dgm:pt modelId="{45404F7C-9372-46BD-948F-3E77E3DF4309}" type="sibTrans" cxnId="{2086CB47-A8D6-45B7-8790-069AE747C4DE}">
      <dgm:prSet/>
      <dgm:spPr/>
      <dgm:t>
        <a:bodyPr/>
        <a:lstStyle/>
        <a:p>
          <a:endParaRPr lang="es-ES"/>
        </a:p>
      </dgm:t>
    </dgm:pt>
    <dgm:pt modelId="{94AD0ACF-99D4-4C62-8C9E-DEDF5A726F76}">
      <dgm:prSet phldrT="[Texto]"/>
      <dgm:spPr/>
      <dgm:t>
        <a:bodyPr/>
        <a:lstStyle/>
        <a:p>
          <a:r>
            <a:rPr lang="es-ES" b="1" dirty="0" smtClean="0">
              <a:solidFill>
                <a:srgbClr val="FFC000"/>
              </a:solidFill>
            </a:rPr>
            <a:t>DEPORTE Y RECREACIÓN </a:t>
          </a:r>
          <a:r>
            <a:rPr lang="es-ES" dirty="0" smtClean="0"/>
            <a:t>DESARROLLO DE LA PRACTICA DEPORTIVA RECREATIVA COMPETITIVA Y FORMATIVA (105)</a:t>
          </a:r>
          <a:endParaRPr lang="es-ES" dirty="0"/>
        </a:p>
      </dgm:t>
    </dgm:pt>
    <dgm:pt modelId="{A65A1E34-5D8B-48CF-88FB-CCFBBE275AEC}" type="parTrans" cxnId="{9BE2DA8D-F571-4763-845A-C3872DA7037B}">
      <dgm:prSet/>
      <dgm:spPr/>
      <dgm:t>
        <a:bodyPr/>
        <a:lstStyle/>
        <a:p>
          <a:endParaRPr lang="es-ES"/>
        </a:p>
      </dgm:t>
    </dgm:pt>
    <dgm:pt modelId="{6D717C8C-206C-43F0-820A-F01B02D64B19}" type="sibTrans" cxnId="{9BE2DA8D-F571-4763-845A-C3872DA7037B}">
      <dgm:prSet/>
      <dgm:spPr/>
      <dgm:t>
        <a:bodyPr/>
        <a:lstStyle/>
        <a:p>
          <a:endParaRPr lang="es-ES"/>
        </a:p>
      </dgm:t>
    </dgm:pt>
    <dgm:pt modelId="{146159B2-1334-4A37-B001-61344C10F258}" type="pres">
      <dgm:prSet presAssocID="{E23A96EC-2E16-4A57-839A-51DC2F06E4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564DAFA-A6CA-48AC-8507-4A40C459C6DF}" type="pres">
      <dgm:prSet presAssocID="{3F039A2B-D524-45B6-A118-7829A35F30B3}" presName="singleCycle" presStyleCnt="0"/>
      <dgm:spPr/>
    </dgm:pt>
    <dgm:pt modelId="{2BCE9B73-B98F-4147-ACCE-EF61FB49A1F0}" type="pres">
      <dgm:prSet presAssocID="{3F039A2B-D524-45B6-A118-7829A35F30B3}" presName="singleCenter" presStyleLbl="node1" presStyleIdx="0" presStyleCnt="3" custScaleX="41349" custScaleY="4037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23DB190C-0B9F-4F50-96A3-B495C29D1E63}" type="pres">
      <dgm:prSet presAssocID="{BC03F77B-687B-4D12-B647-6D8070E90C5F}" presName="Name56" presStyleLbl="parChTrans1D2" presStyleIdx="0" presStyleCnt="2"/>
      <dgm:spPr/>
      <dgm:t>
        <a:bodyPr/>
        <a:lstStyle/>
        <a:p>
          <a:endParaRPr lang="es-ES"/>
        </a:p>
      </dgm:t>
    </dgm:pt>
    <dgm:pt modelId="{51697D26-7A28-4AA6-92B8-9224E28973D1}" type="pres">
      <dgm:prSet presAssocID="{A09BBAA6-60B0-4F62-B8FD-B7F78EDF7EF4}" presName="text0" presStyleLbl="node1" presStyleIdx="1" presStyleCnt="3" custScaleX="440280" custScaleY="203763" custRadScaleRad="73074" custRadScaleInc="-2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907A4-7D3A-451F-8049-9C58901D8CBC}" type="pres">
      <dgm:prSet presAssocID="{A65A1E34-5D8B-48CF-88FB-CCFBBE275AEC}" presName="Name56" presStyleLbl="parChTrans1D2" presStyleIdx="1" presStyleCnt="2"/>
      <dgm:spPr/>
      <dgm:t>
        <a:bodyPr/>
        <a:lstStyle/>
        <a:p>
          <a:endParaRPr lang="es-ES"/>
        </a:p>
      </dgm:t>
    </dgm:pt>
    <dgm:pt modelId="{6C407010-8C7A-4264-8D31-B380AEBB17F1}" type="pres">
      <dgm:prSet presAssocID="{94AD0ACF-99D4-4C62-8C9E-DEDF5A726F76}" presName="text0" presStyleLbl="node1" presStyleIdx="2" presStyleCnt="3" custScaleX="445796" custScaleY="190016" custRadScaleRad="77126" custRadScaleInc="-1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E2DA8D-F571-4763-845A-C3872DA7037B}" srcId="{3F039A2B-D524-45B6-A118-7829A35F30B3}" destId="{94AD0ACF-99D4-4C62-8C9E-DEDF5A726F76}" srcOrd="1" destOrd="0" parTransId="{A65A1E34-5D8B-48CF-88FB-CCFBBE275AEC}" sibTransId="{6D717C8C-206C-43F0-820A-F01B02D64B19}"/>
    <dgm:cxn modelId="{2086CB47-A8D6-45B7-8790-069AE747C4DE}" srcId="{3F039A2B-D524-45B6-A118-7829A35F30B3}" destId="{A09BBAA6-60B0-4F62-B8FD-B7F78EDF7EF4}" srcOrd="0" destOrd="0" parTransId="{BC03F77B-687B-4D12-B647-6D8070E90C5F}" sibTransId="{45404F7C-9372-46BD-948F-3E77E3DF4309}"/>
    <dgm:cxn modelId="{5F256144-8D8E-4157-B17C-59FE8C5EE34D}" type="presOf" srcId="{3F039A2B-D524-45B6-A118-7829A35F30B3}" destId="{2BCE9B73-B98F-4147-ACCE-EF61FB49A1F0}" srcOrd="0" destOrd="0" presId="urn:microsoft.com/office/officeart/2008/layout/RadialCluster"/>
    <dgm:cxn modelId="{DAE70174-C815-46B2-97B5-C7E0D7802C50}" type="presOf" srcId="{BC03F77B-687B-4D12-B647-6D8070E90C5F}" destId="{23DB190C-0B9F-4F50-96A3-B495C29D1E63}" srcOrd="0" destOrd="0" presId="urn:microsoft.com/office/officeart/2008/layout/RadialCluster"/>
    <dgm:cxn modelId="{8D0F65FC-D006-480D-A68D-2A8E50721EBF}" type="presOf" srcId="{E23A96EC-2E16-4A57-839A-51DC2F06E411}" destId="{146159B2-1334-4A37-B001-61344C10F258}" srcOrd="0" destOrd="0" presId="urn:microsoft.com/office/officeart/2008/layout/RadialCluster"/>
    <dgm:cxn modelId="{D288311C-0EF6-457F-B0B1-9CF701D7964B}" type="presOf" srcId="{A65A1E34-5D8B-48CF-88FB-CCFBBE275AEC}" destId="{B75907A4-7D3A-451F-8049-9C58901D8CBC}" srcOrd="0" destOrd="0" presId="urn:microsoft.com/office/officeart/2008/layout/RadialCluster"/>
    <dgm:cxn modelId="{C03EA7FC-C0F4-494C-9E34-1D145FB5F3ED}" type="presOf" srcId="{A09BBAA6-60B0-4F62-B8FD-B7F78EDF7EF4}" destId="{51697D26-7A28-4AA6-92B8-9224E28973D1}" srcOrd="0" destOrd="0" presId="urn:microsoft.com/office/officeart/2008/layout/RadialCluster"/>
    <dgm:cxn modelId="{C8433D6C-5AC6-46FF-88DB-A790544E94F5}" srcId="{E23A96EC-2E16-4A57-839A-51DC2F06E411}" destId="{3F039A2B-D524-45B6-A118-7829A35F30B3}" srcOrd="0" destOrd="0" parTransId="{730FAD11-6CE3-4F75-80B3-4C969773C153}" sibTransId="{A388A045-C8EF-4AA7-B723-EC897E17A793}"/>
    <dgm:cxn modelId="{B3252143-8C37-4B1B-8962-4DC042ACB79A}" type="presOf" srcId="{94AD0ACF-99D4-4C62-8C9E-DEDF5A726F76}" destId="{6C407010-8C7A-4264-8D31-B380AEBB17F1}" srcOrd="0" destOrd="0" presId="urn:microsoft.com/office/officeart/2008/layout/RadialCluster"/>
    <dgm:cxn modelId="{45C2C366-2EC9-4EDF-9E06-252EAE41A5ED}" type="presParOf" srcId="{146159B2-1334-4A37-B001-61344C10F258}" destId="{9564DAFA-A6CA-48AC-8507-4A40C459C6DF}" srcOrd="0" destOrd="0" presId="urn:microsoft.com/office/officeart/2008/layout/RadialCluster"/>
    <dgm:cxn modelId="{561C49F8-871F-4D38-A906-F27DDF28F1F9}" type="presParOf" srcId="{9564DAFA-A6CA-48AC-8507-4A40C459C6DF}" destId="{2BCE9B73-B98F-4147-ACCE-EF61FB49A1F0}" srcOrd="0" destOrd="0" presId="urn:microsoft.com/office/officeart/2008/layout/RadialCluster"/>
    <dgm:cxn modelId="{13B4EF60-E48C-4556-A43B-786C504C4E85}" type="presParOf" srcId="{9564DAFA-A6CA-48AC-8507-4A40C459C6DF}" destId="{23DB190C-0B9F-4F50-96A3-B495C29D1E63}" srcOrd="1" destOrd="0" presId="urn:microsoft.com/office/officeart/2008/layout/RadialCluster"/>
    <dgm:cxn modelId="{B3412BFB-2C23-4CA5-B9E0-5EC4D511C6B1}" type="presParOf" srcId="{9564DAFA-A6CA-48AC-8507-4A40C459C6DF}" destId="{51697D26-7A28-4AA6-92B8-9224E28973D1}" srcOrd="2" destOrd="0" presId="urn:microsoft.com/office/officeart/2008/layout/RadialCluster"/>
    <dgm:cxn modelId="{83CC4706-5550-4A05-8714-F705D779F0D8}" type="presParOf" srcId="{9564DAFA-A6CA-48AC-8507-4A40C459C6DF}" destId="{B75907A4-7D3A-451F-8049-9C58901D8CBC}" srcOrd="3" destOrd="0" presId="urn:microsoft.com/office/officeart/2008/layout/RadialCluster"/>
    <dgm:cxn modelId="{D943E473-8E4A-4556-B0FD-A9D98859B463}" type="presParOf" srcId="{9564DAFA-A6CA-48AC-8507-4A40C459C6DF}" destId="{6C407010-8C7A-4264-8D31-B380AEBB17F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Mini atletismo en personas con discapacidad</a:t>
            </a:r>
            <a:endParaRPr lang="es-ES" b="1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4" y="3595584"/>
            <a:ext cx="4909735" cy="277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12170" y="5689241"/>
            <a:ext cx="4778248" cy="685800"/>
          </a:xfrm>
        </p:spPr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LIC. VICTOR HUGO CORANI M.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0 Imagen" descr="Logos-01.jpg"/>
          <p:cNvPicPr/>
          <p:nvPr/>
        </p:nvPicPr>
        <p:blipFill>
          <a:blip r:embed="rId3"/>
          <a:srcRect l="23237" t="23577" r="22623" b="23886"/>
          <a:stretch>
            <a:fillRect/>
          </a:stretch>
        </p:blipFill>
        <p:spPr>
          <a:xfrm>
            <a:off x="7212170" y="-115910"/>
            <a:ext cx="4554828" cy="2279561"/>
          </a:xfrm>
          <a:prstGeom prst="ellipse">
            <a:avLst/>
          </a:prstGeom>
          <a:ln w="635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" name="Imagen 6" descr="F:\EIFODEC\LOGOS EN JPG\Logos-LPM(1).jpg"/>
          <p:cNvPicPr/>
          <p:nvPr/>
        </p:nvPicPr>
        <p:blipFill>
          <a:blip r:embed="rId4"/>
          <a:srcRect l="24682" t="38331" r="24558" b="38462"/>
          <a:stretch>
            <a:fillRect/>
          </a:stretch>
        </p:blipFill>
        <p:spPr bwMode="auto">
          <a:xfrm>
            <a:off x="691943" y="348292"/>
            <a:ext cx="3841419" cy="1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0625" y="506795"/>
            <a:ext cx="5543282" cy="1293028"/>
          </a:xfrm>
        </p:spPr>
        <p:txBody>
          <a:bodyPr/>
          <a:lstStyle/>
          <a:p>
            <a:r>
              <a:rPr lang="es-ES" dirty="0" smtClean="0"/>
              <a:t>Metodología de entrenamiento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/>
              <a:t>E</a:t>
            </a:r>
            <a:r>
              <a:rPr lang="es-ES_tradnl" sz="2400" dirty="0" smtClean="0"/>
              <a:t>l </a:t>
            </a:r>
            <a:r>
              <a:rPr lang="es-ES_tradnl" sz="2400" dirty="0"/>
              <a:t>entrenamiento deportivo es en términos generales un proceso </a:t>
            </a:r>
            <a:r>
              <a:rPr lang="es-ES_tradnl" sz="2400" dirty="0" smtClean="0"/>
              <a:t>permanente </a:t>
            </a:r>
            <a:r>
              <a:rPr lang="es-ES_tradnl" sz="2400" dirty="0"/>
              <a:t>de adaptación a la carga de trabajo” (</a:t>
            </a:r>
            <a:r>
              <a:rPr lang="es-ES_tradnl" sz="2400" dirty="0" err="1"/>
              <a:t>Weineck</a:t>
            </a:r>
            <a:r>
              <a:rPr lang="es-ES_tradnl" sz="2400" dirty="0"/>
              <a:t>, 1978</a:t>
            </a:r>
            <a:r>
              <a:rPr lang="es-ES_tradnl" sz="2400" dirty="0" smtClean="0"/>
              <a:t>)</a:t>
            </a:r>
          </a:p>
          <a:p>
            <a:r>
              <a:rPr lang="es-ES" b="1" dirty="0"/>
              <a:t>Ley </a:t>
            </a:r>
            <a:r>
              <a:rPr lang="es-ES" b="1" dirty="0" smtClean="0"/>
              <a:t>de </a:t>
            </a:r>
            <a:r>
              <a:rPr lang="es-ES" b="1" dirty="0"/>
              <a:t>Adaptación Biológica, o Ley de </a:t>
            </a:r>
            <a:r>
              <a:rPr lang="es-ES" b="1" dirty="0" err="1"/>
              <a:t>Bioadaptación</a:t>
            </a:r>
            <a:r>
              <a:rPr lang="es-ES" b="1" dirty="0"/>
              <a:t>. </a:t>
            </a:r>
            <a:endParaRPr lang="es-ES" b="1" dirty="0" smtClean="0"/>
          </a:p>
          <a:p>
            <a:pPr lvl="0" algn="just"/>
            <a:r>
              <a:rPr lang="es-ES" dirty="0"/>
              <a:t>El nivel de dirección con vistas a logros superiores deportivos.  </a:t>
            </a:r>
          </a:p>
          <a:p>
            <a:pPr lvl="0" algn="just"/>
            <a:r>
              <a:rPr lang="es-ES" dirty="0"/>
              <a:t>El aumento progresivo y máximo de las cargas.  </a:t>
            </a:r>
          </a:p>
          <a:p>
            <a:pPr lvl="0" algn="just"/>
            <a:r>
              <a:rPr lang="es-ES" dirty="0"/>
              <a:t>La continuidad del proceso de entrenamiento.  </a:t>
            </a:r>
          </a:p>
          <a:p>
            <a:pPr lvl="0" algn="just"/>
            <a:r>
              <a:rPr lang="es-ES" dirty="0"/>
              <a:t>Cambio ondulatorio de las cargas de entrenamiento.  </a:t>
            </a:r>
          </a:p>
          <a:p>
            <a:pPr lvl="0" algn="just"/>
            <a:r>
              <a:rPr lang="es-ES" dirty="0"/>
              <a:t>Carácter cíclico del proceso del proceso de entrenamiento.  </a:t>
            </a:r>
          </a:p>
          <a:p>
            <a:pPr lvl="0" algn="just"/>
            <a:r>
              <a:rPr lang="es-ES" dirty="0"/>
              <a:t>La unidad de preparación general y especial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4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2316" y="2057401"/>
            <a:ext cx="2000264" cy="99060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Preparación  </a:t>
            </a:r>
          </a:p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psicológica</a:t>
            </a:r>
            <a:endParaRPr lang="es-ES_tradnl" sz="3200" b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3487" y="4075220"/>
            <a:ext cx="2214578" cy="10668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Preparación </a:t>
            </a:r>
          </a:p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Técnica</a:t>
            </a:r>
            <a:endParaRPr lang="es-ES_tradnl" sz="3200" b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2316" y="4075220"/>
            <a:ext cx="2071702" cy="10668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Preparación </a:t>
            </a:r>
          </a:p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Táctica</a:t>
            </a:r>
            <a:endParaRPr lang="es-ES_tradnl" sz="3200" b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3167" y="278965"/>
            <a:ext cx="8610600" cy="1293028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s-ES_tradn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TODA UNA OBRA MAESTRA </a:t>
            </a:r>
            <a:endParaRPr lang="es-ES_tradnl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72049" y="2080217"/>
            <a:ext cx="2286016" cy="9906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Preparación </a:t>
            </a:r>
          </a:p>
          <a:p>
            <a:pPr algn="ctr" eaLnBrk="0" hangingPunct="0"/>
            <a:r>
              <a:rPr lang="es-ES_tradnl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Física</a:t>
            </a:r>
            <a:endParaRPr lang="es-ES_tradnl" sz="3200" b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5" y="1712890"/>
            <a:ext cx="5628067" cy="46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595" y="365128"/>
            <a:ext cx="4719034" cy="1293028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Cada persona con discapacidad es un mundo diferente, con diferentes ideas, con diferentes situaciones sociales, diferente función física </a:t>
            </a:r>
            <a:r>
              <a:rPr lang="es-ES" dirty="0" err="1" smtClean="0"/>
              <a:t>físicas,etc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 por tal sentido que el educador tiene que adecuarse a su desarrollo buscando metodologías que mejoren su desarrollo.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1" y="4000560"/>
            <a:ext cx="71864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5989" y="1383805"/>
            <a:ext cx="7740203" cy="5078313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La </a:t>
            </a: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vida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no es algo que se nos da hecho,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sino que tenemos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producir las oportunidades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para alcanzar el </a:t>
            </a:r>
            <a:r>
              <a:rPr lang="es-VE" altLang="es-ES" sz="3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éxito</a:t>
            </a: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,</a:t>
            </a:r>
            <a:endParaRPr lang="es-VE" altLang="es-ES" sz="36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La vida es levantarse </a:t>
            </a:r>
            <a:endParaRPr lang="es-VE" altLang="es-ES" sz="3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cada vez que se fracasa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con un espíritu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VE" altLang="es-E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 aprendizaje y superación</a:t>
            </a:r>
            <a:endParaRPr lang="es-ES" altLang="es-ES" sz="3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ra sonriente 2"/>
          <p:cNvSpPr/>
          <p:nvPr/>
        </p:nvSpPr>
        <p:spPr>
          <a:xfrm>
            <a:off x="6170054" y="5092"/>
            <a:ext cx="914400" cy="914400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ara sonriente 3"/>
          <p:cNvSpPr/>
          <p:nvPr/>
        </p:nvSpPr>
        <p:spPr>
          <a:xfrm>
            <a:off x="7057623" y="811369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ara sonriente 4"/>
          <p:cNvSpPr/>
          <p:nvPr/>
        </p:nvSpPr>
        <p:spPr>
          <a:xfrm>
            <a:off x="7411792" y="3562199"/>
            <a:ext cx="914400" cy="9144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ara sonriente 5"/>
          <p:cNvSpPr/>
          <p:nvPr/>
        </p:nvSpPr>
        <p:spPr>
          <a:xfrm>
            <a:off x="9732135" y="27904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ara sonriente 6"/>
          <p:cNvSpPr/>
          <p:nvPr/>
        </p:nvSpPr>
        <p:spPr>
          <a:xfrm>
            <a:off x="8571963" y="2828510"/>
            <a:ext cx="914400" cy="914400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ara sonriente 7"/>
          <p:cNvSpPr/>
          <p:nvPr/>
        </p:nvSpPr>
        <p:spPr>
          <a:xfrm>
            <a:off x="8114763" y="1119480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ra sonriente 8"/>
          <p:cNvSpPr/>
          <p:nvPr/>
        </p:nvSpPr>
        <p:spPr>
          <a:xfrm>
            <a:off x="9732135" y="2001317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ara sonriente 9"/>
          <p:cNvSpPr/>
          <p:nvPr/>
        </p:nvSpPr>
        <p:spPr>
          <a:xfrm>
            <a:off x="8935791" y="4482106"/>
            <a:ext cx="914400" cy="914400"/>
          </a:xfrm>
          <a:prstGeom prst="smileyFac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ol 10"/>
          <p:cNvSpPr/>
          <p:nvPr/>
        </p:nvSpPr>
        <p:spPr>
          <a:xfrm>
            <a:off x="5009882" y="462292"/>
            <a:ext cx="914400" cy="914400"/>
          </a:xfrm>
          <a:prstGeom prst="su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ol 11"/>
          <p:cNvSpPr/>
          <p:nvPr/>
        </p:nvSpPr>
        <p:spPr>
          <a:xfrm>
            <a:off x="10204360" y="3742910"/>
            <a:ext cx="914400" cy="9144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ol 12"/>
          <p:cNvSpPr/>
          <p:nvPr/>
        </p:nvSpPr>
        <p:spPr>
          <a:xfrm>
            <a:off x="7644148" y="5337023"/>
            <a:ext cx="914400" cy="914400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7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2920" y="1068945"/>
            <a:ext cx="4246810" cy="4660343"/>
          </a:xfrm>
        </p:spPr>
        <p:txBody>
          <a:bodyPr>
            <a:normAutofit fontScale="92500"/>
          </a:bodyPr>
          <a:lstStyle/>
          <a:p>
            <a:r>
              <a:rPr lang="es-ES_tradnl" sz="2800" dirty="0"/>
              <a:t>El presente tema tiene </a:t>
            </a:r>
            <a:r>
              <a:rPr lang="es-ES_tradnl" sz="2800" dirty="0" smtClean="0"/>
              <a:t>como </a:t>
            </a:r>
            <a:r>
              <a:rPr lang="es-ES_tradnl" sz="2800" dirty="0"/>
              <a:t>propósito de ofrecer </a:t>
            </a:r>
            <a:r>
              <a:rPr lang="es-ES_tradnl" sz="2800" dirty="0" smtClean="0"/>
              <a:t>un conjunto de ejercicios  físicos y una metodología de entrenamiento, para las competencias del Mini Atletismo adaptado en personas con discapacidad, </a:t>
            </a:r>
            <a:r>
              <a:rPr lang="es-ES_tradnl" sz="2800" dirty="0"/>
              <a:t>válido para aplicarse en diferentes </a:t>
            </a:r>
            <a:r>
              <a:rPr lang="es-ES_tradnl" sz="2800" dirty="0" smtClean="0"/>
              <a:t>niveles</a:t>
            </a:r>
            <a:r>
              <a:rPr lang="es-ES_tradnl" sz="2800" dirty="0"/>
              <a:t>.</a:t>
            </a:r>
            <a:endParaRPr lang="es-ES" sz="2800" b="1" dirty="0"/>
          </a:p>
          <a:p>
            <a:pPr marL="0" indent="0">
              <a:buNone/>
            </a:pPr>
            <a:endParaRPr lang="es-ES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811369"/>
            <a:ext cx="5653826" cy="491791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97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01691" y="731757"/>
            <a:ext cx="5079991" cy="823912"/>
          </a:xfrm>
        </p:spPr>
        <p:txBody>
          <a:bodyPr/>
          <a:lstStyle/>
          <a:p>
            <a:r>
              <a:rPr lang="es-ES" b="1" dirty="0" smtClean="0"/>
              <a:t>DISCAPACIDAD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85800" y="1960689"/>
            <a:ext cx="5311775" cy="3086019"/>
          </a:xfrm>
        </p:spPr>
        <p:txBody>
          <a:bodyPr/>
          <a:lstStyle/>
          <a:p>
            <a:r>
              <a:rPr lang="es-ES" b="1" dirty="0"/>
              <a:t>Es toda </a:t>
            </a:r>
            <a:r>
              <a:rPr lang="es-ES" b="1" dirty="0" smtClean="0"/>
              <a:t> </a:t>
            </a:r>
            <a:r>
              <a:rPr lang="es-ES" b="1" dirty="0"/>
              <a:t>limitación en una actividad o algún tipo de restricción en la participación.</a:t>
            </a:r>
          </a:p>
          <a:p>
            <a:r>
              <a:rPr lang="es-ES" b="1" dirty="0"/>
              <a:t>También se define a la discapacidad como el resultado de la interacción de las personas </a:t>
            </a:r>
            <a:r>
              <a:rPr lang="es-ES" b="1" dirty="0" smtClean="0"/>
              <a:t>con deficiencias </a:t>
            </a:r>
            <a:r>
              <a:rPr lang="es-ES" b="1" dirty="0"/>
              <a:t>de función física, psíquica, intelectual y/o sensorial con barreras de </a:t>
            </a:r>
            <a:r>
              <a:rPr lang="es-ES" b="1" dirty="0" smtClean="0"/>
              <a:t>diversa </a:t>
            </a:r>
            <a:r>
              <a:rPr lang="es-ES" b="1" dirty="0" err="1" smtClean="0"/>
              <a:t>indole</a:t>
            </a:r>
            <a:r>
              <a:rPr lang="es-ES" b="1" dirty="0"/>
              <a:t>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731757"/>
            <a:ext cx="5105400" cy="823912"/>
          </a:xfrm>
        </p:spPr>
        <p:txBody>
          <a:bodyPr/>
          <a:lstStyle/>
          <a:p>
            <a:r>
              <a:rPr lang="es-ES" b="1" dirty="0" smtClean="0"/>
              <a:t>TIPOS DE DISCAPACIDAD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050841"/>
            <a:ext cx="5334000" cy="3086019"/>
          </a:xfrm>
        </p:spPr>
        <p:txBody>
          <a:bodyPr>
            <a:normAutofit/>
          </a:bodyPr>
          <a:lstStyle/>
          <a:p>
            <a:r>
              <a:rPr lang="es-ES" b="1" dirty="0"/>
              <a:t>D</a:t>
            </a:r>
            <a:r>
              <a:rPr lang="es-ES" b="1" dirty="0" smtClean="0"/>
              <a:t>iscapacidad </a:t>
            </a:r>
            <a:r>
              <a:rPr lang="es-ES" b="1" dirty="0"/>
              <a:t>física – motora</a:t>
            </a:r>
            <a:r>
              <a:rPr lang="es-ES" b="1" dirty="0" smtClean="0"/>
              <a:t>.</a:t>
            </a:r>
          </a:p>
          <a:p>
            <a:r>
              <a:rPr lang="es-ES" b="1" dirty="0"/>
              <a:t>D</a:t>
            </a:r>
            <a:r>
              <a:rPr lang="es-ES" b="1" dirty="0" smtClean="0"/>
              <a:t>iscapacidad </a:t>
            </a:r>
            <a:r>
              <a:rPr lang="es-ES" b="1" dirty="0"/>
              <a:t>visual</a:t>
            </a:r>
            <a:r>
              <a:rPr lang="es-ES" b="1" dirty="0" smtClean="0"/>
              <a:t>.</a:t>
            </a:r>
          </a:p>
          <a:p>
            <a:r>
              <a:rPr lang="es-ES" b="1" dirty="0"/>
              <a:t>D</a:t>
            </a:r>
            <a:r>
              <a:rPr lang="es-ES" b="1" dirty="0" smtClean="0"/>
              <a:t>iscapacidad </a:t>
            </a:r>
            <a:r>
              <a:rPr lang="es-ES" b="1" dirty="0"/>
              <a:t>auditiva</a:t>
            </a:r>
            <a:r>
              <a:rPr lang="es-ES" b="1" dirty="0" smtClean="0"/>
              <a:t>.</a:t>
            </a:r>
          </a:p>
          <a:p>
            <a:r>
              <a:rPr lang="es-ES" b="1" dirty="0"/>
              <a:t>discapacidad intelectual</a:t>
            </a:r>
            <a:r>
              <a:rPr lang="es-ES" b="1" dirty="0" smtClean="0"/>
              <a:t>.</a:t>
            </a:r>
          </a:p>
          <a:p>
            <a:r>
              <a:rPr lang="es-ES" b="1" dirty="0"/>
              <a:t>discapacidad mental </a:t>
            </a:r>
            <a:r>
              <a:rPr lang="es-ES" b="1" dirty="0" smtClean="0"/>
              <a:t>o psíquica.</a:t>
            </a:r>
          </a:p>
          <a:p>
            <a:r>
              <a:rPr lang="es-ES" b="1" dirty="0"/>
              <a:t>Discapacidad múltiple</a:t>
            </a:r>
            <a:r>
              <a:rPr lang="es-ES" b="1" dirty="0" smtClean="0"/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41195" y="4990063"/>
            <a:ext cx="43444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GRADOS DE DISCAPACIDAD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48604" y="5451728"/>
            <a:ext cx="8666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LEVE-MODERADA-GRAVE-MUY GRAVE</a:t>
            </a:r>
            <a:endParaRPr lang="es-E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64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45432"/>
              </p:ext>
            </p:extLst>
          </p:nvPr>
        </p:nvGraphicFramePr>
        <p:xfrm>
          <a:off x="685800" y="1223963"/>
          <a:ext cx="4646054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862381"/>
              </p:ext>
            </p:extLst>
          </p:nvPr>
        </p:nvGraphicFramePr>
        <p:xfrm>
          <a:off x="4969098" y="8467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8853616" y="1151414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38.8109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842781"/>
              </p:ext>
            </p:extLst>
          </p:nvPr>
        </p:nvGraphicFramePr>
        <p:xfrm>
          <a:off x="5329708" y="3718775"/>
          <a:ext cx="44582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ángulo 7"/>
          <p:cNvSpPr/>
          <p:nvPr/>
        </p:nvSpPr>
        <p:spPr>
          <a:xfrm>
            <a:off x="9338524" y="4049160"/>
            <a:ext cx="1705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MUJERES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56543" y="4680225"/>
            <a:ext cx="1850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VARONES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3714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0425" y="1462667"/>
            <a:ext cx="5311775" cy="82391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SURGIMIENTO </a:t>
            </a:r>
          </a:p>
          <a:p>
            <a:r>
              <a:rPr lang="es-ES" dirty="0" smtClean="0"/>
              <a:t>DEL ATLETISMO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5800" y="2459866"/>
            <a:ext cx="5311775" cy="375882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Es la disciplina mas completa en lo  que se refiere a las H.M.B y C.F surgió a lo largo de la historia como medio de sobrevivencia lo cual tuvo sus momentos de desarrollo en cada etapa de la historia.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La sobrevivencia (la familia </a:t>
            </a:r>
            <a:r>
              <a:rPr lang="es-ES" dirty="0" err="1" smtClean="0"/>
              <a:t>crurg</a:t>
            </a:r>
            <a:r>
              <a:rPr lang="es-E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Las guerras(</a:t>
            </a:r>
            <a:r>
              <a:rPr lang="es-ES" dirty="0" err="1"/>
              <a:t>U</a:t>
            </a:r>
            <a:r>
              <a:rPr lang="es-ES" dirty="0" err="1" smtClean="0"/>
              <a:t>lices</a:t>
            </a:r>
            <a:r>
              <a:rPr lang="es-ES" dirty="0" smtClean="0"/>
              <a:t> de Ítaca)(espartanos)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Centro de atracción (gladiador)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Competencias mundiales(juegos olímpicos 4 años-juegos plurinacionales cada año</a:t>
            </a:r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12" name="Picture 2" descr="C:\Users\LIZ\Pictures\Fotos Atletismo\bek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10" y="1197735"/>
            <a:ext cx="4896544" cy="46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9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223" y="712857"/>
            <a:ext cx="4213538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MINI ATLETISMO </a:t>
            </a:r>
            <a:br>
              <a:rPr lang="es-ES" dirty="0"/>
            </a:br>
            <a:r>
              <a:rPr lang="es-ES" dirty="0"/>
              <a:t>ADAPTADO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4942268" cy="4024125"/>
          </a:xfrm>
        </p:spPr>
        <p:txBody>
          <a:bodyPr/>
          <a:lstStyle/>
          <a:p>
            <a:r>
              <a:rPr lang="es-ES" dirty="0"/>
              <a:t>Conjunto de pruebas físicas competitivas y formativas en dependencia a las características morfológicas del desarrollo humano</a:t>
            </a:r>
          </a:p>
          <a:p>
            <a:r>
              <a:rPr lang="es-ES" dirty="0"/>
              <a:t>Se toma como referente principal a los niños y personas con discapacidad.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1359371"/>
            <a:ext cx="5357611" cy="47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7243" y="596948"/>
            <a:ext cx="3817513" cy="1293028"/>
          </a:xfrm>
        </p:spPr>
        <p:txBody>
          <a:bodyPr/>
          <a:lstStyle/>
          <a:p>
            <a:pPr algn="ctr"/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5083935" cy="4024125"/>
          </a:xfrm>
        </p:spPr>
        <p:txBody>
          <a:bodyPr/>
          <a:lstStyle/>
          <a:p>
            <a:r>
              <a:rPr lang="es-ES" dirty="0"/>
              <a:t>Crear un mundo lúdico, </a:t>
            </a:r>
            <a:r>
              <a:rPr lang="es-ES" dirty="0" smtClean="0"/>
              <a:t>inclusivo, competitivo, organizado </a:t>
            </a:r>
            <a:r>
              <a:rPr lang="es-ES"/>
              <a:t>y </a:t>
            </a:r>
            <a:r>
              <a:rPr lang="es-ES" smtClean="0"/>
              <a:t>planificado</a:t>
            </a:r>
            <a:r>
              <a:rPr lang="es-ES" dirty="0" smtClean="0"/>
              <a:t>; tanto </a:t>
            </a:r>
            <a:r>
              <a:rPr lang="es-ES" dirty="0"/>
              <a:t>en el entrenamiento </a:t>
            </a:r>
            <a:r>
              <a:rPr lang="es-ES" dirty="0" smtClean="0"/>
              <a:t>como en la  competencia, articulando con las áreas de forma dialéctica, que le brinden  </a:t>
            </a:r>
            <a:r>
              <a:rPr lang="es-ES" dirty="0"/>
              <a:t>un desarrollo </a:t>
            </a:r>
            <a:r>
              <a:rPr lang="es-ES" dirty="0" smtClean="0"/>
              <a:t>integral, al estudiante con discapacidad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50" y="1243462"/>
            <a:ext cx="3400022" cy="25368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49" y="3874991"/>
            <a:ext cx="3400023" cy="21909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6" y="4789719"/>
            <a:ext cx="4559121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372" y="388512"/>
            <a:ext cx="8610600" cy="1295400"/>
          </a:xfrm>
        </p:spPr>
        <p:txBody>
          <a:bodyPr/>
          <a:lstStyle/>
          <a:p>
            <a:r>
              <a:rPr lang="es-ES" b="1" dirty="0" smtClean="0"/>
              <a:t>Pruebas físicas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2183802"/>
            <a:ext cx="5079991" cy="823912"/>
          </a:xfrm>
        </p:spPr>
        <p:txBody>
          <a:bodyPr>
            <a:normAutofit fontScale="92500" lnSpcReduction="20000"/>
          </a:bodyPr>
          <a:lstStyle/>
          <a:p>
            <a:endParaRPr lang="es-ES" b="1" dirty="0" smtClean="0"/>
          </a:p>
          <a:p>
            <a:pPr algn="ctr"/>
            <a:r>
              <a:rPr lang="es-ES" b="1" dirty="0" smtClean="0"/>
              <a:t>PRUEBAS DE PISTA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/>
              <a:t> </a:t>
            </a:r>
            <a:r>
              <a:rPr lang="es-ES" dirty="0"/>
              <a:t>Relevos de velocidad/Vallas</a:t>
            </a:r>
          </a:p>
          <a:p>
            <a:r>
              <a:rPr lang="es-ES" dirty="0"/>
              <a:t>“Formula en Curvas”: Relevos de</a:t>
            </a:r>
          </a:p>
          <a:p>
            <a:pPr marL="0" indent="0">
              <a:buNone/>
            </a:pPr>
            <a:r>
              <a:rPr lang="es-ES" dirty="0"/>
              <a:t>Velocidad</a:t>
            </a:r>
          </a:p>
          <a:p>
            <a:r>
              <a:rPr lang="es-ES" dirty="0"/>
              <a:t> Carrera de velocidad </a:t>
            </a:r>
          </a:p>
          <a:p>
            <a:r>
              <a:rPr lang="es-ES" dirty="0"/>
              <a:t>Carrera de Resistencia </a:t>
            </a:r>
          </a:p>
          <a:p>
            <a:r>
              <a:rPr lang="es-ES" dirty="0"/>
              <a:t>Carrera de Resistencia </a:t>
            </a:r>
            <a:r>
              <a:rPr lang="es-ES" dirty="0" smtClean="0"/>
              <a:t> con vallas</a:t>
            </a:r>
          </a:p>
          <a:p>
            <a:r>
              <a:rPr lang="es-ES" dirty="0"/>
              <a:t>Carrera en Escaleras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059810"/>
            <a:ext cx="5105400" cy="556098"/>
          </a:xfrm>
        </p:spPr>
        <p:txBody>
          <a:bodyPr/>
          <a:lstStyle/>
          <a:p>
            <a:r>
              <a:rPr lang="es-ES" dirty="0" smtClean="0"/>
              <a:t>PRUEBAS DE CAMPO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/>
              <a:t>Lanzamiento al Blanco</a:t>
            </a:r>
          </a:p>
          <a:p>
            <a:r>
              <a:rPr lang="es-ES" dirty="0"/>
              <a:t>Lanzamiento </a:t>
            </a:r>
            <a:r>
              <a:rPr lang="es-ES" dirty="0" smtClean="0"/>
              <a:t>del </a:t>
            </a:r>
            <a:r>
              <a:rPr lang="es-ES" dirty="0" err="1" smtClean="0"/>
              <a:t>vortex</a:t>
            </a:r>
            <a:endParaRPr lang="es-ES" dirty="0"/>
          </a:p>
          <a:p>
            <a:r>
              <a:rPr lang="es-ES" dirty="0"/>
              <a:t>Lanzamiento </a:t>
            </a:r>
            <a:r>
              <a:rPr lang="es-ES" dirty="0" smtClean="0"/>
              <a:t>Arrodillado de frente</a:t>
            </a:r>
          </a:p>
          <a:p>
            <a:r>
              <a:rPr lang="es-ES" dirty="0" smtClean="0"/>
              <a:t>Lanzamiento arrodillado de espalda</a:t>
            </a:r>
            <a:endParaRPr lang="es-ES" dirty="0"/>
          </a:p>
          <a:p>
            <a:r>
              <a:rPr lang="es-ES" dirty="0" smtClean="0"/>
              <a:t>Impulsión de la </a:t>
            </a:r>
            <a:r>
              <a:rPr lang="es-ES" dirty="0"/>
              <a:t>Disco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2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60608" y="1442434"/>
            <a:ext cx="5160136" cy="57632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Pruebas de saltos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Salto </a:t>
            </a:r>
            <a:r>
              <a:rPr lang="es-ES" dirty="0" smtClean="0"/>
              <a:t>Largo </a:t>
            </a:r>
            <a:r>
              <a:rPr lang="es-ES" dirty="0"/>
              <a:t>con </a:t>
            </a:r>
            <a:r>
              <a:rPr lang="es-ES" dirty="0" smtClean="0"/>
              <a:t>Garrocha</a:t>
            </a:r>
            <a:endParaRPr lang="es-ES" dirty="0"/>
          </a:p>
          <a:p>
            <a:r>
              <a:rPr lang="es-ES" dirty="0"/>
              <a:t>sobre Arena</a:t>
            </a:r>
          </a:p>
          <a:p>
            <a:r>
              <a:rPr lang="es-ES" dirty="0"/>
              <a:t>Salto a la Cuerda</a:t>
            </a:r>
          </a:p>
          <a:p>
            <a:r>
              <a:rPr lang="es-ES" dirty="0"/>
              <a:t>Salto Triple con </a:t>
            </a:r>
            <a:r>
              <a:rPr lang="es-ES" dirty="0" smtClean="0"/>
              <a:t>Corta</a:t>
            </a:r>
          </a:p>
          <a:p>
            <a:pPr marL="0" indent="0">
              <a:buNone/>
            </a:pPr>
            <a:r>
              <a:rPr lang="es-ES" dirty="0"/>
              <a:t> a</a:t>
            </a:r>
            <a:r>
              <a:rPr lang="es-ES" dirty="0" smtClean="0"/>
              <a:t>proximación</a:t>
            </a:r>
            <a:endParaRPr lang="es-ES" dirty="0"/>
          </a:p>
          <a:p>
            <a:r>
              <a:rPr lang="es-ES" dirty="0"/>
              <a:t>Salto en Sentadillas hacia</a:t>
            </a:r>
          </a:p>
          <a:p>
            <a:pPr marL="0" indent="0">
              <a:buNone/>
            </a:pPr>
            <a:r>
              <a:rPr lang="es-ES" dirty="0"/>
              <a:t>a</a:t>
            </a:r>
            <a:r>
              <a:rPr lang="es-ES" dirty="0" smtClean="0"/>
              <a:t>delante</a:t>
            </a:r>
            <a:endParaRPr lang="es-ES" dirty="0"/>
          </a:p>
          <a:p>
            <a:r>
              <a:rPr lang="es-ES" dirty="0"/>
              <a:t>Rebotes </a:t>
            </a:r>
            <a:r>
              <a:rPr lang="es-ES" dirty="0" smtClean="0"/>
              <a:t>Cruzados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1596980"/>
            <a:ext cx="5723585" cy="46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773</TotalTime>
  <Words>568</Words>
  <Application>Microsoft Office PowerPoint</Application>
  <PresentationFormat>Panorámica</PresentationFormat>
  <Paragraphs>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Georgia</vt:lpstr>
      <vt:lpstr>Monotype Corsiva</vt:lpstr>
      <vt:lpstr>Wingdings</vt:lpstr>
      <vt:lpstr>Estela de condensación</vt:lpstr>
      <vt:lpstr>Mini atletismo en personas con discapacidad</vt:lpstr>
      <vt:lpstr>Presentación de PowerPoint</vt:lpstr>
      <vt:lpstr>Presentación de PowerPoint</vt:lpstr>
      <vt:lpstr>Presentación de PowerPoint</vt:lpstr>
      <vt:lpstr>Presentación de PowerPoint</vt:lpstr>
      <vt:lpstr>MINI ATLETISMO  ADAPTADO  </vt:lpstr>
      <vt:lpstr>OBJETIVO</vt:lpstr>
      <vt:lpstr>Pruebas físicas</vt:lpstr>
      <vt:lpstr>Pruebas de saltos</vt:lpstr>
      <vt:lpstr>Metodología de entrenamiento</vt:lpstr>
      <vt:lpstr>TODA UNA OBRA MAESTRA 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atletismo en personas con discapacidad</dc:title>
  <dc:creator>Usuario</dc:creator>
  <cp:lastModifiedBy>Usuario</cp:lastModifiedBy>
  <cp:revision>44</cp:revision>
  <dcterms:created xsi:type="dcterms:W3CDTF">2016-01-26T21:22:47Z</dcterms:created>
  <dcterms:modified xsi:type="dcterms:W3CDTF">2016-01-31T21:57:00Z</dcterms:modified>
</cp:coreProperties>
</file>