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60" r:id="rId5"/>
    <p:sldId id="281" r:id="rId6"/>
    <p:sldId id="282" r:id="rId7"/>
    <p:sldId id="261" r:id="rId8"/>
    <p:sldId id="262" r:id="rId9"/>
    <p:sldId id="263" r:id="rId10"/>
    <p:sldId id="283" r:id="rId11"/>
    <p:sldId id="264" r:id="rId12"/>
    <p:sldId id="284" r:id="rId13"/>
    <p:sldId id="266" r:id="rId14"/>
    <p:sldId id="289" r:id="rId15"/>
    <p:sldId id="267" r:id="rId16"/>
    <p:sldId id="269" r:id="rId17"/>
    <p:sldId id="285" r:id="rId18"/>
    <p:sldId id="270" r:id="rId19"/>
    <p:sldId id="271" r:id="rId20"/>
    <p:sldId id="273" r:id="rId21"/>
    <p:sldId id="277" r:id="rId22"/>
    <p:sldId id="287" r:id="rId23"/>
    <p:sldId id="286"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3F204D5-3887-41E2-8FED-F4F124B130B5}" type="datetimeFigureOut">
              <a:rPr lang="es-ES" smtClean="0"/>
              <a:pPr/>
              <a:t>30/05/2016</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1ABBEDB-3306-4E57-851B-07161C8DB80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F204D5-3887-41E2-8FED-F4F124B130B5}"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BBEDB-3306-4E57-851B-07161C8DB80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F204D5-3887-41E2-8FED-F4F124B130B5}"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BBEDB-3306-4E57-851B-07161C8DB80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3F204D5-3887-41E2-8FED-F4F124B130B5}" type="datetimeFigureOut">
              <a:rPr lang="es-ES" smtClean="0"/>
              <a:pPr/>
              <a:t>30/05/2016</a:t>
            </a:fld>
            <a:endParaRPr lang="es-ES"/>
          </a:p>
        </p:txBody>
      </p:sp>
      <p:sp>
        <p:nvSpPr>
          <p:cNvPr id="9" name="8 Marcador de número de diapositiva"/>
          <p:cNvSpPr>
            <a:spLocks noGrp="1"/>
          </p:cNvSpPr>
          <p:nvPr>
            <p:ph type="sldNum" sz="quarter" idx="15"/>
          </p:nvPr>
        </p:nvSpPr>
        <p:spPr/>
        <p:txBody>
          <a:bodyPr rtlCol="0"/>
          <a:lstStyle/>
          <a:p>
            <a:fld id="{B1ABBEDB-3306-4E57-851B-07161C8DB80F}"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3F204D5-3887-41E2-8FED-F4F124B130B5}" type="datetimeFigureOut">
              <a:rPr lang="es-ES" smtClean="0"/>
              <a:pPr/>
              <a:t>30/05/2016</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1ABBEDB-3306-4E57-851B-07161C8DB80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3F204D5-3887-41E2-8FED-F4F124B130B5}" type="datetimeFigureOut">
              <a:rPr lang="es-ES" smtClean="0"/>
              <a:pPr/>
              <a:t>30/05/2016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ABBEDB-3306-4E57-851B-07161C8DB80F}"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3F204D5-3887-41E2-8FED-F4F124B130B5}" type="datetimeFigureOut">
              <a:rPr lang="es-ES" smtClean="0"/>
              <a:pPr/>
              <a:t>30/05/2016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1ABBEDB-3306-4E57-851B-07161C8DB80F}"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3F204D5-3887-41E2-8FED-F4F124B130B5}" type="datetimeFigureOut">
              <a:rPr lang="es-ES" smtClean="0"/>
              <a:pPr/>
              <a:t>30/05/2016</a:t>
            </a:fld>
            <a:endParaRPr lang="es-ES"/>
          </a:p>
        </p:txBody>
      </p:sp>
      <p:sp>
        <p:nvSpPr>
          <p:cNvPr id="7" name="6 Marcador de número de diapositiva"/>
          <p:cNvSpPr>
            <a:spLocks noGrp="1"/>
          </p:cNvSpPr>
          <p:nvPr>
            <p:ph type="sldNum" sz="quarter" idx="11"/>
          </p:nvPr>
        </p:nvSpPr>
        <p:spPr/>
        <p:txBody>
          <a:bodyPr rtlCol="0"/>
          <a:lstStyle/>
          <a:p>
            <a:fld id="{B1ABBEDB-3306-4E57-851B-07161C8DB80F}"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F204D5-3887-41E2-8FED-F4F124B130B5}" type="datetimeFigureOut">
              <a:rPr lang="es-ES" smtClean="0"/>
              <a:pPr/>
              <a:t>30/05/2016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1ABBEDB-3306-4E57-851B-07161C8DB80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3F204D5-3887-41E2-8FED-F4F124B130B5}" type="datetimeFigureOut">
              <a:rPr lang="es-ES" smtClean="0"/>
              <a:pPr/>
              <a:t>30/05/2016</a:t>
            </a:fld>
            <a:endParaRPr lang="es-ES"/>
          </a:p>
        </p:txBody>
      </p:sp>
      <p:sp>
        <p:nvSpPr>
          <p:cNvPr id="22" name="21 Marcador de número de diapositiva"/>
          <p:cNvSpPr>
            <a:spLocks noGrp="1"/>
          </p:cNvSpPr>
          <p:nvPr>
            <p:ph type="sldNum" sz="quarter" idx="15"/>
          </p:nvPr>
        </p:nvSpPr>
        <p:spPr/>
        <p:txBody>
          <a:bodyPr rtlCol="0"/>
          <a:lstStyle/>
          <a:p>
            <a:fld id="{B1ABBEDB-3306-4E57-851B-07161C8DB80F}"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3F204D5-3887-41E2-8FED-F4F124B130B5}" type="datetimeFigureOut">
              <a:rPr lang="es-ES" smtClean="0"/>
              <a:pPr/>
              <a:t>30/05/2016</a:t>
            </a:fld>
            <a:endParaRPr lang="es-ES"/>
          </a:p>
        </p:txBody>
      </p:sp>
      <p:sp>
        <p:nvSpPr>
          <p:cNvPr id="18" name="17 Marcador de número de diapositiva"/>
          <p:cNvSpPr>
            <a:spLocks noGrp="1"/>
          </p:cNvSpPr>
          <p:nvPr>
            <p:ph type="sldNum" sz="quarter" idx="11"/>
          </p:nvPr>
        </p:nvSpPr>
        <p:spPr/>
        <p:txBody>
          <a:bodyPr rtlCol="0"/>
          <a:lstStyle/>
          <a:p>
            <a:fld id="{B1ABBEDB-3306-4E57-851B-07161C8DB80F}"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3F204D5-3887-41E2-8FED-F4F124B130B5}" type="datetimeFigureOut">
              <a:rPr lang="es-ES" smtClean="0"/>
              <a:pPr/>
              <a:t>30/05/2016</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ABBEDB-3306-4E57-851B-07161C8DB80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dirty="0" smtClean="0"/>
              <a:t>TRASTORNO PSIQUICO EN PERSONAS CON DISCAPACIDAD</a:t>
            </a:r>
            <a:endParaRPr lang="es-ES" dirty="0"/>
          </a:p>
        </p:txBody>
      </p:sp>
      <p:sp>
        <p:nvSpPr>
          <p:cNvPr id="3" name="2 Subtítulo"/>
          <p:cNvSpPr>
            <a:spLocks noGrp="1"/>
          </p:cNvSpPr>
          <p:nvPr>
            <p:ph type="subTitle" idx="1"/>
          </p:nvPr>
        </p:nvSpPr>
        <p:spPr>
          <a:xfrm>
            <a:off x="4572000" y="5301208"/>
            <a:ext cx="3886200" cy="576064"/>
          </a:xfrm>
        </p:spPr>
        <p:txBody>
          <a:bodyPr>
            <a:normAutofit fontScale="85000" lnSpcReduction="20000"/>
          </a:bodyPr>
          <a:lstStyle/>
          <a:p>
            <a:endParaRPr lang="es-ES_tradnl" dirty="0" smtClean="0"/>
          </a:p>
          <a:p>
            <a:pPr algn="r"/>
            <a:r>
              <a:rPr lang="es-ES_tradnl" dirty="0" smtClean="0"/>
              <a:t>LIC. ROSARIO COCA GUZMAN</a:t>
            </a:r>
            <a:endParaRPr lang="es-ES" dirty="0"/>
          </a:p>
        </p:txBody>
      </p:sp>
      <p:pic>
        <p:nvPicPr>
          <p:cNvPr id="5" name="4 Imagen" descr="Resultado de imagen para Imagenes de trastorno psiquico en personas con discapacidad intelectual"/>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7828" y="764704"/>
            <a:ext cx="2234092" cy="2376264"/>
          </a:xfrm>
          <a:prstGeom prst="rect">
            <a:avLst/>
          </a:prstGeom>
          <a:noFill/>
          <a:ln>
            <a:noFill/>
          </a:ln>
        </p:spPr>
      </p:pic>
      <p:pic>
        <p:nvPicPr>
          <p:cNvPr id="6" name="5 Imagen" descr="Resultado de imagen para Imagenes de trastorno psiquico en personas con discapacidad intelectual"/>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005064"/>
            <a:ext cx="1584177" cy="1436737"/>
          </a:xfrm>
          <a:prstGeom prst="rect">
            <a:avLst/>
          </a:prstGeom>
          <a:noFill/>
          <a:ln>
            <a:noFill/>
          </a:ln>
        </p:spPr>
      </p:pic>
      <p:pic>
        <p:nvPicPr>
          <p:cNvPr id="7" name="0 Imagen" descr="Logos-01.jpg"/>
          <p:cNvPicPr/>
          <p:nvPr/>
        </p:nvPicPr>
        <p:blipFill>
          <a:blip r:embed="rId4" cstate="print"/>
          <a:srcRect l="23237" t="23577" r="22623" b="23886"/>
          <a:stretch>
            <a:fillRect/>
          </a:stretch>
        </p:blipFill>
        <p:spPr>
          <a:xfrm>
            <a:off x="5521423" y="392529"/>
            <a:ext cx="1584176" cy="1176397"/>
          </a:xfrm>
          <a:prstGeom prst="rect">
            <a:avLst/>
          </a:prstGeom>
        </p:spPr>
      </p:pic>
      <p:pic>
        <p:nvPicPr>
          <p:cNvPr id="8" name="7 Imagen" descr="F:\EIFODEC\LOGOS EN JPG\Logos-LPM(1).jpg"/>
          <p:cNvPicPr/>
          <p:nvPr/>
        </p:nvPicPr>
        <p:blipFill>
          <a:blip r:embed="rId5" cstate="print"/>
          <a:srcRect l="24682" t="38331" r="24558" b="38462"/>
          <a:stretch>
            <a:fillRect/>
          </a:stretch>
        </p:blipFill>
        <p:spPr bwMode="auto">
          <a:xfrm>
            <a:off x="5123570" y="2132856"/>
            <a:ext cx="2047677" cy="805294"/>
          </a:xfrm>
          <a:prstGeom prst="rect">
            <a:avLst/>
          </a:prstGeom>
          <a:noFill/>
          <a:ln w="9525">
            <a:noFill/>
            <a:miter lim="800000"/>
            <a:headEnd/>
            <a:tailEnd/>
          </a:ln>
        </p:spPr>
      </p:pic>
    </p:spTree>
    <p:extLst>
      <p:ext uri="{BB962C8B-B14F-4D97-AF65-F5344CB8AC3E}">
        <p14:creationId xmlns:p14="http://schemas.microsoft.com/office/powerpoint/2010/main" xmlns="" val="88098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magenes de trastorno psiquico en personas con discapacidad intelectu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0624" y="1001713"/>
            <a:ext cx="4259488" cy="4299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324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depresivo</a:t>
            </a:r>
            <a:endParaRPr lang="es-ES" dirty="0"/>
          </a:p>
        </p:txBody>
      </p:sp>
      <p:sp>
        <p:nvSpPr>
          <p:cNvPr id="3" name="2 Marcador de contenido"/>
          <p:cNvSpPr>
            <a:spLocks noGrp="1"/>
          </p:cNvSpPr>
          <p:nvPr>
            <p:ph sz="quarter" idx="1"/>
          </p:nvPr>
        </p:nvSpPr>
        <p:spPr/>
        <p:txBody>
          <a:bodyPr>
            <a:normAutofit/>
          </a:bodyPr>
          <a:lstStyle/>
          <a:p>
            <a:pPr algn="just"/>
            <a:r>
              <a:rPr lang="es-CO" dirty="0"/>
              <a:t>La depresión en personas con discapacidad intelectual es una de las comorbilidades más complejas en asociar. </a:t>
            </a:r>
            <a:endParaRPr lang="es-CO" dirty="0" smtClean="0"/>
          </a:p>
          <a:p>
            <a:pPr algn="just"/>
            <a:r>
              <a:rPr lang="es-CO" dirty="0" smtClean="0"/>
              <a:t>Tenemos </a:t>
            </a:r>
            <a:r>
              <a:rPr lang="es-CO" dirty="0"/>
              <a:t>que dicha discapacidad afecta principalmente los extremos de la vida en </a:t>
            </a:r>
            <a:r>
              <a:rPr lang="es-CO" dirty="0" smtClean="0"/>
              <a:t>que las personas pueden </a:t>
            </a:r>
            <a:r>
              <a:rPr lang="es-CO" dirty="0"/>
              <a:t>presentar diferencias en sus ritmos de aprendizaje y de desarrollo como por ejemplo, pueden estar avanzados en lenguaje y tener dificultades en motricidad; debido a factores biológicos, sociales o culturales</a:t>
            </a:r>
            <a:endParaRPr lang="es-ES" dirty="0"/>
          </a:p>
        </p:txBody>
      </p:sp>
    </p:spTree>
    <p:extLst>
      <p:ext uri="{BB962C8B-B14F-4D97-AF65-F5344CB8AC3E}">
        <p14:creationId xmlns:p14="http://schemas.microsoft.com/office/powerpoint/2010/main" xmlns="" val="381148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4294967295"/>
          </p:nvPr>
        </p:nvSpPr>
        <p:spPr>
          <a:xfrm>
            <a:off x="0" y="908720"/>
            <a:ext cx="7467600" cy="5565105"/>
          </a:xfrm>
        </p:spPr>
        <p:txBody>
          <a:bodyPr>
            <a:normAutofit/>
          </a:bodyPr>
          <a:lstStyle/>
          <a:p>
            <a:r>
              <a:rPr lang="es-CO" dirty="0"/>
              <a:t>En la actualidad se reconoce que las personas con discapacidad intelectual  son vulnerables a desarrollar </a:t>
            </a:r>
            <a:r>
              <a:rPr lang="es-CO" dirty="0" smtClean="0"/>
              <a:t>depresión</a:t>
            </a:r>
          </a:p>
          <a:p>
            <a:r>
              <a:rPr lang="es-CO" dirty="0" smtClean="0"/>
              <a:t>Esto surge </a:t>
            </a:r>
            <a:r>
              <a:rPr lang="es-CO" dirty="0"/>
              <a:t>de una predisposición genética, pero </a:t>
            </a:r>
            <a:r>
              <a:rPr lang="es-CO" dirty="0" err="1" smtClean="0"/>
              <a:t>estan</a:t>
            </a:r>
            <a:r>
              <a:rPr lang="es-CO" dirty="0" smtClean="0"/>
              <a:t>  asociadas  </a:t>
            </a:r>
            <a:r>
              <a:rPr lang="es-CO" dirty="0"/>
              <a:t>a factores como: la exposición continua a experiencias  de rechazo social, la perdida,  el fracaso, la calidad del apoyo social, emocional, la escasa capacidad para la resolución de problemas, y el déficit en habilidades para afrontar relaciones sociales e interpersonales; todo esto puede provocar en el individuo un </a:t>
            </a:r>
            <a:r>
              <a:rPr lang="es-CO" dirty="0" smtClean="0"/>
              <a:t>conjunto </a:t>
            </a:r>
            <a:r>
              <a:rPr lang="es-CO" dirty="0"/>
              <a:t>de experiencias  que llevan a un bajo control, labilidad emocional y la manifestación de síntomas </a:t>
            </a:r>
            <a:r>
              <a:rPr lang="es-CO" dirty="0" smtClean="0"/>
              <a:t>depresivos</a:t>
            </a:r>
            <a:endParaRPr lang="es-ES" dirty="0"/>
          </a:p>
          <a:p>
            <a:endParaRPr lang="es-ES" dirty="0"/>
          </a:p>
        </p:txBody>
      </p:sp>
    </p:spTree>
    <p:extLst>
      <p:ext uri="{BB962C8B-B14F-4D97-AF65-F5344CB8AC3E}">
        <p14:creationId xmlns:p14="http://schemas.microsoft.com/office/powerpoint/2010/main" xmlns="" val="356145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Alteraciones conductuales en la depresión </a:t>
            </a:r>
            <a:endParaRPr lang="es-ES" dirty="0"/>
          </a:p>
        </p:txBody>
      </p:sp>
      <p:sp>
        <p:nvSpPr>
          <p:cNvPr id="3" name="2 Marcador de contenido"/>
          <p:cNvSpPr>
            <a:spLocks noGrp="1"/>
          </p:cNvSpPr>
          <p:nvPr>
            <p:ph sz="quarter" idx="1"/>
          </p:nvPr>
        </p:nvSpPr>
        <p:spPr/>
        <p:txBody>
          <a:bodyPr>
            <a:normAutofit/>
          </a:bodyPr>
          <a:lstStyle/>
          <a:p>
            <a:r>
              <a:rPr lang="es-ES" dirty="0" smtClean="0"/>
              <a:t>La persona puede mostrar una apariencia claramente depresiva, crisis de llanto, aislamiento, características más sutiles evitación del contacto visual que no se había manifestado previamente, enlentecimiento motor, evidencia de abandono del cuidado personal, o conductas claramente disruptivas como agitación motora, conducta auto agresiva, estando ausentes las primeras. </a:t>
            </a:r>
          </a:p>
        </p:txBody>
      </p:sp>
    </p:spTree>
    <p:extLst>
      <p:ext uri="{BB962C8B-B14F-4D97-AF65-F5344CB8AC3E}">
        <p14:creationId xmlns:p14="http://schemas.microsoft.com/office/powerpoint/2010/main" xmlns="" val="208850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bipolar</a:t>
            </a:r>
            <a:endParaRPr lang="es-ES" dirty="0"/>
          </a:p>
        </p:txBody>
      </p:sp>
      <p:sp>
        <p:nvSpPr>
          <p:cNvPr id="3" name="2 Marcador de contenido"/>
          <p:cNvSpPr>
            <a:spLocks noGrp="1"/>
          </p:cNvSpPr>
          <p:nvPr>
            <p:ph sz="quarter" idx="1"/>
          </p:nvPr>
        </p:nvSpPr>
        <p:spPr/>
        <p:txBody>
          <a:bodyPr/>
          <a:lstStyle/>
          <a:p>
            <a:r>
              <a:rPr lang="es-ES" dirty="0"/>
              <a:t>De todos modos, en ocasiones aparece un episodio mixto, en el que se combinan la tristeza, angustia e irritabilidad del síndrome depresivo, con la impulsividad del maníaco, lo que aumenta las posibilidades de suicidio</a:t>
            </a:r>
            <a:r>
              <a:rPr lang="es-ES" dirty="0" smtClean="0"/>
              <a:t>.</a:t>
            </a:r>
          </a:p>
          <a:p>
            <a:endParaRPr lang="es-ES" dirty="0"/>
          </a:p>
          <a:p>
            <a:endParaRPr lang="es-ES" dirty="0"/>
          </a:p>
        </p:txBody>
      </p:sp>
    </p:spTree>
    <p:extLst>
      <p:ext uri="{BB962C8B-B14F-4D97-AF65-F5344CB8AC3E}">
        <p14:creationId xmlns:p14="http://schemas.microsoft.com/office/powerpoint/2010/main" xmlns="" val="121671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Episodio maniaco</a:t>
            </a:r>
            <a:endParaRPr lang="es-ES" dirty="0"/>
          </a:p>
        </p:txBody>
      </p:sp>
      <p:sp>
        <p:nvSpPr>
          <p:cNvPr id="3" name="2 Marcador de contenido"/>
          <p:cNvSpPr>
            <a:spLocks noGrp="1"/>
          </p:cNvSpPr>
          <p:nvPr>
            <p:ph sz="quarter" idx="1"/>
          </p:nvPr>
        </p:nvSpPr>
        <p:spPr/>
        <p:txBody>
          <a:bodyPr>
            <a:normAutofit lnSpcReduction="10000"/>
          </a:bodyPr>
          <a:lstStyle/>
          <a:p>
            <a:pPr algn="just"/>
            <a:r>
              <a:rPr lang="es-ES" dirty="0" smtClean="0"/>
              <a:t>Episodio maníaco (hipomanía y manía) El trastorno maníaco se caracteriza por ánimo expansivo o irritable, aumento del habla, </a:t>
            </a:r>
            <a:r>
              <a:rPr lang="es-ES" dirty="0" err="1" smtClean="0"/>
              <a:t>distraibilidad</a:t>
            </a:r>
            <a:r>
              <a:rPr lang="es-ES" dirty="0" smtClean="0"/>
              <a:t>, cambio constante de planes, insomnio, hiperactividad o inquietud motora, desinhibición, exceso de familiaridad, comportamiento social y sexual inapropiado, </a:t>
            </a:r>
            <a:r>
              <a:rPr lang="es-ES" dirty="0" err="1" smtClean="0"/>
              <a:t>hipersexualidad</a:t>
            </a:r>
            <a:r>
              <a:rPr lang="es-ES" dirty="0" smtClean="0"/>
              <a:t> y agresividad. </a:t>
            </a:r>
          </a:p>
          <a:p>
            <a:pPr marL="0" indent="0" algn="just">
              <a:buNone/>
            </a:pPr>
            <a:endParaRPr lang="es-ES" dirty="0" smtClean="0"/>
          </a:p>
          <a:p>
            <a:pPr algn="just"/>
            <a:r>
              <a:rPr lang="es-ES" dirty="0" smtClean="0"/>
              <a:t>Los delirios de grandeza suelen referirse a tareas sencillas (en lugar de creerse un líder en la comunidad el sujeto puede creerse capaz de conducir o de leer un libro</a:t>
            </a:r>
            <a:endParaRPr lang="es-ES" dirty="0"/>
          </a:p>
        </p:txBody>
      </p:sp>
    </p:spTree>
    <p:extLst>
      <p:ext uri="{BB962C8B-B14F-4D97-AF65-F5344CB8AC3E}">
        <p14:creationId xmlns:p14="http://schemas.microsoft.com/office/powerpoint/2010/main" xmlns="" val="3487781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de ansiedad</a:t>
            </a:r>
            <a:endParaRPr lang="es-ES" dirty="0"/>
          </a:p>
        </p:txBody>
      </p:sp>
      <p:sp>
        <p:nvSpPr>
          <p:cNvPr id="3" name="2 Marcador de contenido"/>
          <p:cNvSpPr>
            <a:spLocks noGrp="1"/>
          </p:cNvSpPr>
          <p:nvPr>
            <p:ph sz="quarter" idx="1"/>
          </p:nvPr>
        </p:nvSpPr>
        <p:spPr/>
        <p:txBody>
          <a:bodyPr>
            <a:normAutofit fontScale="92500"/>
          </a:bodyPr>
          <a:lstStyle/>
          <a:p>
            <a:r>
              <a:rPr lang="es-ES" dirty="0" smtClean="0"/>
              <a:t>La frecuencia de trastornos de ansiedad en las personas con discapacidad intelectual es similar a la de la población general. </a:t>
            </a:r>
          </a:p>
          <a:p>
            <a:r>
              <a:rPr lang="es-ES" dirty="0" smtClean="0"/>
              <a:t>Como en los casos anteriores, en las personas que no pueden expresar verbalmente su ansiedad ésta puede aparecer como alteraciones de conducta. </a:t>
            </a:r>
          </a:p>
          <a:p>
            <a:r>
              <a:rPr lang="es-ES" dirty="0" smtClean="0"/>
              <a:t>En estos casos es necesario efectuar un análisis funcional que permita identificar qué está provocando el aumento de la ansiedad (estresores) y qué lo precipita (factores desencadenantes). La evaluación conductual se ha señalado como el método más fiable para el diagnóstico de trastornos de ansiedad en casos de retraso mental grave y profundo. </a:t>
            </a:r>
            <a:endParaRPr lang="es-ES" dirty="0"/>
          </a:p>
        </p:txBody>
      </p:sp>
    </p:spTree>
    <p:extLst>
      <p:ext uri="{BB962C8B-B14F-4D97-AF65-F5344CB8AC3E}">
        <p14:creationId xmlns:p14="http://schemas.microsoft.com/office/powerpoint/2010/main" xmlns="" val="6220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obsesivo compulsivo</a:t>
            </a:r>
            <a:endParaRPr lang="es-ES" dirty="0"/>
          </a:p>
        </p:txBody>
      </p:sp>
      <p:pic>
        <p:nvPicPr>
          <p:cNvPr id="4" name="3 Marcador de contenido" descr="Resultado de imagen para Imagenes de trastorno psiquico en personas con discapacidad intelectual"/>
          <p:cNvPicPr>
            <a:picLocks noGrp="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5697">
            <a:off x="1907704" y="1628800"/>
            <a:ext cx="4752528" cy="3960439"/>
          </a:xfrm>
          <a:prstGeom prst="rect">
            <a:avLst/>
          </a:prstGeom>
          <a:noFill/>
          <a:ln>
            <a:noFill/>
          </a:ln>
        </p:spPr>
      </p:pic>
    </p:spTree>
    <p:extLst>
      <p:ext uri="{BB962C8B-B14F-4D97-AF65-F5344CB8AC3E}">
        <p14:creationId xmlns:p14="http://schemas.microsoft.com/office/powerpoint/2010/main" xmlns="" val="61078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obsesivo compulsivo (TOC)</a:t>
            </a:r>
            <a:endParaRPr lang="es-ES" dirty="0"/>
          </a:p>
        </p:txBody>
      </p:sp>
      <p:sp>
        <p:nvSpPr>
          <p:cNvPr id="3" name="2 Marcador de contenido"/>
          <p:cNvSpPr>
            <a:spLocks noGrp="1"/>
          </p:cNvSpPr>
          <p:nvPr>
            <p:ph sz="quarter" idx="1"/>
          </p:nvPr>
        </p:nvSpPr>
        <p:spPr/>
        <p:txBody>
          <a:bodyPr>
            <a:normAutofit fontScale="85000" lnSpcReduction="10000"/>
          </a:bodyPr>
          <a:lstStyle/>
          <a:p>
            <a:r>
              <a:rPr lang="es-ES" dirty="0" smtClean="0"/>
              <a:t>Las obsesiones se describen como pensamientos, impulsos o imágenes recurrentes y persistentes que se experimentan en algún momento del trastorno como intrusos e inapropiados, y causan ansiedad o malestar significativos, con una serie de características asociadas: - </a:t>
            </a:r>
          </a:p>
          <a:p>
            <a:r>
              <a:rPr lang="es-ES" dirty="0" smtClean="0"/>
              <a:t>Las compulsiones se definen como comportamientos o actos mentales de carácter repetitivo, que el individuo se ve obligado a realizar en respuesta a una obsesión o con arreglo a ciertas reglas que debe seguir estrictamente. </a:t>
            </a:r>
          </a:p>
          <a:p>
            <a:r>
              <a:rPr lang="es-ES" dirty="0" smtClean="0"/>
              <a:t>Por otro lado es necesario diferenciar los pensamientos obsesivos de alteraciones del lenguaje asociadas a la discapacidad intelectual como la ecolalia y el habla repetitiva, (por ejemplo, en el autismo). Los rituales y las rutinas rígidas forman parte también del autismo y pueden dar lugar a alteraciones comportamentales cuando se intenta variarlas. </a:t>
            </a:r>
          </a:p>
        </p:txBody>
      </p:sp>
    </p:spTree>
    <p:extLst>
      <p:ext uri="{BB962C8B-B14F-4D97-AF65-F5344CB8AC3E}">
        <p14:creationId xmlns:p14="http://schemas.microsoft.com/office/powerpoint/2010/main" xmlns="" val="178680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del sueño</a:t>
            </a: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Las alteraciones del sueño de una persona con discapacidad intelectual  sólo empiezan a ser un verdadero problema cuando no deja dormir a los </a:t>
            </a:r>
            <a:r>
              <a:rPr lang="es-ES" dirty="0" err="1" smtClean="0"/>
              <a:t>demas</a:t>
            </a:r>
            <a:r>
              <a:rPr lang="es-ES" dirty="0" smtClean="0"/>
              <a:t>.</a:t>
            </a:r>
          </a:p>
          <a:p>
            <a:r>
              <a:rPr lang="es-ES" dirty="0" smtClean="0"/>
              <a:t>Entre otras, las formas más habituales tienen que ver con las dificultades para conciliar y mantener el sueño, despertar precoz, somnolencia diurna y desajustes de fases de sueño (avance, retroceso). </a:t>
            </a:r>
          </a:p>
          <a:p>
            <a:r>
              <a:rPr lang="es-ES" dirty="0" smtClean="0"/>
              <a:t>Conviene prestar especial atención a la apnea de sueño, que se asocia a algunos síndromes como </a:t>
            </a:r>
            <a:r>
              <a:rPr lang="es-ES" dirty="0" err="1" smtClean="0"/>
              <a:t>Prader</a:t>
            </a:r>
            <a:r>
              <a:rPr lang="es-ES" dirty="0" smtClean="0"/>
              <a:t> </a:t>
            </a:r>
            <a:r>
              <a:rPr lang="es-ES" dirty="0" err="1" smtClean="0"/>
              <a:t>Willi</a:t>
            </a:r>
            <a:r>
              <a:rPr lang="es-ES" dirty="0" smtClean="0"/>
              <a:t> y Down, en los que la obesidad es un problema frecuente. La persona que padece este trastorno suele roncar de forma habitual y, de vez en cuando, varias veces durante la noche "para de respirar" unos segundos. </a:t>
            </a:r>
          </a:p>
          <a:p>
            <a:r>
              <a:rPr lang="es-ES" dirty="0" smtClean="0"/>
              <a:t>La calidad de su sueño es muy mala y en consecuencia tendrá mucho sueño durante el día, lo que aumenta la probabilidad de que presente alteraciones conductuales frente a demandas o peticiones insistentes de los demás. </a:t>
            </a:r>
          </a:p>
        </p:txBody>
      </p:sp>
    </p:spTree>
    <p:extLst>
      <p:ext uri="{BB962C8B-B14F-4D97-AF65-F5344CB8AC3E}">
        <p14:creationId xmlns:p14="http://schemas.microsoft.com/office/powerpoint/2010/main" xmlns="" val="195003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Discapacidad  </a:t>
            </a:r>
            <a:r>
              <a:rPr lang="es-ES_tradnl" dirty="0" err="1" smtClean="0"/>
              <a:t>psiquica</a:t>
            </a:r>
            <a:r>
              <a:rPr lang="es-ES_tradnl" dirty="0" smtClean="0"/>
              <a:t> </a:t>
            </a:r>
            <a:endParaRPr lang="es-ES" dirty="0"/>
          </a:p>
        </p:txBody>
      </p:sp>
      <p:sp>
        <p:nvSpPr>
          <p:cNvPr id="3" name="2 Marcador de contenido"/>
          <p:cNvSpPr>
            <a:spLocks noGrp="1"/>
          </p:cNvSpPr>
          <p:nvPr>
            <p:ph sz="quarter" idx="1"/>
          </p:nvPr>
        </p:nvSpPr>
        <p:spPr/>
        <p:txBody>
          <a:bodyPr>
            <a:normAutofit/>
          </a:bodyPr>
          <a:lstStyle/>
          <a:p>
            <a:pPr algn="just"/>
            <a:r>
              <a:rPr lang="es-ES" dirty="0"/>
              <a:t>Se considera que una persona tiene discapacidad psíquica cuando presenta "trastornos en el comportamiento adaptativo, previsiblemente </a:t>
            </a:r>
            <a:r>
              <a:rPr lang="es-ES" dirty="0" smtClean="0"/>
              <a:t>permanentes</a:t>
            </a:r>
          </a:p>
          <a:p>
            <a:pPr algn="just"/>
            <a:r>
              <a:rPr lang="es-ES" dirty="0"/>
              <a:t>P</a:t>
            </a:r>
            <a:r>
              <a:rPr lang="es-ES" dirty="0" smtClean="0"/>
              <a:t>uede </a:t>
            </a:r>
            <a:r>
              <a:rPr lang="es-ES" dirty="0"/>
              <a:t>ser provocada por diversos trastornos mentales como; la depresión mayor, la esquizofrenia, el trastorno bipolar; los trastornos de </a:t>
            </a:r>
            <a:r>
              <a:rPr lang="es-ES" dirty="0" smtClean="0"/>
              <a:t>pánico, </a:t>
            </a:r>
            <a:r>
              <a:rPr lang="es-ES" dirty="0"/>
              <a:t> y el síndrome </a:t>
            </a:r>
            <a:r>
              <a:rPr lang="es-ES" dirty="0" smtClean="0"/>
              <a:t>orgánico.</a:t>
            </a:r>
            <a:endParaRPr lang="es-ES" dirty="0"/>
          </a:p>
        </p:txBody>
      </p:sp>
    </p:spTree>
    <p:extLst>
      <p:ext uri="{BB962C8B-B14F-4D97-AF65-F5344CB8AC3E}">
        <p14:creationId xmlns:p14="http://schemas.microsoft.com/office/powerpoint/2010/main" xmlns="" val="1715938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 relacionado al deterioro de funciones cognitivas </a:t>
            </a:r>
            <a:endParaRPr lang="es-ES" dirty="0"/>
          </a:p>
        </p:txBody>
      </p:sp>
      <p:sp>
        <p:nvSpPr>
          <p:cNvPr id="3" name="2 Marcador de contenido"/>
          <p:cNvSpPr>
            <a:spLocks noGrp="1"/>
          </p:cNvSpPr>
          <p:nvPr>
            <p:ph sz="quarter" idx="1"/>
          </p:nvPr>
        </p:nvSpPr>
        <p:spPr/>
        <p:txBody>
          <a:bodyPr>
            <a:normAutofit/>
          </a:bodyPr>
          <a:lstStyle/>
          <a:p>
            <a:pPr algn="just"/>
            <a:r>
              <a:rPr lang="es-ES" dirty="0" smtClean="0"/>
              <a:t>La percepción del deterioro debido a una demencia y la forma como se manifiesta en una persona con discapacidad requiere de la evidencia de cambios definitivos en aquellas funciones mentales que se ven afectadas por la enfermedad: memoria lenguaje, capacidad para realizar tareas complejas, orientación en el tiempo y el espacio, actividades de la vida diaria y personalidad, todas ellas en mayor o menor grado, ya alteradas prematuramente por la discapacidad intelectual. </a:t>
            </a:r>
          </a:p>
        </p:txBody>
      </p:sp>
    </p:spTree>
    <p:extLst>
      <p:ext uri="{BB962C8B-B14F-4D97-AF65-F5344CB8AC3E}">
        <p14:creationId xmlns:p14="http://schemas.microsoft.com/office/powerpoint/2010/main" xmlns="" val="411082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0" y="620688"/>
            <a:ext cx="8244408" cy="5853137"/>
          </a:xfrm>
        </p:spPr>
        <p:txBody>
          <a:bodyPr>
            <a:normAutofit/>
          </a:bodyPr>
          <a:lstStyle/>
          <a:p>
            <a:pPr algn="just"/>
            <a:r>
              <a:rPr lang="es-ES" dirty="0" smtClean="0"/>
              <a:t>Una de las características asociados al deterioro de las funciones cognitivas es el síndrome de Down está causado por un exceso de material genético en el cromosoma 21. Este material genético incluye el gen APP, responsable de la síntesis de la </a:t>
            </a:r>
            <a:r>
              <a:rPr lang="es-ES" dirty="0" err="1" smtClean="0"/>
              <a:t>preproteína</a:t>
            </a:r>
            <a:r>
              <a:rPr lang="es-ES" dirty="0" smtClean="0"/>
              <a:t> </a:t>
            </a:r>
            <a:r>
              <a:rPr lang="es-ES" dirty="0" err="1" smtClean="0"/>
              <a:t>amiloide</a:t>
            </a:r>
            <a:r>
              <a:rPr lang="es-ES" dirty="0" smtClean="0"/>
              <a:t>, a partir de la cual se sintetiza la proteína β-</a:t>
            </a:r>
            <a:r>
              <a:rPr lang="es-ES" dirty="0" err="1" smtClean="0"/>
              <a:t>amiloide</a:t>
            </a:r>
            <a:r>
              <a:rPr lang="es-ES" dirty="0" smtClean="0"/>
              <a:t> que es uno de los factores clave en la producción de los cambios neurodegenerativos propios de la enfermedad de Alzheimer. </a:t>
            </a:r>
          </a:p>
          <a:p>
            <a:pPr algn="just"/>
            <a:r>
              <a:rPr lang="es-ES" dirty="0" smtClean="0"/>
              <a:t>En el síndrome de Down, esta demencia puede iniciarse alrededor de los 40 años. Sin embargo, conviene tener muy presente, a la hora de hacer el diagnóstico, que en el síndrome de Down es habitual el llamado envejecimiento precoz, no acompañado de demencia</a:t>
            </a:r>
            <a:endParaRPr lang="es-ES" dirty="0"/>
          </a:p>
        </p:txBody>
      </p:sp>
    </p:spTree>
    <p:extLst>
      <p:ext uri="{BB962C8B-B14F-4D97-AF65-F5344CB8AC3E}">
        <p14:creationId xmlns:p14="http://schemas.microsoft.com/office/powerpoint/2010/main" xmlns="" val="1572403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undacioninstitutosanjose.com/wp-content/uploads/2015/05/Centro-de-dia-de-discapacidad-intelectual-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764704"/>
            <a:ext cx="6048672"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317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dirty="0" smtClean="0"/>
              <a:t>Gracias </a:t>
            </a:r>
            <a:endParaRPr lang="es-ES" dirty="0"/>
          </a:p>
        </p:txBody>
      </p:sp>
      <p:pic>
        <p:nvPicPr>
          <p:cNvPr id="4" name="3 Marcador de contenido" descr="Resultado de imagen para Imagenes de trastorno psiquico en personas con discapacidad intelectual"/>
          <p:cNvPicPr>
            <a:picLocks noGrp="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916832"/>
            <a:ext cx="6192688" cy="3600399"/>
          </a:xfrm>
          <a:prstGeom prst="rect">
            <a:avLst/>
          </a:prstGeom>
          <a:noFill/>
          <a:ln>
            <a:noFill/>
          </a:ln>
        </p:spPr>
      </p:pic>
    </p:spTree>
    <p:extLst>
      <p:ext uri="{BB962C8B-B14F-4D97-AF65-F5344CB8AC3E}">
        <p14:creationId xmlns:p14="http://schemas.microsoft.com/office/powerpoint/2010/main" xmlns="" val="2473140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800600"/>
            <a:ext cx="5486400" cy="566738"/>
          </a:xfrm>
        </p:spPr>
        <p:txBody>
          <a:bodyPr>
            <a:normAutofit fontScale="90000"/>
          </a:bodyPr>
          <a:lstStyle/>
          <a:p>
            <a:r>
              <a:rPr lang="es-ES_tradnl" dirty="0" err="1" smtClean="0"/>
              <a:t>Definicion</a:t>
            </a:r>
            <a:r>
              <a:rPr lang="es-ES_tradnl" dirty="0" smtClean="0"/>
              <a:t> y </a:t>
            </a:r>
            <a:r>
              <a:rPr lang="es-ES_tradnl" dirty="0" err="1" smtClean="0"/>
              <a:t>clasificacion</a:t>
            </a:r>
            <a:r>
              <a:rPr lang="es-ES_tradnl" dirty="0" smtClean="0"/>
              <a:t> de los trastornos mentales </a:t>
            </a:r>
            <a:endParaRPr lang="es-ES" dirty="0"/>
          </a:p>
        </p:txBody>
      </p:sp>
      <p:pic>
        <p:nvPicPr>
          <p:cNvPr id="3074" name="Picture 2" descr="Resultado de imagen para Imagenes de trastorno psiquico en personas con discapacidad intelectu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836712"/>
            <a:ext cx="4608512"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9518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Esquizofrenia </a:t>
            </a:r>
            <a:endParaRPr lang="es-ES" dirty="0"/>
          </a:p>
        </p:txBody>
      </p:sp>
      <p:sp>
        <p:nvSpPr>
          <p:cNvPr id="3" name="2 Marcador de contenido"/>
          <p:cNvSpPr>
            <a:spLocks noGrp="1"/>
          </p:cNvSpPr>
          <p:nvPr>
            <p:ph sz="quarter" idx="1"/>
          </p:nvPr>
        </p:nvSpPr>
        <p:spPr/>
        <p:txBody>
          <a:bodyPr>
            <a:normAutofit/>
          </a:bodyPr>
          <a:lstStyle/>
          <a:p>
            <a:r>
              <a:rPr lang="es-ES" dirty="0" smtClean="0"/>
              <a:t>La esquizofrenia es más frecuente en adultos con discapacidad intelectual.</a:t>
            </a:r>
          </a:p>
          <a:p>
            <a:pPr algn="just"/>
            <a:r>
              <a:rPr lang="es-ES" dirty="0"/>
              <a:t>Este </a:t>
            </a:r>
            <a:r>
              <a:rPr lang="es-ES" b="1" dirty="0"/>
              <a:t>trastorno</a:t>
            </a:r>
            <a:r>
              <a:rPr lang="es-ES" dirty="0"/>
              <a:t> se caracteriza por distorsiones fundamentales y típicas de la percepción, del pensamiento y de las emociones, estas últimas en forma de </a:t>
            </a:r>
            <a:r>
              <a:rPr lang="es-ES" dirty="0" smtClean="0"/>
              <a:t>desgaste </a:t>
            </a:r>
            <a:r>
              <a:rPr lang="es-ES" dirty="0"/>
              <a:t>o falta de adecuación de las mismas</a:t>
            </a:r>
            <a:r>
              <a:rPr lang="es-ES" dirty="0" smtClean="0"/>
              <a:t>.</a:t>
            </a:r>
          </a:p>
          <a:p>
            <a:endParaRPr lang="es-ES" dirty="0" smtClean="0"/>
          </a:p>
          <a:p>
            <a:endParaRPr lang="es-ES" dirty="0" smtClean="0"/>
          </a:p>
          <a:p>
            <a:endParaRPr lang="es-ES" dirty="0" smtClean="0"/>
          </a:p>
        </p:txBody>
      </p:sp>
      <p:pic>
        <p:nvPicPr>
          <p:cNvPr id="4" name="3 Imagen" descr="Resultado de imagen para Imagenes de trastorno psiquico en personas con discapacidad intelectual"/>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005064"/>
            <a:ext cx="3024336" cy="2160240"/>
          </a:xfrm>
          <a:prstGeom prst="rect">
            <a:avLst/>
          </a:prstGeom>
          <a:noFill/>
          <a:ln>
            <a:noFill/>
          </a:ln>
        </p:spPr>
      </p:pic>
    </p:spTree>
    <p:extLst>
      <p:ext uri="{BB962C8B-B14F-4D97-AF65-F5344CB8AC3E}">
        <p14:creationId xmlns:p14="http://schemas.microsoft.com/office/powerpoint/2010/main" xmlns="" val="2040639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5400000">
            <a:off x="3325532" y="3307316"/>
            <a:ext cx="6309360" cy="360040"/>
          </a:xfrm>
        </p:spPr>
        <p:txBody>
          <a:bodyPr>
            <a:normAutofit fontScale="90000"/>
          </a:bodyPr>
          <a:lstStyle/>
          <a:p>
            <a:r>
              <a:rPr lang="es-ES_tradnl" dirty="0" smtClean="0"/>
              <a:t>Características de estos síntomas </a:t>
            </a:r>
            <a:endParaRPr lang="es-ES" dirty="0"/>
          </a:p>
        </p:txBody>
      </p:sp>
      <p:sp>
        <p:nvSpPr>
          <p:cNvPr id="6" name="5 Marcador de texto"/>
          <p:cNvSpPr>
            <a:spLocks noGrp="1"/>
          </p:cNvSpPr>
          <p:nvPr>
            <p:ph type="body" idx="2"/>
          </p:nvPr>
        </p:nvSpPr>
        <p:spPr>
          <a:xfrm>
            <a:off x="6876256" y="620688"/>
            <a:ext cx="1800200" cy="4983480"/>
          </a:xfrm>
        </p:spPr>
        <p:txBody>
          <a:bodyPr>
            <a:noAutofit/>
          </a:bodyPr>
          <a:lstStyle/>
          <a:p>
            <a:pPr marL="285750" indent="-285750" algn="just">
              <a:buFont typeface="Arial" pitchFamily="34" charset="0"/>
              <a:buChar char="•"/>
            </a:pPr>
            <a:r>
              <a:rPr lang="es-ES" sz="1800" dirty="0" smtClean="0">
                <a:latin typeface="Times New Roman" pitchFamily="18" charset="0"/>
                <a:cs typeface="Times New Roman" pitchFamily="18" charset="0"/>
              </a:rPr>
              <a:t>La esquizofrenia se caracteriza por la presencia de </a:t>
            </a:r>
          </a:p>
          <a:p>
            <a:pPr marL="285750" indent="-285750" algn="just">
              <a:buFont typeface="Arial" pitchFamily="34" charset="0"/>
              <a:buChar char="•"/>
            </a:pPr>
            <a:r>
              <a:rPr lang="es-ES" sz="1800" dirty="0" smtClean="0">
                <a:latin typeface="Times New Roman" pitchFamily="18" charset="0"/>
                <a:cs typeface="Times New Roman" pitchFamily="18" charset="0"/>
              </a:rPr>
              <a:t>alteraciones del pensamiento delirios</a:t>
            </a:r>
          </a:p>
          <a:p>
            <a:pPr marL="285750" indent="-285750" algn="just">
              <a:buFont typeface="Arial" pitchFamily="34" charset="0"/>
              <a:buChar char="•"/>
            </a:pPr>
            <a:r>
              <a:rPr lang="es-ES" sz="1800" dirty="0" smtClean="0">
                <a:latin typeface="Times New Roman" pitchFamily="18" charset="0"/>
                <a:cs typeface="Times New Roman" pitchFamily="18" charset="0"/>
              </a:rPr>
              <a:t>percepción (alucinaciones </a:t>
            </a:r>
          </a:p>
          <a:p>
            <a:pPr marL="285750" indent="-285750" algn="just">
              <a:buFont typeface="Arial" pitchFamily="34" charset="0"/>
              <a:buChar char="•"/>
            </a:pPr>
            <a:r>
              <a:rPr lang="es-ES" sz="1800" dirty="0" smtClean="0">
                <a:latin typeface="Times New Roman" pitchFamily="18" charset="0"/>
                <a:cs typeface="Times New Roman" pitchFamily="18" charset="0"/>
              </a:rPr>
              <a:t>estado de ánimo</a:t>
            </a:r>
          </a:p>
          <a:p>
            <a:pPr marL="285750" indent="-285750" algn="just">
              <a:buFont typeface="Arial" pitchFamily="34" charset="0"/>
              <a:buChar char="•"/>
            </a:pPr>
            <a:r>
              <a:rPr lang="es-ES" sz="1800" dirty="0" smtClean="0">
                <a:latin typeface="Times New Roman" pitchFamily="18" charset="0"/>
                <a:cs typeface="Times New Roman" pitchFamily="18" charset="0"/>
              </a:rPr>
              <a:t>conducta. </a:t>
            </a:r>
          </a:p>
        </p:txBody>
      </p:sp>
      <p:sp>
        <p:nvSpPr>
          <p:cNvPr id="5" name="4 Marcador de contenido"/>
          <p:cNvSpPr>
            <a:spLocks noGrp="1"/>
          </p:cNvSpPr>
          <p:nvPr>
            <p:ph sz="quarter" idx="1"/>
          </p:nvPr>
        </p:nvSpPr>
        <p:spPr>
          <a:xfrm>
            <a:off x="304800" y="274320"/>
            <a:ext cx="5131296" cy="6327648"/>
          </a:xfrm>
        </p:spPr>
        <p:txBody>
          <a:bodyPr/>
          <a:lstStyle/>
          <a:p>
            <a:r>
              <a:rPr lang="es-ES_tradnl" dirty="0" smtClean="0"/>
              <a:t>Característica de la esquizofrenia delirio- percepción- animo - conducta</a:t>
            </a:r>
          </a:p>
          <a:p>
            <a:endParaRPr lang="es-ES" dirty="0"/>
          </a:p>
        </p:txBody>
      </p:sp>
      <p:pic>
        <p:nvPicPr>
          <p:cNvPr id="7" name="6 Imagen" descr="http://api.ning.com/files/oto4-hHdKDGkOwcKe1PfCouhW60QS01cqT4EQoB48N9WGy38ENKLrxDp*7VpZzSFarmrnaAy5KC87xn8qWKrTgVMxFRkv98K/1071014752.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484783"/>
            <a:ext cx="3194670" cy="4644553"/>
          </a:xfrm>
          <a:prstGeom prst="rect">
            <a:avLst/>
          </a:prstGeom>
          <a:noFill/>
          <a:ln>
            <a:noFill/>
          </a:ln>
        </p:spPr>
      </p:pic>
    </p:spTree>
    <p:extLst>
      <p:ext uri="{BB962C8B-B14F-4D97-AF65-F5344CB8AC3E}">
        <p14:creationId xmlns:p14="http://schemas.microsoft.com/office/powerpoint/2010/main" xmlns="" val="192668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88640"/>
            <a:ext cx="7241232" cy="1224136"/>
          </a:xfrm>
        </p:spPr>
        <p:txBody>
          <a:bodyPr>
            <a:normAutofit fontScale="90000"/>
          </a:bodyPr>
          <a:lstStyle/>
          <a:p>
            <a:r>
              <a:rPr lang="es-ES_tradnl" dirty="0" smtClean="0"/>
              <a:t/>
            </a:r>
            <a:br>
              <a:rPr lang="es-ES_tradnl" dirty="0" smtClean="0"/>
            </a:br>
            <a:r>
              <a:rPr lang="es-ES_tradnl" dirty="0" smtClean="0"/>
              <a:t/>
            </a:r>
            <a:br>
              <a:rPr lang="es-ES_tradnl" dirty="0" smtClean="0"/>
            </a:br>
            <a:r>
              <a:rPr lang="es-ES_tradnl" dirty="0"/>
              <a:t/>
            </a:r>
            <a:br>
              <a:rPr lang="es-ES_tradnl" dirty="0"/>
            </a:br>
            <a:r>
              <a:rPr lang="es-ES_tradnl" dirty="0" smtClean="0"/>
              <a:t/>
            </a:r>
            <a:br>
              <a:rPr lang="es-ES_tradnl" dirty="0" smtClean="0"/>
            </a:br>
            <a:r>
              <a:rPr lang="es-ES_tradnl" dirty="0"/>
              <a:t/>
            </a:r>
            <a:br>
              <a:rPr lang="es-ES_tradnl" dirty="0"/>
            </a:br>
            <a:r>
              <a:rPr lang="es-ES_tradnl" dirty="0" smtClean="0"/>
              <a:t/>
            </a:r>
            <a:br>
              <a:rPr lang="es-ES_tradnl" dirty="0" smtClean="0"/>
            </a:br>
            <a:r>
              <a:rPr lang="es-ES_tradnl" dirty="0"/>
              <a:t/>
            </a:r>
            <a:br>
              <a:rPr lang="es-ES_tradnl" dirty="0"/>
            </a:br>
            <a:r>
              <a:rPr lang="es-ES_tradnl" dirty="0" smtClean="0"/>
              <a:t/>
            </a:r>
            <a:br>
              <a:rPr lang="es-ES_tradnl" dirty="0" smtClean="0"/>
            </a:br>
            <a:r>
              <a:rPr lang="es-ES_tradnl" dirty="0" smtClean="0"/>
              <a:t>El  autismo como síntoma básico de la esquizofrenia</a:t>
            </a:r>
            <a:r>
              <a:rPr lang="es-ES" dirty="0" smtClean="0"/>
              <a:t/>
            </a:r>
            <a:br>
              <a:rPr lang="es-ES" dirty="0" smtClean="0"/>
            </a:br>
            <a:endParaRPr lang="es-ES" dirty="0"/>
          </a:p>
        </p:txBody>
      </p:sp>
      <p:sp>
        <p:nvSpPr>
          <p:cNvPr id="6" name="5 Marcador de contenido"/>
          <p:cNvSpPr>
            <a:spLocks noGrp="1"/>
          </p:cNvSpPr>
          <p:nvPr>
            <p:ph sz="quarter" idx="1"/>
          </p:nvPr>
        </p:nvSpPr>
        <p:spPr>
          <a:xfrm>
            <a:off x="457200" y="1844824"/>
            <a:ext cx="3657600" cy="4327376"/>
          </a:xfrm>
        </p:spPr>
        <p:txBody>
          <a:bodyPr/>
          <a:lstStyle/>
          <a:p>
            <a:pPr algn="just"/>
            <a:r>
              <a:rPr lang="es-ES_tradnl" dirty="0" smtClean="0"/>
              <a:t>La incapacidad de entender la realidad y adaptarse a sus  exigencias.</a:t>
            </a:r>
          </a:p>
          <a:p>
            <a:pPr algn="just"/>
            <a:r>
              <a:rPr lang="es-ES_tradnl" dirty="0" smtClean="0"/>
              <a:t> </a:t>
            </a:r>
            <a:endParaRPr lang="es-ES" dirty="0"/>
          </a:p>
        </p:txBody>
      </p:sp>
      <p:sp>
        <p:nvSpPr>
          <p:cNvPr id="8" name="7 Marcador de contenido"/>
          <p:cNvSpPr>
            <a:spLocks noGrp="1"/>
          </p:cNvSpPr>
          <p:nvPr>
            <p:ph sz="quarter" idx="2"/>
          </p:nvPr>
        </p:nvSpPr>
        <p:spPr>
          <a:xfrm>
            <a:off x="4270248" y="1988840"/>
            <a:ext cx="3657600" cy="4183360"/>
          </a:xfrm>
        </p:spPr>
        <p:txBody>
          <a:bodyPr/>
          <a:lstStyle/>
          <a:p>
            <a:pPr algn="just"/>
            <a:r>
              <a:rPr lang="es-ES_tradnl" dirty="0" smtClean="0"/>
              <a:t>La irrupción de un mundo interior sobrecargado de fantasías desiderativas y a veces de ideas delirantes lo que implica el apartamiento del mundo real</a:t>
            </a:r>
            <a:endParaRPr lang="es-ES" dirty="0"/>
          </a:p>
        </p:txBody>
      </p:sp>
      <p:pic>
        <p:nvPicPr>
          <p:cNvPr id="10" name="9 Imagen" descr="Resultado de imagen para Imagenes de trastorno psiquico en personas con discapacidad intelectual"/>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717032"/>
            <a:ext cx="3456384" cy="2376264"/>
          </a:xfrm>
          <a:prstGeom prst="rect">
            <a:avLst/>
          </a:prstGeom>
          <a:noFill/>
          <a:ln>
            <a:noFill/>
          </a:ln>
        </p:spPr>
      </p:pic>
    </p:spTree>
    <p:extLst>
      <p:ext uri="{BB962C8B-B14F-4D97-AF65-F5344CB8AC3E}">
        <p14:creationId xmlns:p14="http://schemas.microsoft.com/office/powerpoint/2010/main" xmlns="" val="41795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t>Alteraciones del pensamiento y la </a:t>
            </a:r>
            <a:r>
              <a:rPr lang="es-ES_tradnl" dirty="0" err="1" smtClean="0"/>
              <a:t>percepcion</a:t>
            </a:r>
            <a:r>
              <a:rPr lang="es-ES_tradnl" dirty="0" smtClean="0"/>
              <a:t> </a:t>
            </a:r>
            <a:endParaRPr lang="es-ES" dirty="0"/>
          </a:p>
        </p:txBody>
      </p:sp>
      <p:sp>
        <p:nvSpPr>
          <p:cNvPr id="3" name="2 Marcador de contenido"/>
          <p:cNvSpPr>
            <a:spLocks noGrp="1"/>
          </p:cNvSpPr>
          <p:nvPr>
            <p:ph sz="quarter" idx="1"/>
          </p:nvPr>
        </p:nvSpPr>
        <p:spPr>
          <a:xfrm>
            <a:off x="457200" y="1412776"/>
            <a:ext cx="7467600" cy="5061176"/>
          </a:xfrm>
        </p:spPr>
        <p:txBody>
          <a:bodyPr>
            <a:noAutofit/>
          </a:bodyPr>
          <a:lstStyle/>
          <a:p>
            <a:pPr marL="0" indent="0" algn="just">
              <a:buNone/>
            </a:pPr>
            <a:r>
              <a:rPr lang="es-ES" sz="2000" dirty="0" smtClean="0">
                <a:latin typeface="Calibri" pitchFamily="34" charset="0"/>
                <a:cs typeface="Calibri" pitchFamily="34" charset="0"/>
              </a:rPr>
              <a:t>Los delirios se describen como "creencias falsas que se mantienen de manera firme.</a:t>
            </a:r>
          </a:p>
          <a:p>
            <a:pPr marL="0" indent="0" algn="just">
              <a:buNone/>
            </a:pPr>
            <a:r>
              <a:rPr lang="es-ES" sz="2000" dirty="0" smtClean="0">
                <a:latin typeface="Calibri" pitchFamily="34" charset="0"/>
                <a:cs typeface="Calibri" pitchFamily="34" charset="0"/>
              </a:rPr>
              <a:t>Una persona con discapacidad intelectual  puede creer que alguien va a perjudicarle si no se comporta bien con los cuidadores, sus familiares o sus compañeros. </a:t>
            </a:r>
          </a:p>
          <a:p>
            <a:pPr marL="0" indent="0" algn="just">
              <a:buNone/>
            </a:pPr>
            <a:r>
              <a:rPr lang="es-ES" sz="2000" dirty="0" smtClean="0">
                <a:latin typeface="Calibri" pitchFamily="34" charset="0"/>
                <a:cs typeface="Calibri" pitchFamily="34" charset="0"/>
              </a:rPr>
              <a:t>Los delirios de grandeza pueden indicar un episodio maníaco, que se refiere  a creerse un líder en la comunidad, capaz de conducir o de leer un libro, o de ser un cuidador o técnico del centro al que acude. </a:t>
            </a:r>
          </a:p>
          <a:p>
            <a:pPr marL="0" indent="0" algn="just">
              <a:buNone/>
            </a:pPr>
            <a:r>
              <a:rPr lang="es-ES" sz="2000" dirty="0" smtClean="0">
                <a:latin typeface="Calibri" pitchFamily="34" charset="0"/>
                <a:cs typeface="Calibri" pitchFamily="34" charset="0"/>
              </a:rPr>
              <a:t>Las alucinaciones visuales de ver personas, animales u objetos que son inexistente. En personas con discapacidad intelectual  se produce en un contexto "</a:t>
            </a:r>
            <a:r>
              <a:rPr lang="es-ES" sz="2000" dirty="0" err="1" smtClean="0">
                <a:latin typeface="Calibri" pitchFamily="34" charset="0"/>
                <a:cs typeface="Calibri" pitchFamily="34" charset="0"/>
              </a:rPr>
              <a:t>infantilizador</a:t>
            </a:r>
            <a:r>
              <a:rPr lang="es-ES" sz="2000" dirty="0" smtClean="0">
                <a:latin typeface="Calibri" pitchFamily="34" charset="0"/>
                <a:cs typeface="Calibri" pitchFamily="34" charset="0"/>
              </a:rPr>
              <a:t>", el contenido de las alucinaciones puede reflejarse en (por ejemplo, con acusaciones de "haberse portado mal o ser travieso o,  </a:t>
            </a:r>
            <a:r>
              <a:rPr lang="es-ES" sz="2000" dirty="0">
                <a:latin typeface="Calibri" pitchFamily="34" charset="0"/>
                <a:cs typeface="Calibri" pitchFamily="34" charset="0"/>
              </a:rPr>
              <a:t>p</a:t>
            </a:r>
            <a:r>
              <a:rPr lang="es-ES" sz="2000" dirty="0" smtClean="0">
                <a:latin typeface="Calibri" pitchFamily="34" charset="0"/>
                <a:cs typeface="Calibri" pitchFamily="34" charset="0"/>
              </a:rPr>
              <a:t>ueden darse casos de "amigos imaginarios". </a:t>
            </a:r>
            <a:endParaRPr lang="es-ES" sz="2000" dirty="0">
              <a:latin typeface="Calibri" pitchFamily="34" charset="0"/>
              <a:cs typeface="Calibri" pitchFamily="34" charset="0"/>
            </a:endParaRPr>
          </a:p>
        </p:txBody>
      </p:sp>
    </p:spTree>
    <p:extLst>
      <p:ext uri="{BB962C8B-B14F-4D97-AF65-F5344CB8AC3E}">
        <p14:creationId xmlns:p14="http://schemas.microsoft.com/office/powerpoint/2010/main" xmlns="" val="392806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Alteraciones conductuales </a:t>
            </a:r>
            <a:endParaRPr lang="es-ES" dirty="0"/>
          </a:p>
        </p:txBody>
      </p:sp>
      <p:sp>
        <p:nvSpPr>
          <p:cNvPr id="3" name="2 Marcador de contenido"/>
          <p:cNvSpPr>
            <a:spLocks noGrp="1"/>
          </p:cNvSpPr>
          <p:nvPr>
            <p:ph sz="quarter" idx="1"/>
          </p:nvPr>
        </p:nvSpPr>
        <p:spPr/>
        <p:txBody>
          <a:bodyPr>
            <a:normAutofit fontScale="92500" lnSpcReduction="10000"/>
          </a:bodyPr>
          <a:lstStyle/>
          <a:p>
            <a:r>
              <a:rPr lang="es-ES" dirty="0" smtClean="0"/>
              <a:t>Los  trastornos psicóticos se presentan por primera vez como un cambio en el comportamiento de la persona. o pueden darse en un incremento de la agresividad verbal o </a:t>
            </a:r>
            <a:r>
              <a:rPr lang="es-ES" dirty="0" err="1" smtClean="0"/>
              <a:t>fisica</a:t>
            </a:r>
            <a:r>
              <a:rPr lang="es-ES" dirty="0" smtClean="0"/>
              <a:t>, o un aislamiento social marcado. </a:t>
            </a:r>
          </a:p>
          <a:p>
            <a:r>
              <a:rPr lang="es-ES" dirty="0" smtClean="0"/>
              <a:t>A veces la persona comienza a hablar consigo misma o a alguien invisible, o a gesticular y agarrar objetos que los demás no pueden ver. </a:t>
            </a:r>
          </a:p>
          <a:p>
            <a:r>
              <a:rPr lang="es-ES" dirty="0" smtClean="0"/>
              <a:t>Cuando existen estos casos es necesario llevar a cabo una evaluación psiquiátrica, y un análisis de la conducta para descartar o confirmar. </a:t>
            </a:r>
          </a:p>
          <a:p>
            <a:r>
              <a:rPr lang="es-ES" dirty="0" smtClean="0"/>
              <a:t>En fases avanzadas de la enfermedad suelen ser más características conductas de abandono, aislamiento social y falta de motivación. </a:t>
            </a:r>
            <a:endParaRPr lang="es-ES" dirty="0"/>
          </a:p>
        </p:txBody>
      </p:sp>
    </p:spTree>
    <p:extLst>
      <p:ext uri="{BB962C8B-B14F-4D97-AF65-F5344CB8AC3E}">
        <p14:creationId xmlns:p14="http://schemas.microsoft.com/office/powerpoint/2010/main" xmlns="" val="53080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Trastornos de animo</a:t>
            </a:r>
            <a:endParaRPr lang="es-ES" dirty="0"/>
          </a:p>
        </p:txBody>
      </p:sp>
      <p:sp>
        <p:nvSpPr>
          <p:cNvPr id="3" name="2 Marcador de contenido"/>
          <p:cNvSpPr>
            <a:spLocks noGrp="1"/>
          </p:cNvSpPr>
          <p:nvPr>
            <p:ph sz="quarter" idx="1"/>
          </p:nvPr>
        </p:nvSpPr>
        <p:spPr/>
        <p:txBody>
          <a:bodyPr>
            <a:normAutofit/>
          </a:bodyPr>
          <a:lstStyle/>
          <a:p>
            <a:pPr algn="just"/>
            <a:r>
              <a:rPr lang="es-ES" dirty="0" smtClean="0"/>
              <a:t>En ocasiones, los trastornos afectivos pueden confundirse con trastornos esquizofrénicos.</a:t>
            </a:r>
          </a:p>
          <a:p>
            <a:pPr algn="just"/>
            <a:r>
              <a:rPr lang="es-ES" dirty="0" smtClean="0"/>
              <a:t>Esta confusión puede deberse a que con frecuencia los trastornos afectivos aparecen con alteraciones graves de conducta, tales como agresividad, irritabilidad e incremento de la actividad psicomotora. </a:t>
            </a:r>
          </a:p>
          <a:p>
            <a:pPr algn="just"/>
            <a:r>
              <a:rPr lang="es-ES" dirty="0" smtClean="0"/>
              <a:t>Para evitarla, es importante informarnos sobre el contexto familiar como por ejemplo cambio de casa , la muerte de un ser querido, y si a habido cambios en su conducta.</a:t>
            </a:r>
            <a:endParaRPr lang="es-ES" dirty="0"/>
          </a:p>
        </p:txBody>
      </p:sp>
    </p:spTree>
    <p:extLst>
      <p:ext uri="{BB962C8B-B14F-4D97-AF65-F5344CB8AC3E}">
        <p14:creationId xmlns:p14="http://schemas.microsoft.com/office/powerpoint/2010/main" xmlns="" val="1881412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494</TotalTime>
  <Words>1468</Words>
  <Application>Microsoft Office PowerPoint</Application>
  <PresentationFormat>Presentación en pantalla (4:3)</PresentationFormat>
  <Paragraphs>68</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Mirador</vt:lpstr>
      <vt:lpstr>TRASTORNO PSIQUICO EN PERSONAS CON DISCAPACIDAD</vt:lpstr>
      <vt:lpstr>Discapacidad  psiquica </vt:lpstr>
      <vt:lpstr>Definicion y clasificacion de los trastornos mentales </vt:lpstr>
      <vt:lpstr>Esquizofrenia </vt:lpstr>
      <vt:lpstr>Características de estos síntomas </vt:lpstr>
      <vt:lpstr>        El  autismo como síntoma básico de la esquizofrenia </vt:lpstr>
      <vt:lpstr>Alteraciones del pensamiento y la percepcion </vt:lpstr>
      <vt:lpstr>Alteraciones conductuales </vt:lpstr>
      <vt:lpstr>Trastornos de animo</vt:lpstr>
      <vt:lpstr>Diapositiva 10</vt:lpstr>
      <vt:lpstr>Trastorno depresivo</vt:lpstr>
      <vt:lpstr>Diapositiva 12</vt:lpstr>
      <vt:lpstr>Alteraciones conductuales en la depresión </vt:lpstr>
      <vt:lpstr>Trastorno bipolar</vt:lpstr>
      <vt:lpstr>Episodio maniaco</vt:lpstr>
      <vt:lpstr>Trastorno de ansiedad</vt:lpstr>
      <vt:lpstr>Trastorno obsesivo compulsivo</vt:lpstr>
      <vt:lpstr>Trastorno obsesivo compulsivo (TOC)</vt:lpstr>
      <vt:lpstr>Trastorno del sueño</vt:lpstr>
      <vt:lpstr>Trastorno relacionado al deterioro de funciones cognitivas </vt:lpstr>
      <vt:lpstr>Diapositiva 21</vt:lpstr>
      <vt:lpstr>Diapositiva 22</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Rosario</dc:creator>
  <cp:lastModifiedBy>AdministradorPC</cp:lastModifiedBy>
  <cp:revision>33</cp:revision>
  <dcterms:created xsi:type="dcterms:W3CDTF">2016-01-28T23:00:32Z</dcterms:created>
  <dcterms:modified xsi:type="dcterms:W3CDTF">2016-05-30T18:47:56Z</dcterms:modified>
</cp:coreProperties>
</file>