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69" r:id="rId3"/>
    <p:sldId id="270" r:id="rId4"/>
    <p:sldId id="273" r:id="rId5"/>
    <p:sldId id="274" r:id="rId6"/>
    <p:sldId id="257" r:id="rId7"/>
    <p:sldId id="258" r:id="rId8"/>
    <p:sldId id="259" r:id="rId9"/>
    <p:sldId id="260" r:id="rId10"/>
    <p:sldId id="272" r:id="rId11"/>
    <p:sldId id="261" r:id="rId12"/>
    <p:sldId id="271" r:id="rId13"/>
    <p:sldId id="262" r:id="rId14"/>
    <p:sldId id="263" r:id="rId15"/>
    <p:sldId id="264" r:id="rId16"/>
    <p:sldId id="265" r:id="rId17"/>
    <p:sldId id="266" r:id="rId18"/>
    <p:sldId id="267" r:id="rId19"/>
    <p:sldId id="268" r:id="rId20"/>
    <p:sldId id="275" r:id="rId21"/>
  </p:sldIdLst>
  <p:sldSz cx="9144000" cy="6858000" type="screen4x3"/>
  <p:notesSz cx="6858000" cy="9144000"/>
  <p:defaultText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B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7AF2FE-08B9-47BD-83BE-ABB67D25D622}" type="datetimeFigureOut">
              <a:rPr lang="es-BO" smtClean="0"/>
              <a:t>14/07/2011</a:t>
            </a:fld>
            <a:endParaRPr lang="es-B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B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B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D2E873-A3CA-48FE-A5A2-C82FC2A0909E}" type="slidenum">
              <a:rPr lang="es-BO" smtClean="0"/>
              <a:t>‹Nº›</a:t>
            </a:fld>
            <a:endParaRPr lang="es-BO"/>
          </a:p>
        </p:txBody>
      </p:sp>
    </p:spTree>
    <p:extLst>
      <p:ext uri="{BB962C8B-B14F-4D97-AF65-F5344CB8AC3E}">
        <p14:creationId xmlns:p14="http://schemas.microsoft.com/office/powerpoint/2010/main" val="2036729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BO" dirty="0"/>
          </a:p>
        </p:txBody>
      </p:sp>
      <p:sp>
        <p:nvSpPr>
          <p:cNvPr id="4" name="3 Marcador de número de diapositiva"/>
          <p:cNvSpPr>
            <a:spLocks noGrp="1"/>
          </p:cNvSpPr>
          <p:nvPr>
            <p:ph type="sldNum" sz="quarter" idx="10"/>
          </p:nvPr>
        </p:nvSpPr>
        <p:spPr/>
        <p:txBody>
          <a:bodyPr/>
          <a:lstStyle/>
          <a:p>
            <a:fld id="{E7D2E873-A3CA-48FE-A5A2-C82FC2A0909E}" type="slidenum">
              <a:rPr lang="es-BO" smtClean="0"/>
              <a:t>8</a:t>
            </a:fld>
            <a:endParaRPr lang="es-BO"/>
          </a:p>
        </p:txBody>
      </p:sp>
    </p:spTree>
    <p:extLst>
      <p:ext uri="{BB962C8B-B14F-4D97-AF65-F5344CB8AC3E}">
        <p14:creationId xmlns:p14="http://schemas.microsoft.com/office/powerpoint/2010/main" val="1724187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F710AF15-2B09-4D9F-9F99-AE83D4367589}" type="datetimeFigureOut">
              <a:rPr lang="es-BO" smtClean="0"/>
              <a:t>14/07/2011</a:t>
            </a:fld>
            <a:endParaRPr lang="es-BO"/>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BO"/>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37A3E28-ACC9-4254-B169-7A7C358F1CF1}" type="slidenum">
              <a:rPr lang="es-BO" smtClean="0"/>
              <a:t>‹Nº›</a:t>
            </a:fld>
            <a:endParaRPr lang="es-BO"/>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710AF15-2B09-4D9F-9F99-AE83D4367589}" type="datetimeFigureOut">
              <a:rPr lang="es-BO" smtClean="0"/>
              <a:t>14/07/2011</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637A3E28-ACC9-4254-B169-7A7C358F1CF1}" type="slidenum">
              <a:rPr lang="es-BO" smtClean="0"/>
              <a:t>‹Nº›</a:t>
            </a:fld>
            <a:endParaRPr lang="es-BO"/>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710AF15-2B09-4D9F-9F99-AE83D4367589}" type="datetimeFigureOut">
              <a:rPr lang="es-BO" smtClean="0"/>
              <a:t>14/07/2011</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637A3E28-ACC9-4254-B169-7A7C358F1CF1}" type="slidenum">
              <a:rPr lang="es-BO" smtClean="0"/>
              <a:t>‹Nº›</a:t>
            </a:fld>
            <a:endParaRPr lang="es-BO"/>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710AF15-2B09-4D9F-9F99-AE83D4367589}" type="datetimeFigureOut">
              <a:rPr lang="es-BO" smtClean="0"/>
              <a:t>14/07/2011</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637A3E28-ACC9-4254-B169-7A7C358F1CF1}" type="slidenum">
              <a:rPr lang="es-BO" smtClean="0"/>
              <a:t>‹Nº›</a:t>
            </a:fld>
            <a:endParaRPr lang="es-BO"/>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710AF15-2B09-4D9F-9F99-AE83D4367589}" type="datetimeFigureOut">
              <a:rPr lang="es-BO" smtClean="0"/>
              <a:t>14/07/2011</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637A3E28-ACC9-4254-B169-7A7C358F1CF1}" type="slidenum">
              <a:rPr lang="es-BO" smtClean="0"/>
              <a:t>‹Nº›</a:t>
            </a:fld>
            <a:endParaRPr lang="es-BO"/>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F710AF15-2B09-4D9F-9F99-AE83D4367589}" type="datetimeFigureOut">
              <a:rPr lang="es-BO" smtClean="0"/>
              <a:t>14/07/2011</a:t>
            </a:fld>
            <a:endParaRPr lang="es-BO"/>
          </a:p>
        </p:txBody>
      </p:sp>
      <p:sp>
        <p:nvSpPr>
          <p:cNvPr id="6" name="Footer Placeholder 5"/>
          <p:cNvSpPr>
            <a:spLocks noGrp="1"/>
          </p:cNvSpPr>
          <p:nvPr>
            <p:ph type="ftr" sz="quarter" idx="11"/>
          </p:nvPr>
        </p:nvSpPr>
        <p:spPr/>
        <p:txBody>
          <a:bodyPr/>
          <a:lstStyle/>
          <a:p>
            <a:endParaRPr lang="es-BO"/>
          </a:p>
        </p:txBody>
      </p:sp>
      <p:sp>
        <p:nvSpPr>
          <p:cNvPr id="7" name="Slide Number Placeholder 6"/>
          <p:cNvSpPr>
            <a:spLocks noGrp="1"/>
          </p:cNvSpPr>
          <p:nvPr>
            <p:ph type="sldNum" sz="quarter" idx="12"/>
          </p:nvPr>
        </p:nvSpPr>
        <p:spPr/>
        <p:txBody>
          <a:bodyPr/>
          <a:lstStyle/>
          <a:p>
            <a:fld id="{637A3E28-ACC9-4254-B169-7A7C358F1CF1}" type="slidenum">
              <a:rPr lang="es-BO" smtClean="0"/>
              <a:t>‹Nº›</a:t>
            </a:fld>
            <a:endParaRPr lang="es-BO"/>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710AF15-2B09-4D9F-9F99-AE83D4367589}" type="datetimeFigureOut">
              <a:rPr lang="es-BO" smtClean="0"/>
              <a:t>14/07/2011</a:t>
            </a:fld>
            <a:endParaRPr lang="es-BO"/>
          </a:p>
        </p:txBody>
      </p:sp>
      <p:sp>
        <p:nvSpPr>
          <p:cNvPr id="8" name="Footer Placeholder 7"/>
          <p:cNvSpPr>
            <a:spLocks noGrp="1"/>
          </p:cNvSpPr>
          <p:nvPr>
            <p:ph type="ftr" sz="quarter" idx="11"/>
          </p:nvPr>
        </p:nvSpPr>
        <p:spPr/>
        <p:txBody>
          <a:bodyPr/>
          <a:lstStyle/>
          <a:p>
            <a:endParaRPr lang="es-BO"/>
          </a:p>
        </p:txBody>
      </p:sp>
      <p:sp>
        <p:nvSpPr>
          <p:cNvPr id="9" name="Slide Number Placeholder 8"/>
          <p:cNvSpPr>
            <a:spLocks noGrp="1"/>
          </p:cNvSpPr>
          <p:nvPr>
            <p:ph type="sldNum" sz="quarter" idx="12"/>
          </p:nvPr>
        </p:nvSpPr>
        <p:spPr/>
        <p:txBody>
          <a:bodyPr/>
          <a:lstStyle/>
          <a:p>
            <a:fld id="{637A3E28-ACC9-4254-B169-7A7C358F1CF1}" type="slidenum">
              <a:rPr lang="es-BO" smtClean="0"/>
              <a:t>‹Nº›</a:t>
            </a:fld>
            <a:endParaRPr lang="es-BO"/>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F710AF15-2B09-4D9F-9F99-AE83D4367589}" type="datetimeFigureOut">
              <a:rPr lang="es-BO" smtClean="0"/>
              <a:t>14/07/2011</a:t>
            </a:fld>
            <a:endParaRPr lang="es-BO"/>
          </a:p>
        </p:txBody>
      </p:sp>
      <p:sp>
        <p:nvSpPr>
          <p:cNvPr id="4" name="Footer Placeholder 3"/>
          <p:cNvSpPr>
            <a:spLocks noGrp="1"/>
          </p:cNvSpPr>
          <p:nvPr>
            <p:ph type="ftr" sz="quarter" idx="11"/>
          </p:nvPr>
        </p:nvSpPr>
        <p:spPr/>
        <p:txBody>
          <a:bodyPr/>
          <a:lstStyle/>
          <a:p>
            <a:endParaRPr lang="es-BO"/>
          </a:p>
        </p:txBody>
      </p:sp>
      <p:sp>
        <p:nvSpPr>
          <p:cNvPr id="5" name="Slide Number Placeholder 4"/>
          <p:cNvSpPr>
            <a:spLocks noGrp="1"/>
          </p:cNvSpPr>
          <p:nvPr>
            <p:ph type="sldNum" sz="quarter" idx="12"/>
          </p:nvPr>
        </p:nvSpPr>
        <p:spPr/>
        <p:txBody>
          <a:bodyPr/>
          <a:lstStyle/>
          <a:p>
            <a:fld id="{637A3E28-ACC9-4254-B169-7A7C358F1CF1}" type="slidenum">
              <a:rPr lang="es-BO" smtClean="0"/>
              <a:t>‹Nº›</a:t>
            </a:fld>
            <a:endParaRPr lang="es-BO"/>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10AF15-2B09-4D9F-9F99-AE83D4367589}" type="datetimeFigureOut">
              <a:rPr lang="es-BO" smtClean="0"/>
              <a:t>14/07/2011</a:t>
            </a:fld>
            <a:endParaRPr lang="es-BO"/>
          </a:p>
        </p:txBody>
      </p:sp>
      <p:sp>
        <p:nvSpPr>
          <p:cNvPr id="3" name="Footer Placeholder 2"/>
          <p:cNvSpPr>
            <a:spLocks noGrp="1"/>
          </p:cNvSpPr>
          <p:nvPr>
            <p:ph type="ftr" sz="quarter" idx="11"/>
          </p:nvPr>
        </p:nvSpPr>
        <p:spPr/>
        <p:txBody>
          <a:bodyPr/>
          <a:lstStyle/>
          <a:p>
            <a:endParaRPr lang="es-BO"/>
          </a:p>
        </p:txBody>
      </p:sp>
      <p:sp>
        <p:nvSpPr>
          <p:cNvPr id="4" name="Slide Number Placeholder 3"/>
          <p:cNvSpPr>
            <a:spLocks noGrp="1"/>
          </p:cNvSpPr>
          <p:nvPr>
            <p:ph type="sldNum" sz="quarter" idx="12"/>
          </p:nvPr>
        </p:nvSpPr>
        <p:spPr/>
        <p:txBody>
          <a:bodyPr/>
          <a:lstStyle/>
          <a:p>
            <a:fld id="{637A3E28-ACC9-4254-B169-7A7C358F1CF1}" type="slidenum">
              <a:rPr lang="es-BO" smtClean="0"/>
              <a:t>‹Nº›</a:t>
            </a:fld>
            <a:endParaRPr lang="es-BO"/>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710AF15-2B09-4D9F-9F99-AE83D4367589}" type="datetimeFigureOut">
              <a:rPr lang="es-BO" smtClean="0"/>
              <a:t>14/07/2011</a:t>
            </a:fld>
            <a:endParaRPr lang="es-BO"/>
          </a:p>
        </p:txBody>
      </p:sp>
      <p:sp>
        <p:nvSpPr>
          <p:cNvPr id="7" name="Slide Number Placeholder 6"/>
          <p:cNvSpPr>
            <a:spLocks noGrp="1"/>
          </p:cNvSpPr>
          <p:nvPr>
            <p:ph type="sldNum" sz="quarter" idx="12"/>
          </p:nvPr>
        </p:nvSpPr>
        <p:spPr/>
        <p:txBody>
          <a:bodyPr/>
          <a:lstStyle/>
          <a:p>
            <a:fld id="{637A3E28-ACC9-4254-B169-7A7C358F1CF1}" type="slidenum">
              <a:rPr lang="es-BO" smtClean="0"/>
              <a:t>‹Nº›</a:t>
            </a:fld>
            <a:endParaRPr lang="es-BO"/>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BO"/>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710AF15-2B09-4D9F-9F99-AE83D4367589}" type="datetimeFigureOut">
              <a:rPr lang="es-BO" smtClean="0"/>
              <a:t>14/07/2011</a:t>
            </a:fld>
            <a:endParaRPr lang="es-BO"/>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BO"/>
          </a:p>
        </p:txBody>
      </p:sp>
      <p:sp>
        <p:nvSpPr>
          <p:cNvPr id="7" name="Slide Number Placeholder 6"/>
          <p:cNvSpPr>
            <a:spLocks noGrp="1"/>
          </p:cNvSpPr>
          <p:nvPr>
            <p:ph type="sldNum" sz="quarter" idx="12"/>
          </p:nvPr>
        </p:nvSpPr>
        <p:spPr/>
        <p:txBody>
          <a:bodyPr/>
          <a:lstStyle/>
          <a:p>
            <a:fld id="{637A3E28-ACC9-4254-B169-7A7C358F1CF1}" type="slidenum">
              <a:rPr lang="es-BO" smtClean="0"/>
              <a:t>‹Nº›</a:t>
            </a:fld>
            <a:endParaRPr lang="es-BO"/>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F710AF15-2B09-4D9F-9F99-AE83D4367589}" type="datetimeFigureOut">
              <a:rPr lang="es-BO" smtClean="0"/>
              <a:t>14/07/2011</a:t>
            </a:fld>
            <a:endParaRPr lang="es-BO"/>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BO"/>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37A3E28-ACC9-4254-B169-7A7C358F1CF1}" type="slidenum">
              <a:rPr lang="es-BO" smtClean="0"/>
              <a:t>‹Nº›</a:t>
            </a:fld>
            <a:endParaRPr lang="es-BO"/>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4733365" y="764704"/>
            <a:ext cx="4159115" cy="5112568"/>
          </a:xfrm>
        </p:spPr>
        <p:txBody>
          <a:bodyPr>
            <a:normAutofit/>
          </a:bodyPr>
          <a:lstStyle/>
          <a:p>
            <a:pPr algn="just"/>
            <a:r>
              <a:rPr lang="es-BO"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139700">
                    <a:schemeClr val="accent3">
                      <a:satMod val="175000"/>
                      <a:alpha val="40000"/>
                    </a:schemeClr>
                  </a:glow>
                  <a:outerShdw blurRad="55000" dist="50800" dir="5400000" algn="tl">
                    <a:srgbClr val="000000">
                      <a:alpha val="33000"/>
                    </a:srgbClr>
                  </a:outerShdw>
                  <a:reflection blurRad="6350" stA="50000" endA="300" endPos="50000" dist="60007" dir="5400000" sy="-100000" algn="bl" rotWithShape="0"/>
                </a:effectLst>
              </a:rPr>
              <a:t>Habilidades adaptativas en personas con discapacidad intelectual</a:t>
            </a:r>
            <a:endParaRPr lang="es-BO"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139700">
                  <a:schemeClr val="accent3">
                    <a:satMod val="175000"/>
                    <a:alpha val="40000"/>
                  </a:schemeClr>
                </a:glow>
                <a:outerShdw blurRad="55000" dist="50800" dir="5400000" algn="tl">
                  <a:srgbClr val="000000">
                    <a:alpha val="33000"/>
                  </a:srgbClr>
                </a:outerShdw>
                <a:reflection blurRad="6350" stA="50000" endA="300" endPos="50000" dist="60007" dir="5400000" sy="-100000" algn="bl" rotWithShape="0"/>
              </a:effectLst>
            </a:endParaRPr>
          </a:p>
        </p:txBody>
      </p:sp>
      <p:sp>
        <p:nvSpPr>
          <p:cNvPr id="3" name="2 Subtítulo"/>
          <p:cNvSpPr>
            <a:spLocks noGrp="1"/>
          </p:cNvSpPr>
          <p:nvPr>
            <p:ph type="subTitle" idx="1"/>
          </p:nvPr>
        </p:nvSpPr>
        <p:spPr>
          <a:xfrm>
            <a:off x="899592" y="5949280"/>
            <a:ext cx="6511131" cy="329259"/>
          </a:xfrm>
        </p:spPr>
        <p:txBody>
          <a:bodyPr>
            <a:normAutofit fontScale="92500" lnSpcReduction="1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s-BO" b="1" cap="all" dirty="0" smtClean="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Lic. Fabián Ledezma Rocha</a:t>
            </a:r>
            <a:endParaRPr lang="es-BO" b="1" cap="all" dirty="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1720324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100998" y="1124744"/>
            <a:ext cx="7024744" cy="829896"/>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_tradnl" b="1" dirty="0"/>
              <a:t>Vida de </a:t>
            </a:r>
            <a:r>
              <a:rPr lang="es-ES_tradnl" b="1" dirty="0" smtClean="0"/>
              <a:t>hogar</a:t>
            </a:r>
            <a:endParaRPr lang="es-BO" b="1" dirty="0"/>
          </a:p>
        </p:txBody>
      </p:sp>
      <p:sp>
        <p:nvSpPr>
          <p:cNvPr id="5" name="2 Marcador de contenido"/>
          <p:cNvSpPr txBox="1">
            <a:spLocks/>
          </p:cNvSpPr>
          <p:nvPr/>
        </p:nvSpPr>
        <p:spPr>
          <a:xfrm>
            <a:off x="827584" y="2132856"/>
            <a:ext cx="7560840" cy="4032448"/>
          </a:xfrm>
          <a:prstGeom prst="rect">
            <a:avLst/>
          </a:prstGeom>
        </p:spPr>
        <p:txBody>
          <a:bodyPr vert="horz" lIns="91440" tIns="45720" rIns="91440" bIns="45720" rtlCol="0">
            <a:normAutofit fontScale="925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just">
              <a:buNone/>
            </a:pPr>
            <a:r>
              <a:rPr lang="es-ES_tradnl" dirty="0" smtClean="0"/>
              <a:t>Cuidado </a:t>
            </a:r>
            <a:r>
              <a:rPr lang="es-ES_tradnl" dirty="0"/>
              <a:t>del hogar, preparación de comidas, planificación y elaboración de la lista de compras, seguridad en el hogar, planificación diaria, la orientación , el comportamiento en el hogar y en el vecindario, comunicación de preferencias, interacción social, aplicación de habilidades académicas funcionales en el </a:t>
            </a:r>
            <a:r>
              <a:rPr lang="es-ES_tradnl" dirty="0" smtClean="0"/>
              <a:t>hogar</a:t>
            </a:r>
          </a:p>
          <a:p>
            <a:pPr marL="68580" indent="0" algn="just">
              <a:buNone/>
            </a:pPr>
            <a:r>
              <a:rPr lang="es-ES_tradnl" dirty="0"/>
              <a:t>Las </a:t>
            </a:r>
            <a:r>
              <a:rPr lang="es-ES_tradnl" dirty="0" smtClean="0"/>
              <a:t>PCDs se </a:t>
            </a:r>
            <a:r>
              <a:rPr lang="es-ES_tradnl" dirty="0"/>
              <a:t>encuentran encerradas en una burbuja de la que mucha gente no quiere que salgan por miedo a que no se puedan desenvolver de forma adecuada con el resto de la sociedad. Este miedo lo único que hace es que cada vez se sientan menos útiles y su autoestima se encuentre en niveles cada vez más inferiores</a:t>
            </a:r>
            <a:r>
              <a:rPr lang="es-ES_tradnl" dirty="0" smtClean="0"/>
              <a:t>.</a:t>
            </a:r>
            <a:endParaRPr lang="es-BO" dirty="0"/>
          </a:p>
        </p:txBody>
      </p:sp>
    </p:spTree>
    <p:extLst>
      <p:ext uri="{BB962C8B-B14F-4D97-AF65-F5344CB8AC3E}">
        <p14:creationId xmlns:p14="http://schemas.microsoft.com/office/powerpoint/2010/main" val="14796506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476672"/>
            <a:ext cx="7024744" cy="936104"/>
          </a:xfrm>
        </p:spPr>
        <p:txBody>
          <a:bodyPr>
            <a:normAutofit/>
          </a:bodyPr>
          <a:lstStyle/>
          <a:p>
            <a:r>
              <a:rPr lang="es-ES_tradnl" b="1" dirty="0"/>
              <a:t>Sociales</a:t>
            </a:r>
            <a:endParaRPr lang="es-BO" b="1" dirty="0"/>
          </a:p>
        </p:txBody>
      </p:sp>
      <p:sp>
        <p:nvSpPr>
          <p:cNvPr id="3" name="2 Marcador de contenido"/>
          <p:cNvSpPr>
            <a:spLocks noGrp="1"/>
          </p:cNvSpPr>
          <p:nvPr>
            <p:ph idx="1"/>
          </p:nvPr>
        </p:nvSpPr>
        <p:spPr>
          <a:xfrm>
            <a:off x="827584" y="1412776"/>
            <a:ext cx="7056784" cy="4752528"/>
          </a:xfrm>
        </p:spPr>
        <p:txBody>
          <a:bodyPr>
            <a:noAutofit/>
          </a:bodyPr>
          <a:lstStyle/>
          <a:p>
            <a:pPr marL="68580" indent="0" algn="just">
              <a:buNone/>
            </a:pPr>
            <a:r>
              <a:rPr lang="es-ES_tradnl" sz="2200" dirty="0"/>
              <a:t>Habilidades referidas a la adecuación del comportamiento social como, sonreír, mostrar aprecio, manifestar empatía, preocuparse por los demás, colaborar con otros, hacer amistades, manifestaciones afectivo sexuales adecuadas, demostrar honestidad y ser digno de confianza</a:t>
            </a:r>
            <a:r>
              <a:rPr lang="es-ES_tradnl" sz="2200" dirty="0" smtClean="0"/>
              <a:t>.</a:t>
            </a:r>
          </a:p>
          <a:p>
            <a:pPr marL="68580" indent="0" algn="just">
              <a:buNone/>
            </a:pPr>
            <a:r>
              <a:rPr lang="es-ES_tradnl" sz="2200" dirty="0"/>
              <a:t>La persona con </a:t>
            </a:r>
            <a:r>
              <a:rPr lang="es-ES_tradnl" sz="2200" dirty="0" smtClean="0"/>
              <a:t>discapacidad intelectual puede </a:t>
            </a:r>
            <a:r>
              <a:rPr lang="es-ES_tradnl" sz="2200" dirty="0"/>
              <a:t>tener problemas para adaptarse socialmente, ya que puede encontrar diferencias con los demás o en algunos casos puede verse </a:t>
            </a:r>
            <a:r>
              <a:rPr lang="es-ES_tradnl" sz="2200" dirty="0" smtClean="0"/>
              <a:t>rechazado</a:t>
            </a:r>
          </a:p>
          <a:p>
            <a:pPr marL="68580" indent="0" algn="just">
              <a:buNone/>
            </a:pPr>
            <a:r>
              <a:rPr lang="es-ES_tradnl" sz="2200" dirty="0" smtClean="0"/>
              <a:t> </a:t>
            </a:r>
            <a:r>
              <a:rPr lang="es-ES_tradnl" sz="2200" dirty="0"/>
              <a:t>Existen diferentes aspectos </a:t>
            </a:r>
            <a:r>
              <a:rPr lang="es-ES_tradnl" sz="2200" dirty="0" smtClean="0"/>
              <a:t>para la adquisición de las </a:t>
            </a:r>
            <a:r>
              <a:rPr lang="es-ES_tradnl" sz="2200" dirty="0"/>
              <a:t>habilidades sociales:</a:t>
            </a:r>
            <a:endParaRPr lang="es-BO" sz="2200" dirty="0"/>
          </a:p>
          <a:p>
            <a:pPr marL="68580" indent="0" algn="just">
              <a:buNone/>
            </a:pPr>
            <a:endParaRPr lang="es-BO" sz="2200" dirty="0"/>
          </a:p>
        </p:txBody>
      </p:sp>
    </p:spTree>
    <p:extLst>
      <p:ext uri="{BB962C8B-B14F-4D97-AF65-F5344CB8AC3E}">
        <p14:creationId xmlns:p14="http://schemas.microsoft.com/office/powerpoint/2010/main" val="7293827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1052736"/>
            <a:ext cx="7344932" cy="5112568"/>
          </a:xfrm>
        </p:spPr>
        <p:txBody>
          <a:bodyPr>
            <a:normAutofit fontScale="70000" lnSpcReduction="20000"/>
          </a:bodyPr>
          <a:lstStyle/>
          <a:p>
            <a:pPr lvl="0" algn="just"/>
            <a:r>
              <a:rPr lang="es-ES_tradnl" b="1" dirty="0"/>
              <a:t>Interacción social</a:t>
            </a:r>
            <a:r>
              <a:rPr lang="es-ES_tradnl" dirty="0"/>
              <a:t>: Como se ha explicado en el área de comunicación, la interacción es necesaria para ellos y puede ser totalmente normal. Hay que desarrollar una relación de respeto hacia los demás. Es importante que </a:t>
            </a:r>
            <a:r>
              <a:rPr lang="es-ES_tradnl" dirty="0" smtClean="0"/>
              <a:t>PCD intelectual se </a:t>
            </a:r>
            <a:r>
              <a:rPr lang="es-ES_tradnl" dirty="0"/>
              <a:t>desenvuelva en un medio en el que su </a:t>
            </a:r>
            <a:r>
              <a:rPr lang="es-ES_tradnl" dirty="0" smtClean="0"/>
              <a:t>discapacidad no </a:t>
            </a:r>
            <a:r>
              <a:rPr lang="es-ES_tradnl" dirty="0"/>
              <a:t>sea una causa aislante sino una diferencia.</a:t>
            </a:r>
            <a:endParaRPr lang="es-BO" dirty="0"/>
          </a:p>
          <a:p>
            <a:pPr lvl="0" algn="just"/>
            <a:r>
              <a:rPr lang="es-ES_tradnl" b="1" dirty="0"/>
              <a:t>Escolarización</a:t>
            </a:r>
            <a:r>
              <a:rPr lang="es-ES_tradnl" dirty="0"/>
              <a:t>: Deberá realizarse de acuerdo a dos premisas fundamentales: por una parte, el modelo de currículo aplicable a </a:t>
            </a:r>
            <a:r>
              <a:rPr lang="es-ES_tradnl" dirty="0" smtClean="0"/>
              <a:t>estas personas y </a:t>
            </a:r>
            <a:r>
              <a:rPr lang="es-ES_tradnl" dirty="0"/>
              <a:t>el tipo de adaptaciones curriculares que precisan para obtener una respuesta idónea a sus necesidades educativas concretas: por otra parte, la tendencia a ofrecer una escolarización lo más integradora posible; se trata de educar siempre en los ambiente menos restrictivos. Esto lleva consigo tanto la adaptación física como de materiales y metodologías.</a:t>
            </a:r>
            <a:endParaRPr lang="es-BO" dirty="0"/>
          </a:p>
          <a:p>
            <a:pPr lvl="0" algn="just"/>
            <a:r>
              <a:rPr lang="es-ES_tradnl" b="1" dirty="0"/>
              <a:t>Pertenencia a un grupo o institución</a:t>
            </a:r>
            <a:r>
              <a:rPr lang="es-ES_tradnl" dirty="0"/>
              <a:t>: Para los deficientes mentales es muy importante este punto, ya que al pertenecer a un grupo, o realizar algún deporte o actividades de ocio con más personas tienen la oportunidad de desarrollar su autoestima y sus habilidades sociales. Pero estas actividades deben ser reguladas por ellos mismos para no convertirse en una obligación y además así aprenderán a organizar su tiempo. Es una educación social, afectiva e intelectual.</a:t>
            </a:r>
            <a:endParaRPr lang="es-BO" dirty="0"/>
          </a:p>
          <a:p>
            <a:pPr algn="just"/>
            <a:endParaRPr lang="es-BO" dirty="0"/>
          </a:p>
        </p:txBody>
      </p:sp>
    </p:spTree>
    <p:extLst>
      <p:ext uri="{BB962C8B-B14F-4D97-AF65-F5344CB8AC3E}">
        <p14:creationId xmlns:p14="http://schemas.microsoft.com/office/powerpoint/2010/main" val="25176898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t>Uso de recursos de </a:t>
            </a:r>
            <a:r>
              <a:rPr lang="es-ES_tradnl" b="1" dirty="0"/>
              <a:t>la </a:t>
            </a:r>
            <a:r>
              <a:rPr lang="es-ES_tradnl" b="1" dirty="0" smtClean="0"/>
              <a:t>comunidad</a:t>
            </a:r>
            <a:endParaRPr lang="es-BO" dirty="0"/>
          </a:p>
        </p:txBody>
      </p:sp>
      <p:sp>
        <p:nvSpPr>
          <p:cNvPr id="3" name="2 Marcador de contenido"/>
          <p:cNvSpPr>
            <a:spLocks noGrp="1"/>
          </p:cNvSpPr>
          <p:nvPr>
            <p:ph idx="1"/>
          </p:nvPr>
        </p:nvSpPr>
        <p:spPr>
          <a:xfrm>
            <a:off x="1043492" y="2323652"/>
            <a:ext cx="6777317" cy="3697635"/>
          </a:xfrm>
        </p:spPr>
        <p:txBody>
          <a:bodyPr>
            <a:noAutofit/>
          </a:bodyPr>
          <a:lstStyle/>
          <a:p>
            <a:pPr algn="just"/>
            <a:r>
              <a:rPr lang="es-ES_tradnl" sz="2800" dirty="0"/>
              <a:t>Habilidades para buscar ayuda cuando se necesita, resolver problemas tanto en situaciones familiares como novedosas, aprender y seguir un horario, iniciar actividades coherentes con los intereses personales, demostrar asertividad, etc.</a:t>
            </a:r>
            <a:endParaRPr lang="es-BO" sz="2800" dirty="0"/>
          </a:p>
        </p:txBody>
      </p:sp>
    </p:spTree>
    <p:extLst>
      <p:ext uri="{BB962C8B-B14F-4D97-AF65-F5344CB8AC3E}">
        <p14:creationId xmlns:p14="http://schemas.microsoft.com/office/powerpoint/2010/main" val="19521178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b="1" dirty="0"/>
              <a:t>Autodirección</a:t>
            </a:r>
            <a:endParaRPr lang="es-BO" dirty="0"/>
          </a:p>
        </p:txBody>
      </p:sp>
      <p:sp>
        <p:nvSpPr>
          <p:cNvPr id="3" name="2 Marcador de contenido"/>
          <p:cNvSpPr>
            <a:spLocks noGrp="1"/>
          </p:cNvSpPr>
          <p:nvPr>
            <p:ph idx="1"/>
          </p:nvPr>
        </p:nvSpPr>
        <p:spPr/>
        <p:txBody>
          <a:bodyPr>
            <a:normAutofit lnSpcReduction="10000"/>
          </a:bodyPr>
          <a:lstStyle/>
          <a:p>
            <a:pPr marL="68580" indent="0" algn="just">
              <a:buNone/>
            </a:pPr>
            <a:r>
              <a:rPr lang="es-ES_tradnl" dirty="0" smtClean="0"/>
              <a:t>Habilidades </a:t>
            </a:r>
            <a:r>
              <a:rPr lang="es-ES_tradnl" dirty="0"/>
              <a:t>relacionadas con realizar elecciones, aprender a seguir un horario, iniciar actividades adecuadas a los lugares sus condiciones, respetando horarios e intereses personales. Completar las tareas necesarias o requeridas, buscar ayuda en casos necesarios, resolver problemas en situaciones familiares y en situaciones novedosas, demostrar </a:t>
            </a:r>
            <a:r>
              <a:rPr lang="es-ES_tradnl" dirty="0" smtClean="0"/>
              <a:t>asertividad </a:t>
            </a:r>
            <a:r>
              <a:rPr lang="es-ES_tradnl" dirty="0"/>
              <a:t>adecuada y habilidades de autodefensa</a:t>
            </a:r>
            <a:endParaRPr lang="es-BO" dirty="0"/>
          </a:p>
        </p:txBody>
      </p:sp>
    </p:spTree>
    <p:extLst>
      <p:ext uri="{BB962C8B-B14F-4D97-AF65-F5344CB8AC3E}">
        <p14:creationId xmlns:p14="http://schemas.microsoft.com/office/powerpoint/2010/main" val="98082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b="1" dirty="0"/>
              <a:t>Salud y seguridad</a:t>
            </a:r>
            <a:r>
              <a:rPr lang="es-ES_tradnl" b="1" dirty="0" smtClean="0"/>
              <a:t>:</a:t>
            </a:r>
            <a:endParaRPr lang="es-BO" dirty="0"/>
          </a:p>
        </p:txBody>
      </p:sp>
      <p:sp>
        <p:nvSpPr>
          <p:cNvPr id="3" name="2 Marcador de contenido"/>
          <p:cNvSpPr>
            <a:spLocks noGrp="1"/>
          </p:cNvSpPr>
          <p:nvPr>
            <p:ph idx="1"/>
          </p:nvPr>
        </p:nvSpPr>
        <p:spPr/>
        <p:txBody>
          <a:bodyPr>
            <a:normAutofit/>
          </a:bodyPr>
          <a:lstStyle/>
          <a:p>
            <a:pPr marL="68580" indent="0" algn="just">
              <a:buNone/>
            </a:pPr>
            <a:r>
              <a:rPr lang="es-ES_tradnl" dirty="0"/>
              <a:t>Habilidades para ser capaz de identificar y prevenir enfermedades, realizar las revisiones médicas necesarias, saber cómo actuar ante situaciones de riesgo, manifestar una conducta sexual adecuada y seguir normas de seguridad e higiene</a:t>
            </a:r>
            <a:r>
              <a:rPr lang="es-ES_tradnl" dirty="0" smtClean="0"/>
              <a:t>.</a:t>
            </a:r>
            <a:endParaRPr lang="es-BO" dirty="0"/>
          </a:p>
        </p:txBody>
      </p:sp>
    </p:spTree>
    <p:extLst>
      <p:ext uri="{BB962C8B-B14F-4D97-AF65-F5344CB8AC3E}">
        <p14:creationId xmlns:p14="http://schemas.microsoft.com/office/powerpoint/2010/main" val="15139974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b="1" dirty="0"/>
              <a:t>Académicas funcionales</a:t>
            </a:r>
            <a:r>
              <a:rPr lang="es-ES_tradnl" b="1" dirty="0" smtClean="0"/>
              <a:t>:</a:t>
            </a:r>
            <a:endParaRPr lang="es-BO" dirty="0"/>
          </a:p>
        </p:txBody>
      </p:sp>
      <p:sp>
        <p:nvSpPr>
          <p:cNvPr id="3" name="2 Marcador de contenido"/>
          <p:cNvSpPr>
            <a:spLocks noGrp="1"/>
          </p:cNvSpPr>
          <p:nvPr>
            <p:ph idx="1"/>
          </p:nvPr>
        </p:nvSpPr>
        <p:spPr>
          <a:xfrm>
            <a:off x="1043492" y="2323653"/>
            <a:ext cx="6777317" cy="3481612"/>
          </a:xfrm>
        </p:spPr>
        <p:txBody>
          <a:bodyPr>
            <a:normAutofit/>
          </a:bodyPr>
          <a:lstStyle/>
          <a:p>
            <a:pPr marL="68580" indent="0" algn="just">
              <a:buNone/>
            </a:pPr>
            <a:r>
              <a:rPr lang="es-ES_tradnl" sz="2800" dirty="0"/>
              <a:t>Habilidades, en términos de vida independiente, para poner en práctica tareas referidas a la </a:t>
            </a:r>
            <a:r>
              <a:rPr lang="es-ES_tradnl" sz="2800" dirty="0" err="1"/>
              <a:t>lecto</a:t>
            </a:r>
            <a:r>
              <a:rPr lang="es-ES_tradnl" sz="2800" dirty="0"/>
              <a:t>-escritura, al cálculo y a conocimientos básicos al entorno físico y social.</a:t>
            </a:r>
            <a:endParaRPr lang="es-BO" sz="2800" dirty="0"/>
          </a:p>
          <a:p>
            <a:pPr marL="68580" indent="0" algn="just">
              <a:buNone/>
            </a:pPr>
            <a:endParaRPr lang="es-BO" dirty="0"/>
          </a:p>
        </p:txBody>
      </p:sp>
    </p:spTree>
    <p:extLst>
      <p:ext uri="{BB962C8B-B14F-4D97-AF65-F5344CB8AC3E}">
        <p14:creationId xmlns:p14="http://schemas.microsoft.com/office/powerpoint/2010/main" val="11837429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b="1" dirty="0"/>
              <a:t>Ocio y tiempo libre</a:t>
            </a:r>
            <a:r>
              <a:rPr lang="es-ES_tradnl" b="1" dirty="0" smtClean="0"/>
              <a:t>:</a:t>
            </a:r>
            <a:endParaRPr lang="es-BO" dirty="0"/>
          </a:p>
        </p:txBody>
      </p:sp>
      <p:sp>
        <p:nvSpPr>
          <p:cNvPr id="3" name="2 Marcador de contenido"/>
          <p:cNvSpPr>
            <a:spLocks noGrp="1"/>
          </p:cNvSpPr>
          <p:nvPr>
            <p:ph idx="1"/>
          </p:nvPr>
        </p:nvSpPr>
        <p:spPr>
          <a:xfrm>
            <a:off x="1043492" y="2323652"/>
            <a:ext cx="7200916" cy="3913660"/>
          </a:xfrm>
        </p:spPr>
        <p:txBody>
          <a:bodyPr>
            <a:normAutofit fontScale="92500" lnSpcReduction="20000"/>
          </a:bodyPr>
          <a:lstStyle/>
          <a:p>
            <a:pPr marL="68580" indent="0" algn="just">
              <a:buNone/>
            </a:pPr>
            <a:r>
              <a:rPr lang="es-ES_tradnl" dirty="0" smtClean="0"/>
              <a:t>Hace </a:t>
            </a:r>
            <a:r>
              <a:rPr lang="es-ES_tradnl" dirty="0"/>
              <a:t>referencia al desarrollo de intereses variados de tiempo libre y ocio (por eje. entretenimiento individual y con otros), reflejar las preferencias y elecciones personales, utilización y disfrute de las posibilidades de ocio del hogar y de la comunidad, participación de las actividades recreativas individuales y grupales, respetar turnos de participación, aumentar el repertorio de intereses, aumento de conocimientos y habilidades. Comportarse adecuadamente en lugares de ocio y tiempo libre, aplicar habilidades funcionales académicas, exhibir habilidades de movilidad.</a:t>
            </a:r>
            <a:endParaRPr lang="es-BO" dirty="0"/>
          </a:p>
          <a:p>
            <a:pPr marL="68580" indent="0" algn="just">
              <a:buNone/>
            </a:pPr>
            <a:endParaRPr lang="es-BO" dirty="0"/>
          </a:p>
        </p:txBody>
      </p:sp>
    </p:spTree>
    <p:extLst>
      <p:ext uri="{BB962C8B-B14F-4D97-AF65-F5344CB8AC3E}">
        <p14:creationId xmlns:p14="http://schemas.microsoft.com/office/powerpoint/2010/main" val="7759877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b="1" dirty="0"/>
              <a:t>Trabajo</a:t>
            </a:r>
            <a:r>
              <a:rPr lang="es-ES_tradnl" b="1" dirty="0" smtClean="0"/>
              <a:t>:</a:t>
            </a:r>
            <a:endParaRPr lang="es-BO" dirty="0"/>
          </a:p>
        </p:txBody>
      </p:sp>
      <p:sp>
        <p:nvSpPr>
          <p:cNvPr id="3" name="2 Marcador de contenido"/>
          <p:cNvSpPr>
            <a:spLocks noGrp="1"/>
          </p:cNvSpPr>
          <p:nvPr>
            <p:ph idx="1"/>
          </p:nvPr>
        </p:nvSpPr>
        <p:spPr>
          <a:xfrm>
            <a:off x="1043492" y="2323652"/>
            <a:ext cx="7344932" cy="3769644"/>
          </a:xfrm>
        </p:spPr>
        <p:txBody>
          <a:bodyPr>
            <a:normAutofit fontScale="92500" lnSpcReduction="20000"/>
          </a:bodyPr>
          <a:lstStyle/>
          <a:p>
            <a:pPr marL="68580" indent="0" algn="just">
              <a:buNone/>
            </a:pPr>
            <a:r>
              <a:rPr lang="es-ES_tradnl" dirty="0" smtClean="0"/>
              <a:t>Habilidades </a:t>
            </a:r>
            <a:r>
              <a:rPr lang="es-ES_tradnl" dirty="0"/>
              <a:t>relacionadas con poseer un trabajo a tiempo completo o parcial en la comunidad, comportamiento social apropiado y habilidades relacionadas con el desenvolvimiento del trabajo (por ejemplo, finalizar las tareas, conocimiento de los horarios, habilidades para buscar ayuda, recibir críticas y mejorar habilidades; manejo del dinero, localización de recursos financieros y aplicación de otras habilidades académicas funcionales, habilidades relacionadas con el ir y volver del trabajo, prepararse para el trabajo, manejo de uno mismo mientras esté en el trabajo, interacción con los compañeros.</a:t>
            </a:r>
            <a:endParaRPr lang="es-BO" dirty="0"/>
          </a:p>
          <a:p>
            <a:pPr marL="68580" indent="0" algn="just">
              <a:buNone/>
            </a:pPr>
            <a:endParaRPr lang="es-BO" dirty="0"/>
          </a:p>
        </p:txBody>
      </p:sp>
    </p:spTree>
    <p:extLst>
      <p:ext uri="{BB962C8B-B14F-4D97-AF65-F5344CB8AC3E}">
        <p14:creationId xmlns:p14="http://schemas.microsoft.com/office/powerpoint/2010/main" val="14846797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584" y="980728"/>
            <a:ext cx="7272808" cy="5184576"/>
          </a:xfrm>
        </p:spPr>
        <p:txBody>
          <a:bodyPr>
            <a:normAutofit lnSpcReduction="10000"/>
          </a:bodyPr>
          <a:lstStyle/>
          <a:p>
            <a:pPr marL="68580" indent="0" algn="just">
              <a:buNone/>
            </a:pPr>
            <a:r>
              <a:rPr lang="es-ES_tradnl" dirty="0" smtClean="0"/>
              <a:t>Las habilidades </a:t>
            </a:r>
            <a:r>
              <a:rPr lang="es-ES_tradnl" dirty="0"/>
              <a:t>suelen coexistir con limitaciones y capacidades en otras habilidades y, tanto las capacidades como las limitaciones, han de analizarse en los entornos comunitarios propios cuando sean relevantes a la edad y, deben relacionarse con las necesidades individualizadas de apoyo</a:t>
            </a:r>
            <a:r>
              <a:rPr lang="es-ES_tradnl" dirty="0" smtClean="0"/>
              <a:t>.</a:t>
            </a:r>
          </a:p>
          <a:p>
            <a:pPr marL="68580" indent="0" algn="just">
              <a:buNone/>
            </a:pPr>
            <a:endParaRPr lang="es-BO" dirty="0"/>
          </a:p>
          <a:p>
            <a:pPr marL="68580" indent="0" algn="just">
              <a:buNone/>
            </a:pPr>
            <a:r>
              <a:rPr lang="es-ES_tradnl" dirty="0"/>
              <a:t>Se pueden modificar los entornos para conseguir aumentar el grado de eficacia en las habilidades que presenten mayor limitación, por lo que se puede suponer que la eficacia en las mismas puede cambiar y han de ser evaluadas cuando el entorno se modifique</a:t>
            </a:r>
            <a:r>
              <a:rPr lang="es-ES_tradnl" dirty="0" smtClean="0"/>
              <a:t>.</a:t>
            </a:r>
            <a:endParaRPr lang="es-BO" dirty="0"/>
          </a:p>
        </p:txBody>
      </p:sp>
    </p:spTree>
    <p:extLst>
      <p:ext uri="{BB962C8B-B14F-4D97-AF65-F5344CB8AC3E}">
        <p14:creationId xmlns:p14="http://schemas.microsoft.com/office/powerpoint/2010/main" val="26269605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1027664"/>
            <a:ext cx="7024744" cy="1609248"/>
          </a:xfrm>
        </p:spPr>
        <p:txBody>
          <a:bodyPr>
            <a:normAutofit/>
          </a:bodyPr>
          <a:lstStyle/>
          <a:p>
            <a:r>
              <a:rPr lang="es-ES_tradnl" b="1" i="1" dirty="0"/>
              <a:t>La definición de 2002 </a:t>
            </a:r>
            <a:r>
              <a:rPr lang="es-ES_tradnl" i="1" dirty="0" smtClean="0"/>
              <a:t>:</a:t>
            </a:r>
            <a:br>
              <a:rPr lang="es-ES_tradnl" i="1" dirty="0" smtClean="0"/>
            </a:br>
            <a:r>
              <a:rPr lang="es-ES_tradnl" dirty="0"/>
              <a:t>(</a:t>
            </a:r>
            <a:r>
              <a:rPr lang="es-ES_tradnl" dirty="0" err="1"/>
              <a:t>aaidd</a:t>
            </a:r>
            <a:r>
              <a:rPr lang="es-ES_tradnl" dirty="0"/>
              <a:t> 2002)</a:t>
            </a:r>
            <a:endParaRPr lang="es-BO" dirty="0"/>
          </a:p>
        </p:txBody>
      </p:sp>
      <p:sp>
        <p:nvSpPr>
          <p:cNvPr id="3" name="2 Marcador de contenido"/>
          <p:cNvSpPr>
            <a:spLocks noGrp="1"/>
          </p:cNvSpPr>
          <p:nvPr>
            <p:ph idx="1"/>
          </p:nvPr>
        </p:nvSpPr>
        <p:spPr>
          <a:xfrm>
            <a:off x="1043608" y="2780928"/>
            <a:ext cx="6777317" cy="3508977"/>
          </a:xfrm>
        </p:spPr>
        <p:txBody>
          <a:bodyPr>
            <a:normAutofit/>
          </a:bodyPr>
          <a:lstStyle/>
          <a:p>
            <a:pPr marL="68580" indent="0" algn="just">
              <a:buNone/>
            </a:pPr>
            <a:r>
              <a:rPr lang="es-ES_tradnl" i="1" dirty="0" smtClean="0"/>
              <a:t>“ La discapacidad intelectual es </a:t>
            </a:r>
            <a:r>
              <a:rPr lang="es-ES_tradnl" i="1" dirty="0"/>
              <a:t>una discapacidad caracterizada por limitaciones significativas tanto en el funcionamiento intelectual como en conducta adaptativa, expresada en habilidades adaptativas conceptuales, sociales y </a:t>
            </a:r>
            <a:r>
              <a:rPr lang="es-ES_tradnl" i="1" dirty="0" smtClean="0"/>
              <a:t>prácticas </a:t>
            </a:r>
            <a:r>
              <a:rPr lang="es-ES_tradnl" i="1" dirty="0"/>
              <a:t>. Esta discapacidad se origina con anterioridad a los 18 años </a:t>
            </a:r>
            <a:r>
              <a:rPr lang="es-ES_tradnl" i="1" dirty="0" smtClean="0"/>
              <a:t>. </a:t>
            </a:r>
            <a:r>
              <a:rPr lang="es-ES_tradnl" i="1" dirty="0"/>
              <a:t> </a:t>
            </a:r>
            <a:r>
              <a:rPr lang="es-ES_tradnl" dirty="0" smtClean="0"/>
              <a:t>”.</a:t>
            </a:r>
            <a:endParaRPr lang="es-BO" dirty="0"/>
          </a:p>
        </p:txBody>
      </p:sp>
    </p:spTree>
    <p:extLst>
      <p:ext uri="{BB962C8B-B14F-4D97-AF65-F5344CB8AC3E}">
        <p14:creationId xmlns:p14="http://schemas.microsoft.com/office/powerpoint/2010/main" val="19393612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2852936"/>
            <a:ext cx="4032564" cy="2401492"/>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68580" indent="0">
              <a:buNone/>
            </a:pPr>
            <a:r>
              <a:rPr lang="es-MX"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2">
                      <a:satMod val="175000"/>
                      <a:alpha val="40000"/>
                    </a:schemeClr>
                  </a:glow>
                  <a:outerShdw blurRad="50800" dist="39000" dir="5460000" algn="tl">
                    <a:srgbClr val="000000">
                      <a:alpha val="38000"/>
                    </a:srgbClr>
                  </a:outerShdw>
                </a:effectLst>
              </a:rPr>
              <a:t>GRACIAS</a:t>
            </a:r>
            <a:endParaRPr lang="es-MX"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2">
                    <a:satMod val="175000"/>
                    <a:alpha val="40000"/>
                  </a:schemeClr>
                </a:glow>
                <a:outerShdw blurRad="50800" dist="39000" dir="5460000" algn="tl">
                  <a:srgbClr val="000000">
                    <a:alpha val="38000"/>
                  </a:srgbClr>
                </a:outerShdw>
              </a:effectLst>
            </a:endParaRPr>
          </a:p>
        </p:txBody>
      </p:sp>
    </p:spTree>
    <p:extLst>
      <p:ext uri="{BB962C8B-B14F-4D97-AF65-F5344CB8AC3E}">
        <p14:creationId xmlns:p14="http://schemas.microsoft.com/office/powerpoint/2010/main" val="25311413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1124744"/>
            <a:ext cx="7056900" cy="4824536"/>
          </a:xfrm>
        </p:spPr>
        <p:txBody>
          <a:bodyPr>
            <a:normAutofit/>
          </a:bodyPr>
          <a:lstStyle/>
          <a:p>
            <a:pPr marL="68580" indent="0" algn="just">
              <a:buNone/>
            </a:pPr>
            <a:r>
              <a:rPr lang="es-ES_tradnl" dirty="0" smtClean="0"/>
              <a:t>La discapacidad intelectual </a:t>
            </a:r>
            <a:r>
              <a:rPr lang="es-ES_tradnl" dirty="0" smtClean="0"/>
              <a:t>dejó </a:t>
            </a:r>
            <a:r>
              <a:rPr lang="es-ES_tradnl" dirty="0"/>
              <a:t>de considerarse algo que estuviera en la persona para considerarse </a:t>
            </a:r>
            <a:r>
              <a:rPr lang="es-ES_tradnl" dirty="0" smtClean="0"/>
              <a:t>como</a:t>
            </a:r>
            <a:r>
              <a:rPr lang="es-ES_tradnl" dirty="0" smtClean="0"/>
              <a:t> </a:t>
            </a:r>
            <a:r>
              <a:rPr lang="es-ES_tradnl" dirty="0"/>
              <a:t>expresión de la interacción entre la persona con condiciones concretas de limitación en dos o más áreas de habilidades adaptativas y el entorno; dejó de considerarse también una condición estática, inmutable, para pasar a ser una condición que varía en función de los apoyos que reciba; toda persona puede progresar si se le ofrece el </a:t>
            </a:r>
            <a:r>
              <a:rPr lang="es-ES_tradnl" b="1" u="sng" dirty="0" smtClean="0"/>
              <a:t>apoyo adecuado</a:t>
            </a:r>
            <a:endParaRPr lang="es-BO" b="1" u="sng" dirty="0"/>
          </a:p>
        </p:txBody>
      </p:sp>
    </p:spTree>
    <p:extLst>
      <p:ext uri="{BB962C8B-B14F-4D97-AF65-F5344CB8AC3E}">
        <p14:creationId xmlns:p14="http://schemas.microsoft.com/office/powerpoint/2010/main" val="41706680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b="1" dirty="0"/>
              <a:t>APOYOS:</a:t>
            </a:r>
            <a:endParaRPr lang="es-BO" dirty="0"/>
          </a:p>
        </p:txBody>
      </p:sp>
      <p:sp>
        <p:nvSpPr>
          <p:cNvPr id="3" name="2 Marcador de contenido"/>
          <p:cNvSpPr>
            <a:spLocks noGrp="1"/>
          </p:cNvSpPr>
          <p:nvPr>
            <p:ph idx="1"/>
          </p:nvPr>
        </p:nvSpPr>
        <p:spPr/>
        <p:txBody>
          <a:bodyPr/>
          <a:lstStyle/>
          <a:p>
            <a:pPr marL="68580" indent="0" algn="just">
              <a:buNone/>
            </a:pPr>
            <a:r>
              <a:rPr lang="es-ES_tradnl" dirty="0" smtClean="0"/>
              <a:t>Recursos </a:t>
            </a:r>
            <a:r>
              <a:rPr lang="es-ES_tradnl" dirty="0"/>
              <a:t>y estrategias que promueven intereses y metas de las personas, posibilitan el acceso a los recursos, a la información y a las relaciones de ambientes de trabajo y vivienda integrados, y dan lugar a un incremento de la dependencia/ interdependencia, productividad, integración comunitaria y satisfacción. (AAMR, 1992)</a:t>
            </a:r>
            <a:endParaRPr lang="es-BO" dirty="0"/>
          </a:p>
          <a:p>
            <a:pPr marL="68580" indent="0" algn="just">
              <a:buNone/>
            </a:pPr>
            <a:endParaRPr lang="es-BO" dirty="0"/>
          </a:p>
        </p:txBody>
      </p:sp>
    </p:spTree>
    <p:extLst>
      <p:ext uri="{BB962C8B-B14F-4D97-AF65-F5344CB8AC3E}">
        <p14:creationId xmlns:p14="http://schemas.microsoft.com/office/powerpoint/2010/main" val="35992687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1124744"/>
            <a:ext cx="6777317" cy="4707885"/>
          </a:xfrm>
        </p:spPr>
        <p:txBody>
          <a:bodyPr>
            <a:normAutofit fontScale="92500" lnSpcReduction="20000"/>
          </a:bodyPr>
          <a:lstStyle/>
          <a:p>
            <a:pPr marL="68580" indent="0" algn="just">
              <a:buNone/>
            </a:pPr>
            <a:r>
              <a:rPr lang="es-ES_tradnl" dirty="0"/>
              <a:t>Una correcta aplicación de los apoyos, puede mejorar la competencia funcional en las habilidades adaptativas de una persona con </a:t>
            </a:r>
            <a:r>
              <a:rPr lang="es-ES_tradnl" dirty="0" smtClean="0"/>
              <a:t>discapacidad intelectual. </a:t>
            </a:r>
            <a:r>
              <a:rPr lang="es-ES_tradnl" dirty="0"/>
              <a:t>Las diversas fuentes de las que pueden provenir los apoyos son:</a:t>
            </a:r>
            <a:endParaRPr lang="es-MX" dirty="0"/>
          </a:p>
          <a:p>
            <a:pPr algn="just"/>
            <a:r>
              <a:rPr lang="es-ES_tradnl" b="1" dirty="0" smtClean="0"/>
              <a:t>Individuales</a:t>
            </a:r>
            <a:r>
              <a:rPr lang="es-ES_tradnl" dirty="0"/>
              <a:t>: Habilidades, competencias, oportunidades para elegir, planificación económica, información, valores espirituales.</a:t>
            </a:r>
            <a:endParaRPr lang="es-MX" dirty="0"/>
          </a:p>
          <a:p>
            <a:pPr algn="just"/>
            <a:r>
              <a:rPr lang="es-ES_tradnl" b="1" dirty="0" smtClean="0"/>
              <a:t>Otras </a:t>
            </a:r>
            <a:r>
              <a:rPr lang="es-ES_tradnl" b="1" dirty="0"/>
              <a:t>personas</a:t>
            </a:r>
            <a:r>
              <a:rPr lang="es-ES_tradnl" dirty="0"/>
              <a:t>: Familia, amigos, compañeros de estudio, compañeros de trabajo, vecinos, tutores.</a:t>
            </a:r>
            <a:endParaRPr lang="es-MX" dirty="0"/>
          </a:p>
          <a:p>
            <a:pPr algn="just"/>
            <a:r>
              <a:rPr lang="es-ES_tradnl" b="1" dirty="0" smtClean="0"/>
              <a:t>Tecnología</a:t>
            </a:r>
            <a:r>
              <a:rPr lang="es-ES_tradnl" dirty="0"/>
              <a:t>: Adaptaciones técnicas para desenvolverse en los diferentes entornos y tecnología conductual.</a:t>
            </a:r>
            <a:endParaRPr lang="es-MX" dirty="0"/>
          </a:p>
          <a:p>
            <a:pPr algn="just"/>
            <a:r>
              <a:rPr lang="es-ES_tradnl" b="1" dirty="0" smtClean="0"/>
              <a:t>Servicios</a:t>
            </a:r>
            <a:r>
              <a:rPr lang="es-ES_tradnl" dirty="0"/>
              <a:t>: Servicios de habilitación.</a:t>
            </a:r>
            <a:endParaRPr lang="es-MX" dirty="0"/>
          </a:p>
          <a:p>
            <a:pPr marL="68580" indent="0" algn="just">
              <a:buNone/>
            </a:pPr>
            <a:endParaRPr lang="es-MX" dirty="0"/>
          </a:p>
        </p:txBody>
      </p:sp>
    </p:spTree>
    <p:extLst>
      <p:ext uri="{BB962C8B-B14F-4D97-AF65-F5344CB8AC3E}">
        <p14:creationId xmlns:p14="http://schemas.microsoft.com/office/powerpoint/2010/main" val="38374186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620688"/>
            <a:ext cx="7024744" cy="1143000"/>
          </a:xfrm>
        </p:spPr>
        <p:txBody>
          <a:bodyPr>
            <a:normAutofit fontScale="90000"/>
          </a:bodyPr>
          <a:lstStyle/>
          <a:p>
            <a:r>
              <a:rPr lang="es-BO" b="1" dirty="0" smtClean="0"/>
              <a:t>CONCEPTO -</a:t>
            </a:r>
            <a:r>
              <a:rPr lang="es-ES_tradnl" dirty="0"/>
              <a:t> </a:t>
            </a:r>
            <a:r>
              <a:rPr lang="es-ES_tradnl" dirty="0" smtClean="0"/>
              <a:t>Habilidades Adaptativas</a:t>
            </a:r>
            <a:endParaRPr lang="es-BO" b="1" dirty="0"/>
          </a:p>
        </p:txBody>
      </p:sp>
      <p:sp>
        <p:nvSpPr>
          <p:cNvPr id="3" name="2 Marcador de contenido"/>
          <p:cNvSpPr>
            <a:spLocks noGrp="1"/>
          </p:cNvSpPr>
          <p:nvPr>
            <p:ph idx="1"/>
          </p:nvPr>
        </p:nvSpPr>
        <p:spPr>
          <a:xfrm>
            <a:off x="323528" y="1700808"/>
            <a:ext cx="7520940" cy="3912547"/>
          </a:xfrm>
        </p:spPr>
        <p:txBody>
          <a:bodyPr>
            <a:normAutofit lnSpcReduction="10000"/>
          </a:bodyPr>
          <a:lstStyle/>
          <a:p>
            <a:pPr algn="just">
              <a:buFont typeface="Wingdings" pitchFamily="2" charset="2"/>
              <a:buChar char=""/>
            </a:pPr>
            <a:r>
              <a:rPr lang="es-ES_tradnl" sz="2400" dirty="0" smtClean="0"/>
              <a:t>Son aquellas </a:t>
            </a:r>
            <a:r>
              <a:rPr lang="es-ES_tradnl" sz="2400" dirty="0"/>
              <a:t>que hacen referencia a las capacidades, conductas y destrezas de las personas para adaptarse y satisfacer las exigencias de sus entornos habituales, en sus grupos de referencia, acordes a su edad </a:t>
            </a:r>
            <a:r>
              <a:rPr lang="es-ES_tradnl" sz="2400" dirty="0" smtClean="0"/>
              <a:t>cronológica.</a:t>
            </a:r>
          </a:p>
          <a:p>
            <a:pPr algn="just">
              <a:buFont typeface="Wingdings" pitchFamily="2" charset="2"/>
              <a:buChar char=""/>
            </a:pPr>
            <a:r>
              <a:rPr lang="es-ES_tradnl" sz="2400" dirty="0" smtClean="0"/>
              <a:t>Se </a:t>
            </a:r>
            <a:r>
              <a:rPr lang="es-ES_tradnl" sz="2400" dirty="0"/>
              <a:t>refieren a como el sujeto afronta las experiencias de la vida cotidiana, y como cumplen las normas de autonomía personal según lo esperado en relación a su edad y nivel socio cultural.</a:t>
            </a:r>
            <a:endParaRPr lang="es-BO" sz="2400" dirty="0"/>
          </a:p>
          <a:p>
            <a:pPr algn="just"/>
            <a:endParaRPr lang="es-BO" sz="2400" dirty="0"/>
          </a:p>
        </p:txBody>
      </p:sp>
    </p:spTree>
    <p:extLst>
      <p:ext uri="{BB962C8B-B14F-4D97-AF65-F5344CB8AC3E}">
        <p14:creationId xmlns:p14="http://schemas.microsoft.com/office/powerpoint/2010/main" val="15759063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a:t>DESCRIPCIÓN DE LAS HABILIDADES </a:t>
            </a:r>
            <a:r>
              <a:rPr lang="es-ES_tradnl" b="1" dirty="0" smtClean="0"/>
              <a:t>ADAPTATIVAS </a:t>
            </a:r>
            <a:br>
              <a:rPr lang="es-ES_tradnl" b="1" dirty="0" smtClean="0"/>
            </a:br>
            <a:r>
              <a:rPr lang="es-ES_tradnl" sz="2000" dirty="0" err="1" smtClean="0"/>
              <a:t>Luckasson</a:t>
            </a:r>
            <a:r>
              <a:rPr lang="es-ES_tradnl" sz="2000" dirty="0"/>
              <a:t>, </a:t>
            </a:r>
            <a:r>
              <a:rPr lang="es-ES_tradnl" sz="2000" dirty="0" err="1"/>
              <a:t>Coulter</a:t>
            </a:r>
            <a:r>
              <a:rPr lang="es-ES_tradnl" sz="2000" dirty="0"/>
              <a:t> y </a:t>
            </a:r>
            <a:r>
              <a:rPr lang="es-ES_tradnl" sz="2000" dirty="0" err="1"/>
              <a:t>Polloway</a:t>
            </a:r>
            <a:r>
              <a:rPr lang="es-ES_tradnl" sz="2000" dirty="0"/>
              <a:t> et al. (1992)</a:t>
            </a:r>
            <a:endParaRPr lang="es-BO" sz="2000" dirty="0"/>
          </a:p>
        </p:txBody>
      </p:sp>
      <p:sp>
        <p:nvSpPr>
          <p:cNvPr id="3" name="2 Marcador de contenido"/>
          <p:cNvSpPr>
            <a:spLocks noGrp="1"/>
          </p:cNvSpPr>
          <p:nvPr>
            <p:ph idx="1"/>
          </p:nvPr>
        </p:nvSpPr>
        <p:spPr>
          <a:xfrm>
            <a:off x="1043492" y="2323652"/>
            <a:ext cx="7416940" cy="4057676"/>
          </a:xfrm>
        </p:spPr>
        <p:txBody>
          <a:bodyPr>
            <a:normAutofit lnSpcReduction="10000"/>
          </a:bodyPr>
          <a:lstStyle/>
          <a:p>
            <a:r>
              <a:rPr lang="es-ES_tradnl" dirty="0"/>
              <a:t>Comunicación</a:t>
            </a:r>
            <a:endParaRPr lang="es-BO" dirty="0"/>
          </a:p>
          <a:p>
            <a:r>
              <a:rPr lang="es-ES_tradnl" dirty="0"/>
              <a:t>Auto-cuidado</a:t>
            </a:r>
            <a:endParaRPr lang="es-BO" dirty="0"/>
          </a:p>
          <a:p>
            <a:r>
              <a:rPr lang="es-ES_tradnl" dirty="0"/>
              <a:t>Vida de hogar</a:t>
            </a:r>
            <a:endParaRPr lang="es-BO" dirty="0"/>
          </a:p>
          <a:p>
            <a:r>
              <a:rPr lang="es-ES_tradnl" dirty="0" smtClean="0"/>
              <a:t>Sociales</a:t>
            </a:r>
            <a:endParaRPr lang="es-BO" dirty="0"/>
          </a:p>
          <a:p>
            <a:r>
              <a:rPr lang="es-ES_tradnl" dirty="0" smtClean="0"/>
              <a:t>Uso de recursos de </a:t>
            </a:r>
            <a:r>
              <a:rPr lang="es-ES_tradnl" dirty="0"/>
              <a:t>la comunidad</a:t>
            </a:r>
            <a:endParaRPr lang="es-BO" dirty="0"/>
          </a:p>
          <a:p>
            <a:r>
              <a:rPr lang="es-ES_tradnl" dirty="0"/>
              <a:t>Autodirección</a:t>
            </a:r>
            <a:endParaRPr lang="es-BO" dirty="0"/>
          </a:p>
          <a:p>
            <a:r>
              <a:rPr lang="es-ES_tradnl" dirty="0"/>
              <a:t>Salud y seguridad</a:t>
            </a:r>
            <a:endParaRPr lang="es-BO" dirty="0"/>
          </a:p>
          <a:p>
            <a:r>
              <a:rPr lang="es-ES_tradnl" dirty="0"/>
              <a:t>Académicas funcionales</a:t>
            </a:r>
            <a:endParaRPr lang="es-BO" dirty="0"/>
          </a:p>
          <a:p>
            <a:r>
              <a:rPr lang="es-ES_tradnl" dirty="0"/>
              <a:t>Ocio y tiempo libre</a:t>
            </a:r>
            <a:endParaRPr lang="es-BO" dirty="0"/>
          </a:p>
          <a:p>
            <a:r>
              <a:rPr lang="es-ES_tradnl" dirty="0" smtClean="0"/>
              <a:t>Trabajo</a:t>
            </a:r>
            <a:endParaRPr lang="es-BO" dirty="0"/>
          </a:p>
        </p:txBody>
      </p:sp>
    </p:spTree>
    <p:extLst>
      <p:ext uri="{BB962C8B-B14F-4D97-AF65-F5344CB8AC3E}">
        <p14:creationId xmlns:p14="http://schemas.microsoft.com/office/powerpoint/2010/main" val="12856585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836712"/>
            <a:ext cx="7024744" cy="901904"/>
          </a:xfrm>
        </p:spPr>
        <p:txBody>
          <a:bodyPr>
            <a:normAutofit/>
          </a:bodyPr>
          <a:lstStyle/>
          <a:p>
            <a:r>
              <a:rPr lang="es-ES_tradnl" b="1" dirty="0" smtClean="0"/>
              <a:t>Comunicación</a:t>
            </a:r>
            <a:endParaRPr lang="es-BO" b="1" dirty="0"/>
          </a:p>
        </p:txBody>
      </p:sp>
      <p:sp>
        <p:nvSpPr>
          <p:cNvPr id="3" name="2 Marcador de contenido"/>
          <p:cNvSpPr>
            <a:spLocks noGrp="1"/>
          </p:cNvSpPr>
          <p:nvPr>
            <p:ph idx="1"/>
          </p:nvPr>
        </p:nvSpPr>
        <p:spPr>
          <a:xfrm>
            <a:off x="971600" y="1700808"/>
            <a:ext cx="7416940" cy="4104456"/>
          </a:xfrm>
        </p:spPr>
        <p:txBody>
          <a:bodyPr>
            <a:noAutofit/>
          </a:bodyPr>
          <a:lstStyle/>
          <a:p>
            <a:pPr algn="just"/>
            <a:r>
              <a:rPr lang="es-ES_tradnl" sz="1800" dirty="0" smtClean="0"/>
              <a:t>Es la </a:t>
            </a:r>
            <a:r>
              <a:rPr lang="es-ES_tradnl" sz="1800" dirty="0"/>
              <a:t>capacidad de expresar y comprender una información a través del lenguaje verbal oral, escrito, símbolos gráficos, lenguaje de signos, palabra codificada, expresión facial y corporal, sonidos…, para establecer relación con uno mismo , con el medio y con los </a:t>
            </a:r>
            <a:r>
              <a:rPr lang="es-ES_tradnl" sz="1800" dirty="0" smtClean="0"/>
              <a:t>demás. Es </a:t>
            </a:r>
            <a:r>
              <a:rPr lang="es-ES_tradnl" sz="1800" dirty="0"/>
              <a:t>un área esencial para el ser humano, ya que sirve para expresarse e interactuar con los demás </a:t>
            </a:r>
            <a:endParaRPr lang="es-ES_tradnl" sz="1800" dirty="0" smtClean="0"/>
          </a:p>
          <a:p>
            <a:pPr marL="68580" indent="0" algn="just">
              <a:buNone/>
            </a:pPr>
            <a:r>
              <a:rPr lang="es-ES_tradnl" sz="1800" dirty="0" smtClean="0"/>
              <a:t>En </a:t>
            </a:r>
            <a:r>
              <a:rPr lang="es-ES_tradnl" sz="1800" dirty="0"/>
              <a:t>el caso de las personas con </a:t>
            </a:r>
            <a:r>
              <a:rPr lang="es-ES_tradnl" sz="1800" dirty="0" smtClean="0"/>
              <a:t>discapacidad intelectual, por lo general hay </a:t>
            </a:r>
            <a:r>
              <a:rPr lang="es-ES_tradnl" sz="1800" dirty="0"/>
              <a:t>dificultades para la </a:t>
            </a:r>
            <a:r>
              <a:rPr lang="es-ES_tradnl" sz="1800" dirty="0" smtClean="0"/>
              <a:t>comunicación. </a:t>
            </a:r>
            <a:r>
              <a:rPr lang="es-ES_tradnl" sz="1800" dirty="0"/>
              <a:t>Estas dificultades dependen del grado de </a:t>
            </a:r>
            <a:r>
              <a:rPr lang="es-ES_tradnl" sz="1800" dirty="0" smtClean="0"/>
              <a:t>discapacidad y de la autoestima de la persona</a:t>
            </a:r>
            <a:endParaRPr lang="es-BO" sz="1800" dirty="0"/>
          </a:p>
        </p:txBody>
      </p:sp>
    </p:spTree>
    <p:extLst>
      <p:ext uri="{BB962C8B-B14F-4D97-AF65-F5344CB8AC3E}">
        <p14:creationId xmlns:p14="http://schemas.microsoft.com/office/powerpoint/2010/main" val="33319032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908720"/>
            <a:ext cx="7024744" cy="829896"/>
          </a:xfrm>
        </p:spPr>
        <p:txBody>
          <a:bodyPr/>
          <a:lstStyle/>
          <a:p>
            <a:r>
              <a:rPr lang="es-ES_tradnl" b="1" dirty="0"/>
              <a:t>Auto-cuidado</a:t>
            </a:r>
            <a:endParaRPr lang="es-BO" b="1" dirty="0"/>
          </a:p>
        </p:txBody>
      </p:sp>
      <p:sp>
        <p:nvSpPr>
          <p:cNvPr id="3" name="2 Marcador de contenido"/>
          <p:cNvSpPr>
            <a:spLocks noGrp="1"/>
          </p:cNvSpPr>
          <p:nvPr>
            <p:ph idx="1"/>
          </p:nvPr>
        </p:nvSpPr>
        <p:spPr>
          <a:xfrm>
            <a:off x="971600" y="1772817"/>
            <a:ext cx="6777317" cy="1368152"/>
          </a:xfrm>
        </p:spPr>
        <p:txBody>
          <a:bodyPr>
            <a:normAutofit/>
          </a:bodyPr>
          <a:lstStyle/>
          <a:p>
            <a:pPr marL="68580" indent="0" algn="just">
              <a:buNone/>
            </a:pPr>
            <a:r>
              <a:rPr lang="es-ES_tradnl" dirty="0"/>
              <a:t>Habilidades </a:t>
            </a:r>
            <a:r>
              <a:rPr lang="es-ES_tradnl" dirty="0" smtClean="0"/>
              <a:t>de autonomía personal están implicadas </a:t>
            </a:r>
            <a:r>
              <a:rPr lang="es-ES_tradnl" dirty="0"/>
              <a:t>en el aseo, alimentación , vestido, higiene y apariencia física.</a:t>
            </a:r>
            <a:endParaRPr lang="es-BO" dirty="0"/>
          </a:p>
          <a:p>
            <a:pPr marL="68580" indent="0" algn="just">
              <a:buNone/>
            </a:pPr>
            <a:endParaRPr lang="es-BO" dirty="0"/>
          </a:p>
        </p:txBody>
      </p:sp>
    </p:spTree>
    <p:extLst>
      <p:ext uri="{BB962C8B-B14F-4D97-AF65-F5344CB8AC3E}">
        <p14:creationId xmlns:p14="http://schemas.microsoft.com/office/powerpoint/2010/main" val="39910487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Hori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270</TotalTime>
  <Words>1395</Words>
  <Application>Microsoft Office PowerPoint</Application>
  <PresentationFormat>Presentación en pantalla (4:3)</PresentationFormat>
  <Paragraphs>58</Paragraphs>
  <Slides>20</Slides>
  <Notes>1</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Austin</vt:lpstr>
      <vt:lpstr>Habilidades adaptativas en personas con discapacidad intelectual</vt:lpstr>
      <vt:lpstr>La definición de 2002 : (aaidd 2002)</vt:lpstr>
      <vt:lpstr>Presentación de PowerPoint</vt:lpstr>
      <vt:lpstr>APOYOS:</vt:lpstr>
      <vt:lpstr>Presentación de PowerPoint</vt:lpstr>
      <vt:lpstr>CONCEPTO - Habilidades Adaptativas</vt:lpstr>
      <vt:lpstr>DESCRIPCIÓN DE LAS HABILIDADES ADAPTATIVAS  Luckasson, Coulter y Polloway et al. (1992)</vt:lpstr>
      <vt:lpstr>Comunicación</vt:lpstr>
      <vt:lpstr>Auto-cuidado</vt:lpstr>
      <vt:lpstr>Presentación de PowerPoint</vt:lpstr>
      <vt:lpstr>Sociales</vt:lpstr>
      <vt:lpstr>Presentación de PowerPoint</vt:lpstr>
      <vt:lpstr>Uso de recursos de la comunidad</vt:lpstr>
      <vt:lpstr>Autodirección</vt:lpstr>
      <vt:lpstr>Salud y seguridad:</vt:lpstr>
      <vt:lpstr>Académicas funcionales:</vt:lpstr>
      <vt:lpstr>Ocio y tiempo libre:</vt:lpstr>
      <vt:lpstr>Trabajo:</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Habilidades adaptativas en personas con discapacidad intelectual</dc:title>
  <dc:creator>Usuario</dc:creator>
  <cp:lastModifiedBy>ACER</cp:lastModifiedBy>
  <cp:revision>34</cp:revision>
  <dcterms:created xsi:type="dcterms:W3CDTF">2011-07-13T22:37:42Z</dcterms:created>
  <dcterms:modified xsi:type="dcterms:W3CDTF">2011-07-14T18:13:05Z</dcterms:modified>
</cp:coreProperties>
</file>