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82" r:id="rId3"/>
    <p:sldId id="270" r:id="rId4"/>
    <p:sldId id="257" r:id="rId5"/>
    <p:sldId id="258" r:id="rId6"/>
    <p:sldId id="271" r:id="rId7"/>
    <p:sldId id="272" r:id="rId8"/>
    <p:sldId id="274" r:id="rId9"/>
    <p:sldId id="275" r:id="rId10"/>
    <p:sldId id="276" r:id="rId11"/>
    <p:sldId id="277" r:id="rId12"/>
    <p:sldId id="278" r:id="rId13"/>
    <p:sldId id="279" r:id="rId14"/>
    <p:sldId id="260" r:id="rId15"/>
    <p:sldId id="281" r:id="rId16"/>
  </p:sldIdLst>
  <p:sldSz cx="9144000" cy="6858000" type="screen4x3"/>
  <p:notesSz cx="6858000" cy="9144000"/>
  <p:defaultText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326" y="-1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Rectángulo"/>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Rectángulo"/>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Rectángulo"/>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705600" y="4206240"/>
            <a:ext cx="960120" cy="457200"/>
          </a:xfrm>
        </p:spPr>
        <p:txBody>
          <a:bodyPr/>
          <a:lstStyle/>
          <a:p>
            <a:fld id="{988EA21C-8362-4CBD-AF9D-DE08C8F5AA9E}" type="datetimeFigureOut">
              <a:rPr lang="es-BO" smtClean="0"/>
              <a:t>05/07/2017</a:t>
            </a:fld>
            <a:endParaRPr lang="es-BO"/>
          </a:p>
        </p:txBody>
      </p:sp>
      <p:sp>
        <p:nvSpPr>
          <p:cNvPr id="17" name="16 Marcador de pie de página"/>
          <p:cNvSpPr>
            <a:spLocks noGrp="1"/>
          </p:cNvSpPr>
          <p:nvPr>
            <p:ph type="ftr" sz="quarter" idx="11"/>
          </p:nvPr>
        </p:nvSpPr>
        <p:spPr>
          <a:xfrm>
            <a:off x="5410200" y="4205288"/>
            <a:ext cx="1295400" cy="457200"/>
          </a:xfrm>
        </p:spPr>
        <p:txBody>
          <a:bodyPr/>
          <a:lstStyle/>
          <a:p>
            <a:endParaRPr lang="es-BO"/>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DB36CD8-704C-4CA7-A0C9-999D5DA3C681}" type="slidenum">
              <a:rPr lang="es-BO" smtClean="0"/>
              <a:t>‹Nº›</a:t>
            </a:fld>
            <a:endParaRPr lang="es-B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88EA21C-8362-4CBD-AF9D-DE08C8F5AA9E}" type="datetimeFigureOut">
              <a:rPr lang="es-BO" smtClean="0"/>
              <a:t>05/07/2017</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EDB36CD8-704C-4CA7-A0C9-999D5DA3C681}" type="slidenum">
              <a:rPr lang="es-BO" smtClean="0"/>
              <a:t>‹Nº›</a:t>
            </a:fld>
            <a:endParaRPr lang="es-B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88EA21C-8362-4CBD-AF9D-DE08C8F5AA9E}" type="datetimeFigureOut">
              <a:rPr lang="es-BO" smtClean="0"/>
              <a:t>05/07/2017</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EDB36CD8-704C-4CA7-A0C9-999D5DA3C681}" type="slidenum">
              <a:rPr lang="es-BO" smtClean="0"/>
              <a:t>‹Nº›</a:t>
            </a:fld>
            <a:endParaRPr lang="es-B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88EA21C-8362-4CBD-AF9D-DE08C8F5AA9E}" type="datetimeFigureOut">
              <a:rPr lang="es-BO" smtClean="0"/>
              <a:t>05/07/2017</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EDB36CD8-704C-4CA7-A0C9-999D5DA3C681}" type="slidenum">
              <a:rPr lang="es-BO" smtClean="0"/>
              <a:t>‹Nº›</a:t>
            </a:fld>
            <a:endParaRPr lang="es-B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988EA21C-8362-4CBD-AF9D-DE08C8F5AA9E}" type="datetimeFigureOut">
              <a:rPr lang="es-BO" smtClean="0"/>
              <a:t>05/07/2017</a:t>
            </a:fld>
            <a:endParaRPr lang="es-BO"/>
          </a:p>
        </p:txBody>
      </p:sp>
      <p:sp>
        <p:nvSpPr>
          <p:cNvPr id="5" name="4 Marcador de pie de página"/>
          <p:cNvSpPr>
            <a:spLocks noGrp="1"/>
          </p:cNvSpPr>
          <p:nvPr>
            <p:ph type="ftr" sz="quarter" idx="11"/>
          </p:nvPr>
        </p:nvSpPr>
        <p:spPr/>
        <p:txBody>
          <a:bodyPr/>
          <a:lstStyle/>
          <a:p>
            <a:endParaRPr lang="es-BO"/>
          </a:p>
        </p:txBody>
      </p:sp>
      <p:sp>
        <p:nvSpPr>
          <p:cNvPr id="6" name="5 Marcador de número de diapositiva"/>
          <p:cNvSpPr>
            <a:spLocks noGrp="1"/>
          </p:cNvSpPr>
          <p:nvPr>
            <p:ph type="sldNum" sz="quarter" idx="12"/>
          </p:nvPr>
        </p:nvSpPr>
        <p:spPr/>
        <p:txBody>
          <a:bodyPr/>
          <a:lstStyle/>
          <a:p>
            <a:fld id="{EDB36CD8-704C-4CA7-A0C9-999D5DA3C681}" type="slidenum">
              <a:rPr lang="es-BO" smtClean="0"/>
              <a:t>‹Nº›</a:t>
            </a:fld>
            <a:endParaRPr lang="es-B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88EA21C-8362-4CBD-AF9D-DE08C8F5AA9E}" type="datetimeFigureOut">
              <a:rPr lang="es-BO" smtClean="0"/>
              <a:t>05/07/2017</a:t>
            </a:fld>
            <a:endParaRPr lang="es-BO"/>
          </a:p>
        </p:txBody>
      </p:sp>
      <p:sp>
        <p:nvSpPr>
          <p:cNvPr id="6" name="5 Marcador de pie de página"/>
          <p:cNvSpPr>
            <a:spLocks noGrp="1"/>
          </p:cNvSpPr>
          <p:nvPr>
            <p:ph type="ftr" sz="quarter" idx="11"/>
          </p:nvPr>
        </p:nvSpPr>
        <p:spPr/>
        <p:txBody>
          <a:bodyPr/>
          <a:lstStyle/>
          <a:p>
            <a:endParaRPr lang="es-BO"/>
          </a:p>
        </p:txBody>
      </p:sp>
      <p:sp>
        <p:nvSpPr>
          <p:cNvPr id="7" name="6 Marcador de número de diapositiva"/>
          <p:cNvSpPr>
            <a:spLocks noGrp="1"/>
          </p:cNvSpPr>
          <p:nvPr>
            <p:ph type="sldNum" sz="quarter" idx="12"/>
          </p:nvPr>
        </p:nvSpPr>
        <p:spPr/>
        <p:txBody>
          <a:bodyPr/>
          <a:lstStyle/>
          <a:p>
            <a:fld id="{EDB36CD8-704C-4CA7-A0C9-999D5DA3C681}" type="slidenum">
              <a:rPr lang="es-BO" smtClean="0"/>
              <a:t>‹Nº›</a:t>
            </a:fld>
            <a:endParaRPr lang="es-B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fecha"/>
          <p:cNvSpPr>
            <a:spLocks noGrp="1"/>
          </p:cNvSpPr>
          <p:nvPr>
            <p:ph type="dt" sz="half" idx="10"/>
          </p:nvPr>
        </p:nvSpPr>
        <p:spPr/>
        <p:txBody>
          <a:bodyPr rtlCol="0"/>
          <a:lstStyle/>
          <a:p>
            <a:fld id="{988EA21C-8362-4CBD-AF9D-DE08C8F5AA9E}" type="datetimeFigureOut">
              <a:rPr lang="es-BO" smtClean="0"/>
              <a:t>05/07/2017</a:t>
            </a:fld>
            <a:endParaRPr lang="es-BO"/>
          </a:p>
        </p:txBody>
      </p:sp>
      <p:sp>
        <p:nvSpPr>
          <p:cNvPr id="27" name="26 Marcador de número de diapositiva"/>
          <p:cNvSpPr>
            <a:spLocks noGrp="1"/>
          </p:cNvSpPr>
          <p:nvPr>
            <p:ph type="sldNum" sz="quarter" idx="11"/>
          </p:nvPr>
        </p:nvSpPr>
        <p:spPr/>
        <p:txBody>
          <a:bodyPr rtlCol="0"/>
          <a:lstStyle/>
          <a:p>
            <a:fld id="{EDB36CD8-704C-4CA7-A0C9-999D5DA3C681}" type="slidenum">
              <a:rPr lang="es-BO" smtClean="0"/>
              <a:t>‹Nº›</a:t>
            </a:fld>
            <a:endParaRPr lang="es-BO"/>
          </a:p>
        </p:txBody>
      </p:sp>
      <p:sp>
        <p:nvSpPr>
          <p:cNvPr id="28" name="27 Marcador de pie de página"/>
          <p:cNvSpPr>
            <a:spLocks noGrp="1"/>
          </p:cNvSpPr>
          <p:nvPr>
            <p:ph type="ftr" sz="quarter" idx="12"/>
          </p:nvPr>
        </p:nvSpPr>
        <p:spPr/>
        <p:txBody>
          <a:bodyPr rtlCol="0"/>
          <a:lstStyle/>
          <a:p>
            <a:endParaRPr lang="es-B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fld id="{988EA21C-8362-4CBD-AF9D-DE08C8F5AA9E}" type="datetimeFigureOut">
              <a:rPr lang="es-BO" smtClean="0"/>
              <a:t>05/07/2017</a:t>
            </a:fld>
            <a:endParaRPr lang="es-BO"/>
          </a:p>
        </p:txBody>
      </p:sp>
      <p:sp>
        <p:nvSpPr>
          <p:cNvPr id="4" name="3 Marcador de pie de página"/>
          <p:cNvSpPr>
            <a:spLocks noGrp="1"/>
          </p:cNvSpPr>
          <p:nvPr>
            <p:ph type="ftr" sz="quarter" idx="11"/>
          </p:nvPr>
        </p:nvSpPr>
        <p:spPr>
          <a:xfrm>
            <a:off x="5257800" y="612648"/>
            <a:ext cx="1325880" cy="457200"/>
          </a:xfrm>
        </p:spPr>
        <p:txBody>
          <a:bodyPr/>
          <a:lstStyle/>
          <a:p>
            <a:endParaRPr lang="es-BO"/>
          </a:p>
        </p:txBody>
      </p:sp>
      <p:sp>
        <p:nvSpPr>
          <p:cNvPr id="5" name="4 Marcador de número de diapositiva"/>
          <p:cNvSpPr>
            <a:spLocks noGrp="1"/>
          </p:cNvSpPr>
          <p:nvPr>
            <p:ph type="sldNum" sz="quarter" idx="12"/>
          </p:nvPr>
        </p:nvSpPr>
        <p:spPr>
          <a:xfrm>
            <a:off x="8174736" y="2272"/>
            <a:ext cx="762000" cy="365760"/>
          </a:xfrm>
        </p:spPr>
        <p:txBody>
          <a:bodyPr/>
          <a:lstStyle/>
          <a:p>
            <a:fld id="{EDB36CD8-704C-4CA7-A0C9-999D5DA3C681}" type="slidenum">
              <a:rPr lang="es-BO" smtClean="0"/>
              <a:t>‹Nº›</a:t>
            </a:fld>
            <a:endParaRPr lang="es-B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88EA21C-8362-4CBD-AF9D-DE08C8F5AA9E}" type="datetimeFigureOut">
              <a:rPr lang="es-BO" smtClean="0"/>
              <a:t>05/07/2017</a:t>
            </a:fld>
            <a:endParaRPr lang="es-BO"/>
          </a:p>
        </p:txBody>
      </p:sp>
      <p:sp>
        <p:nvSpPr>
          <p:cNvPr id="3" name="2 Marcador de pie de página"/>
          <p:cNvSpPr>
            <a:spLocks noGrp="1"/>
          </p:cNvSpPr>
          <p:nvPr>
            <p:ph type="ftr" sz="quarter" idx="11"/>
          </p:nvPr>
        </p:nvSpPr>
        <p:spPr/>
        <p:txBody>
          <a:bodyPr/>
          <a:lstStyle/>
          <a:p>
            <a:endParaRPr lang="es-BO"/>
          </a:p>
        </p:txBody>
      </p:sp>
      <p:sp>
        <p:nvSpPr>
          <p:cNvPr id="4" name="3 Marcador de número de diapositiva"/>
          <p:cNvSpPr>
            <a:spLocks noGrp="1"/>
          </p:cNvSpPr>
          <p:nvPr>
            <p:ph type="sldNum" sz="quarter" idx="12"/>
          </p:nvPr>
        </p:nvSpPr>
        <p:spPr/>
        <p:txBody>
          <a:bodyPr/>
          <a:lstStyle/>
          <a:p>
            <a:fld id="{EDB36CD8-704C-4CA7-A0C9-999D5DA3C681}" type="slidenum">
              <a:rPr lang="es-BO" smtClean="0"/>
              <a:t>‹Nº›</a:t>
            </a:fld>
            <a:endParaRPr lang="es-B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0"/>
            <a:ext cx="3383280" cy="877824"/>
          </a:xfrm>
        </p:spPr>
        <p:txBody>
          <a:bodyPr anchor="b"/>
          <a:lstStyle>
            <a:lvl1pPr algn="l">
              <a:buNone/>
              <a:defRPr sz="1800" b="1"/>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88EA21C-8362-4CBD-AF9D-DE08C8F5AA9E}" type="datetimeFigureOut">
              <a:rPr lang="es-BO" smtClean="0"/>
              <a:t>05/07/2017</a:t>
            </a:fld>
            <a:endParaRPr lang="es-BO"/>
          </a:p>
        </p:txBody>
      </p:sp>
      <p:sp>
        <p:nvSpPr>
          <p:cNvPr id="6" name="5 Marcador de pie de página"/>
          <p:cNvSpPr>
            <a:spLocks noGrp="1"/>
          </p:cNvSpPr>
          <p:nvPr>
            <p:ph type="ftr" sz="quarter" idx="11"/>
          </p:nvPr>
        </p:nvSpPr>
        <p:spPr/>
        <p:txBody>
          <a:bodyPr/>
          <a:lstStyle/>
          <a:p>
            <a:endParaRPr lang="es-BO"/>
          </a:p>
        </p:txBody>
      </p:sp>
      <p:sp>
        <p:nvSpPr>
          <p:cNvPr id="7" name="6 Marcador de número de diapositiva"/>
          <p:cNvSpPr>
            <a:spLocks noGrp="1"/>
          </p:cNvSpPr>
          <p:nvPr>
            <p:ph type="sldNum" sz="quarter" idx="12"/>
          </p:nvPr>
        </p:nvSpPr>
        <p:spPr/>
        <p:txBody>
          <a:bodyPr/>
          <a:lstStyle/>
          <a:p>
            <a:fld id="{EDB36CD8-704C-4CA7-A0C9-999D5DA3C681}" type="slidenum">
              <a:rPr lang="es-BO" smtClean="0"/>
              <a:t>‹Nº›</a:t>
            </a:fld>
            <a:endParaRPr lang="es-B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988EA21C-8362-4CBD-AF9D-DE08C8F5AA9E}" type="datetimeFigureOut">
              <a:rPr lang="es-BO" smtClean="0"/>
              <a:t>05/07/2017</a:t>
            </a:fld>
            <a:endParaRPr lang="es-BO"/>
          </a:p>
        </p:txBody>
      </p:sp>
      <p:sp>
        <p:nvSpPr>
          <p:cNvPr id="6" name="5 Marcador de pie de página"/>
          <p:cNvSpPr>
            <a:spLocks noGrp="1"/>
          </p:cNvSpPr>
          <p:nvPr>
            <p:ph type="ftr" sz="quarter" idx="11"/>
          </p:nvPr>
        </p:nvSpPr>
        <p:spPr/>
        <p:txBody>
          <a:bodyPr/>
          <a:lstStyle/>
          <a:p>
            <a:endParaRPr lang="es-BO"/>
          </a:p>
        </p:txBody>
      </p:sp>
      <p:sp>
        <p:nvSpPr>
          <p:cNvPr id="7" name="6 Marcador de número de diapositiva"/>
          <p:cNvSpPr>
            <a:spLocks noGrp="1"/>
          </p:cNvSpPr>
          <p:nvPr>
            <p:ph type="sldNum" sz="quarter" idx="12"/>
          </p:nvPr>
        </p:nvSpPr>
        <p:spPr/>
        <p:txBody>
          <a:bodyPr/>
          <a:lstStyle/>
          <a:p>
            <a:fld id="{EDB36CD8-704C-4CA7-A0C9-999D5DA3C681}" type="slidenum">
              <a:rPr lang="es-BO" smtClean="0"/>
              <a:t>‹Nº›</a:t>
            </a:fld>
            <a:endParaRPr lang="es-B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Rectángulo"/>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Rectángulo"/>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Rectángulo"/>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88EA21C-8362-4CBD-AF9D-DE08C8F5AA9E}" type="datetimeFigureOut">
              <a:rPr lang="es-BO" smtClean="0"/>
              <a:t>05/07/2017</a:t>
            </a:fld>
            <a:endParaRPr lang="es-BO"/>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s-BO"/>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DB36CD8-704C-4CA7-A0C9-999D5DA3C681}" type="slidenum">
              <a:rPr lang="es-BO" smtClean="0"/>
              <a:t>‹Nº›</a:t>
            </a:fld>
            <a:endParaRPr lang="es-BO"/>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2204864"/>
            <a:ext cx="8062912" cy="1944216"/>
          </a:xfrm>
        </p:spPr>
        <p:txBody>
          <a:bodyPr>
            <a:normAutofit fontScale="90000"/>
          </a:bodyPr>
          <a:lstStyle/>
          <a:p>
            <a:pPr algn="ctr"/>
            <a:r>
              <a:rPr lang="es-BO" b="1" dirty="0" smtClean="0"/>
              <a:t/>
            </a:r>
            <a:br>
              <a:rPr lang="es-BO" b="1" dirty="0" smtClean="0"/>
            </a:br>
            <a:r>
              <a:rPr lang="es-BO" b="1" dirty="0"/>
              <a:t/>
            </a:r>
            <a:br>
              <a:rPr lang="es-BO" b="1" dirty="0"/>
            </a:br>
            <a:r>
              <a:rPr lang="es-BO" b="1" dirty="0" smtClean="0"/>
              <a:t/>
            </a:r>
            <a:br>
              <a:rPr lang="es-BO" b="1" dirty="0" smtClean="0"/>
            </a:br>
            <a:r>
              <a:rPr lang="es-BO" b="1" dirty="0"/>
              <a:t/>
            </a:r>
            <a:br>
              <a:rPr lang="es-BO" b="1" dirty="0"/>
            </a:br>
            <a:r>
              <a:rPr lang="es-BO" b="1" dirty="0" smtClean="0"/>
              <a:t> </a:t>
            </a:r>
            <a:br>
              <a:rPr lang="es-BO" b="1" dirty="0" smtClean="0"/>
            </a:br>
            <a:r>
              <a:rPr lang="es-BO" b="1" dirty="0"/>
              <a:t/>
            </a:r>
            <a:br>
              <a:rPr lang="es-BO" b="1" dirty="0"/>
            </a:br>
            <a:r>
              <a:rPr lang="es-BO" b="1" dirty="0" smtClean="0"/>
              <a:t/>
            </a:r>
            <a:br>
              <a:rPr lang="es-BO" b="1" dirty="0" smtClean="0"/>
            </a:br>
            <a:r>
              <a:rPr lang="es-BO" b="1" dirty="0"/>
              <a:t/>
            </a:r>
            <a:br>
              <a:rPr lang="es-BO" b="1" dirty="0"/>
            </a:br>
            <a:r>
              <a:rPr lang="es-BO" b="1" dirty="0" smtClean="0"/>
              <a:t/>
            </a:r>
            <a:br>
              <a:rPr lang="es-BO" b="1" dirty="0" smtClean="0"/>
            </a:br>
            <a:r>
              <a:rPr lang="es-BO" b="1" dirty="0"/>
              <a:t/>
            </a:r>
            <a:br>
              <a:rPr lang="es-BO" b="1" dirty="0"/>
            </a:br>
            <a:r>
              <a:rPr lang="es-BO" b="1" dirty="0" smtClean="0"/>
              <a:t/>
            </a:r>
            <a:br>
              <a:rPr lang="es-BO" b="1" dirty="0" smtClean="0"/>
            </a:br>
            <a:r>
              <a:rPr lang="es-BO" b="1" dirty="0"/>
              <a:t/>
            </a:r>
            <a:br>
              <a:rPr lang="es-BO" b="1" dirty="0"/>
            </a:br>
            <a:r>
              <a:rPr lang="es-BO" b="1" dirty="0"/>
              <a:t/>
            </a:r>
            <a:br>
              <a:rPr lang="es-BO" b="1" dirty="0"/>
            </a:br>
            <a:r>
              <a:rPr lang="es-BO" b="1" dirty="0" smtClean="0"/>
              <a:t/>
            </a:r>
            <a:br>
              <a:rPr lang="es-BO" b="1" dirty="0" smtClean="0"/>
            </a:br>
            <a:r>
              <a:rPr lang="es-BO" b="1" dirty="0"/>
              <a:t/>
            </a:r>
            <a:br>
              <a:rPr lang="es-BO" b="1" dirty="0"/>
            </a:br>
            <a:r>
              <a:rPr lang="es-BO" b="1" dirty="0" smtClean="0">
                <a:latin typeface="Bodoni MT Black" pitchFamily="18" charset="0"/>
              </a:rPr>
              <a:t>MODELO CLÍNICO DE INTERVENCIÓN PSICOSOCIAL</a:t>
            </a:r>
            <a:r>
              <a:rPr lang="es-BO" b="1" dirty="0" smtClean="0"/>
              <a:t/>
            </a:r>
            <a:br>
              <a:rPr lang="es-BO" b="1" dirty="0" smtClean="0"/>
            </a:br>
            <a:endParaRPr lang="es-BO" b="1" dirty="0"/>
          </a:p>
        </p:txBody>
      </p:sp>
      <p:sp>
        <p:nvSpPr>
          <p:cNvPr id="4" name="3 Rectángulo"/>
          <p:cNvSpPr/>
          <p:nvPr/>
        </p:nvSpPr>
        <p:spPr>
          <a:xfrm>
            <a:off x="1475656" y="3356992"/>
            <a:ext cx="6840760" cy="2862322"/>
          </a:xfrm>
          <a:prstGeom prst="rect">
            <a:avLst/>
          </a:prstGeom>
        </p:spPr>
        <p:txBody>
          <a:bodyPr wrap="square">
            <a:spAutoFit/>
          </a:bodyPr>
          <a:lstStyle/>
          <a:p>
            <a:endParaRPr lang="pt-BR" dirty="0"/>
          </a:p>
          <a:p>
            <a:pPr algn="r"/>
            <a:endParaRPr lang="pt-BR" dirty="0"/>
          </a:p>
          <a:p>
            <a:pPr algn="r"/>
            <a:endParaRPr lang="pt-BR" dirty="0"/>
          </a:p>
          <a:p>
            <a:pPr algn="r"/>
            <a:endParaRPr lang="pt-BR" dirty="0"/>
          </a:p>
          <a:p>
            <a:pPr algn="just"/>
            <a:r>
              <a:rPr lang="pt-BR" dirty="0" smtClean="0"/>
              <a:t>Autora:  </a:t>
            </a:r>
            <a:r>
              <a:rPr lang="pt-BR" dirty="0"/>
              <a:t>X</a:t>
            </a:r>
            <a:r>
              <a:rPr lang="pt-BR" dirty="0" smtClean="0"/>
              <a:t>imena </a:t>
            </a:r>
            <a:r>
              <a:rPr lang="pt-BR" dirty="0" err="1" smtClean="0"/>
              <a:t>Méndez</a:t>
            </a:r>
            <a:endParaRPr lang="pt-BR" dirty="0"/>
          </a:p>
          <a:p>
            <a:pPr algn="just"/>
            <a:endParaRPr lang="pt-BR" dirty="0" smtClean="0"/>
          </a:p>
          <a:p>
            <a:pPr algn="just"/>
            <a:r>
              <a:rPr lang="pt-BR" dirty="0" smtClean="0"/>
              <a:t>Expositor: Nélida Laura </a:t>
            </a:r>
            <a:r>
              <a:rPr lang="pt-BR" dirty="0" err="1"/>
              <a:t>C</a:t>
            </a:r>
            <a:r>
              <a:rPr lang="pt-BR" dirty="0" err="1" smtClean="0"/>
              <a:t>ondori</a:t>
            </a:r>
            <a:r>
              <a:rPr lang="pt-BR" dirty="0" smtClean="0"/>
              <a:t>  </a:t>
            </a:r>
            <a:endParaRPr lang="pt-BR" dirty="0"/>
          </a:p>
          <a:p>
            <a:pPr algn="just"/>
            <a:endParaRPr lang="pt-BR" dirty="0"/>
          </a:p>
          <a:p>
            <a:endParaRPr lang="pt-BR" dirty="0"/>
          </a:p>
          <a:p>
            <a:endParaRPr lang="pt-BR" dirty="0"/>
          </a:p>
        </p:txBody>
      </p:sp>
      <p:pic>
        <p:nvPicPr>
          <p:cNvPr id="7170" name="Picture 2" descr="C:\Users\Usuario\Pictures\logo nel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9" y="188639"/>
            <a:ext cx="1019632" cy="864096"/>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Usuario\Desktop\logo 2 nel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6336" y="188639"/>
            <a:ext cx="1416174" cy="576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7241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980728"/>
            <a:ext cx="6486847" cy="5976664"/>
          </a:xfrm>
        </p:spPr>
        <p:txBody>
          <a:bodyPr>
            <a:normAutofit fontScale="62500" lnSpcReduction="20000"/>
          </a:bodyPr>
          <a:lstStyle/>
          <a:p>
            <a:pPr marL="109728" indent="0">
              <a:buNone/>
            </a:pPr>
            <a:r>
              <a:rPr lang="es-BO" b="1" dirty="0"/>
              <a:t>El Plan se centra  en dos ejes </a:t>
            </a:r>
            <a:r>
              <a:rPr lang="es-BO" b="1" dirty="0" err="1"/>
              <a:t>interventivos</a:t>
            </a:r>
            <a:r>
              <a:rPr lang="es-BO" b="1" dirty="0"/>
              <a:t>. </a:t>
            </a:r>
          </a:p>
          <a:p>
            <a:pPr marL="109728" indent="0">
              <a:buNone/>
            </a:pPr>
            <a:endParaRPr lang="es-BO" dirty="0"/>
          </a:p>
          <a:p>
            <a:pPr>
              <a:buFont typeface="Wingdings" pitchFamily="2" charset="2"/>
              <a:buChar char="Ø"/>
            </a:pPr>
            <a:r>
              <a:rPr lang="es-BO" b="1" dirty="0"/>
              <a:t>El Eje del Manejo Ambiental, </a:t>
            </a:r>
            <a:r>
              <a:rPr lang="es-BO" b="1" dirty="0" smtClean="0"/>
              <a:t>o </a:t>
            </a:r>
            <a:r>
              <a:rPr lang="es-BO" b="1" dirty="0"/>
              <a:t>trabajo indirecto</a:t>
            </a:r>
            <a:r>
              <a:rPr lang="es-BO" dirty="0"/>
              <a:t>, </a:t>
            </a:r>
            <a:endParaRPr lang="es-BO" dirty="0" smtClean="0"/>
          </a:p>
          <a:p>
            <a:pPr marL="109728" indent="0">
              <a:buNone/>
            </a:pPr>
            <a:r>
              <a:rPr lang="es-BO" dirty="0" smtClean="0"/>
              <a:t>corresponde </a:t>
            </a:r>
            <a:r>
              <a:rPr lang="es-BO" dirty="0"/>
              <a:t>a todas las acciones realizadas con los múltiples elementos del medio social que se constituyen en un complemento significativo para los esfuerzos que realiza el Trabajador Social en la intervención directa con el cliente. Incluye la ejecución de las técnicas más tradicionales como son la Observación, </a:t>
            </a:r>
            <a:r>
              <a:rPr lang="es-BO" b="1" dirty="0"/>
              <a:t>Entrevista, Visita Domiciliaria y la elaboración de Informes Sociales y Socio-Económicos</a:t>
            </a:r>
            <a:r>
              <a:rPr lang="es-BO" dirty="0"/>
              <a:t>, las que concretan en la realización de actividades tales como Coordinación, Referencia, Manejo Ambiental, Orientación y Ayuda Material. </a:t>
            </a:r>
            <a:endParaRPr lang="es-BO" dirty="0" smtClean="0"/>
          </a:p>
          <a:p>
            <a:pPr marL="109728" indent="0">
              <a:buNone/>
            </a:pPr>
            <a:endParaRPr lang="es-BO" dirty="0"/>
          </a:p>
          <a:p>
            <a:pPr>
              <a:buFont typeface="Wingdings" pitchFamily="2" charset="2"/>
              <a:buChar char="Ø"/>
            </a:pPr>
            <a:r>
              <a:rPr lang="es-BO" b="1" dirty="0" smtClean="0"/>
              <a:t>Eje </a:t>
            </a:r>
            <a:r>
              <a:rPr lang="es-BO" b="1" dirty="0"/>
              <a:t>de la Sustentación y Reflexión</a:t>
            </a:r>
            <a:r>
              <a:rPr lang="es-BO" dirty="0"/>
              <a:t>. </a:t>
            </a:r>
          </a:p>
          <a:p>
            <a:pPr marL="109728" indent="0">
              <a:buNone/>
            </a:pPr>
            <a:r>
              <a:rPr lang="es-BO" dirty="0"/>
              <a:t>Aquí se incluyen todas aquellas intervenciones que apoyan e influyen directamente en el cliente, que promueven la reflexión, facilitan la expresión de sentimientos y la racionalización, a </a:t>
            </a:r>
            <a:r>
              <a:rPr lang="es-BO" dirty="0" err="1"/>
              <a:t>fín</a:t>
            </a:r>
            <a:r>
              <a:rPr lang="es-BO" dirty="0"/>
              <a:t> de que éste, se conozca a sí mismo y sea </a:t>
            </a:r>
            <a:r>
              <a:rPr lang="es-BO" dirty="0" err="1"/>
              <a:t>capáz</a:t>
            </a:r>
            <a:r>
              <a:rPr lang="es-BO" dirty="0"/>
              <a:t> de objetivar sus necesidades. Involucra acciones tales como la Sustentación y Apoyo, Rememoración, Proyectiva Social, Consecuencia Social, Influencia Directa, Reflexión de la Configuración Persona -Situación, Catarsis y la Comunicación Racional.</a:t>
            </a:r>
          </a:p>
          <a:p>
            <a:endParaRPr lang="es-BO"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0374" y="1412776"/>
            <a:ext cx="2333625" cy="2481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0374" y="4221088"/>
            <a:ext cx="2326300" cy="2342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4635560"/>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4392488"/>
          </a:xfrm>
        </p:spPr>
        <p:txBody>
          <a:bodyPr>
            <a:normAutofit fontScale="77500" lnSpcReduction="20000"/>
          </a:bodyPr>
          <a:lstStyle/>
          <a:p>
            <a:r>
              <a:rPr lang="es-BO" b="1" dirty="0"/>
              <a:t>5º Etapa: Ejecución del Tratamiento. </a:t>
            </a:r>
            <a:endParaRPr lang="es-BO" b="1" dirty="0" smtClean="0"/>
          </a:p>
          <a:p>
            <a:pPr marL="109728" indent="0">
              <a:buNone/>
            </a:pPr>
            <a:r>
              <a:rPr lang="es-BO" dirty="0" smtClean="0"/>
              <a:t>Tanto </a:t>
            </a:r>
            <a:r>
              <a:rPr lang="es-BO" dirty="0"/>
              <a:t>el clínico como el cliente concentran sus energías en determinadas áreas. Las tareas deben ser entregadas gradualmente y expresadas en forma clara y simple, haciendo un esfuerzo por prever las dificultades que el cliente podría tener para cumplirlas. Si la finalidad del tratamiento es siempre mejorar el funcionamiento psicosocial del cliente, es fundamental recordar que la intervención está siempre condicionada por la cultura, las costumbres y la </a:t>
            </a:r>
            <a:r>
              <a:rPr lang="es-BO" dirty="0" err="1"/>
              <a:t>escencia</a:t>
            </a:r>
            <a:r>
              <a:rPr lang="es-BO" dirty="0"/>
              <a:t> del cliente como persona, así como la aptitud y destreza del propio Trabajador Social</a:t>
            </a:r>
            <a:r>
              <a:rPr lang="es-BO" dirty="0" smtClean="0"/>
              <a:t>.</a:t>
            </a:r>
          </a:p>
          <a:p>
            <a:pPr marL="109728" indent="0">
              <a:buNone/>
            </a:pPr>
            <a:endParaRPr lang="es-BO" dirty="0" smtClean="0"/>
          </a:p>
          <a:p>
            <a:pPr marL="109728" indent="0">
              <a:buNone/>
            </a:pPr>
            <a:r>
              <a:rPr lang="es-BO" dirty="0" smtClean="0"/>
              <a:t> </a:t>
            </a:r>
            <a:r>
              <a:rPr lang="es-BO" dirty="0"/>
              <a:t>Toda estrategia debe ser diseñada en orden a un contexto determinante e invariable como es la vida del cliente, sus hábitos, normas, valores, estilo de vida. </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4725144"/>
            <a:ext cx="260985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1932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96752"/>
            <a:ext cx="8075240" cy="4464496"/>
          </a:xfrm>
        </p:spPr>
        <p:txBody>
          <a:bodyPr>
            <a:normAutofit fontScale="85000" lnSpcReduction="20000"/>
          </a:bodyPr>
          <a:lstStyle/>
          <a:p>
            <a:r>
              <a:rPr lang="es-BO" b="1" dirty="0"/>
              <a:t>6º Etapa: Re-</a:t>
            </a:r>
            <a:r>
              <a:rPr lang="es-BO" b="1" dirty="0" err="1"/>
              <a:t>evaluacion</a:t>
            </a:r>
            <a:r>
              <a:rPr lang="es-BO" b="1" dirty="0"/>
              <a:t> y Cierre</a:t>
            </a:r>
            <a:r>
              <a:rPr lang="es-BO" dirty="0"/>
              <a:t>. </a:t>
            </a:r>
            <a:endParaRPr lang="es-BO" dirty="0" smtClean="0"/>
          </a:p>
          <a:p>
            <a:pPr marL="109728" indent="0">
              <a:buNone/>
            </a:pPr>
            <a:r>
              <a:rPr lang="es-BO" dirty="0" smtClean="0"/>
              <a:t>Hay </a:t>
            </a:r>
            <a:r>
              <a:rPr lang="es-BO" dirty="0"/>
              <a:t>muchos métodos </a:t>
            </a:r>
            <a:r>
              <a:rPr lang="es-BO" dirty="0" smtClean="0"/>
              <a:t>para conseguir </a:t>
            </a:r>
            <a:r>
              <a:rPr lang="es-BO" dirty="0"/>
              <a:t>una buena evaluación, pero lo básico es tener claro cuanto cambio se logró y a propósito de qué se consiguió el cambio. Es probable que descubra que se solucionó alguno o algunos de los problemas expresados por el cliente y que sin embargo aparecen todavía cuestiones importantes que resolver. Tómese un tiempo y analice: </a:t>
            </a:r>
            <a:endParaRPr lang="es-BO" dirty="0" smtClean="0"/>
          </a:p>
          <a:p>
            <a:pPr marL="109728" indent="0">
              <a:buNone/>
            </a:pPr>
            <a:endParaRPr lang="es-BO" dirty="0" smtClean="0"/>
          </a:p>
          <a:p>
            <a:pPr marL="109728" indent="0">
              <a:buNone/>
            </a:pPr>
            <a:r>
              <a:rPr lang="es-BO" dirty="0" smtClean="0"/>
              <a:t>¿</a:t>
            </a:r>
            <a:r>
              <a:rPr lang="es-BO" dirty="0"/>
              <a:t>aprendió el cliente una mecánica de resolución de problemas?, </a:t>
            </a:r>
            <a:r>
              <a:rPr lang="es-BO" dirty="0" smtClean="0"/>
              <a:t>¿</a:t>
            </a:r>
            <a:r>
              <a:rPr lang="es-BO" dirty="0"/>
              <a:t>estamos en condiciones de ofrecer otras cosas?. Si el Caso tiene un inicio claro e identificable, el cierre debe asumir las mismas características. </a:t>
            </a:r>
            <a:endParaRPr lang="es-BO" dirty="0" smtClean="0"/>
          </a:p>
          <a:p>
            <a:endParaRPr lang="es-BO" dirty="0"/>
          </a:p>
        </p:txBody>
      </p:sp>
    </p:spTree>
    <p:extLst>
      <p:ext uri="{BB962C8B-B14F-4D97-AF65-F5344CB8AC3E}">
        <p14:creationId xmlns:p14="http://schemas.microsoft.com/office/powerpoint/2010/main" val="25948727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80728"/>
            <a:ext cx="8229600" cy="2304256"/>
          </a:xfrm>
        </p:spPr>
        <p:txBody>
          <a:bodyPr>
            <a:normAutofit fontScale="77500" lnSpcReduction="20000"/>
          </a:bodyPr>
          <a:lstStyle/>
          <a:p>
            <a:r>
              <a:rPr lang="es-BO" b="1" dirty="0"/>
              <a:t>Conclusiones</a:t>
            </a:r>
            <a:r>
              <a:rPr lang="es-BO" b="1" dirty="0" smtClean="0"/>
              <a:t>.</a:t>
            </a:r>
          </a:p>
          <a:p>
            <a:endParaRPr lang="es-BO" dirty="0"/>
          </a:p>
          <a:p>
            <a:r>
              <a:rPr lang="es-BO" dirty="0" smtClean="0"/>
              <a:t>El </a:t>
            </a:r>
            <a:r>
              <a:rPr lang="es-BO" dirty="0"/>
              <a:t>Método de Caso Social Individual, es la herramienta de trabajo que caracteriza a los Trabajadores Sociales desde los principios de la historia y es también practicado por muchas disciplinas a que centran su intervención en el hombre, su familia y sus múltiples necesidades. </a:t>
            </a:r>
            <a:endParaRPr lang="es-BO" dirty="0" smtClean="0"/>
          </a:p>
          <a:p>
            <a:endParaRPr lang="es-BO" dirty="0"/>
          </a:p>
        </p:txBody>
      </p:sp>
    </p:spTree>
    <p:extLst>
      <p:ext uri="{BB962C8B-B14F-4D97-AF65-F5344CB8AC3E}">
        <p14:creationId xmlns:p14="http://schemas.microsoft.com/office/powerpoint/2010/main" val="236958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1052736"/>
            <a:ext cx="8229600" cy="1066800"/>
          </a:xfrm>
        </p:spPr>
        <p:txBody>
          <a:bodyPr/>
          <a:lstStyle/>
          <a:p>
            <a:r>
              <a:rPr lang="es-BO" dirty="0" err="1" smtClean="0"/>
              <a:t>Bibliografia</a:t>
            </a:r>
            <a:r>
              <a:rPr lang="es-BO" dirty="0" smtClean="0"/>
              <a:t> </a:t>
            </a:r>
            <a:endParaRPr lang="es-BO" dirty="0"/>
          </a:p>
        </p:txBody>
      </p:sp>
      <p:sp>
        <p:nvSpPr>
          <p:cNvPr id="3" name="2 Marcador de contenido"/>
          <p:cNvSpPr>
            <a:spLocks noGrp="1"/>
          </p:cNvSpPr>
          <p:nvPr>
            <p:ph idx="1"/>
          </p:nvPr>
        </p:nvSpPr>
        <p:spPr/>
        <p:txBody>
          <a:bodyPr>
            <a:normAutofit fontScale="77500" lnSpcReduction="20000"/>
          </a:bodyPr>
          <a:lstStyle/>
          <a:p>
            <a:r>
              <a:rPr lang="es-BO" dirty="0"/>
              <a:t>Hamilton .G. (1974) </a:t>
            </a:r>
            <a:r>
              <a:rPr lang="es-BO" b="1" dirty="0"/>
              <a:t>Teoría y Práctica del  Social de Casos</a:t>
            </a:r>
            <a:r>
              <a:rPr lang="es-BO" dirty="0"/>
              <a:t> Ed. La Prensa Médica Mexicana.</a:t>
            </a:r>
          </a:p>
          <a:p>
            <a:r>
              <a:rPr lang="es-BO" dirty="0"/>
              <a:t>Harris P. (1965) </a:t>
            </a:r>
            <a:r>
              <a:rPr lang="es-BO" b="1" dirty="0"/>
              <a:t>El Trabajo Social Individualizado</a:t>
            </a:r>
            <a:r>
              <a:rPr lang="es-BO" dirty="0"/>
              <a:t> Ed </a:t>
            </a:r>
            <a:r>
              <a:rPr lang="es-BO" dirty="0" err="1"/>
              <a:t>Rialph</a:t>
            </a:r>
            <a:r>
              <a:rPr lang="es-BO" dirty="0"/>
              <a:t> S.A. </a:t>
            </a:r>
            <a:r>
              <a:rPr lang="es-BO" dirty="0" err="1"/>
              <a:t>Mexico</a:t>
            </a:r>
            <a:r>
              <a:rPr lang="es-BO" dirty="0"/>
              <a:t>.</a:t>
            </a:r>
          </a:p>
          <a:p>
            <a:r>
              <a:rPr lang="es-BO" dirty="0" err="1"/>
              <a:t>Hollis</a:t>
            </a:r>
            <a:r>
              <a:rPr lang="es-BO" dirty="0"/>
              <a:t>, F. (1969) </a:t>
            </a:r>
            <a:r>
              <a:rPr lang="es-BO" b="1" dirty="0"/>
              <a:t>Trabajo Social de Casos: Una Terapia Psicosocial </a:t>
            </a:r>
            <a:r>
              <a:rPr lang="es-BO" dirty="0"/>
              <a:t>. </a:t>
            </a:r>
            <a:r>
              <a:rPr lang="es-BO" dirty="0" err="1"/>
              <a:t>Randome</a:t>
            </a:r>
            <a:r>
              <a:rPr lang="es-BO" dirty="0"/>
              <a:t> </a:t>
            </a:r>
            <a:r>
              <a:rPr lang="es-BO" dirty="0" err="1"/>
              <a:t>House</a:t>
            </a:r>
            <a:endParaRPr lang="es-BO" dirty="0"/>
          </a:p>
          <a:p>
            <a:r>
              <a:rPr lang="es-BO" dirty="0" err="1"/>
              <a:t>Shulman</a:t>
            </a:r>
            <a:r>
              <a:rPr lang="es-BO" dirty="0"/>
              <a:t> L. (1979).</a:t>
            </a:r>
            <a:r>
              <a:rPr lang="es-BO" b="1" dirty="0"/>
              <a:t> Destrezas para Ayudar a Individuos y Grupos</a:t>
            </a:r>
            <a:r>
              <a:rPr lang="es-BO" dirty="0"/>
              <a:t>.  Ed. </a:t>
            </a:r>
            <a:r>
              <a:rPr lang="es-BO" dirty="0" err="1"/>
              <a:t>University</a:t>
            </a:r>
            <a:r>
              <a:rPr lang="es-BO" dirty="0"/>
              <a:t> of British Columbia.</a:t>
            </a:r>
          </a:p>
          <a:p>
            <a:r>
              <a:rPr lang="es-BO" dirty="0" err="1"/>
              <a:t>Atir</a:t>
            </a:r>
            <a:r>
              <a:rPr lang="es-BO" dirty="0"/>
              <a:t> V.  (1980) </a:t>
            </a:r>
            <a:r>
              <a:rPr lang="es-BO" b="1" dirty="0"/>
              <a:t>Psicoterapia Familiar Conjunta</a:t>
            </a:r>
            <a:r>
              <a:rPr lang="es-BO" dirty="0"/>
              <a:t>.  Ed. </a:t>
            </a:r>
            <a:r>
              <a:rPr lang="es-BO" dirty="0" err="1"/>
              <a:t>Pax</a:t>
            </a:r>
            <a:r>
              <a:rPr lang="es-BO" dirty="0"/>
              <a:t>, </a:t>
            </a:r>
            <a:r>
              <a:rPr lang="es-BO" dirty="0" err="1"/>
              <a:t>Mexico</a:t>
            </a:r>
            <a:r>
              <a:rPr lang="es-BO" dirty="0"/>
              <a:t>.</a:t>
            </a:r>
          </a:p>
          <a:p>
            <a:r>
              <a:rPr lang="es-BO" dirty="0" err="1"/>
              <a:t>Bernler</a:t>
            </a:r>
            <a:r>
              <a:rPr lang="es-BO" dirty="0"/>
              <a:t> &amp; Johnson. (1997) </a:t>
            </a:r>
            <a:r>
              <a:rPr lang="es-BO" b="1" dirty="0"/>
              <a:t>Teoría para el Trabajo Psicosocial</a:t>
            </a:r>
            <a:r>
              <a:rPr lang="es-BO" dirty="0"/>
              <a:t>.  Ed. Espacio, Buenos Aires. </a:t>
            </a:r>
            <a:br>
              <a:rPr lang="es-BO" dirty="0"/>
            </a:br>
            <a:r>
              <a:rPr lang="es-BO" dirty="0"/>
              <a:t>  </a:t>
            </a:r>
            <a:br>
              <a:rPr lang="es-BO" dirty="0"/>
            </a:br>
            <a:endParaRPr lang="es-BO" dirty="0"/>
          </a:p>
        </p:txBody>
      </p:sp>
    </p:spTree>
    <p:extLst>
      <p:ext uri="{BB962C8B-B14F-4D97-AF65-F5344CB8AC3E}">
        <p14:creationId xmlns:p14="http://schemas.microsoft.com/office/powerpoint/2010/main" val="12768521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3356992"/>
            <a:ext cx="8229600" cy="3289552"/>
          </a:xfrm>
        </p:spPr>
        <p:txBody>
          <a:bodyPr/>
          <a:lstStyle/>
          <a:p>
            <a:pPr marL="109728" indent="0" algn="ctr">
              <a:buNone/>
            </a:pPr>
            <a:r>
              <a:rPr lang="es-BO" dirty="0" smtClean="0"/>
              <a:t>MUCHAS GRACIAS </a:t>
            </a:r>
            <a:endParaRPr lang="es-BO" dirty="0"/>
          </a:p>
        </p:txBody>
      </p:sp>
    </p:spTree>
    <p:extLst>
      <p:ext uri="{BB962C8B-B14F-4D97-AF65-F5344CB8AC3E}">
        <p14:creationId xmlns:p14="http://schemas.microsoft.com/office/powerpoint/2010/main" val="3657744889"/>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764704"/>
            <a:ext cx="8229600" cy="1066800"/>
          </a:xfrm>
        </p:spPr>
        <p:txBody>
          <a:bodyPr>
            <a:normAutofit/>
          </a:bodyPr>
          <a:lstStyle/>
          <a:p>
            <a:r>
              <a:rPr lang="es-BO" dirty="0" smtClean="0"/>
              <a:t>Qué es un modelo de intervención </a:t>
            </a:r>
            <a:endParaRPr lang="es-BO" dirty="0"/>
          </a:p>
        </p:txBody>
      </p:sp>
      <p:sp>
        <p:nvSpPr>
          <p:cNvPr id="3" name="2 Marcador de contenido"/>
          <p:cNvSpPr>
            <a:spLocks noGrp="1"/>
          </p:cNvSpPr>
          <p:nvPr>
            <p:ph idx="1"/>
          </p:nvPr>
        </p:nvSpPr>
        <p:spPr/>
        <p:txBody>
          <a:bodyPr>
            <a:normAutofit fontScale="92500"/>
          </a:bodyPr>
          <a:lstStyle/>
          <a:p>
            <a:r>
              <a:rPr lang="es-BO" dirty="0" smtClean="0"/>
              <a:t>Son aquellos que ordenan y secuencian  además  </a:t>
            </a:r>
            <a:r>
              <a:rPr lang="es-BO" dirty="0"/>
              <a:t>sistematizan las acciones prácticas en relación con la Orientación</a:t>
            </a:r>
            <a:r>
              <a:rPr lang="es-BO" dirty="0" smtClean="0"/>
              <a:t>.</a:t>
            </a:r>
          </a:p>
          <a:p>
            <a:endParaRPr lang="es-BO" dirty="0" smtClean="0"/>
          </a:p>
          <a:p>
            <a:r>
              <a:rPr lang="es-BO" dirty="0" smtClean="0"/>
              <a:t> </a:t>
            </a:r>
            <a:r>
              <a:rPr lang="es-BO" dirty="0"/>
              <a:t>Establecen procesos y procedimientos concretos de acción en los procesos de enseñanza, aprendizaje y evaluación</a:t>
            </a:r>
            <a:r>
              <a:rPr lang="es-BO" dirty="0" smtClean="0"/>
              <a:t>. </a:t>
            </a:r>
          </a:p>
          <a:p>
            <a:endParaRPr lang="es-BO" dirty="0" smtClean="0"/>
          </a:p>
          <a:p>
            <a:pPr marL="109728" indent="0">
              <a:buNone/>
            </a:pPr>
            <a:r>
              <a:rPr lang="es-BO" dirty="0"/>
              <a:t>Ximena Méndez es docente de la Facultad de Ciencias Sociales de la Universidad de Concepción. Chile</a:t>
            </a:r>
          </a:p>
          <a:p>
            <a:endParaRPr lang="es-BO" dirty="0"/>
          </a:p>
        </p:txBody>
      </p:sp>
      <p:sp>
        <p:nvSpPr>
          <p:cNvPr id="4" name="1 Título"/>
          <p:cNvSpPr txBox="1">
            <a:spLocks/>
          </p:cNvSpPr>
          <p:nvPr/>
        </p:nvSpPr>
        <p:spPr>
          <a:xfrm>
            <a:off x="457200" y="1143000"/>
            <a:ext cx="8229600" cy="1066800"/>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endParaRPr lang="es-BO" dirty="0"/>
          </a:p>
        </p:txBody>
      </p:sp>
    </p:spTree>
    <p:extLst>
      <p:ext uri="{BB962C8B-B14F-4D97-AF65-F5344CB8AC3E}">
        <p14:creationId xmlns:p14="http://schemas.microsoft.com/office/powerpoint/2010/main" val="4183707800"/>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764704"/>
            <a:ext cx="8229600" cy="1066800"/>
          </a:xfrm>
        </p:spPr>
        <p:txBody>
          <a:bodyPr>
            <a:normAutofit fontScale="90000"/>
          </a:bodyPr>
          <a:lstStyle/>
          <a:p>
            <a:r>
              <a:rPr lang="es-BO" b="1" dirty="0" smtClean="0"/>
              <a:t>Reseña Histórica  </a:t>
            </a:r>
            <a:r>
              <a:rPr lang="es-BO" b="1" dirty="0"/>
              <a:t>De La Clínica De Trabajo Social</a:t>
            </a:r>
            <a:r>
              <a:rPr lang="es-BO" dirty="0"/>
              <a:t/>
            </a:r>
            <a:br>
              <a:rPr lang="es-BO" dirty="0"/>
            </a:br>
            <a:endParaRPr lang="es-BO" dirty="0"/>
          </a:p>
        </p:txBody>
      </p:sp>
      <p:sp>
        <p:nvSpPr>
          <p:cNvPr id="3" name="2 Marcador de contenido"/>
          <p:cNvSpPr>
            <a:spLocks noGrp="1"/>
          </p:cNvSpPr>
          <p:nvPr>
            <p:ph idx="1"/>
          </p:nvPr>
        </p:nvSpPr>
        <p:spPr>
          <a:xfrm>
            <a:off x="457200" y="1628800"/>
            <a:ext cx="8229600" cy="4896544"/>
          </a:xfrm>
        </p:spPr>
        <p:txBody>
          <a:bodyPr>
            <a:noAutofit/>
          </a:bodyPr>
          <a:lstStyle/>
          <a:p>
            <a:pPr marL="109728" indent="0" fontAlgn="base">
              <a:buNone/>
            </a:pPr>
            <a:r>
              <a:rPr lang="es-BO" sz="1800" dirty="0"/>
              <a:t>Autores tales como H. Harris </a:t>
            </a:r>
            <a:r>
              <a:rPr lang="es-BO" sz="1800" dirty="0" err="1"/>
              <a:t>Perlman</a:t>
            </a:r>
            <a:r>
              <a:rPr lang="es-BO" sz="1800" dirty="0"/>
              <a:t>, Mary Richmond, </a:t>
            </a:r>
            <a:r>
              <a:rPr lang="es-BO" sz="1800" dirty="0" smtClean="0"/>
              <a:t>fueron </a:t>
            </a:r>
            <a:r>
              <a:rPr lang="es-BO" sz="1800" dirty="0"/>
              <a:t>practicantes experimentados de este modelo y supieron extraer de su práctica una teoría que fue estructurándose junto con aportaciones de otras disciplinas y, a su vez, </a:t>
            </a:r>
            <a:r>
              <a:rPr lang="es-BO" sz="1800" dirty="0" smtClean="0"/>
              <a:t>crearon y realizaron :</a:t>
            </a:r>
          </a:p>
          <a:p>
            <a:pPr marL="109728" indent="0" fontAlgn="base">
              <a:buNone/>
            </a:pPr>
            <a:endParaRPr lang="es-BO" sz="1800" dirty="0" smtClean="0"/>
          </a:p>
          <a:p>
            <a:pPr marL="109728" indent="0" fontAlgn="base">
              <a:buNone/>
            </a:pPr>
            <a:r>
              <a:rPr lang="es-BO" sz="1800" dirty="0" smtClean="0"/>
              <a:t>El</a:t>
            </a:r>
            <a:r>
              <a:rPr lang="es-BO" sz="1800" b="1" dirty="0"/>
              <a:t> </a:t>
            </a:r>
            <a:r>
              <a:rPr lang="es-BO" sz="1800" b="1" i="1" dirty="0" err="1"/>
              <a:t>casework</a:t>
            </a:r>
            <a:r>
              <a:rPr lang="es-BO" sz="1800" b="1" dirty="0"/>
              <a:t> </a:t>
            </a:r>
            <a:r>
              <a:rPr lang="es-BO" sz="1800" dirty="0"/>
              <a:t>adoptó un modelo médico (estudio, diagnóstico y tratamiento). A partir de 1920 se incorporan elementos de la </a:t>
            </a:r>
            <a:r>
              <a:rPr lang="es-BO" sz="1800" dirty="0" smtClean="0"/>
              <a:t>psicoanalítica </a:t>
            </a:r>
            <a:r>
              <a:rPr lang="es-BO" sz="1800" dirty="0"/>
              <a:t>para un mejor conocimiento y comprensión de la persona y su </a:t>
            </a:r>
            <a:r>
              <a:rPr lang="es-BO" sz="1800" dirty="0" smtClean="0"/>
              <a:t>problema. Las </a:t>
            </a:r>
            <a:r>
              <a:rPr lang="es-BO" sz="1800" dirty="0"/>
              <a:t>conductas problemáticas, intrapersonales o sociales, se contemplaban como una desviación de la norma y los individuos o familias que sufrían los problemas eran tratados por primera vez como </a:t>
            </a:r>
            <a:r>
              <a:rPr lang="es-BO" sz="1800" dirty="0" smtClean="0"/>
              <a:t>“</a:t>
            </a:r>
            <a:r>
              <a:rPr lang="es-BO" sz="1800" b="1" dirty="0" smtClean="0"/>
              <a:t>usuario”</a:t>
            </a:r>
          </a:p>
          <a:p>
            <a:pPr marL="109728" indent="0" fontAlgn="base">
              <a:buNone/>
            </a:pPr>
            <a:endParaRPr lang="es-BO" sz="1800" dirty="0" smtClean="0"/>
          </a:p>
          <a:p>
            <a:pPr marL="109728" indent="0">
              <a:buNone/>
            </a:pPr>
            <a:r>
              <a:rPr lang="es-BO" sz="1800" dirty="0" smtClean="0"/>
              <a:t>En </a:t>
            </a:r>
            <a:r>
              <a:rPr lang="es-BO" sz="1800" dirty="0"/>
              <a:t>el año 1991, </a:t>
            </a:r>
            <a:r>
              <a:rPr lang="es-BO" sz="1800" dirty="0" smtClean="0"/>
              <a:t>se presento un Proyecto </a:t>
            </a:r>
            <a:r>
              <a:rPr lang="es-BO" sz="1800" dirty="0"/>
              <a:t>de Inversión y Equipamiento de la Dirección de Docencia de la Universidad de Concepción, inició sus funciones la </a:t>
            </a:r>
            <a:r>
              <a:rPr lang="es-BO" sz="1800" b="1" dirty="0"/>
              <a:t>Clínica de Trabajo Social </a:t>
            </a:r>
            <a:r>
              <a:rPr lang="es-BO" sz="1800" dirty="0"/>
              <a:t>de la Facultad de Ciencias </a:t>
            </a:r>
            <a:r>
              <a:rPr lang="es-BO" sz="1800" dirty="0" smtClean="0"/>
              <a:t>Sociales con </a:t>
            </a:r>
            <a:r>
              <a:rPr lang="es-BO" sz="1800" dirty="0"/>
              <a:t>el propósito de otorgar Atención Social individual y familiar, </a:t>
            </a:r>
          </a:p>
        </p:txBody>
      </p:sp>
    </p:spTree>
    <p:extLst>
      <p:ext uri="{BB962C8B-B14F-4D97-AF65-F5344CB8AC3E}">
        <p14:creationId xmlns:p14="http://schemas.microsoft.com/office/powerpoint/2010/main" val="1300447769"/>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8229600" cy="1066800"/>
          </a:xfrm>
        </p:spPr>
        <p:txBody>
          <a:bodyPr/>
          <a:lstStyle/>
          <a:p>
            <a:r>
              <a:rPr lang="es-BO" dirty="0" smtClean="0"/>
              <a:t> Modelo clínico</a:t>
            </a:r>
            <a:endParaRPr lang="es-BO" dirty="0"/>
          </a:p>
        </p:txBody>
      </p:sp>
      <p:sp>
        <p:nvSpPr>
          <p:cNvPr id="3" name="2 Marcador de contenido"/>
          <p:cNvSpPr>
            <a:spLocks noGrp="1"/>
          </p:cNvSpPr>
          <p:nvPr>
            <p:ph idx="1"/>
          </p:nvPr>
        </p:nvSpPr>
        <p:spPr>
          <a:xfrm>
            <a:off x="0" y="1340768"/>
            <a:ext cx="8892480" cy="3744416"/>
          </a:xfrm>
        </p:spPr>
        <p:txBody>
          <a:bodyPr>
            <a:noAutofit/>
          </a:bodyPr>
          <a:lstStyle/>
          <a:p>
            <a:endParaRPr lang="es-BO" sz="1800" dirty="0" smtClean="0"/>
          </a:p>
          <a:p>
            <a:r>
              <a:rPr lang="es-BO" sz="1800" dirty="0" smtClean="0"/>
              <a:t>Es Considerada como  un  </a:t>
            </a:r>
            <a:r>
              <a:rPr lang="es-BO" sz="1800" dirty="0"/>
              <a:t>método de Trabajo Social Individual Familiar centra su intervención en el desarrollo de una relación de ayuda con otro individuo en problemas, intervención en la dimensión </a:t>
            </a:r>
            <a:r>
              <a:rPr lang="es-BO" sz="1800" b="1" dirty="0"/>
              <a:t>individual - familiar</a:t>
            </a:r>
            <a:r>
              <a:rPr lang="es-BO" sz="1800" dirty="0" smtClean="0"/>
              <a:t> </a:t>
            </a:r>
            <a:r>
              <a:rPr lang="es-BO" sz="1800" dirty="0"/>
              <a:t>en la que ambas partes asumen ciertos acuerdos que les permiten alcanzar la solución escogida</a:t>
            </a:r>
            <a:r>
              <a:rPr lang="es-BO" sz="1800" dirty="0" smtClean="0"/>
              <a:t>.</a:t>
            </a:r>
          </a:p>
          <a:p>
            <a:endParaRPr lang="es-BO" sz="1800" dirty="0" smtClean="0"/>
          </a:p>
          <a:p>
            <a:r>
              <a:rPr lang="es-BO" sz="1800" dirty="0"/>
              <a:t> </a:t>
            </a:r>
            <a:r>
              <a:rPr lang="es-BO" sz="1800" dirty="0" smtClean="0"/>
              <a:t>Lo </a:t>
            </a:r>
            <a:r>
              <a:rPr lang="es-BO" sz="1800" dirty="0"/>
              <a:t>clínico es </a:t>
            </a:r>
            <a:r>
              <a:rPr lang="es-BO" sz="1800" dirty="0" smtClean="0"/>
              <a:t> </a:t>
            </a:r>
            <a:r>
              <a:rPr lang="es-BO" sz="1800" dirty="0"/>
              <a:t>subjetivo, lo que hace a la persona un sujeto singular, es decir, las manifestaciones y expresiones de tipo emocional, intelectual y físico. </a:t>
            </a:r>
          </a:p>
          <a:p>
            <a:endParaRPr lang="es-BO" sz="1800" dirty="0" smtClean="0"/>
          </a:p>
          <a:p>
            <a:r>
              <a:rPr lang="es-BO" sz="1800" dirty="0" smtClean="0"/>
              <a:t>El modelo clínico no es  exclusivo de la carrera por que es considerada  </a:t>
            </a:r>
            <a:r>
              <a:rPr lang="es-BO" sz="1800" dirty="0" err="1" smtClean="0"/>
              <a:t>transdisciplinaria</a:t>
            </a:r>
            <a:r>
              <a:rPr lang="es-BO" sz="2000" dirty="0" smtClean="0"/>
              <a:t>.  </a:t>
            </a:r>
            <a:endParaRPr lang="es-BO" sz="2000"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0560" y="-99392"/>
            <a:ext cx="2619375"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7150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1000" y="332656"/>
            <a:ext cx="8382000" cy="1069848"/>
          </a:xfrm>
        </p:spPr>
        <p:txBody>
          <a:bodyPr/>
          <a:lstStyle/>
          <a:p>
            <a:r>
              <a:rPr lang="es-BO" dirty="0" smtClean="0"/>
              <a:t>Definiciones </a:t>
            </a:r>
            <a:endParaRPr lang="es-BO" dirty="0"/>
          </a:p>
        </p:txBody>
      </p:sp>
      <p:sp>
        <p:nvSpPr>
          <p:cNvPr id="3" name="2 Marcador de texto"/>
          <p:cNvSpPr>
            <a:spLocks noGrp="1"/>
          </p:cNvSpPr>
          <p:nvPr>
            <p:ph type="body" idx="1"/>
          </p:nvPr>
        </p:nvSpPr>
        <p:spPr>
          <a:xfrm>
            <a:off x="395536" y="1340768"/>
            <a:ext cx="4041648" cy="457200"/>
          </a:xfrm>
        </p:spPr>
        <p:txBody>
          <a:bodyPr/>
          <a:lstStyle/>
          <a:p>
            <a:r>
              <a:rPr lang="es-BO" dirty="0" smtClean="0"/>
              <a:t>Caso </a:t>
            </a:r>
            <a:endParaRPr lang="es-BO" dirty="0"/>
          </a:p>
        </p:txBody>
      </p:sp>
      <p:sp>
        <p:nvSpPr>
          <p:cNvPr id="4" name="3 Marcador de texto"/>
          <p:cNvSpPr>
            <a:spLocks noGrp="1"/>
          </p:cNvSpPr>
          <p:nvPr>
            <p:ph type="body" sz="half" idx="3"/>
          </p:nvPr>
        </p:nvSpPr>
        <p:spPr>
          <a:xfrm>
            <a:off x="4716016" y="1268760"/>
            <a:ext cx="4041775" cy="457200"/>
          </a:xfrm>
        </p:spPr>
        <p:txBody>
          <a:bodyPr/>
          <a:lstStyle/>
          <a:p>
            <a:r>
              <a:rPr lang="es-BO" dirty="0" smtClean="0"/>
              <a:t>Trabajo psicosocial </a:t>
            </a:r>
            <a:endParaRPr lang="es-BO" dirty="0"/>
          </a:p>
        </p:txBody>
      </p:sp>
      <p:sp>
        <p:nvSpPr>
          <p:cNvPr id="5" name="4 Marcador de contenido"/>
          <p:cNvSpPr>
            <a:spLocks noGrp="1"/>
          </p:cNvSpPr>
          <p:nvPr>
            <p:ph sz="quarter" idx="2"/>
          </p:nvPr>
        </p:nvSpPr>
        <p:spPr>
          <a:xfrm>
            <a:off x="251520" y="1772816"/>
            <a:ext cx="4171128" cy="4821903"/>
          </a:xfrm>
        </p:spPr>
        <p:txBody>
          <a:bodyPr>
            <a:normAutofit/>
          </a:bodyPr>
          <a:lstStyle/>
          <a:p>
            <a:pPr marL="109728" indent="0">
              <a:buNone/>
            </a:pPr>
            <a:endParaRPr lang="es-BO" dirty="0" smtClean="0"/>
          </a:p>
          <a:p>
            <a:pPr>
              <a:buFont typeface="Arial" pitchFamily="34" charset="0"/>
              <a:buChar char="•"/>
            </a:pPr>
            <a:r>
              <a:rPr lang="es-BO" dirty="0" smtClean="0"/>
              <a:t>"</a:t>
            </a:r>
            <a:r>
              <a:rPr lang="es-BO" dirty="0"/>
              <a:t>Caso", es la descripción de una determinada situación de la vida real. </a:t>
            </a:r>
            <a:endParaRPr lang="es-BO" dirty="0" smtClean="0"/>
          </a:p>
          <a:p>
            <a:r>
              <a:rPr lang="es-BO" dirty="0" smtClean="0"/>
              <a:t>"</a:t>
            </a:r>
            <a:r>
              <a:rPr lang="es-BO" dirty="0"/>
              <a:t>Es un conjunto de hechos inusuales que se concentran en un momento y en una persona y su familia y que provoca sentimientos angustiosos que no es posible manejar por sí mismos y que necesita ser conocido y tratado por un agente externo" </a:t>
            </a:r>
            <a:endParaRPr lang="es-BO" dirty="0" smtClean="0"/>
          </a:p>
          <a:p>
            <a:pPr marL="109728" indent="0">
              <a:buNone/>
            </a:pPr>
            <a:endParaRPr lang="es-BO" dirty="0" smtClean="0"/>
          </a:p>
        </p:txBody>
      </p:sp>
      <p:sp>
        <p:nvSpPr>
          <p:cNvPr id="6" name="5 Marcador de contenido"/>
          <p:cNvSpPr>
            <a:spLocks noGrp="1"/>
          </p:cNvSpPr>
          <p:nvPr>
            <p:ph sz="quarter" idx="4"/>
          </p:nvPr>
        </p:nvSpPr>
        <p:spPr>
          <a:xfrm>
            <a:off x="4718304" y="1772816"/>
            <a:ext cx="4041775" cy="4821903"/>
          </a:xfrm>
        </p:spPr>
        <p:txBody>
          <a:bodyPr/>
          <a:lstStyle/>
          <a:p>
            <a:endParaRPr lang="es-BO" dirty="0" smtClean="0"/>
          </a:p>
          <a:p>
            <a:r>
              <a:rPr lang="es-BO" dirty="0" smtClean="0"/>
              <a:t>Trabajo </a:t>
            </a:r>
            <a:r>
              <a:rPr lang="es-BO" dirty="0"/>
              <a:t>Psicosocial: "Se refiere a las relaciones de las personas entre sí y de las personas y su ambiente social, incluyendo dos dimensiones: </a:t>
            </a:r>
            <a:r>
              <a:rPr lang="es-BO" dirty="0" smtClean="0"/>
              <a:t>afectivo </a:t>
            </a:r>
            <a:r>
              <a:rPr lang="es-BO" dirty="0"/>
              <a:t>- </a:t>
            </a:r>
            <a:r>
              <a:rPr lang="es-BO" dirty="0" smtClean="0"/>
              <a:t>emocional"</a:t>
            </a:r>
            <a:endParaRPr lang="es-BO" dirty="0"/>
          </a:p>
        </p:txBody>
      </p:sp>
      <p:sp>
        <p:nvSpPr>
          <p:cNvPr id="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tx1"/>
                </a:solidFill>
                <a:effectLst/>
                <a:latin typeface="Arial" pitchFamily="34" charset="0"/>
                <a:cs typeface="Arial" pitchFamily="34" charset="0"/>
              </a:rPr>
              <a:t/>
            </a:r>
            <a:br>
              <a:rPr kumimoji="0" lang="es-BO" sz="1800" b="0" i="0" u="none" strike="noStrike" cap="none" normalizeH="0" baseline="0" smtClean="0">
                <a:ln>
                  <a:noFill/>
                </a:ln>
                <a:solidFill>
                  <a:schemeClr val="tx1"/>
                </a:solidFill>
                <a:effectLst/>
                <a:latin typeface="Arial" pitchFamily="34" charset="0"/>
                <a:cs typeface="Arial" pitchFamily="34" charset="0"/>
              </a:rPr>
            </a:br>
            <a:endParaRPr kumimoji="0" lang="es-BO"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2130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
                                            <p:bg/>
                                          </p:spTgt>
                                        </p:tgtEl>
                                        <p:attrNameLst>
                                          <p:attrName>style.visibility</p:attrName>
                                        </p:attrNameLst>
                                      </p:cBhvr>
                                      <p:to>
                                        <p:strVal val="visible"/>
                                      </p:to>
                                    </p:set>
                                    <p:animEffect transition="in" filter="fade">
                                      <p:cBhvr>
                                        <p:cTn id="21" dur="500"/>
                                        <p:tgtEl>
                                          <p:spTgt spid="4">
                                            <p:bg/>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
                                            <p:txEl>
                                              <p:pRg st="0" end="0"/>
                                            </p:txEl>
                                          </p:spTgt>
                                        </p:tgtEl>
                                        <p:attrNameLst>
                                          <p:attrName>style.visibility</p:attrName>
                                        </p:attrNameLst>
                                      </p:cBhvr>
                                      <p:to>
                                        <p:strVal val="visible"/>
                                      </p:to>
                                    </p:set>
                                    <p:animEffect transition="in" filter="fade">
                                      <p:cBhvr>
                                        <p:cTn id="26" dur="500"/>
                                        <p:tgtEl>
                                          <p:spTgt spid="4">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anim calcmode="lin" valueType="num">
                                      <p:cBhvr additive="base">
                                        <p:cTn id="3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5"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548680"/>
            <a:ext cx="8229600" cy="1066800"/>
          </a:xfrm>
        </p:spPr>
        <p:txBody>
          <a:bodyPr>
            <a:normAutofit fontScale="90000"/>
          </a:bodyPr>
          <a:lstStyle/>
          <a:p>
            <a:r>
              <a:rPr lang="es-BO" dirty="0" smtClean="0"/>
              <a:t>Etapas del modelo clínico psicosocial </a:t>
            </a:r>
            <a:endParaRPr lang="es-BO" dirty="0"/>
          </a:p>
        </p:txBody>
      </p:sp>
      <p:sp>
        <p:nvSpPr>
          <p:cNvPr id="3" name="2 Marcador de contenido"/>
          <p:cNvSpPr>
            <a:spLocks noGrp="1"/>
          </p:cNvSpPr>
          <p:nvPr>
            <p:ph idx="1"/>
          </p:nvPr>
        </p:nvSpPr>
        <p:spPr>
          <a:xfrm>
            <a:off x="155575" y="1484784"/>
            <a:ext cx="6648673" cy="5089752"/>
          </a:xfrm>
        </p:spPr>
        <p:txBody>
          <a:bodyPr>
            <a:normAutofit fontScale="70000" lnSpcReduction="20000"/>
          </a:bodyPr>
          <a:lstStyle/>
          <a:p>
            <a:r>
              <a:rPr lang="es-BO" b="1" dirty="0"/>
              <a:t>1º Etapa: "Contacto con el problema" </a:t>
            </a:r>
            <a:endParaRPr lang="es-BO" b="1" dirty="0" smtClean="0"/>
          </a:p>
          <a:p>
            <a:pPr marL="109728" indent="0">
              <a:buNone/>
            </a:pPr>
            <a:r>
              <a:rPr lang="es-BO" dirty="0" smtClean="0"/>
              <a:t>El </a:t>
            </a:r>
            <a:r>
              <a:rPr lang="es-BO" dirty="0"/>
              <a:t>inicio de la intervención es ciertamente arbitrario. Lo fija tanto el cliente como </a:t>
            </a:r>
            <a:r>
              <a:rPr lang="es-BO" dirty="0" smtClean="0"/>
              <a:t>el T.S, </a:t>
            </a:r>
            <a:r>
              <a:rPr lang="es-BO" dirty="0"/>
              <a:t>dependiendo de la oportunidad que éste último tenga para vincularse con el problema, por </a:t>
            </a:r>
            <a:r>
              <a:rPr lang="es-BO" dirty="0" smtClean="0"/>
              <a:t>tanto</a:t>
            </a:r>
            <a:r>
              <a:rPr lang="es-BO" dirty="0"/>
              <a:t>.</a:t>
            </a:r>
            <a:endParaRPr lang="es-BO" dirty="0" smtClean="0"/>
          </a:p>
          <a:p>
            <a:pPr marL="109728" indent="0">
              <a:buNone/>
            </a:pPr>
            <a:r>
              <a:rPr lang="es-BO" dirty="0"/>
              <a:t>S</a:t>
            </a:r>
            <a:r>
              <a:rPr lang="es-BO" dirty="0" smtClean="0"/>
              <a:t>i </a:t>
            </a:r>
            <a:r>
              <a:rPr lang="es-BO" dirty="0"/>
              <a:t>se trata de clientes involuntarios, usualmente los primeros contactos se realizan a través del </a:t>
            </a:r>
            <a:r>
              <a:rPr lang="es-BO" dirty="0" err="1"/>
              <a:t>analisis</a:t>
            </a:r>
            <a:r>
              <a:rPr lang="es-BO" dirty="0"/>
              <a:t> de documentos, o entrevistas con otros profesionales, antes de conocer directamente al cliente. </a:t>
            </a:r>
            <a:endParaRPr lang="es-BO" dirty="0" smtClean="0"/>
          </a:p>
          <a:p>
            <a:pPr marL="109728" indent="0">
              <a:buNone/>
            </a:pPr>
            <a:endParaRPr lang="es-BO" dirty="0" smtClean="0"/>
          </a:p>
          <a:p>
            <a:pPr marL="109728" indent="0">
              <a:buNone/>
            </a:pPr>
            <a:r>
              <a:rPr lang="es-BO" dirty="0" smtClean="0"/>
              <a:t>Es </a:t>
            </a:r>
            <a:r>
              <a:rPr lang="es-BO" dirty="0"/>
              <a:t>obvio que en clientes voluntarios, el primer contacto se efectúa en la primera entrevista que éste solicita al </a:t>
            </a:r>
            <a:r>
              <a:rPr lang="es-BO" dirty="0" smtClean="0"/>
              <a:t>T.S. </a:t>
            </a:r>
            <a:r>
              <a:rPr lang="es-BO" dirty="0"/>
              <a:t>Esta etapa, se caracteriza porque habitualmente se dispone de una gran gama de antecedentes de los cuales es necesario identificar </a:t>
            </a:r>
            <a:r>
              <a:rPr lang="es-BO" b="1" dirty="0"/>
              <a:t>aquellos relevantes y discriminar en torno a aquellos que son sólo tangenciales</a:t>
            </a:r>
            <a:r>
              <a:rPr lang="es-BO" dirty="0"/>
              <a:t>. </a:t>
            </a:r>
            <a:r>
              <a:rPr lang="es-BO" dirty="0" smtClean="0"/>
              <a:t>por </a:t>
            </a:r>
            <a:r>
              <a:rPr lang="es-BO" dirty="0"/>
              <a:t>tanto es el elemento por el cual la persona o familia está dispuesto a trabajar</a:t>
            </a:r>
            <a:r>
              <a:rPr lang="es-BO" dirty="0" smtClean="0"/>
              <a:t>.</a:t>
            </a:r>
            <a:endParaRPr lang="es-BO" dirty="0"/>
          </a:p>
        </p:txBody>
      </p:sp>
      <p:sp>
        <p:nvSpPr>
          <p:cNvPr id="4" name="AutoShape 4" descr="Resultado de imagen de imagenes de trabajadoras soci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BO"/>
          </a:p>
        </p:txBody>
      </p:sp>
      <p:pic>
        <p:nvPicPr>
          <p:cNvPr id="819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3573016"/>
            <a:ext cx="2143125" cy="30631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011980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836712"/>
            <a:ext cx="6696744" cy="5472608"/>
          </a:xfrm>
        </p:spPr>
        <p:txBody>
          <a:bodyPr>
            <a:normAutofit fontScale="62500" lnSpcReduction="20000"/>
          </a:bodyPr>
          <a:lstStyle/>
          <a:p>
            <a:r>
              <a:rPr lang="es-BO" dirty="0"/>
              <a:t> </a:t>
            </a:r>
            <a:r>
              <a:rPr lang="es-BO" b="1" dirty="0"/>
              <a:t>2º Etapa: Delimitación del Síntoma y Focalización</a:t>
            </a:r>
            <a:r>
              <a:rPr lang="es-BO" dirty="0"/>
              <a:t>. </a:t>
            </a:r>
            <a:endParaRPr lang="es-BO" dirty="0" smtClean="0"/>
          </a:p>
          <a:p>
            <a:endParaRPr lang="es-BO" dirty="0" smtClean="0"/>
          </a:p>
          <a:p>
            <a:pPr marL="109728" indent="0">
              <a:buNone/>
            </a:pPr>
            <a:r>
              <a:rPr lang="es-BO" dirty="0" smtClean="0"/>
              <a:t>El </a:t>
            </a:r>
            <a:r>
              <a:rPr lang="es-BO" dirty="0"/>
              <a:t>profesional ha estructurado un Diagnóstico Preliminar respecto del problema presentado y del </a:t>
            </a:r>
            <a:r>
              <a:rPr lang="es-BO" dirty="0" smtClean="0"/>
              <a:t>usuario . </a:t>
            </a:r>
            <a:r>
              <a:rPr lang="es-BO" dirty="0"/>
              <a:t>Ha logrado delimitar un eje central de la problemática y necesita orientar la investigación y recopilación de hechos específicos en esa temática. Usualmente se recurre a fuentes colaterales de información </a:t>
            </a:r>
            <a:r>
              <a:rPr lang="es-BO" dirty="0" smtClean="0"/>
              <a:t>"</a:t>
            </a:r>
            <a:r>
              <a:rPr lang="es-BO" b="1" dirty="0"/>
              <a:t>Los Otros Significativos</a:t>
            </a:r>
            <a:r>
              <a:rPr lang="es-BO" dirty="0"/>
              <a:t>", que como su nombre lo indica son aquellas personas muy cercanas a la vida del cliente, cuya opinión tiene una significación y relevancia en sus actos y en su proyectiva social. </a:t>
            </a:r>
            <a:endParaRPr lang="es-BO" dirty="0" smtClean="0"/>
          </a:p>
          <a:p>
            <a:pPr marL="109728" indent="0">
              <a:buNone/>
            </a:pPr>
            <a:endParaRPr lang="es-BO" dirty="0" smtClean="0"/>
          </a:p>
          <a:p>
            <a:pPr marL="109728" indent="0">
              <a:buNone/>
            </a:pPr>
            <a:r>
              <a:rPr lang="es-BO" dirty="0" smtClean="0"/>
              <a:t>Cuando </a:t>
            </a:r>
            <a:r>
              <a:rPr lang="es-BO" dirty="0"/>
              <a:t>estos asumen un rol activo en el tratamiento, los denominamos "</a:t>
            </a:r>
            <a:r>
              <a:rPr lang="es-BO" b="1" dirty="0"/>
              <a:t>Apoyos Situacionales</a:t>
            </a:r>
            <a:r>
              <a:rPr lang="es-BO" dirty="0"/>
              <a:t>" El análisis de estos antecedentes obliga a desarrollar un proceso de reflexión minucioso, que permita objetivar al máximo la información. </a:t>
            </a:r>
            <a:endParaRPr lang="es-BO" dirty="0" smtClean="0"/>
          </a:p>
          <a:p>
            <a:pPr marL="109728" indent="0">
              <a:buNone/>
            </a:pPr>
            <a:endParaRPr lang="es-BO" dirty="0" smtClean="0"/>
          </a:p>
          <a:p>
            <a:pPr marL="109728" indent="0">
              <a:buNone/>
            </a:pPr>
            <a:r>
              <a:rPr lang="es-BO" dirty="0"/>
              <a:t>Aquí el Clínico plantea su opinión respecto del cliente y su situación. Es un esfuerzo intelectual, de análisis y reflexión de toda la configuración y que </a:t>
            </a:r>
            <a:r>
              <a:rPr lang="es-BO" dirty="0" err="1"/>
              <a:t>valída</a:t>
            </a:r>
            <a:r>
              <a:rPr lang="es-BO" dirty="0"/>
              <a:t> la intervención</a:t>
            </a:r>
            <a:endParaRPr lang="es-BO" dirty="0" smtClean="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2924944"/>
            <a:ext cx="2123728" cy="3672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9171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19" y="692696"/>
            <a:ext cx="6740205" cy="5904656"/>
          </a:xfrm>
        </p:spPr>
        <p:txBody>
          <a:bodyPr>
            <a:normAutofit fontScale="85000" lnSpcReduction="20000"/>
          </a:bodyPr>
          <a:lstStyle/>
          <a:p>
            <a:r>
              <a:rPr lang="es-BO" b="1" dirty="0"/>
              <a:t>3º Etapa: Determinación de Estrategias de Solución</a:t>
            </a:r>
            <a:r>
              <a:rPr lang="es-BO" dirty="0"/>
              <a:t>. </a:t>
            </a:r>
            <a:endParaRPr lang="es-BO" dirty="0" smtClean="0"/>
          </a:p>
          <a:p>
            <a:pPr marL="109728" indent="0">
              <a:buNone/>
            </a:pPr>
            <a:endParaRPr lang="es-BO" dirty="0" smtClean="0"/>
          </a:p>
          <a:p>
            <a:pPr marL="109728" indent="0">
              <a:buNone/>
            </a:pPr>
            <a:r>
              <a:rPr lang="es-BO" dirty="0" smtClean="0"/>
              <a:t>Tomar </a:t>
            </a:r>
            <a:r>
              <a:rPr lang="es-BO" dirty="0"/>
              <a:t>decisiones significa estimar y desestimar alternativas. Hasta este punto, teóricamente, el clínico ha trazado una historia y un conjunto de hechos que ha llevado al cliente a las </a:t>
            </a:r>
            <a:r>
              <a:rPr lang="es-BO" dirty="0" smtClean="0"/>
              <a:t>circunstancias </a:t>
            </a:r>
            <a:r>
              <a:rPr lang="es-BO" dirty="0"/>
              <a:t>presentes</a:t>
            </a:r>
            <a:r>
              <a:rPr lang="es-BO" dirty="0" smtClean="0"/>
              <a:t>.</a:t>
            </a:r>
          </a:p>
          <a:p>
            <a:pPr marL="109728" indent="0">
              <a:buNone/>
            </a:pPr>
            <a:endParaRPr lang="es-BO" b="1" dirty="0" smtClean="0"/>
          </a:p>
          <a:p>
            <a:pPr marL="109728" indent="0">
              <a:buNone/>
            </a:pPr>
            <a:r>
              <a:rPr lang="es-BO" b="1" dirty="0" smtClean="0"/>
              <a:t>¿</a:t>
            </a:r>
            <a:r>
              <a:rPr lang="es-BO" b="1" dirty="0"/>
              <a:t>Cómo tomar decisiones acertadas? </a:t>
            </a:r>
            <a:endParaRPr lang="es-BO" b="1" dirty="0" smtClean="0"/>
          </a:p>
          <a:p>
            <a:pPr marL="109728" indent="0">
              <a:buNone/>
            </a:pPr>
            <a:r>
              <a:rPr lang="es-BO" dirty="0" smtClean="0"/>
              <a:t>Hay </a:t>
            </a:r>
            <a:r>
              <a:rPr lang="es-BO" dirty="0"/>
              <a:t>todo un universo de </a:t>
            </a:r>
            <a:r>
              <a:rPr lang="es-BO" dirty="0" smtClean="0"/>
              <a:t>estrategias </a:t>
            </a:r>
            <a:r>
              <a:rPr lang="es-BO" dirty="0"/>
              <a:t>que van desde las simples corazonadas, hasta las más sofisticadas técnicas de resolución de problemas, pero está claro, que ésta instancia pone en juego la imaginación creadora del </a:t>
            </a:r>
            <a:r>
              <a:rPr lang="es-BO" dirty="0" smtClean="0"/>
              <a:t>clínico. </a:t>
            </a:r>
            <a:r>
              <a:rPr lang="es-BO" dirty="0"/>
              <a:t>Es necesario analizar los pro y los contra de cada una de las estrategias posibles y a lo menos para cada una resolver: ¿Cómo hacerlo?; ¿Quién debe </a:t>
            </a:r>
            <a:r>
              <a:rPr lang="es-BO" dirty="0" smtClean="0"/>
              <a:t>hacerlo? y ¿Donde</a:t>
            </a:r>
            <a:r>
              <a:rPr lang="es-BO" dirty="0"/>
              <a:t>? </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91725" y="3140968"/>
            <a:ext cx="2143125" cy="3748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9042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3384376"/>
          </a:xfrm>
        </p:spPr>
        <p:txBody>
          <a:bodyPr>
            <a:normAutofit fontScale="77500" lnSpcReduction="20000"/>
          </a:bodyPr>
          <a:lstStyle/>
          <a:p>
            <a:r>
              <a:rPr lang="es-BO" b="1" dirty="0"/>
              <a:t>4º Etapa: Formulación de un Plan de </a:t>
            </a:r>
            <a:r>
              <a:rPr lang="es-BO" b="1" dirty="0" smtClean="0"/>
              <a:t>Intervención. </a:t>
            </a:r>
          </a:p>
          <a:p>
            <a:endParaRPr lang="es-BO" b="1" dirty="0" smtClean="0"/>
          </a:p>
          <a:p>
            <a:pPr marL="109728" indent="0">
              <a:buNone/>
            </a:pPr>
            <a:r>
              <a:rPr lang="es-BO" dirty="0" smtClean="0"/>
              <a:t>Un </a:t>
            </a:r>
            <a:r>
              <a:rPr lang="es-BO" dirty="0"/>
              <a:t>plan no es otra cosa que "Una secuencia de pasos estratégicos que posibilitarán conseguir un propósito", por tanto, estructurar esta secuencia implica jerarquizar teniendo como </a:t>
            </a:r>
            <a:r>
              <a:rPr lang="es-BO" dirty="0" smtClean="0"/>
              <a:t>fin </a:t>
            </a:r>
            <a:r>
              <a:rPr lang="es-BO" dirty="0"/>
              <a:t>último el foco </a:t>
            </a:r>
            <a:r>
              <a:rPr lang="es-BO" dirty="0" err="1"/>
              <a:t>interventivo</a:t>
            </a:r>
            <a:r>
              <a:rPr lang="es-BO" dirty="0"/>
              <a:t> previamente definido. </a:t>
            </a:r>
            <a:endParaRPr lang="es-BO" dirty="0" smtClean="0"/>
          </a:p>
          <a:p>
            <a:pPr marL="109728" indent="0">
              <a:buNone/>
            </a:pPr>
            <a:endParaRPr lang="es-BO" dirty="0" smtClean="0"/>
          </a:p>
          <a:p>
            <a:pPr marL="109728" indent="0">
              <a:buNone/>
            </a:pPr>
            <a:r>
              <a:rPr lang="es-BO" dirty="0" smtClean="0"/>
              <a:t>Es importante  </a:t>
            </a:r>
            <a:r>
              <a:rPr lang="es-BO" dirty="0"/>
              <a:t>recordar </a:t>
            </a:r>
            <a:r>
              <a:rPr lang="es-BO" dirty="0" smtClean="0"/>
              <a:t>que </a:t>
            </a:r>
            <a:r>
              <a:rPr lang="es-BO" dirty="0"/>
              <a:t>el plan debe basarse en la negociación y que cada situación es particular y única. Es probable que en más de una oportunidad usted deba hacer cosas por el cliente y </a:t>
            </a:r>
            <a:r>
              <a:rPr lang="es-BO" dirty="0" err="1"/>
              <a:t>nó</a:t>
            </a:r>
            <a:r>
              <a:rPr lang="es-BO" dirty="0"/>
              <a:t> para el cliente. </a:t>
            </a:r>
            <a:endParaRPr lang="es-BO" dirty="0" smtClean="0"/>
          </a:p>
          <a:p>
            <a:pPr marL="109728" indent="0">
              <a:buNone/>
            </a:pPr>
            <a:endParaRPr lang="es-BO" dirty="0" smtClean="0"/>
          </a:p>
        </p:txBody>
      </p:sp>
      <p:pic>
        <p:nvPicPr>
          <p:cNvPr id="11266" name="Picture 2" descr="Resultado de imagen de imagenes de trabajadoras socia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4077072"/>
            <a:ext cx="4142209" cy="24436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37894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568</TotalTime>
  <Words>1171</Words>
  <Application>Microsoft Office PowerPoint</Application>
  <PresentationFormat>Presentación en pantalla (4:3)</PresentationFormat>
  <Paragraphs>87</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Urbano</vt:lpstr>
      <vt:lpstr>                MODELO CLÍNICO DE INTERVENCIÓN PSICOSOCIAL </vt:lpstr>
      <vt:lpstr>Qué es un modelo de intervención </vt:lpstr>
      <vt:lpstr>Reseña Histórica  De La Clínica De Trabajo Social </vt:lpstr>
      <vt:lpstr> Modelo clínico</vt:lpstr>
      <vt:lpstr>Definiciones </vt:lpstr>
      <vt:lpstr>Etapas del modelo clínico psicosocial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Bibliografia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DE INTERVENCIÓN DE CASO</dc:title>
  <dc:creator>Usuario</dc:creator>
  <cp:lastModifiedBy>Usuario</cp:lastModifiedBy>
  <cp:revision>37</cp:revision>
  <dcterms:created xsi:type="dcterms:W3CDTF">2017-07-04T08:21:28Z</dcterms:created>
  <dcterms:modified xsi:type="dcterms:W3CDTF">2017-07-05T19:24:58Z</dcterms:modified>
</cp:coreProperties>
</file>