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264" r:id="rId3"/>
    <p:sldId id="265" r:id="rId4"/>
    <p:sldId id="312" r:id="rId5"/>
    <p:sldId id="268" r:id="rId6"/>
    <p:sldId id="266" r:id="rId7"/>
    <p:sldId id="267" r:id="rId8"/>
    <p:sldId id="269" r:id="rId9"/>
    <p:sldId id="270" r:id="rId10"/>
    <p:sldId id="258" r:id="rId11"/>
    <p:sldId id="262" r:id="rId12"/>
    <p:sldId id="261" r:id="rId13"/>
    <p:sldId id="283" r:id="rId14"/>
    <p:sldId id="300" r:id="rId15"/>
    <p:sldId id="323" r:id="rId16"/>
    <p:sldId id="324" r:id="rId17"/>
    <p:sldId id="325" r:id="rId18"/>
    <p:sldId id="273" r:id="rId19"/>
    <p:sldId id="259" r:id="rId20"/>
    <p:sldId id="260" r:id="rId21"/>
    <p:sldId id="281" r:id="rId22"/>
    <p:sldId id="296" r:id="rId23"/>
    <p:sldId id="274" r:id="rId24"/>
    <p:sldId id="280" r:id="rId25"/>
    <p:sldId id="319" r:id="rId26"/>
    <p:sldId id="279" r:id="rId27"/>
    <p:sldId id="290" r:id="rId28"/>
    <p:sldId id="289" r:id="rId29"/>
    <p:sldId id="288" r:id="rId30"/>
    <p:sldId id="322" r:id="rId31"/>
    <p:sldId id="321" r:id="rId32"/>
    <p:sldId id="287" r:id="rId33"/>
    <p:sldId id="286" r:id="rId34"/>
    <p:sldId id="285" r:id="rId35"/>
    <p:sldId id="278" r:id="rId36"/>
    <p:sldId id="291" r:id="rId37"/>
    <p:sldId id="295" r:id="rId38"/>
    <p:sldId id="294" r:id="rId39"/>
    <p:sldId id="292" r:id="rId40"/>
    <p:sldId id="308" r:id="rId41"/>
    <p:sldId id="309" r:id="rId42"/>
    <p:sldId id="310" r:id="rId43"/>
    <p:sldId id="315" r:id="rId44"/>
    <p:sldId id="311" r:id="rId45"/>
    <p:sldId id="316" r:id="rId46"/>
    <p:sldId id="293" r:id="rId47"/>
    <p:sldId id="304" r:id="rId48"/>
    <p:sldId id="302" r:id="rId49"/>
    <p:sldId id="307" r:id="rId50"/>
    <p:sldId id="297" r:id="rId51"/>
    <p:sldId id="298" r:id="rId52"/>
    <p:sldId id="301"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AE4827-1AA2-4197-965A-F199CA16C839}"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s-AR"/>
        </a:p>
      </dgm:t>
    </dgm:pt>
    <dgm:pt modelId="{0F81ACDB-A9A6-4FF4-AE2F-42E6063746FA}">
      <dgm:prSet phldrT="[Texto]" custT="1"/>
      <dgm:spPr/>
      <dgm:t>
        <a:bodyPr/>
        <a:lstStyle/>
        <a:p>
          <a:r>
            <a:rPr lang="es-AR" sz="1200" dirty="0" smtClean="0">
              <a:solidFill>
                <a:schemeClr val="tx1"/>
              </a:solidFill>
            </a:rPr>
            <a:t>Diagnóstico</a:t>
          </a:r>
          <a:endParaRPr lang="es-AR" sz="1200" dirty="0">
            <a:solidFill>
              <a:schemeClr val="tx1"/>
            </a:solidFill>
          </a:endParaRPr>
        </a:p>
      </dgm:t>
    </dgm:pt>
    <dgm:pt modelId="{A72C429D-B128-4694-9E3F-8CD2282E0875}" type="parTrans" cxnId="{3AF72439-AA3E-4E6E-9E80-E5E20C900BE5}">
      <dgm:prSet/>
      <dgm:spPr/>
      <dgm:t>
        <a:bodyPr/>
        <a:lstStyle/>
        <a:p>
          <a:endParaRPr lang="es-AR"/>
        </a:p>
      </dgm:t>
    </dgm:pt>
    <dgm:pt modelId="{1EE932B9-AAEF-4E9C-8DF1-5576EE5274C1}" type="sibTrans" cxnId="{3AF72439-AA3E-4E6E-9E80-E5E20C900BE5}">
      <dgm:prSet/>
      <dgm:spPr/>
      <dgm:t>
        <a:bodyPr/>
        <a:lstStyle/>
        <a:p>
          <a:endParaRPr lang="es-AR"/>
        </a:p>
      </dgm:t>
    </dgm:pt>
    <dgm:pt modelId="{0E0C1B5C-4899-4704-8170-B46C08A1AFDE}">
      <dgm:prSet phldrT="[Texto]" custT="1"/>
      <dgm:spPr/>
      <dgm:t>
        <a:bodyPr/>
        <a:lstStyle/>
        <a:p>
          <a:r>
            <a:rPr lang="es-AR" sz="1200" dirty="0" smtClean="0">
              <a:solidFill>
                <a:schemeClr val="tx1"/>
              </a:solidFill>
            </a:rPr>
            <a:t>Clasificación  y Descripción</a:t>
          </a:r>
          <a:endParaRPr lang="es-AR" sz="1200" dirty="0">
            <a:solidFill>
              <a:schemeClr val="tx1"/>
            </a:solidFill>
          </a:endParaRPr>
        </a:p>
      </dgm:t>
    </dgm:pt>
    <dgm:pt modelId="{EF2EE410-81FE-4EA3-9AFB-98762D57C697}" type="parTrans" cxnId="{42E46078-BEC5-4DB5-9B4E-2AFEAFC176AE}">
      <dgm:prSet/>
      <dgm:spPr/>
      <dgm:t>
        <a:bodyPr/>
        <a:lstStyle/>
        <a:p>
          <a:endParaRPr lang="es-AR"/>
        </a:p>
      </dgm:t>
    </dgm:pt>
    <dgm:pt modelId="{20BC341D-2EB8-4D64-B225-7D97377FD60A}" type="sibTrans" cxnId="{42E46078-BEC5-4DB5-9B4E-2AFEAFC176AE}">
      <dgm:prSet/>
      <dgm:spPr/>
      <dgm:t>
        <a:bodyPr/>
        <a:lstStyle/>
        <a:p>
          <a:endParaRPr lang="es-AR"/>
        </a:p>
      </dgm:t>
    </dgm:pt>
    <dgm:pt modelId="{36413B83-862F-454D-9DB0-7B08A15DE552}">
      <dgm:prSet phldrT="[Texto]" custT="1"/>
      <dgm:spPr/>
      <dgm:t>
        <a:bodyPr/>
        <a:lstStyle/>
        <a:p>
          <a:r>
            <a:rPr lang="es-AR" sz="1200" dirty="0" smtClean="0">
              <a:solidFill>
                <a:schemeClr val="tx1"/>
              </a:solidFill>
            </a:rPr>
            <a:t>Planificación de apoyos</a:t>
          </a:r>
          <a:endParaRPr lang="es-AR" sz="1200" dirty="0">
            <a:solidFill>
              <a:schemeClr val="tx1"/>
            </a:solidFill>
          </a:endParaRPr>
        </a:p>
      </dgm:t>
    </dgm:pt>
    <dgm:pt modelId="{220C785D-1CA6-434B-B96D-DBCA7938A263}" type="parTrans" cxnId="{A863D512-B123-40B1-A473-6C67D8BD9994}">
      <dgm:prSet/>
      <dgm:spPr/>
      <dgm:t>
        <a:bodyPr/>
        <a:lstStyle/>
        <a:p>
          <a:endParaRPr lang="es-AR"/>
        </a:p>
      </dgm:t>
    </dgm:pt>
    <dgm:pt modelId="{CC15CA6A-CAB3-457F-B264-25BE79CD99E8}" type="sibTrans" cxnId="{A863D512-B123-40B1-A473-6C67D8BD9994}">
      <dgm:prSet/>
      <dgm:spPr/>
      <dgm:t>
        <a:bodyPr/>
        <a:lstStyle/>
        <a:p>
          <a:endParaRPr lang="es-AR"/>
        </a:p>
      </dgm:t>
    </dgm:pt>
    <dgm:pt modelId="{7F95C989-2ACF-4E2A-B217-9EF836A525DD}" type="pres">
      <dgm:prSet presAssocID="{6FAE4827-1AA2-4197-965A-F199CA16C839}" presName="composite" presStyleCnt="0">
        <dgm:presLayoutVars>
          <dgm:chMax val="5"/>
          <dgm:dir/>
          <dgm:animLvl val="ctr"/>
          <dgm:resizeHandles val="exact"/>
        </dgm:presLayoutVars>
      </dgm:prSet>
      <dgm:spPr/>
      <dgm:t>
        <a:bodyPr/>
        <a:lstStyle/>
        <a:p>
          <a:endParaRPr lang="es-AR"/>
        </a:p>
      </dgm:t>
    </dgm:pt>
    <dgm:pt modelId="{552985A4-4118-4525-BEEE-82749805ECCA}" type="pres">
      <dgm:prSet presAssocID="{6FAE4827-1AA2-4197-965A-F199CA16C839}" presName="cycle" presStyleCnt="0"/>
      <dgm:spPr/>
    </dgm:pt>
    <dgm:pt modelId="{B98031D6-B809-462C-8FD4-BDBFB5636443}" type="pres">
      <dgm:prSet presAssocID="{6FAE4827-1AA2-4197-965A-F199CA16C839}" presName="centerShape" presStyleCnt="0"/>
      <dgm:spPr/>
    </dgm:pt>
    <dgm:pt modelId="{A87BD206-89D6-4EB7-BFA4-6D3681E8FE38}" type="pres">
      <dgm:prSet presAssocID="{6FAE4827-1AA2-4197-965A-F199CA16C839}" presName="connSite" presStyleLbl="node1" presStyleIdx="0" presStyleCnt="4"/>
      <dgm:spPr/>
    </dgm:pt>
    <dgm:pt modelId="{81C11E73-D316-4776-822C-AE262C1289CE}" type="pres">
      <dgm:prSet presAssocID="{6FAE4827-1AA2-4197-965A-F199CA16C839}" presName="visible" presStyleLbl="node1" presStyleIdx="0" presStyleCnt="4"/>
      <dgm:spPr/>
    </dgm:pt>
    <dgm:pt modelId="{D5CD6156-1E1B-4948-ADF9-CDD887CC60A7}" type="pres">
      <dgm:prSet presAssocID="{A72C429D-B128-4694-9E3F-8CD2282E0875}" presName="Name25" presStyleLbl="parChTrans1D1" presStyleIdx="0" presStyleCnt="3"/>
      <dgm:spPr/>
      <dgm:t>
        <a:bodyPr/>
        <a:lstStyle/>
        <a:p>
          <a:endParaRPr lang="es-AR"/>
        </a:p>
      </dgm:t>
    </dgm:pt>
    <dgm:pt modelId="{C0BA81AC-A1C3-4301-B0F8-4D69B06B98AD}" type="pres">
      <dgm:prSet presAssocID="{0F81ACDB-A9A6-4FF4-AE2F-42E6063746FA}" presName="node" presStyleCnt="0"/>
      <dgm:spPr/>
    </dgm:pt>
    <dgm:pt modelId="{3B3A5F41-FCE2-4168-B365-660B311D5C5B}" type="pres">
      <dgm:prSet presAssocID="{0F81ACDB-A9A6-4FF4-AE2F-42E6063746FA}" presName="parentNode" presStyleLbl="node1" presStyleIdx="1" presStyleCnt="4" custScaleX="130318" custScaleY="119790">
        <dgm:presLayoutVars>
          <dgm:chMax val="1"/>
          <dgm:bulletEnabled val="1"/>
        </dgm:presLayoutVars>
      </dgm:prSet>
      <dgm:spPr/>
      <dgm:t>
        <a:bodyPr/>
        <a:lstStyle/>
        <a:p>
          <a:endParaRPr lang="es-AR"/>
        </a:p>
      </dgm:t>
    </dgm:pt>
    <dgm:pt modelId="{826B865F-71F2-4194-932F-40003BEEE276}" type="pres">
      <dgm:prSet presAssocID="{0F81ACDB-A9A6-4FF4-AE2F-42E6063746FA}" presName="childNode" presStyleLbl="revTx" presStyleIdx="0" presStyleCnt="0">
        <dgm:presLayoutVars>
          <dgm:bulletEnabled val="1"/>
        </dgm:presLayoutVars>
      </dgm:prSet>
      <dgm:spPr/>
      <dgm:t>
        <a:bodyPr/>
        <a:lstStyle/>
        <a:p>
          <a:endParaRPr lang="es-AR"/>
        </a:p>
      </dgm:t>
    </dgm:pt>
    <dgm:pt modelId="{037D6F2C-A5F5-4B09-801C-73E8AD9E8FAB}" type="pres">
      <dgm:prSet presAssocID="{EF2EE410-81FE-4EA3-9AFB-98762D57C697}" presName="Name25" presStyleLbl="parChTrans1D1" presStyleIdx="1" presStyleCnt="3"/>
      <dgm:spPr/>
      <dgm:t>
        <a:bodyPr/>
        <a:lstStyle/>
        <a:p>
          <a:endParaRPr lang="es-AR"/>
        </a:p>
      </dgm:t>
    </dgm:pt>
    <dgm:pt modelId="{6919C75E-4E3A-4470-A9E6-22318E291A85}" type="pres">
      <dgm:prSet presAssocID="{0E0C1B5C-4899-4704-8170-B46C08A1AFDE}" presName="node" presStyleCnt="0"/>
      <dgm:spPr/>
    </dgm:pt>
    <dgm:pt modelId="{7333B781-98BD-486C-93CA-1C6580E0E22E}" type="pres">
      <dgm:prSet presAssocID="{0E0C1B5C-4899-4704-8170-B46C08A1AFDE}" presName="parentNode" presStyleLbl="node1" presStyleIdx="2" presStyleCnt="4" custScaleX="134344" custScaleY="121514">
        <dgm:presLayoutVars>
          <dgm:chMax val="1"/>
          <dgm:bulletEnabled val="1"/>
        </dgm:presLayoutVars>
      </dgm:prSet>
      <dgm:spPr/>
      <dgm:t>
        <a:bodyPr/>
        <a:lstStyle/>
        <a:p>
          <a:endParaRPr lang="es-AR"/>
        </a:p>
      </dgm:t>
    </dgm:pt>
    <dgm:pt modelId="{0B6709CE-574E-4D4F-BC93-4115E28296A9}" type="pres">
      <dgm:prSet presAssocID="{0E0C1B5C-4899-4704-8170-B46C08A1AFDE}" presName="childNode" presStyleLbl="revTx" presStyleIdx="0" presStyleCnt="0">
        <dgm:presLayoutVars>
          <dgm:bulletEnabled val="1"/>
        </dgm:presLayoutVars>
      </dgm:prSet>
      <dgm:spPr/>
      <dgm:t>
        <a:bodyPr/>
        <a:lstStyle/>
        <a:p>
          <a:endParaRPr lang="es-AR"/>
        </a:p>
      </dgm:t>
    </dgm:pt>
    <dgm:pt modelId="{BC235456-F18A-451C-9873-A7D6C345922A}" type="pres">
      <dgm:prSet presAssocID="{220C785D-1CA6-434B-B96D-DBCA7938A263}" presName="Name25" presStyleLbl="parChTrans1D1" presStyleIdx="2" presStyleCnt="3"/>
      <dgm:spPr/>
      <dgm:t>
        <a:bodyPr/>
        <a:lstStyle/>
        <a:p>
          <a:endParaRPr lang="es-AR"/>
        </a:p>
      </dgm:t>
    </dgm:pt>
    <dgm:pt modelId="{5D6DD59B-E6A3-47C8-98D1-27EC22899066}" type="pres">
      <dgm:prSet presAssocID="{36413B83-862F-454D-9DB0-7B08A15DE552}" presName="node" presStyleCnt="0"/>
      <dgm:spPr/>
    </dgm:pt>
    <dgm:pt modelId="{309AF5CB-6D0B-4081-8E1E-D4856D4AF56E}" type="pres">
      <dgm:prSet presAssocID="{36413B83-862F-454D-9DB0-7B08A15DE552}" presName="parentNode" presStyleLbl="node1" presStyleIdx="3" presStyleCnt="4" custScaleX="128323" custScaleY="116508">
        <dgm:presLayoutVars>
          <dgm:chMax val="1"/>
          <dgm:bulletEnabled val="1"/>
        </dgm:presLayoutVars>
      </dgm:prSet>
      <dgm:spPr/>
      <dgm:t>
        <a:bodyPr/>
        <a:lstStyle/>
        <a:p>
          <a:endParaRPr lang="es-AR"/>
        </a:p>
      </dgm:t>
    </dgm:pt>
    <dgm:pt modelId="{19D1BCF6-265F-4279-942D-C90436A03FFF}" type="pres">
      <dgm:prSet presAssocID="{36413B83-862F-454D-9DB0-7B08A15DE552}" presName="childNode" presStyleLbl="revTx" presStyleIdx="0" presStyleCnt="0">
        <dgm:presLayoutVars>
          <dgm:bulletEnabled val="1"/>
        </dgm:presLayoutVars>
      </dgm:prSet>
      <dgm:spPr/>
      <dgm:t>
        <a:bodyPr/>
        <a:lstStyle/>
        <a:p>
          <a:endParaRPr lang="es-AR"/>
        </a:p>
      </dgm:t>
    </dgm:pt>
  </dgm:ptLst>
  <dgm:cxnLst>
    <dgm:cxn modelId="{94FED06D-E8BD-4D2B-B9E2-90539F4E61F0}" type="presOf" srcId="{0E0C1B5C-4899-4704-8170-B46C08A1AFDE}" destId="{7333B781-98BD-486C-93CA-1C6580E0E22E}" srcOrd="0" destOrd="0" presId="urn:microsoft.com/office/officeart/2005/8/layout/radial2"/>
    <dgm:cxn modelId="{071C2C8E-86D6-432B-8DCF-CD5F3C55B8EA}" type="presOf" srcId="{6FAE4827-1AA2-4197-965A-F199CA16C839}" destId="{7F95C989-2ACF-4E2A-B217-9EF836A525DD}" srcOrd="0" destOrd="0" presId="urn:microsoft.com/office/officeart/2005/8/layout/radial2"/>
    <dgm:cxn modelId="{7DDE079B-525A-4422-9CF0-788671F4CA1E}" type="presOf" srcId="{36413B83-862F-454D-9DB0-7B08A15DE552}" destId="{309AF5CB-6D0B-4081-8E1E-D4856D4AF56E}" srcOrd="0" destOrd="0" presId="urn:microsoft.com/office/officeart/2005/8/layout/radial2"/>
    <dgm:cxn modelId="{42E46078-BEC5-4DB5-9B4E-2AFEAFC176AE}" srcId="{6FAE4827-1AA2-4197-965A-F199CA16C839}" destId="{0E0C1B5C-4899-4704-8170-B46C08A1AFDE}" srcOrd="1" destOrd="0" parTransId="{EF2EE410-81FE-4EA3-9AFB-98762D57C697}" sibTransId="{20BC341D-2EB8-4D64-B225-7D97377FD60A}"/>
    <dgm:cxn modelId="{A863D512-B123-40B1-A473-6C67D8BD9994}" srcId="{6FAE4827-1AA2-4197-965A-F199CA16C839}" destId="{36413B83-862F-454D-9DB0-7B08A15DE552}" srcOrd="2" destOrd="0" parTransId="{220C785D-1CA6-434B-B96D-DBCA7938A263}" sibTransId="{CC15CA6A-CAB3-457F-B264-25BE79CD99E8}"/>
    <dgm:cxn modelId="{C098D303-B46C-41AE-A788-046B88D6D501}" type="presOf" srcId="{220C785D-1CA6-434B-B96D-DBCA7938A263}" destId="{BC235456-F18A-451C-9873-A7D6C345922A}" srcOrd="0" destOrd="0" presId="urn:microsoft.com/office/officeart/2005/8/layout/radial2"/>
    <dgm:cxn modelId="{044F8F25-9359-4F5D-8B93-69DB924B3162}" type="presOf" srcId="{A72C429D-B128-4694-9E3F-8CD2282E0875}" destId="{D5CD6156-1E1B-4948-ADF9-CDD887CC60A7}" srcOrd="0" destOrd="0" presId="urn:microsoft.com/office/officeart/2005/8/layout/radial2"/>
    <dgm:cxn modelId="{6C5DFD3E-A33B-48E3-9E57-101ECFF2E2DD}" type="presOf" srcId="{EF2EE410-81FE-4EA3-9AFB-98762D57C697}" destId="{037D6F2C-A5F5-4B09-801C-73E8AD9E8FAB}" srcOrd="0" destOrd="0" presId="urn:microsoft.com/office/officeart/2005/8/layout/radial2"/>
    <dgm:cxn modelId="{3AF72439-AA3E-4E6E-9E80-E5E20C900BE5}" srcId="{6FAE4827-1AA2-4197-965A-F199CA16C839}" destId="{0F81ACDB-A9A6-4FF4-AE2F-42E6063746FA}" srcOrd="0" destOrd="0" parTransId="{A72C429D-B128-4694-9E3F-8CD2282E0875}" sibTransId="{1EE932B9-AAEF-4E9C-8DF1-5576EE5274C1}"/>
    <dgm:cxn modelId="{EC86E22D-DB1D-42FB-882E-7D2EF8E31230}" type="presOf" srcId="{0F81ACDB-A9A6-4FF4-AE2F-42E6063746FA}" destId="{3B3A5F41-FCE2-4168-B365-660B311D5C5B}" srcOrd="0" destOrd="0" presId="urn:microsoft.com/office/officeart/2005/8/layout/radial2"/>
    <dgm:cxn modelId="{C7DE6C32-6DC8-42C0-8875-10CE5AE8440E}" type="presParOf" srcId="{7F95C989-2ACF-4E2A-B217-9EF836A525DD}" destId="{552985A4-4118-4525-BEEE-82749805ECCA}" srcOrd="0" destOrd="0" presId="urn:microsoft.com/office/officeart/2005/8/layout/radial2"/>
    <dgm:cxn modelId="{262C46BA-944E-4E08-B3AB-4B4A0119989C}" type="presParOf" srcId="{552985A4-4118-4525-BEEE-82749805ECCA}" destId="{B98031D6-B809-462C-8FD4-BDBFB5636443}" srcOrd="0" destOrd="0" presId="urn:microsoft.com/office/officeart/2005/8/layout/radial2"/>
    <dgm:cxn modelId="{4FFC761E-9546-4F4E-8292-7AFC31520366}" type="presParOf" srcId="{B98031D6-B809-462C-8FD4-BDBFB5636443}" destId="{A87BD206-89D6-4EB7-BFA4-6D3681E8FE38}" srcOrd="0" destOrd="0" presId="urn:microsoft.com/office/officeart/2005/8/layout/radial2"/>
    <dgm:cxn modelId="{01BB0A8E-52C9-4F5B-9C87-5BE13067661E}" type="presParOf" srcId="{B98031D6-B809-462C-8FD4-BDBFB5636443}" destId="{81C11E73-D316-4776-822C-AE262C1289CE}" srcOrd="1" destOrd="0" presId="urn:microsoft.com/office/officeart/2005/8/layout/radial2"/>
    <dgm:cxn modelId="{3E50870E-8F5C-4D4B-B111-69FB767D2633}" type="presParOf" srcId="{552985A4-4118-4525-BEEE-82749805ECCA}" destId="{D5CD6156-1E1B-4948-ADF9-CDD887CC60A7}" srcOrd="1" destOrd="0" presId="urn:microsoft.com/office/officeart/2005/8/layout/radial2"/>
    <dgm:cxn modelId="{0CB71B52-A196-4656-92D3-5933510BFD92}" type="presParOf" srcId="{552985A4-4118-4525-BEEE-82749805ECCA}" destId="{C0BA81AC-A1C3-4301-B0F8-4D69B06B98AD}" srcOrd="2" destOrd="0" presId="urn:microsoft.com/office/officeart/2005/8/layout/radial2"/>
    <dgm:cxn modelId="{A0BB19A4-EA11-484A-BAC4-694377D0A4A2}" type="presParOf" srcId="{C0BA81AC-A1C3-4301-B0F8-4D69B06B98AD}" destId="{3B3A5F41-FCE2-4168-B365-660B311D5C5B}" srcOrd="0" destOrd="0" presId="urn:microsoft.com/office/officeart/2005/8/layout/radial2"/>
    <dgm:cxn modelId="{B239242F-D195-4F31-B336-DA8803E9F050}" type="presParOf" srcId="{C0BA81AC-A1C3-4301-B0F8-4D69B06B98AD}" destId="{826B865F-71F2-4194-932F-40003BEEE276}" srcOrd="1" destOrd="0" presId="urn:microsoft.com/office/officeart/2005/8/layout/radial2"/>
    <dgm:cxn modelId="{E946CFCC-557F-430C-92FF-BC0B050F774E}" type="presParOf" srcId="{552985A4-4118-4525-BEEE-82749805ECCA}" destId="{037D6F2C-A5F5-4B09-801C-73E8AD9E8FAB}" srcOrd="3" destOrd="0" presId="urn:microsoft.com/office/officeart/2005/8/layout/radial2"/>
    <dgm:cxn modelId="{EC91C396-1D17-4A86-AF67-A413A40182BB}" type="presParOf" srcId="{552985A4-4118-4525-BEEE-82749805ECCA}" destId="{6919C75E-4E3A-4470-A9E6-22318E291A85}" srcOrd="4" destOrd="0" presId="urn:microsoft.com/office/officeart/2005/8/layout/radial2"/>
    <dgm:cxn modelId="{1EC2DB69-28CD-47F3-8434-AEB7A9BD0A99}" type="presParOf" srcId="{6919C75E-4E3A-4470-A9E6-22318E291A85}" destId="{7333B781-98BD-486C-93CA-1C6580E0E22E}" srcOrd="0" destOrd="0" presId="urn:microsoft.com/office/officeart/2005/8/layout/radial2"/>
    <dgm:cxn modelId="{AFD58358-BB7B-4AC7-B441-AC5D4173597C}" type="presParOf" srcId="{6919C75E-4E3A-4470-A9E6-22318E291A85}" destId="{0B6709CE-574E-4D4F-BC93-4115E28296A9}" srcOrd="1" destOrd="0" presId="urn:microsoft.com/office/officeart/2005/8/layout/radial2"/>
    <dgm:cxn modelId="{0F1F2375-98BF-415C-A065-A9EDD5A3948F}" type="presParOf" srcId="{552985A4-4118-4525-BEEE-82749805ECCA}" destId="{BC235456-F18A-451C-9873-A7D6C345922A}" srcOrd="5" destOrd="0" presId="urn:microsoft.com/office/officeart/2005/8/layout/radial2"/>
    <dgm:cxn modelId="{E17741D8-4640-4668-938E-D73B67253004}" type="presParOf" srcId="{552985A4-4118-4525-BEEE-82749805ECCA}" destId="{5D6DD59B-E6A3-47C8-98D1-27EC22899066}" srcOrd="6" destOrd="0" presId="urn:microsoft.com/office/officeart/2005/8/layout/radial2"/>
    <dgm:cxn modelId="{290483B1-2577-46C8-80EB-6291D4ECEA0E}" type="presParOf" srcId="{5D6DD59B-E6A3-47C8-98D1-27EC22899066}" destId="{309AF5CB-6D0B-4081-8E1E-D4856D4AF56E}" srcOrd="0" destOrd="0" presId="urn:microsoft.com/office/officeart/2005/8/layout/radial2"/>
    <dgm:cxn modelId="{85A13386-B89C-41F0-A9DB-DFEDA7B535A6}" type="presParOf" srcId="{5D6DD59B-E6A3-47C8-98D1-27EC22899066}" destId="{19D1BCF6-265F-4279-942D-C90436A03FFF}" srcOrd="1" destOrd="0" presId="urn:microsoft.com/office/officeart/2005/8/layout/radial2"/>
  </dgm:cxnLst>
  <dgm:bg/>
  <dgm:whole/>
</dgm:dataModel>
</file>

<file path=ppt/diagrams/data2.xml><?xml version="1.0" encoding="utf-8"?>
<dgm:dataModel xmlns:dgm="http://schemas.openxmlformats.org/drawingml/2006/diagram" xmlns:a="http://schemas.openxmlformats.org/drawingml/2006/main">
  <dgm:ptLst>
    <dgm:pt modelId="{184863B0-5B4D-4759-A4A1-DA6CEFDE2D38}"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s-AR"/>
        </a:p>
      </dgm:t>
    </dgm:pt>
    <dgm:pt modelId="{90CA3D1F-52C3-4744-A322-158CAAA2421B}">
      <dgm:prSet phldrT="[Texto]" custT="1"/>
      <dgm:spPr/>
      <dgm:t>
        <a:bodyPr/>
        <a:lstStyle/>
        <a:p>
          <a:r>
            <a:rPr lang="es-AR" sz="4400" dirty="0" smtClean="0">
              <a:solidFill>
                <a:schemeClr val="tx1"/>
              </a:solidFill>
            </a:rPr>
            <a:t>Criterios</a:t>
          </a:r>
          <a:endParaRPr lang="es-AR" sz="4400" dirty="0">
            <a:solidFill>
              <a:schemeClr val="tx1"/>
            </a:solidFill>
          </a:endParaRPr>
        </a:p>
      </dgm:t>
    </dgm:pt>
    <dgm:pt modelId="{0E4E24E6-6868-46B7-856E-F555B9DA82E6}" type="parTrans" cxnId="{FCEA20AE-CB40-49E2-BF66-320E2FCA35E4}">
      <dgm:prSet/>
      <dgm:spPr/>
      <dgm:t>
        <a:bodyPr/>
        <a:lstStyle/>
        <a:p>
          <a:endParaRPr lang="es-AR"/>
        </a:p>
      </dgm:t>
    </dgm:pt>
    <dgm:pt modelId="{C5446409-AFD2-49D7-94D0-5F6AA846851E}" type="sibTrans" cxnId="{FCEA20AE-CB40-49E2-BF66-320E2FCA35E4}">
      <dgm:prSet/>
      <dgm:spPr/>
      <dgm:t>
        <a:bodyPr/>
        <a:lstStyle/>
        <a:p>
          <a:endParaRPr lang="es-AR"/>
        </a:p>
      </dgm:t>
    </dgm:pt>
    <dgm:pt modelId="{121886C8-3694-47EE-8FBA-8CF4685ED1A2}">
      <dgm:prSet phldrT="[Texto]"/>
      <dgm:spPr/>
      <dgm:t>
        <a:bodyPr/>
        <a:lstStyle/>
        <a:p>
          <a:r>
            <a:rPr lang="es-AR" dirty="0" smtClean="0">
              <a:solidFill>
                <a:schemeClr val="tx1"/>
              </a:solidFill>
            </a:rPr>
            <a:t>1</a:t>
          </a:r>
        </a:p>
        <a:p>
          <a:r>
            <a:rPr lang="es-AR" dirty="0" smtClean="0">
              <a:solidFill>
                <a:schemeClr val="tx1"/>
              </a:solidFill>
            </a:rPr>
            <a:t>Hay limitaciones significativas del funcionamiento intelectual</a:t>
          </a:r>
          <a:endParaRPr lang="es-AR" dirty="0">
            <a:solidFill>
              <a:schemeClr val="tx1"/>
            </a:solidFill>
          </a:endParaRPr>
        </a:p>
      </dgm:t>
    </dgm:pt>
    <dgm:pt modelId="{FBCB5043-3119-4CF3-875E-9580DE049735}" type="parTrans" cxnId="{F799599E-FA54-4093-835C-E151FE12B9CD}">
      <dgm:prSet/>
      <dgm:spPr/>
      <dgm:t>
        <a:bodyPr/>
        <a:lstStyle/>
        <a:p>
          <a:endParaRPr lang="es-AR"/>
        </a:p>
      </dgm:t>
    </dgm:pt>
    <dgm:pt modelId="{10636323-CA75-443B-B7B8-546DF14EC8F6}" type="sibTrans" cxnId="{F799599E-FA54-4093-835C-E151FE12B9CD}">
      <dgm:prSet/>
      <dgm:spPr/>
      <dgm:t>
        <a:bodyPr/>
        <a:lstStyle/>
        <a:p>
          <a:endParaRPr lang="es-AR"/>
        </a:p>
      </dgm:t>
    </dgm:pt>
    <dgm:pt modelId="{0AA35242-AF1E-4A04-B7EC-8C2AB2D10497}">
      <dgm:prSet phldrT="[Texto]"/>
      <dgm:spPr/>
      <dgm:t>
        <a:bodyPr/>
        <a:lstStyle/>
        <a:p>
          <a:r>
            <a:rPr lang="es-AR" dirty="0" smtClean="0">
              <a:solidFill>
                <a:schemeClr val="tx1"/>
              </a:solidFill>
            </a:rPr>
            <a:t>2</a:t>
          </a:r>
        </a:p>
        <a:p>
          <a:r>
            <a:rPr lang="es-AR" dirty="0" smtClean="0">
              <a:solidFill>
                <a:schemeClr val="tx1"/>
              </a:solidFill>
            </a:rPr>
            <a:t>Hay limitaciones significativas de la conducta adaptativa</a:t>
          </a:r>
          <a:endParaRPr lang="es-AR" dirty="0">
            <a:solidFill>
              <a:schemeClr val="tx1"/>
            </a:solidFill>
          </a:endParaRPr>
        </a:p>
      </dgm:t>
    </dgm:pt>
    <dgm:pt modelId="{E2F640C5-F610-4CB2-99C5-64173413534C}" type="parTrans" cxnId="{76A9A8BA-D49D-40E9-AB9F-6131F3452422}">
      <dgm:prSet/>
      <dgm:spPr/>
      <dgm:t>
        <a:bodyPr/>
        <a:lstStyle/>
        <a:p>
          <a:endParaRPr lang="es-AR"/>
        </a:p>
      </dgm:t>
    </dgm:pt>
    <dgm:pt modelId="{BB767505-43E1-46BC-B68F-B2C5938A1329}" type="sibTrans" cxnId="{76A9A8BA-D49D-40E9-AB9F-6131F3452422}">
      <dgm:prSet/>
      <dgm:spPr/>
      <dgm:t>
        <a:bodyPr/>
        <a:lstStyle/>
        <a:p>
          <a:endParaRPr lang="es-AR"/>
        </a:p>
      </dgm:t>
    </dgm:pt>
    <dgm:pt modelId="{7AC6B89B-5A1C-4393-9573-29CE69C5C174}">
      <dgm:prSet phldrT="[Texto]"/>
      <dgm:spPr/>
      <dgm:t>
        <a:bodyPr/>
        <a:lstStyle/>
        <a:p>
          <a:r>
            <a:rPr lang="es-AR" dirty="0" smtClean="0">
              <a:solidFill>
                <a:schemeClr val="tx1"/>
              </a:solidFill>
            </a:rPr>
            <a:t>3</a:t>
          </a:r>
        </a:p>
        <a:p>
          <a:r>
            <a:rPr lang="es-AR" dirty="0" smtClean="0">
              <a:solidFill>
                <a:schemeClr val="tx1"/>
              </a:solidFill>
            </a:rPr>
            <a:t>La edad de aparición es antes de los 18 años</a:t>
          </a:r>
          <a:endParaRPr lang="es-AR" dirty="0">
            <a:solidFill>
              <a:schemeClr val="tx1"/>
            </a:solidFill>
          </a:endParaRPr>
        </a:p>
      </dgm:t>
    </dgm:pt>
    <dgm:pt modelId="{4A70A94D-EC78-4FAB-A640-2382F63F026E}" type="parTrans" cxnId="{C40565A1-B166-4C55-8B6E-1BB542959526}">
      <dgm:prSet/>
      <dgm:spPr/>
      <dgm:t>
        <a:bodyPr/>
        <a:lstStyle/>
        <a:p>
          <a:endParaRPr lang="es-AR"/>
        </a:p>
      </dgm:t>
    </dgm:pt>
    <dgm:pt modelId="{689142EF-D78E-49D0-AF1B-52158A61EAF6}" type="sibTrans" cxnId="{C40565A1-B166-4C55-8B6E-1BB542959526}">
      <dgm:prSet/>
      <dgm:spPr/>
      <dgm:t>
        <a:bodyPr/>
        <a:lstStyle/>
        <a:p>
          <a:endParaRPr lang="es-AR"/>
        </a:p>
      </dgm:t>
    </dgm:pt>
    <dgm:pt modelId="{40D8A964-B428-4BCC-99E9-E53625653712}" type="pres">
      <dgm:prSet presAssocID="{184863B0-5B4D-4759-A4A1-DA6CEFDE2D38}" presName="composite" presStyleCnt="0">
        <dgm:presLayoutVars>
          <dgm:chMax val="1"/>
          <dgm:dir/>
          <dgm:resizeHandles val="exact"/>
        </dgm:presLayoutVars>
      </dgm:prSet>
      <dgm:spPr/>
      <dgm:t>
        <a:bodyPr/>
        <a:lstStyle/>
        <a:p>
          <a:endParaRPr lang="es-AR"/>
        </a:p>
      </dgm:t>
    </dgm:pt>
    <dgm:pt modelId="{B9B7DE68-BC2B-424C-A712-DCFB1AC59499}" type="pres">
      <dgm:prSet presAssocID="{90CA3D1F-52C3-4744-A322-158CAAA2421B}" presName="roof" presStyleLbl="dkBgShp" presStyleIdx="0" presStyleCnt="2"/>
      <dgm:spPr/>
      <dgm:t>
        <a:bodyPr/>
        <a:lstStyle/>
        <a:p>
          <a:endParaRPr lang="es-AR"/>
        </a:p>
      </dgm:t>
    </dgm:pt>
    <dgm:pt modelId="{6B8BD193-0A3D-4C22-B758-A587409BEB97}" type="pres">
      <dgm:prSet presAssocID="{90CA3D1F-52C3-4744-A322-158CAAA2421B}" presName="pillars" presStyleCnt="0"/>
      <dgm:spPr/>
    </dgm:pt>
    <dgm:pt modelId="{9259B326-1223-4728-9652-78652C5ABAA4}" type="pres">
      <dgm:prSet presAssocID="{90CA3D1F-52C3-4744-A322-158CAAA2421B}" presName="pillar1" presStyleLbl="node1" presStyleIdx="0" presStyleCnt="3">
        <dgm:presLayoutVars>
          <dgm:bulletEnabled val="1"/>
        </dgm:presLayoutVars>
      </dgm:prSet>
      <dgm:spPr/>
      <dgm:t>
        <a:bodyPr/>
        <a:lstStyle/>
        <a:p>
          <a:endParaRPr lang="es-AR"/>
        </a:p>
      </dgm:t>
    </dgm:pt>
    <dgm:pt modelId="{CA3E17C6-2E0B-4D87-8EB1-13C04F04FF1C}" type="pres">
      <dgm:prSet presAssocID="{0AA35242-AF1E-4A04-B7EC-8C2AB2D10497}" presName="pillarX" presStyleLbl="node1" presStyleIdx="1" presStyleCnt="3">
        <dgm:presLayoutVars>
          <dgm:bulletEnabled val="1"/>
        </dgm:presLayoutVars>
      </dgm:prSet>
      <dgm:spPr/>
      <dgm:t>
        <a:bodyPr/>
        <a:lstStyle/>
        <a:p>
          <a:endParaRPr lang="es-AR"/>
        </a:p>
      </dgm:t>
    </dgm:pt>
    <dgm:pt modelId="{82A56A8A-37C4-4B6E-93DC-FFAC152250A3}" type="pres">
      <dgm:prSet presAssocID="{7AC6B89B-5A1C-4393-9573-29CE69C5C174}" presName="pillarX" presStyleLbl="node1" presStyleIdx="2" presStyleCnt="3">
        <dgm:presLayoutVars>
          <dgm:bulletEnabled val="1"/>
        </dgm:presLayoutVars>
      </dgm:prSet>
      <dgm:spPr/>
      <dgm:t>
        <a:bodyPr/>
        <a:lstStyle/>
        <a:p>
          <a:endParaRPr lang="es-AR"/>
        </a:p>
      </dgm:t>
    </dgm:pt>
    <dgm:pt modelId="{D7E35427-5003-4248-9B02-C0ACF20937DE}" type="pres">
      <dgm:prSet presAssocID="{90CA3D1F-52C3-4744-A322-158CAAA2421B}" presName="base" presStyleLbl="dkBgShp" presStyleIdx="1" presStyleCnt="2"/>
      <dgm:spPr/>
    </dgm:pt>
  </dgm:ptLst>
  <dgm:cxnLst>
    <dgm:cxn modelId="{FCEA20AE-CB40-49E2-BF66-320E2FCA35E4}" srcId="{184863B0-5B4D-4759-A4A1-DA6CEFDE2D38}" destId="{90CA3D1F-52C3-4744-A322-158CAAA2421B}" srcOrd="0" destOrd="0" parTransId="{0E4E24E6-6868-46B7-856E-F555B9DA82E6}" sibTransId="{C5446409-AFD2-49D7-94D0-5F6AA846851E}"/>
    <dgm:cxn modelId="{C40565A1-B166-4C55-8B6E-1BB542959526}" srcId="{90CA3D1F-52C3-4744-A322-158CAAA2421B}" destId="{7AC6B89B-5A1C-4393-9573-29CE69C5C174}" srcOrd="2" destOrd="0" parTransId="{4A70A94D-EC78-4FAB-A640-2382F63F026E}" sibTransId="{689142EF-D78E-49D0-AF1B-52158A61EAF6}"/>
    <dgm:cxn modelId="{F799599E-FA54-4093-835C-E151FE12B9CD}" srcId="{90CA3D1F-52C3-4744-A322-158CAAA2421B}" destId="{121886C8-3694-47EE-8FBA-8CF4685ED1A2}" srcOrd="0" destOrd="0" parTransId="{FBCB5043-3119-4CF3-875E-9580DE049735}" sibTransId="{10636323-CA75-443B-B7B8-546DF14EC8F6}"/>
    <dgm:cxn modelId="{6ED0604F-E6C1-4B92-A696-6D51914FFF25}" type="presOf" srcId="{121886C8-3694-47EE-8FBA-8CF4685ED1A2}" destId="{9259B326-1223-4728-9652-78652C5ABAA4}" srcOrd="0" destOrd="0" presId="urn:microsoft.com/office/officeart/2005/8/layout/hList3"/>
    <dgm:cxn modelId="{18C38796-17AA-42C2-8211-EE69709ABBB7}" type="presOf" srcId="{0AA35242-AF1E-4A04-B7EC-8C2AB2D10497}" destId="{CA3E17C6-2E0B-4D87-8EB1-13C04F04FF1C}" srcOrd="0" destOrd="0" presId="urn:microsoft.com/office/officeart/2005/8/layout/hList3"/>
    <dgm:cxn modelId="{76A9A8BA-D49D-40E9-AB9F-6131F3452422}" srcId="{90CA3D1F-52C3-4744-A322-158CAAA2421B}" destId="{0AA35242-AF1E-4A04-B7EC-8C2AB2D10497}" srcOrd="1" destOrd="0" parTransId="{E2F640C5-F610-4CB2-99C5-64173413534C}" sibTransId="{BB767505-43E1-46BC-B68F-B2C5938A1329}"/>
    <dgm:cxn modelId="{E414D8BB-EBDB-47BF-B8AC-4DC61380CD43}" type="presOf" srcId="{90CA3D1F-52C3-4744-A322-158CAAA2421B}" destId="{B9B7DE68-BC2B-424C-A712-DCFB1AC59499}" srcOrd="0" destOrd="0" presId="urn:microsoft.com/office/officeart/2005/8/layout/hList3"/>
    <dgm:cxn modelId="{9ECBBD92-1C3A-446E-83F5-3FE3B1C083B8}" type="presOf" srcId="{184863B0-5B4D-4759-A4A1-DA6CEFDE2D38}" destId="{40D8A964-B428-4BCC-99E9-E53625653712}" srcOrd="0" destOrd="0" presId="urn:microsoft.com/office/officeart/2005/8/layout/hList3"/>
    <dgm:cxn modelId="{99832088-2835-4BE6-B4F9-066378E39910}" type="presOf" srcId="{7AC6B89B-5A1C-4393-9573-29CE69C5C174}" destId="{82A56A8A-37C4-4B6E-93DC-FFAC152250A3}" srcOrd="0" destOrd="0" presId="urn:microsoft.com/office/officeart/2005/8/layout/hList3"/>
    <dgm:cxn modelId="{D52799D3-DC26-4174-B57B-3DD856A2B046}" type="presParOf" srcId="{40D8A964-B428-4BCC-99E9-E53625653712}" destId="{B9B7DE68-BC2B-424C-A712-DCFB1AC59499}" srcOrd="0" destOrd="0" presId="urn:microsoft.com/office/officeart/2005/8/layout/hList3"/>
    <dgm:cxn modelId="{945ACEB5-5EFE-497F-AD07-3C8DDA2561F2}" type="presParOf" srcId="{40D8A964-B428-4BCC-99E9-E53625653712}" destId="{6B8BD193-0A3D-4C22-B758-A587409BEB97}" srcOrd="1" destOrd="0" presId="urn:microsoft.com/office/officeart/2005/8/layout/hList3"/>
    <dgm:cxn modelId="{CB684EF5-638E-487A-A9F3-9467867EF5DA}" type="presParOf" srcId="{6B8BD193-0A3D-4C22-B758-A587409BEB97}" destId="{9259B326-1223-4728-9652-78652C5ABAA4}" srcOrd="0" destOrd="0" presId="urn:microsoft.com/office/officeart/2005/8/layout/hList3"/>
    <dgm:cxn modelId="{ABDD9701-2C52-455C-AFAD-CA8C14C00A7B}" type="presParOf" srcId="{6B8BD193-0A3D-4C22-B758-A587409BEB97}" destId="{CA3E17C6-2E0B-4D87-8EB1-13C04F04FF1C}" srcOrd="1" destOrd="0" presId="urn:microsoft.com/office/officeart/2005/8/layout/hList3"/>
    <dgm:cxn modelId="{6AD3F87D-97FE-49AA-B2DD-8BE9E825DC0C}" type="presParOf" srcId="{6B8BD193-0A3D-4C22-B758-A587409BEB97}" destId="{82A56A8A-37C4-4B6E-93DC-FFAC152250A3}" srcOrd="2" destOrd="0" presId="urn:microsoft.com/office/officeart/2005/8/layout/hList3"/>
    <dgm:cxn modelId="{4CDA7934-033E-4741-B4A1-5F45D2E24099}" type="presParOf" srcId="{40D8A964-B428-4BCC-99E9-E53625653712}" destId="{D7E35427-5003-4248-9B02-C0ACF20937DE}" srcOrd="2" destOrd="0" presId="urn:microsoft.com/office/officeart/2005/8/layout/hList3"/>
  </dgm:cxnLst>
  <dgm:bg/>
  <dgm:whole/>
</dgm:dataModel>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699CB88-5E1A-4FAC-892A-60949ACB1F6F}" type="datetimeFigureOut">
              <a:rPr lang="en-US" smtClean="0"/>
              <a:pPr/>
              <a:t>7/4/2012</a:t>
            </a:fld>
            <a:endParaRPr lang="en-US"/>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kumimoji="0" lang="en-US"/>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91974DF9-AD47-4691-BA21-BBFCE3637A9A}" type="slidenum">
              <a:rPr kumimoji="0" lang="en-US" smtClean="0"/>
              <a:pPr/>
              <a:t>‹Nº›</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699CB88-5E1A-4FAC-892A-60949ACB1F6F}" type="datetimeFigureOut">
              <a:rPr lang="en-US" smtClean="0"/>
              <a:pPr/>
              <a:t>7/4/2012</a:t>
            </a:fld>
            <a:endParaRPr lang="en-US"/>
          </a:p>
        </p:txBody>
      </p:sp>
      <p:sp>
        <p:nvSpPr>
          <p:cNvPr id="5" name="4 Marcador de pie de página"/>
          <p:cNvSpPr>
            <a:spLocks noGrp="1"/>
          </p:cNvSpPr>
          <p:nvPr>
            <p:ph type="ftr" sz="quarter" idx="11"/>
          </p:nvPr>
        </p:nvSpPr>
        <p:spPr/>
        <p:txBody>
          <a:bodyPr/>
          <a:lstStyle/>
          <a:p>
            <a:endParaRPr kumimoji="0" lang="en-US"/>
          </a:p>
        </p:txBody>
      </p:sp>
      <p:sp>
        <p:nvSpPr>
          <p:cNvPr id="6" name="5 Marcador de número de diapositiva"/>
          <p:cNvSpPr>
            <a:spLocks noGrp="1"/>
          </p:cNvSpPr>
          <p:nvPr>
            <p:ph type="sldNum" sz="quarter" idx="12"/>
          </p:nvPr>
        </p:nvSpPr>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C699CB88-5E1A-4FAC-892A-60949ACB1F6F}" type="datetimeFigureOut">
              <a:rPr lang="en-US" smtClean="0"/>
              <a:pPr/>
              <a:t>7/4/2012</a:t>
            </a:fld>
            <a:endParaRPr lang="en-US"/>
          </a:p>
        </p:txBody>
      </p:sp>
      <p:sp>
        <p:nvSpPr>
          <p:cNvPr id="5" name="4 Marcador de pie de página"/>
          <p:cNvSpPr>
            <a:spLocks noGrp="1"/>
          </p:cNvSpPr>
          <p:nvPr>
            <p:ph type="ftr" sz="quarter" idx="11"/>
          </p:nvPr>
        </p:nvSpPr>
        <p:spPr>
          <a:xfrm>
            <a:off x="457201" y="6248207"/>
            <a:ext cx="5573483" cy="365125"/>
          </a:xfrm>
        </p:spPr>
        <p:txBody>
          <a:bodyPr/>
          <a:lstStyle/>
          <a:p>
            <a:endParaRPr kumimoji="0" lang="en-US"/>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91974DF9-AD47-4691-BA21-BBFCE3637A9A}" type="slidenum">
              <a:rPr kumimoji="0" lang="en-US" smtClean="0"/>
              <a:pPr/>
              <a:t>‹Nº›</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C699CB88-5E1A-4FAC-892A-60949ACB1F6F}" type="datetimeFigureOut">
              <a:rPr lang="en-US" smtClean="0"/>
              <a:pPr/>
              <a:t>7/4/2012</a:t>
            </a:fld>
            <a:endParaRPr lang="en-US"/>
          </a:p>
        </p:txBody>
      </p:sp>
      <p:sp>
        <p:nvSpPr>
          <p:cNvPr id="5" name="4 Marcador de pie de página"/>
          <p:cNvSpPr>
            <a:spLocks noGrp="1"/>
          </p:cNvSpPr>
          <p:nvPr>
            <p:ph type="ftr" sz="quarter" idx="11"/>
          </p:nvPr>
        </p:nvSpPr>
        <p:spPr/>
        <p:txBody>
          <a:bodyPr/>
          <a:lstStyle/>
          <a:p>
            <a:endParaRPr kumimoji="0" lang="en-US"/>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91974DF9-AD47-4691-BA21-BBFCE3637A9A}" type="slidenum">
              <a:rPr kumimoji="0" lang="en-US" smtClean="0"/>
              <a:pPr/>
              <a:t>‹Nº›</a:t>
            </a:fld>
            <a:endParaRPr kumimoji="0" lang="en-US"/>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C699CB88-5E1A-4FAC-892A-60949ACB1F6F}" type="datetimeFigureOut">
              <a:rPr lang="en-US" smtClean="0"/>
              <a:pPr/>
              <a:t>7/4/2012</a:t>
            </a:fld>
            <a:endParaRPr lang="en-US"/>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1974DF9-AD47-4691-BA21-BBFCE3637A9A}" type="slidenum">
              <a:rPr kumimoji="0" lang="en-US" smtClean="0"/>
              <a:pPr/>
              <a:t>‹Nº›</a:t>
            </a:fld>
            <a:endParaRPr kumimoji="0" lang="en-US"/>
          </a:p>
        </p:txBody>
      </p:sp>
      <p:sp>
        <p:nvSpPr>
          <p:cNvPr id="14" name="13 Marcador de pie de página"/>
          <p:cNvSpPr>
            <a:spLocks noGrp="1"/>
          </p:cNvSpPr>
          <p:nvPr>
            <p:ph type="ftr" sz="quarter" idx="12"/>
          </p:nvPr>
        </p:nvSpPr>
        <p:spPr/>
        <p:txBody>
          <a:bodyPr/>
          <a:lstStyle/>
          <a:p>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8" name="7 Marcador de fecha"/>
          <p:cNvSpPr>
            <a:spLocks noGrp="1"/>
          </p:cNvSpPr>
          <p:nvPr>
            <p:ph type="dt" sz="half" idx="15"/>
          </p:nvPr>
        </p:nvSpPr>
        <p:spPr/>
        <p:txBody>
          <a:bodyPr rtlCol="0"/>
          <a:lstStyle/>
          <a:p>
            <a:fld id="{C699CB88-5E1A-4FAC-892A-60949ACB1F6F}" type="datetimeFigureOut">
              <a:rPr lang="en-US" smtClean="0"/>
              <a:pPr/>
              <a:t>7/4/2012</a:t>
            </a:fld>
            <a:endParaRPr lang="en-US"/>
          </a:p>
        </p:txBody>
      </p:sp>
      <p:sp>
        <p:nvSpPr>
          <p:cNvPr id="10" name="9 Marcador de número de diapositiva"/>
          <p:cNvSpPr>
            <a:spLocks noGrp="1"/>
          </p:cNvSpPr>
          <p:nvPr>
            <p:ph type="sldNum" sz="quarter" idx="16"/>
          </p:nvPr>
        </p:nvSpPr>
        <p:spPr/>
        <p:txBody>
          <a:bodyPr rtlCol="0"/>
          <a:lstStyle/>
          <a:p>
            <a:fld id="{91974DF9-AD47-4691-BA21-BBFCE3637A9A}" type="slidenum">
              <a:rPr kumimoji="0" lang="en-US" smtClean="0"/>
              <a:pPr/>
              <a:t>‹Nº›</a:t>
            </a:fld>
            <a:endParaRPr kumimoji="0" lang="en-US"/>
          </a:p>
        </p:txBody>
      </p:sp>
      <p:sp>
        <p:nvSpPr>
          <p:cNvPr id="12" name="11 Marcador de pie de página"/>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smtClean="0"/>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5"/>
          </p:nvPr>
        </p:nvSpPr>
        <p:spPr/>
        <p:txBody>
          <a:bodyPr rtlCol="0"/>
          <a:lstStyle/>
          <a:p>
            <a:fld id="{C699CB88-5E1A-4FAC-892A-60949ACB1F6F}" type="datetimeFigureOut">
              <a:rPr lang="en-US" smtClean="0"/>
              <a:pPr/>
              <a:t>7/4/2012</a:t>
            </a:fld>
            <a:endParaRPr lang="en-US"/>
          </a:p>
        </p:txBody>
      </p:sp>
      <p:sp>
        <p:nvSpPr>
          <p:cNvPr id="12" name="11 Marcador de número de diapositiva"/>
          <p:cNvSpPr>
            <a:spLocks noGrp="1"/>
          </p:cNvSpPr>
          <p:nvPr>
            <p:ph type="sldNum" sz="quarter" idx="16"/>
          </p:nvPr>
        </p:nvSpPr>
        <p:spPr/>
        <p:txBody>
          <a:bodyPr rtlCol="0"/>
          <a:lstStyle/>
          <a:p>
            <a:fld id="{91974DF9-AD47-4691-BA21-BBFCE3637A9A}" type="slidenum">
              <a:rPr kumimoji="0" lang="en-US" smtClean="0"/>
              <a:pPr/>
              <a:t>‹Nº›</a:t>
            </a:fld>
            <a:endParaRPr kumimoji="0" lang="en-US"/>
          </a:p>
        </p:txBody>
      </p:sp>
      <p:sp>
        <p:nvSpPr>
          <p:cNvPr id="14" name="13 Marcador de pie de página"/>
          <p:cNvSpPr>
            <a:spLocks noGrp="1"/>
          </p:cNvSpPr>
          <p:nvPr>
            <p:ph type="ftr" sz="quarter" idx="17"/>
          </p:nvPr>
        </p:nvSpPr>
        <p:spPr/>
        <p:txBody>
          <a:bodyPr rtlCol="0"/>
          <a:lstStyle/>
          <a:p>
            <a:endParaRPr kumimoji="0" lang="en-US"/>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699CB88-5E1A-4FAC-892A-60949ACB1F6F}" type="datetimeFigureOut">
              <a:rPr lang="en-US" smtClean="0"/>
              <a:pPr/>
              <a:t>7/4/2012</a:t>
            </a:fld>
            <a:endParaRPr lang="en-US"/>
          </a:p>
        </p:txBody>
      </p:sp>
      <p:sp>
        <p:nvSpPr>
          <p:cNvPr id="4" name="3 Marcador de pie de página"/>
          <p:cNvSpPr>
            <a:spLocks noGrp="1"/>
          </p:cNvSpPr>
          <p:nvPr>
            <p:ph type="ftr" sz="quarter" idx="11"/>
          </p:nvPr>
        </p:nvSpPr>
        <p:spPr/>
        <p:txBody>
          <a:bodyPr/>
          <a:lstStyle/>
          <a:p>
            <a:endParaRPr kumimoji="0" lang="en-US"/>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91974DF9-AD47-4691-BA21-BBFCE3637A9A}" type="slidenum">
              <a:rPr kumimoji="0" lang="en-US" smtClean="0"/>
              <a:pPr/>
              <a:t>‹Nº›</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699CB88-5E1A-4FAC-892A-60949ACB1F6F}" type="datetimeFigureOut">
              <a:rPr lang="en-US" smtClean="0"/>
              <a:pPr/>
              <a:t>7/4/2012</a:t>
            </a:fld>
            <a:endParaRPr lang="en-US"/>
          </a:p>
        </p:txBody>
      </p:sp>
      <p:sp>
        <p:nvSpPr>
          <p:cNvPr id="3" name="2 Marcador de pie de página"/>
          <p:cNvSpPr>
            <a:spLocks noGrp="1"/>
          </p:cNvSpPr>
          <p:nvPr>
            <p:ph type="ftr" sz="quarter" idx="11"/>
          </p:nvPr>
        </p:nvSpPr>
        <p:spPr/>
        <p:txBody>
          <a:bodyPr/>
          <a:lstStyle/>
          <a:p>
            <a:endParaRPr kumimoji="0" lang="en-US"/>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91974DF9-AD47-4691-BA21-BBFCE3637A9A}" type="slidenum">
              <a:rPr kumimoji="0" lang="en-US" smtClean="0"/>
              <a:pPr/>
              <a:t>‹Nº›</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C699CB88-5E1A-4FAC-892A-60949ACB1F6F}" type="datetimeFigureOut">
              <a:rPr lang="en-US" smtClean="0"/>
              <a:pPr/>
              <a:t>7/4/2012</a:t>
            </a:fld>
            <a:endParaRPr lang="en-US"/>
          </a:p>
        </p:txBody>
      </p:sp>
      <p:sp>
        <p:nvSpPr>
          <p:cNvPr id="6" name="5 Marcador de pie de página"/>
          <p:cNvSpPr>
            <a:spLocks noGrp="1"/>
          </p:cNvSpPr>
          <p:nvPr>
            <p:ph type="ftr" sz="quarter" idx="11"/>
          </p:nvPr>
        </p:nvSpPr>
        <p:spPr/>
        <p:txBody>
          <a:bodyPr/>
          <a:lstStyle/>
          <a:p>
            <a:endParaRPr kumimoji="0" lang="en-US"/>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91974DF9-AD47-4691-BA21-BBFCE3637A9A}" type="slidenum">
              <a:rPr kumimoji="0" lang="en-US" smtClean="0"/>
              <a:pPr/>
              <a:t>‹Nº›</a:t>
            </a:fld>
            <a:endParaRPr kumimoji="0" lang="en-US"/>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smtClean="0"/>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C699CB88-5E1A-4FAC-892A-60949ACB1F6F}" type="datetimeFigureOut">
              <a:rPr lang="en-US" smtClean="0"/>
              <a:pPr/>
              <a:t>7/4/2012</a:t>
            </a:fld>
            <a:endParaRPr lang="en-US"/>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91974DF9-AD47-4691-BA21-BBFCE3637A9A}" type="slidenum">
              <a:rPr kumimoji="0" lang="en-US" smtClean="0"/>
              <a:pPr/>
              <a:t>‹Nº›</a:t>
            </a:fld>
            <a:endParaRPr kumimoji="0" lang="en-US"/>
          </a:p>
        </p:txBody>
      </p:sp>
      <p:sp>
        <p:nvSpPr>
          <p:cNvPr id="14" name="13 Marcador de pie de página"/>
          <p:cNvSpPr>
            <a:spLocks noGrp="1"/>
          </p:cNvSpPr>
          <p:nvPr>
            <p:ph type="ftr" sz="quarter" idx="12"/>
          </p:nvPr>
        </p:nvSpPr>
        <p:spPr>
          <a:xfrm>
            <a:off x="1600200" y="6248206"/>
            <a:ext cx="4572000" cy="365125"/>
          </a:xfrm>
        </p:spPr>
        <p:txBody>
          <a:bodyPr rtlCol="0"/>
          <a:lstStyle/>
          <a:p>
            <a:endParaRPr kumimoji="0" lang="en-US"/>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699CB88-5E1A-4FAC-892A-60949ACB1F6F}" type="datetimeFigureOut">
              <a:rPr lang="en-US" smtClean="0"/>
              <a:pPr/>
              <a:t>7/4/2012</a:t>
            </a:fld>
            <a:endParaRPr lang="en-US"/>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kumimoji="0" lang="en-US"/>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1974DF9-AD47-4691-BA21-BBFCE3637A9A}" type="slidenum">
              <a:rPr kumimoji="0" lang="en-US" smtClean="0"/>
              <a:pPr/>
              <a:t>‹Nº›</a:t>
            </a:fld>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p:txBody>
          <a:bodyPr>
            <a:normAutofit/>
          </a:bodyPr>
          <a:lstStyle/>
          <a:p>
            <a:pPr algn="r"/>
            <a:r>
              <a:rPr lang="es-ES" dirty="0" smtClean="0"/>
              <a:t/>
            </a:r>
            <a:br>
              <a:rPr lang="es-ES" dirty="0" smtClean="0"/>
            </a:br>
            <a:r>
              <a:rPr lang="es-ES" sz="1800" b="1" i="1" dirty="0" smtClean="0"/>
              <a:t>Mgr. Javier Mendoza Yañez</a:t>
            </a:r>
            <a:endParaRPr lang="es-ES" sz="1800" b="1" i="1" dirty="0"/>
          </a:p>
        </p:txBody>
      </p:sp>
      <p:sp>
        <p:nvSpPr>
          <p:cNvPr id="5" name="4 Marcador de contenido"/>
          <p:cNvSpPr>
            <a:spLocks noGrp="1"/>
          </p:cNvSpPr>
          <p:nvPr>
            <p:ph type="subTitle" idx="1"/>
          </p:nvPr>
        </p:nvSpPr>
        <p:spPr/>
        <p:txBody>
          <a:bodyPr/>
          <a:lstStyle/>
          <a:p>
            <a:pPr>
              <a:buNone/>
            </a:pPr>
            <a:endParaRPr lang="es-ES" dirty="0" smtClean="0"/>
          </a:p>
          <a:p>
            <a:pPr>
              <a:buNone/>
            </a:pPr>
            <a:endParaRPr lang="es-ES" dirty="0" smtClean="0"/>
          </a:p>
        </p:txBody>
      </p:sp>
      <p:sp>
        <p:nvSpPr>
          <p:cNvPr id="6" name="5 Rectángulo"/>
          <p:cNvSpPr/>
          <p:nvPr/>
        </p:nvSpPr>
        <p:spPr>
          <a:xfrm>
            <a:off x="1142976" y="2428868"/>
            <a:ext cx="6643734" cy="1938992"/>
          </a:xfrm>
          <a:prstGeom prst="rect">
            <a:avLst/>
          </a:prstGeom>
          <a:solidFill>
            <a:schemeClr val="bg2">
              <a:lumMod val="90000"/>
            </a:schemeClr>
          </a:solidFill>
          <a:ln>
            <a:noFill/>
          </a:ln>
        </p:spPr>
        <p:txBody>
          <a:bodyPr wrap="square">
            <a:spAutoFit/>
          </a:bodyPr>
          <a:lstStyle/>
          <a:p>
            <a:r>
              <a:rPr lang="es-ES" sz="6000" b="1" dirty="0" smtClean="0">
                <a:solidFill>
                  <a:srgbClr val="0070C0"/>
                </a:solidFill>
              </a:rPr>
              <a:t>DISCAPACIDAD INTELECTUAL</a:t>
            </a:r>
            <a:endParaRPr lang="es-ES" sz="6000" b="1" dirty="0">
              <a:solidFill>
                <a:srgbClr val="0070C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357166"/>
            <a:ext cx="8153400" cy="990600"/>
          </a:xfrm>
        </p:spPr>
        <p:txBody>
          <a:bodyPr>
            <a:noAutofit/>
          </a:bodyPr>
          <a:lstStyle/>
          <a:p>
            <a:r>
              <a:rPr lang="es-ES" sz="3200" b="1" dirty="0" smtClean="0">
                <a:solidFill>
                  <a:srgbClr val="0070C0"/>
                </a:solidFill>
                <a:latin typeface="+mn-lt"/>
              </a:rPr>
              <a:t>CLASIFICACIÓN DE LA OMS</a:t>
            </a:r>
            <a:endParaRPr lang="es-ES" sz="3200" b="1" dirty="0">
              <a:solidFill>
                <a:srgbClr val="0070C0"/>
              </a:solidFill>
              <a:latin typeface="+mn-lt"/>
            </a:endParaRPr>
          </a:p>
        </p:txBody>
      </p:sp>
      <p:sp>
        <p:nvSpPr>
          <p:cNvPr id="3" name="2 Marcador de contenido"/>
          <p:cNvSpPr>
            <a:spLocks noGrp="1"/>
          </p:cNvSpPr>
          <p:nvPr>
            <p:ph sz="quarter" idx="1"/>
          </p:nvPr>
        </p:nvSpPr>
        <p:spPr>
          <a:xfrm>
            <a:off x="304800" y="1071546"/>
            <a:ext cx="8686800" cy="5008579"/>
          </a:xfrm>
        </p:spPr>
        <p:txBody>
          <a:bodyPr>
            <a:normAutofit lnSpcReduction="10000"/>
          </a:bodyPr>
          <a:lstStyle/>
          <a:p>
            <a:endParaRPr lang="es-ES" sz="2400" b="1" dirty="0" smtClean="0"/>
          </a:p>
          <a:p>
            <a:pPr>
              <a:buNone/>
            </a:pPr>
            <a:r>
              <a:rPr lang="es-ES" sz="2400" b="1" dirty="0" smtClean="0"/>
              <a:t>Discapacidad Intelectual  leve:</a:t>
            </a:r>
          </a:p>
          <a:p>
            <a:r>
              <a:rPr lang="es-ES" sz="2400" dirty="0" smtClean="0"/>
              <a:t>Su Coeficiente Intelectual está entre 52-68. Pueden desarrollar habilidades sociales y de comunicación y, tienen capacidad para adaptarse e integrarse en el mundo laboral. </a:t>
            </a:r>
            <a:r>
              <a:rPr lang="es-ES" sz="2400" dirty="0" smtClean="0">
                <a:solidFill>
                  <a:schemeClr val="accent2">
                    <a:lumMod val="75000"/>
                  </a:schemeClr>
                </a:solidFill>
              </a:rPr>
              <a:t>Presentan un retraso mínimo en las áreas perceptivas y motoras (</a:t>
            </a:r>
            <a:r>
              <a:rPr lang="es-ES" sz="2400" dirty="0" err="1" smtClean="0"/>
              <a:t>Stefanini</a:t>
            </a:r>
            <a:r>
              <a:rPr lang="es-ES" sz="2400" dirty="0" smtClean="0"/>
              <a:t>, 2004).</a:t>
            </a:r>
          </a:p>
          <a:p>
            <a:endParaRPr lang="es-ES" sz="2400" b="1" dirty="0" smtClean="0"/>
          </a:p>
          <a:p>
            <a:pPr>
              <a:buNone/>
            </a:pPr>
            <a:r>
              <a:rPr lang="es-ES" sz="2400" b="1" dirty="0" smtClean="0"/>
              <a:t>Discapacidad Intelectual moderada o media:</a:t>
            </a:r>
          </a:p>
          <a:p>
            <a:r>
              <a:rPr lang="es-ES" sz="2400" b="1" dirty="0" smtClean="0"/>
              <a:t> </a:t>
            </a:r>
            <a:r>
              <a:rPr lang="es-ES" sz="2400" dirty="0" smtClean="0"/>
              <a:t>Su Coeficiente Intelectual se sitúa entre 36-51. Pueden adquirir hábitos de autonomía personal y social. Pueden aprender a comunicarse mediante el lenguaje oral pero </a:t>
            </a:r>
            <a:r>
              <a:rPr lang="es-ES" sz="2400" dirty="0" smtClean="0">
                <a:solidFill>
                  <a:schemeClr val="accent2">
                    <a:lumMod val="75000"/>
                  </a:schemeClr>
                </a:solidFill>
              </a:rPr>
              <a:t>presentan con bastante frecuencia dificultades en la expresión oral y en la comprensión de los convencionalismos sociales</a:t>
            </a:r>
            <a:r>
              <a:rPr lang="es-ES" sz="2400" dirty="0" smtClean="0"/>
              <a:t> (</a:t>
            </a:r>
            <a:r>
              <a:rPr lang="es-ES" sz="2400" dirty="0" err="1" smtClean="0"/>
              <a:t>Stefanini</a:t>
            </a:r>
            <a:r>
              <a:rPr lang="es-ES" sz="2400" dirty="0" smtClean="0"/>
              <a:t>, 2004</a:t>
            </a:r>
          </a:p>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2800" b="1" dirty="0" smtClean="0">
                <a:solidFill>
                  <a:srgbClr val="0070C0"/>
                </a:solidFill>
                <a:latin typeface="+mn-lt"/>
              </a:rPr>
              <a:t>CLASIFICACION DE LA OMS</a:t>
            </a:r>
          </a:p>
        </p:txBody>
      </p:sp>
      <p:sp>
        <p:nvSpPr>
          <p:cNvPr id="3" name="2 Marcador de contenido"/>
          <p:cNvSpPr>
            <a:spLocks noGrp="1"/>
          </p:cNvSpPr>
          <p:nvPr>
            <p:ph sz="quarter" idx="1"/>
          </p:nvPr>
        </p:nvSpPr>
        <p:spPr>
          <a:xfrm>
            <a:off x="357158" y="1071546"/>
            <a:ext cx="8408890" cy="5024454"/>
          </a:xfrm>
        </p:spPr>
        <p:txBody>
          <a:bodyPr>
            <a:normAutofit lnSpcReduction="10000"/>
          </a:bodyPr>
          <a:lstStyle/>
          <a:p>
            <a:pPr>
              <a:buNone/>
            </a:pPr>
            <a:endParaRPr lang="es-ES" b="1" dirty="0" smtClean="0"/>
          </a:p>
          <a:p>
            <a:pPr>
              <a:buNone/>
            </a:pPr>
            <a:r>
              <a:rPr lang="es-ES" b="1" dirty="0" smtClean="0"/>
              <a:t>Discapacidad Intelectual severa:</a:t>
            </a:r>
          </a:p>
          <a:p>
            <a:r>
              <a:rPr lang="es-ES" dirty="0" smtClean="0"/>
              <a:t> Su Coeficiente Intelectual se sitúa entre 20-35. Generalmente </a:t>
            </a:r>
            <a:r>
              <a:rPr lang="es-ES" dirty="0" smtClean="0">
                <a:solidFill>
                  <a:schemeClr val="accent2">
                    <a:lumMod val="75000"/>
                  </a:schemeClr>
                </a:solidFill>
              </a:rPr>
              <a:t>necesitan protección o ayuda ya que su nivel de autonomía tanto social como personal es muy pobre</a:t>
            </a:r>
            <a:r>
              <a:rPr lang="es-ES" dirty="0" smtClean="0"/>
              <a:t>. Suelen presentar un importante deterioro psicomotor (</a:t>
            </a:r>
            <a:r>
              <a:rPr lang="es-ES" dirty="0" err="1" smtClean="0"/>
              <a:t>Stefanini</a:t>
            </a:r>
            <a:r>
              <a:rPr lang="es-ES" dirty="0" smtClean="0"/>
              <a:t>, 2004).</a:t>
            </a:r>
          </a:p>
          <a:p>
            <a:pPr>
              <a:buNone/>
            </a:pPr>
            <a:r>
              <a:rPr lang="es-ES" b="1" dirty="0" smtClean="0"/>
              <a:t>Discapacidad Intelectual profunda:</a:t>
            </a:r>
          </a:p>
          <a:p>
            <a:r>
              <a:rPr lang="es-ES" dirty="0" smtClean="0"/>
              <a:t> Su Coeficiente Intelectual es inferior a 20. </a:t>
            </a:r>
            <a:r>
              <a:rPr lang="es-ES" dirty="0" smtClean="0">
                <a:solidFill>
                  <a:schemeClr val="accent2">
                    <a:lumMod val="75000"/>
                  </a:schemeClr>
                </a:solidFill>
              </a:rPr>
              <a:t>Presentan un grave deterioro en los aspectos sensorio-motrices y de comunicación con el medio </a:t>
            </a:r>
            <a:r>
              <a:rPr lang="es-ES" dirty="0" smtClean="0"/>
              <a:t>(</a:t>
            </a:r>
            <a:r>
              <a:rPr lang="es-ES" dirty="0" err="1" smtClean="0"/>
              <a:t>Stefanini</a:t>
            </a:r>
            <a:r>
              <a:rPr lang="es-ES" dirty="0" smtClean="0"/>
              <a:t>, 2004).</a:t>
            </a:r>
          </a:p>
          <a:p>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smtClean="0">
                <a:solidFill>
                  <a:srgbClr val="0070C0"/>
                </a:solidFill>
              </a:rPr>
              <a:t>Volvamos a la definición</a:t>
            </a:r>
            <a:endParaRPr lang="es-ES" sz="3600" b="1" dirty="0">
              <a:solidFill>
                <a:srgbClr val="0070C0"/>
              </a:solidFill>
            </a:endParaRPr>
          </a:p>
        </p:txBody>
      </p:sp>
      <p:sp>
        <p:nvSpPr>
          <p:cNvPr id="3" name="2 Marcador de contenido"/>
          <p:cNvSpPr>
            <a:spLocks noGrp="1"/>
          </p:cNvSpPr>
          <p:nvPr>
            <p:ph sz="quarter" idx="1"/>
          </p:nvPr>
        </p:nvSpPr>
        <p:spPr/>
        <p:txBody>
          <a:bodyPr>
            <a:normAutofit/>
          </a:bodyPr>
          <a:lstStyle/>
          <a:p>
            <a:r>
              <a:rPr lang="es-ES" dirty="0" smtClean="0">
                <a:solidFill>
                  <a:schemeClr val="tx1"/>
                </a:solidFill>
              </a:rPr>
              <a:t>La discapacidad intelectual es una discapacidad caracterizada por limitaciones significativas tanto en el funcionamiento intelectual  como en conducta adaptativa, expresada en habilidades adaptativas, conceptuales sociales y practicas. Esta discapacidad  se origina con  anterioridad a los 18 años</a:t>
            </a:r>
          </a:p>
          <a:p>
            <a:pPr>
              <a:buNone/>
            </a:pPr>
            <a:r>
              <a:rPr lang="es-ES" dirty="0" smtClean="0">
                <a:solidFill>
                  <a:schemeClr val="tx1"/>
                </a:solidFill>
              </a:rPr>
              <a:t>(AAIDD 2002 ) </a:t>
            </a:r>
            <a:r>
              <a:rPr lang="es-ES" sz="1200" dirty="0" smtClean="0">
                <a:solidFill>
                  <a:schemeClr val="tx1"/>
                </a:solidFill>
              </a:rPr>
              <a:t>Asociación americana sobre discapacidad intelectual y discapacidades del desarrollo </a:t>
            </a:r>
          </a:p>
          <a:p>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04800" y="500042"/>
            <a:ext cx="8686800" cy="5857916"/>
          </a:xfrm>
        </p:spPr>
        <p:txBody>
          <a:bodyPr>
            <a:normAutofit/>
          </a:bodyPr>
          <a:lstStyle/>
          <a:p>
            <a:r>
              <a:rPr lang="es-ES" sz="2800" dirty="0" smtClean="0"/>
              <a:t>esta nueva definición está basada en  un enfoque multidimensional, que pretende ampliar la conceptualización de la  D.I. </a:t>
            </a:r>
          </a:p>
          <a:p>
            <a:r>
              <a:rPr lang="es-ES" sz="2800" dirty="0" smtClean="0">
                <a:solidFill>
                  <a:schemeClr val="accent2">
                    <a:lumMod val="75000"/>
                  </a:schemeClr>
                </a:solidFill>
              </a:rPr>
              <a:t>Evitar la confianza depositada en el Ci como criterio para asignar un nivel de retraso mental ç</a:t>
            </a:r>
          </a:p>
          <a:p>
            <a:r>
              <a:rPr lang="es-ES" sz="2800" dirty="0" smtClean="0">
                <a:solidFill>
                  <a:srgbClr val="0070C0"/>
                </a:solidFill>
              </a:rPr>
              <a:t>Relacionar las necesidades  individuales del sujeto como sus niveles de apoyo apropiados</a:t>
            </a:r>
            <a:r>
              <a:rPr lang="es-ES" sz="2800" dirty="0" smtClean="0"/>
              <a:t>. </a:t>
            </a:r>
          </a:p>
          <a:p>
            <a:r>
              <a:rPr lang="es-ES" sz="2800" dirty="0" smtClean="0"/>
              <a:t>Esta orientación permite describir los cambios que se producen a lo largo del tiempo y evaluar las respuestas del individuo a las demandas presentes a los cambios del entorno y a las intervenciones educativas y terapéuticas</a:t>
            </a:r>
          </a:p>
          <a:p>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800" b="1" dirty="0" smtClean="0">
                <a:solidFill>
                  <a:srgbClr val="0070C0"/>
                </a:solidFill>
              </a:rPr>
              <a:t>NUEVO ENFOQUE MULTIDIMENCIONAL</a:t>
            </a:r>
            <a:endParaRPr lang="es-ES" sz="2800" b="1" dirty="0">
              <a:solidFill>
                <a:srgbClr val="0070C0"/>
              </a:solidFill>
            </a:endParaRPr>
          </a:p>
        </p:txBody>
      </p:sp>
      <p:sp>
        <p:nvSpPr>
          <p:cNvPr id="3" name="2 Marcador de contenido"/>
          <p:cNvSpPr>
            <a:spLocks noGrp="1"/>
          </p:cNvSpPr>
          <p:nvPr>
            <p:ph sz="quarter" idx="1"/>
          </p:nvPr>
        </p:nvSpPr>
        <p:spPr/>
        <p:txBody>
          <a:bodyPr>
            <a:normAutofit fontScale="70000" lnSpcReduction="20000"/>
          </a:bodyPr>
          <a:lstStyle/>
          <a:p>
            <a:pPr>
              <a:buFontTx/>
              <a:buChar char="•"/>
              <a:defRPr/>
            </a:pPr>
            <a:r>
              <a:rPr lang="es-ES_tradnl" sz="3200" dirty="0" smtClean="0">
                <a:solidFill>
                  <a:srgbClr val="00B050"/>
                </a:solidFill>
              </a:rPr>
              <a:t>Evalúa a la persona utilizando un enfoque multidimensional (capacidad intelectual, conducta adaptativa, participación interacción y rol social, salud, contexto</a:t>
            </a:r>
            <a:endParaRPr lang="es-ES" sz="2400" dirty="0" smtClean="0">
              <a:solidFill>
                <a:srgbClr val="00B050"/>
              </a:solidFill>
            </a:endParaRPr>
          </a:p>
          <a:p>
            <a:pPr>
              <a:buFontTx/>
              <a:buChar char="•"/>
              <a:defRPr/>
            </a:pPr>
            <a:r>
              <a:rPr lang="es-ES_tradnl" sz="3200" dirty="0" smtClean="0">
                <a:solidFill>
                  <a:srgbClr val="0070C0"/>
                </a:solidFill>
              </a:rPr>
              <a:t>Asume que, con los apoyos apropiados, la conducta adaptativa a menudo mejorará</a:t>
            </a:r>
            <a:r>
              <a:rPr lang="es-ES_tradnl" sz="3200" dirty="0" smtClean="0"/>
              <a:t>.</a:t>
            </a:r>
          </a:p>
          <a:p>
            <a:pPr>
              <a:buFontTx/>
              <a:buChar char="•"/>
              <a:defRPr/>
            </a:pPr>
            <a:r>
              <a:rPr lang="es-ES_tradnl" sz="3200" dirty="0" smtClean="0">
                <a:solidFill>
                  <a:srgbClr val="002060"/>
                </a:solidFill>
              </a:rPr>
              <a:t>Reconoce que las limitaciones coexisten con puntos fuertes, y por tanto aquellas son sólo una parte del cuadro total de funcionamiento global</a:t>
            </a:r>
            <a:r>
              <a:rPr lang="es-ES_tradnl" sz="3200" dirty="0" smtClean="0"/>
              <a:t>.</a:t>
            </a:r>
          </a:p>
          <a:p>
            <a:pPr>
              <a:buFontTx/>
              <a:buChar char="•"/>
              <a:defRPr/>
            </a:pPr>
            <a:r>
              <a:rPr lang="es-ES_tradnl" sz="3200" b="1" dirty="0" smtClean="0">
                <a:solidFill>
                  <a:schemeClr val="accent2">
                    <a:lumMod val="75000"/>
                  </a:schemeClr>
                </a:solidFill>
              </a:rPr>
              <a:t>Elimina las anteriores categorías -ligero, moderado, severo y profundo- a favor de un nuevo modelo que categoriza los apoyos requeridos, no el individuo. Pero en determinadas ocasiones puede clasificarse en función de su rango de CI </a:t>
            </a:r>
          </a:p>
          <a:p>
            <a:pPr>
              <a:buFontTx/>
              <a:buChar char="•"/>
              <a:defRPr/>
            </a:pPr>
            <a:r>
              <a:rPr lang="es-ES_tradnl" sz="3200" dirty="0" smtClean="0"/>
              <a:t>Considera la intensidad y el patrón cambiante de los apoyos requeridos a lo largo de la vida.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eaLnBrk="1" fontAlgn="auto" hangingPunct="1">
              <a:spcAft>
                <a:spcPts val="0"/>
              </a:spcAft>
              <a:defRPr/>
            </a:pPr>
            <a:r>
              <a:rPr lang="es-AR" dirty="0" smtClean="0">
                <a:solidFill>
                  <a:srgbClr val="0070C0"/>
                </a:solidFill>
              </a:rPr>
              <a:t>Evaluación de la discapacidad intelectual</a:t>
            </a:r>
            <a:endParaRPr lang="es-AR" dirty="0">
              <a:solidFill>
                <a:srgbClr val="0070C0"/>
              </a:solidFill>
            </a:endParaRPr>
          </a:p>
        </p:txBody>
      </p:sp>
      <p:sp>
        <p:nvSpPr>
          <p:cNvPr id="13315" name="2 Marcador de contenido"/>
          <p:cNvSpPr>
            <a:spLocks noGrp="1"/>
          </p:cNvSpPr>
          <p:nvPr>
            <p:ph sz="quarter" idx="1"/>
          </p:nvPr>
        </p:nvSpPr>
        <p:spPr>
          <a:xfrm>
            <a:off x="428625" y="2000250"/>
            <a:ext cx="3143243" cy="4471988"/>
          </a:xfrm>
        </p:spPr>
        <p:txBody>
          <a:bodyPr/>
          <a:lstStyle/>
          <a:p>
            <a:pPr eaLnBrk="1" hangingPunct="1">
              <a:buFont typeface="Wingdings" pitchFamily="2" charset="2"/>
              <a:buNone/>
            </a:pPr>
            <a:r>
              <a:rPr lang="es-AR" dirty="0" smtClean="0"/>
              <a:t>    El </a:t>
            </a:r>
            <a:r>
              <a:rPr lang="es-AR" dirty="0" smtClean="0"/>
              <a:t>proceso de evaluación de discapacidad intelectual comprende tres funciones:</a:t>
            </a:r>
          </a:p>
          <a:p>
            <a:pPr eaLnBrk="1" hangingPunct="1">
              <a:buFont typeface="Wingdings" pitchFamily="2" charset="2"/>
              <a:buNone/>
            </a:pPr>
            <a:endParaRPr lang="es-AR" dirty="0" smtClean="0"/>
          </a:p>
        </p:txBody>
      </p:sp>
      <p:graphicFrame>
        <p:nvGraphicFramePr>
          <p:cNvPr id="4" name="3 Diagrama"/>
          <p:cNvGraphicFramePr/>
          <p:nvPr/>
        </p:nvGraphicFramePr>
        <p:xfrm>
          <a:off x="3643306" y="1428736"/>
          <a:ext cx="585791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317" name="4 CuadroTexto"/>
          <p:cNvSpPr txBox="1">
            <a:spLocks noChangeArrowheads="1"/>
          </p:cNvSpPr>
          <p:nvPr/>
        </p:nvSpPr>
        <p:spPr bwMode="auto">
          <a:xfrm>
            <a:off x="4071938" y="3143250"/>
            <a:ext cx="1655762"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AR"/>
              <a:t>EVALUACIÓN</a:t>
            </a:r>
          </a:p>
          <a:p>
            <a:pPr eaLnBrk="1" hangingPunct="1"/>
            <a:r>
              <a:rPr lang="es-AR"/>
              <a:t>          DI</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s-AR" sz="2800" dirty="0" smtClean="0">
                <a:solidFill>
                  <a:srgbClr val="0070C0"/>
                </a:solidFill>
              </a:rPr>
              <a:t>FUNCIÓN DIAGNÓSTICA DEL PROCESO DE EVALUACIÓN</a:t>
            </a:r>
            <a:endParaRPr lang="es-AR" sz="2800" dirty="0">
              <a:solidFill>
                <a:srgbClr val="0070C0"/>
              </a:solidFill>
            </a:endParaRPr>
          </a:p>
        </p:txBody>
      </p:sp>
      <p:graphicFrame>
        <p:nvGraphicFramePr>
          <p:cNvPr id="5" name="4 Marcador de contenido"/>
          <p:cNvGraphicFramePr>
            <a:graphicFrameLocks noGrp="1"/>
          </p:cNvGraphicFramePr>
          <p:nvPr>
            <p:ph sz="quarter" idx="1"/>
          </p:nvPr>
        </p:nvGraphicFramePr>
        <p:xfrm>
          <a:off x="785786" y="164305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eaLnBrk="1" fontAlgn="auto" hangingPunct="1">
              <a:spcAft>
                <a:spcPts val="0"/>
              </a:spcAft>
              <a:defRPr/>
            </a:pPr>
            <a:r>
              <a:rPr lang="es-AR" sz="3200" dirty="0" smtClean="0">
                <a:solidFill>
                  <a:srgbClr val="0070C0"/>
                </a:solidFill>
              </a:rPr>
              <a:t>Instrumentos para evaluar la conducta adaptativa</a:t>
            </a:r>
            <a:endParaRPr lang="es-AR" sz="3200" dirty="0">
              <a:solidFill>
                <a:srgbClr val="0070C0"/>
              </a:solidFill>
            </a:endParaRPr>
          </a:p>
        </p:txBody>
      </p:sp>
      <p:sp>
        <p:nvSpPr>
          <p:cNvPr id="20483" name="2 Marcador de contenido"/>
          <p:cNvSpPr>
            <a:spLocks noGrp="1"/>
          </p:cNvSpPr>
          <p:nvPr>
            <p:ph sz="quarter" idx="1"/>
          </p:nvPr>
        </p:nvSpPr>
        <p:spPr>
          <a:xfrm>
            <a:off x="457200" y="1600200"/>
            <a:ext cx="7467600" cy="4873625"/>
          </a:xfrm>
        </p:spPr>
        <p:txBody>
          <a:bodyPr>
            <a:normAutofit fontScale="92500" lnSpcReduction="20000"/>
          </a:bodyPr>
          <a:lstStyle/>
          <a:p>
            <a:pPr eaLnBrk="1" hangingPunct="1"/>
            <a:r>
              <a:rPr lang="es-AR" dirty="0" smtClean="0"/>
              <a:t>Inventario para la planificación de servicios y la programación individual (ICAP) – (Montero Centeno, 1993)</a:t>
            </a:r>
          </a:p>
          <a:p>
            <a:pPr eaLnBrk="1" hangingPunct="1"/>
            <a:r>
              <a:rPr lang="es-AR" dirty="0" smtClean="0"/>
              <a:t>Escalas de madurez social de </a:t>
            </a:r>
            <a:r>
              <a:rPr lang="es-AR" dirty="0" err="1" smtClean="0"/>
              <a:t>Vineland</a:t>
            </a:r>
            <a:r>
              <a:rPr lang="es-AR" dirty="0" smtClean="0"/>
              <a:t> – (Otero Quiroz, 1959)</a:t>
            </a:r>
          </a:p>
          <a:p>
            <a:pPr eaLnBrk="1" hangingPunct="1"/>
            <a:r>
              <a:rPr lang="es-AR" dirty="0" smtClean="0"/>
              <a:t>Inventario de destrezas adaptativas (CALS) – (</a:t>
            </a:r>
            <a:r>
              <a:rPr lang="es-AR" dirty="0" err="1" smtClean="0"/>
              <a:t>Morreau</a:t>
            </a:r>
            <a:r>
              <a:rPr lang="es-AR" dirty="0" smtClean="0"/>
              <a:t>, </a:t>
            </a:r>
            <a:r>
              <a:rPr lang="es-AR" dirty="0" err="1" smtClean="0"/>
              <a:t>Bruininks</a:t>
            </a:r>
            <a:r>
              <a:rPr lang="es-AR" dirty="0" smtClean="0"/>
              <a:t> y Montero, 2002)</a:t>
            </a:r>
          </a:p>
          <a:p>
            <a:pPr eaLnBrk="1" hangingPunct="1"/>
            <a:r>
              <a:rPr lang="es-AR" dirty="0" smtClean="0"/>
              <a:t>Curriculum de destrezas adaptativas (ALSC) – (</a:t>
            </a:r>
            <a:r>
              <a:rPr lang="es-AR" dirty="0" err="1" smtClean="0"/>
              <a:t>Gilman</a:t>
            </a:r>
            <a:r>
              <a:rPr lang="es-AR" dirty="0" smtClean="0"/>
              <a:t>, </a:t>
            </a:r>
            <a:r>
              <a:rPr lang="es-AR" dirty="0" err="1" smtClean="0"/>
              <a:t>Morreau</a:t>
            </a:r>
            <a:r>
              <a:rPr lang="es-AR" dirty="0" smtClean="0"/>
              <a:t>, </a:t>
            </a:r>
            <a:r>
              <a:rPr lang="es-AR" dirty="0" err="1" smtClean="0"/>
              <a:t>Bruininks</a:t>
            </a:r>
            <a:r>
              <a:rPr lang="es-AR" dirty="0" smtClean="0"/>
              <a:t>, Anderson, Montero y </a:t>
            </a:r>
            <a:r>
              <a:rPr lang="es-AR" dirty="0" err="1" smtClean="0"/>
              <a:t>Unamunzaga</a:t>
            </a:r>
            <a:r>
              <a:rPr lang="es-AR" dirty="0" smtClean="0"/>
              <a:t>, 2002)</a:t>
            </a:r>
          </a:p>
          <a:p>
            <a:pPr eaLnBrk="1" hangingPunct="1"/>
            <a:r>
              <a:rPr lang="es-AR" dirty="0" smtClean="0"/>
              <a:t>Escala de intensidad de apoyos – SIS – (Verdugo, Arias, </a:t>
            </a:r>
            <a:r>
              <a:rPr lang="es-AR" dirty="0" err="1" smtClean="0"/>
              <a:t>Ibañez</a:t>
            </a:r>
            <a:r>
              <a:rPr lang="es-AR" dirty="0" smtClean="0"/>
              <a:t>, 2007) de la </a:t>
            </a:r>
            <a:r>
              <a:rPr lang="es-AR" dirty="0" err="1" smtClean="0"/>
              <a:t>Supports</a:t>
            </a:r>
            <a:r>
              <a:rPr lang="es-AR" dirty="0" smtClean="0"/>
              <a:t> </a:t>
            </a:r>
            <a:r>
              <a:rPr lang="es-AR" dirty="0" err="1" smtClean="0"/>
              <a:t>Intensity</a:t>
            </a:r>
            <a:r>
              <a:rPr lang="es-AR" dirty="0" smtClean="0"/>
              <a:t> </a:t>
            </a:r>
            <a:r>
              <a:rPr lang="es-AR" dirty="0" err="1" smtClean="0"/>
              <a:t>Scale</a:t>
            </a:r>
            <a:r>
              <a:rPr lang="es-AR" dirty="0" smtClean="0"/>
              <a:t> (SIS) de la AAIDD (2004)</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842946"/>
          </a:xfrm>
        </p:spPr>
        <p:txBody>
          <a:bodyPr>
            <a:normAutofit fontScale="90000"/>
          </a:bodyPr>
          <a:lstStyle/>
          <a:p>
            <a:r>
              <a:rPr lang="es-ES" sz="4000" dirty="0" smtClean="0">
                <a:solidFill>
                  <a:schemeClr val="accent2">
                    <a:lumMod val="50000"/>
                  </a:schemeClr>
                </a:solidFill>
              </a:rPr>
              <a:t/>
            </a:r>
            <a:br>
              <a:rPr lang="es-ES" sz="4000" dirty="0" smtClean="0">
                <a:solidFill>
                  <a:schemeClr val="accent2">
                    <a:lumMod val="50000"/>
                  </a:schemeClr>
                </a:solidFill>
              </a:rPr>
            </a:br>
            <a:r>
              <a:rPr lang="es-ES" sz="4000" dirty="0" smtClean="0">
                <a:solidFill>
                  <a:srgbClr val="0070C0"/>
                </a:solidFill>
              </a:rPr>
              <a:t>Función 2. Clasificación y Descripción</a:t>
            </a:r>
            <a:r>
              <a:rPr lang="es-ES" dirty="0" smtClean="0">
                <a:solidFill>
                  <a:srgbClr val="0070C0"/>
                </a:solidFill>
              </a:rPr>
              <a:t/>
            </a:r>
            <a:br>
              <a:rPr lang="es-ES" dirty="0" smtClean="0">
                <a:solidFill>
                  <a:srgbClr val="0070C0"/>
                </a:solidFill>
              </a:rPr>
            </a:br>
            <a:endParaRPr lang="es-ES" b="1" dirty="0">
              <a:solidFill>
                <a:srgbClr val="0070C0"/>
              </a:solidFill>
            </a:endParaRPr>
          </a:p>
        </p:txBody>
      </p:sp>
      <p:sp>
        <p:nvSpPr>
          <p:cNvPr id="3" name="2 Marcador de contenido"/>
          <p:cNvSpPr>
            <a:spLocks noGrp="1"/>
          </p:cNvSpPr>
          <p:nvPr>
            <p:ph sz="quarter" idx="1"/>
          </p:nvPr>
        </p:nvSpPr>
        <p:spPr>
          <a:xfrm>
            <a:off x="357158" y="1071546"/>
            <a:ext cx="8501122" cy="5286412"/>
          </a:xfrm>
        </p:spPr>
        <p:txBody>
          <a:bodyPr>
            <a:normAutofit fontScale="92500"/>
          </a:bodyPr>
          <a:lstStyle/>
          <a:p>
            <a:r>
              <a:rPr lang="es-ES" sz="2800" dirty="0" smtClean="0"/>
              <a:t>Identifica los puntos fuertes y débiles en cinco dimensiones, y las necesidades de apoyos.</a:t>
            </a:r>
          </a:p>
          <a:p>
            <a:r>
              <a:rPr lang="es-ES" sz="2800" dirty="0" smtClean="0"/>
              <a:t>Describe los puntos fuertes y limitaciones del individuo en cada una de las cinco dimensiones</a:t>
            </a:r>
          </a:p>
          <a:p>
            <a:r>
              <a:rPr lang="es-ES" sz="2400" dirty="0" smtClean="0"/>
              <a:t>DIMENSIÓN I   CAPACIDADES  INTELECTUALES</a:t>
            </a:r>
          </a:p>
          <a:p>
            <a:r>
              <a:rPr lang="es-ES" sz="2400" dirty="0" smtClean="0"/>
              <a:t>DIMENSIÓN II:  NIVEL DE ADAPTACIÓN (RELACIONADA CON INTELIGENCIA CONCEPTUAL, PRÁCTICA Y SOCIAL)</a:t>
            </a:r>
          </a:p>
          <a:p>
            <a:r>
              <a:rPr lang="es-ES" sz="2400" dirty="0" smtClean="0"/>
              <a:t>DIMENCION III  PARTICIPACIÓN, INTERACCIÓN Y ROL SOCIAL </a:t>
            </a:r>
          </a:p>
          <a:p>
            <a:r>
              <a:rPr lang="es-ES" sz="2400" dirty="0" smtClean="0"/>
              <a:t>DIMENCION IV  SALUD (FISICA MENTAL  Y FACTORES ETIOLOGICOS</a:t>
            </a:r>
          </a:p>
          <a:p>
            <a:r>
              <a:rPr lang="es-ES" sz="2400" dirty="0" smtClean="0"/>
              <a:t>DIMENCION V  CONTEXTO SOCIAL(AMBIENTE CULTURA Y OPORTUNIDADES</a:t>
            </a:r>
          </a:p>
          <a:p>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285728"/>
            <a:ext cx="8686800" cy="1214446"/>
          </a:xfrm>
        </p:spPr>
        <p:txBody>
          <a:bodyPr>
            <a:normAutofit fontScale="90000"/>
          </a:bodyPr>
          <a:lstStyle/>
          <a:p>
            <a:pPr algn="ctr"/>
            <a:r>
              <a:rPr lang="es-ES" b="1" dirty="0" smtClean="0"/>
              <a:t/>
            </a:r>
            <a:br>
              <a:rPr lang="es-ES" b="1" dirty="0" smtClean="0"/>
            </a:br>
            <a:r>
              <a:rPr lang="es-ES" sz="2700" b="1" dirty="0" smtClean="0">
                <a:solidFill>
                  <a:srgbClr val="0070C0"/>
                </a:solidFill>
              </a:rPr>
              <a:t>DIMENSIÓN I: APTITUDES INTELECTUALES</a:t>
            </a:r>
            <a:r>
              <a:rPr lang="es-ES" b="1" dirty="0" smtClean="0">
                <a:solidFill>
                  <a:srgbClr val="00B050"/>
                </a:solidFill>
              </a:rPr>
              <a:t/>
            </a:r>
            <a:br>
              <a:rPr lang="es-ES" b="1" dirty="0" smtClean="0">
                <a:solidFill>
                  <a:srgbClr val="00B050"/>
                </a:solidFill>
              </a:rPr>
            </a:br>
            <a:endParaRPr lang="es-ES" dirty="0">
              <a:solidFill>
                <a:srgbClr val="00B050"/>
              </a:solidFill>
            </a:endParaRPr>
          </a:p>
        </p:txBody>
      </p:sp>
      <p:sp>
        <p:nvSpPr>
          <p:cNvPr id="3" name="2 Marcador de contenido"/>
          <p:cNvSpPr>
            <a:spLocks noGrp="1"/>
          </p:cNvSpPr>
          <p:nvPr>
            <p:ph sz="quarter" idx="1"/>
          </p:nvPr>
        </p:nvSpPr>
        <p:spPr/>
        <p:txBody>
          <a:bodyPr>
            <a:normAutofit/>
          </a:bodyPr>
          <a:lstStyle/>
          <a:p>
            <a:pPr>
              <a:buNone/>
            </a:pPr>
            <a:r>
              <a:rPr lang="es-ES" dirty="0" smtClean="0"/>
              <a:t>Se valoran procesos y habilidades relacionadas </a:t>
            </a:r>
          </a:p>
          <a:p>
            <a:pPr>
              <a:buNone/>
            </a:pPr>
            <a:r>
              <a:rPr lang="es-ES" dirty="0" smtClean="0"/>
              <a:t>con el razonamiento, la planificación, la solución </a:t>
            </a:r>
          </a:p>
          <a:p>
            <a:pPr>
              <a:buNone/>
            </a:pPr>
            <a:r>
              <a:rPr lang="es-ES" dirty="0" smtClean="0"/>
              <a:t>problemas, la comprensión de ideas complejas, </a:t>
            </a:r>
          </a:p>
          <a:p>
            <a:pPr>
              <a:buNone/>
            </a:pPr>
            <a:r>
              <a:rPr lang="es-ES" dirty="0" smtClean="0"/>
              <a:t>ritmo de aprendizaje, la contextualización, la</a:t>
            </a:r>
          </a:p>
          <a:p>
            <a:pPr>
              <a:buNone/>
            </a:pPr>
            <a:r>
              <a:rPr lang="es-ES" dirty="0" smtClean="0"/>
              <a:t>generalización y la transferencia del aprendizaje</a:t>
            </a: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4 Marcador de contenido"/>
          <p:cNvSpPr>
            <a:spLocks noGrp="1"/>
          </p:cNvSpPr>
          <p:nvPr>
            <p:ph sz="quarter" idx="1"/>
          </p:nvPr>
        </p:nvSpPr>
        <p:spPr/>
        <p:txBody>
          <a:bodyPr>
            <a:normAutofit/>
          </a:bodyPr>
          <a:lstStyle/>
          <a:p>
            <a:pPr>
              <a:buNone/>
            </a:pPr>
            <a:r>
              <a:rPr lang="es-ES" sz="4400" dirty="0" smtClean="0"/>
              <a:t>   </a:t>
            </a:r>
          </a:p>
          <a:p>
            <a:pPr>
              <a:buNone/>
            </a:pPr>
            <a:r>
              <a:rPr lang="es-ES" sz="4400" dirty="0" smtClean="0"/>
              <a:t>  </a:t>
            </a:r>
            <a:r>
              <a:rPr lang="es-ES" sz="4400" b="1" dirty="0" smtClean="0">
                <a:solidFill>
                  <a:srgbClr val="0070C0"/>
                </a:solidFill>
              </a:rPr>
              <a:t>¿ QUE ENTENDEMOS POR DISCAPACIDAD INTELECTUAL</a:t>
            </a:r>
            <a:r>
              <a:rPr lang="es-ES" sz="4400" dirty="0" smtClean="0">
                <a:solidFill>
                  <a:srgbClr val="0070C0"/>
                </a:solidFill>
              </a:rPr>
              <a:t>?</a:t>
            </a:r>
            <a:endParaRPr lang="es-ES" sz="4400" dirty="0">
              <a:solidFill>
                <a:srgbClr val="0070C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142844" y="457200"/>
            <a:ext cx="8848756" cy="1042974"/>
          </a:xfrm>
        </p:spPr>
        <p:txBody>
          <a:bodyPr>
            <a:normAutofit/>
          </a:bodyPr>
          <a:lstStyle/>
          <a:p>
            <a:pPr algn="ctr"/>
            <a:r>
              <a:rPr lang="es-ES" sz="2400" b="1" dirty="0" smtClean="0">
                <a:solidFill>
                  <a:srgbClr val="0070C0"/>
                </a:solidFill>
              </a:rPr>
              <a:t>DIMENSIÓN II: NIVEL DE ADAPTACIÓN (RELACIONADA    </a:t>
            </a:r>
            <a:br>
              <a:rPr lang="es-ES" sz="2400" b="1" dirty="0" smtClean="0">
                <a:solidFill>
                  <a:srgbClr val="0070C0"/>
                </a:solidFill>
              </a:rPr>
            </a:br>
            <a:r>
              <a:rPr lang="es-ES" sz="2400" b="1" dirty="0" smtClean="0">
                <a:solidFill>
                  <a:srgbClr val="0070C0"/>
                </a:solidFill>
              </a:rPr>
              <a:t>   CON INTELIGENCIA CONCEPTUAL, PRÁCTICA Y SOCIAL</a:t>
            </a:r>
            <a:endParaRPr lang="es-ES" sz="2400" b="1" dirty="0">
              <a:solidFill>
                <a:srgbClr val="0070C0"/>
              </a:solidFill>
            </a:endParaRPr>
          </a:p>
        </p:txBody>
      </p:sp>
      <p:sp>
        <p:nvSpPr>
          <p:cNvPr id="3" name="2 Marcador de contenido"/>
          <p:cNvSpPr>
            <a:spLocks noGrp="1"/>
          </p:cNvSpPr>
          <p:nvPr>
            <p:ph sz="quarter" idx="1"/>
          </p:nvPr>
        </p:nvSpPr>
        <p:spPr>
          <a:xfrm>
            <a:off x="304800" y="1428736"/>
            <a:ext cx="8686800" cy="4651389"/>
          </a:xfrm>
        </p:spPr>
        <p:txBody>
          <a:bodyPr>
            <a:normAutofit fontScale="92500" lnSpcReduction="20000"/>
          </a:bodyPr>
          <a:lstStyle/>
          <a:p>
            <a:pPr>
              <a:buNone/>
            </a:pPr>
            <a:endParaRPr lang="es-ES" dirty="0" smtClean="0"/>
          </a:p>
          <a:p>
            <a:pPr>
              <a:buNone/>
            </a:pPr>
            <a:r>
              <a:rPr lang="es-ES" b="1" dirty="0" smtClean="0"/>
              <a:t>    </a:t>
            </a:r>
            <a:r>
              <a:rPr lang="es-ES" dirty="0" smtClean="0"/>
              <a:t>Conjunto de habilidades conceptuales, prácticas y sociales que permiten el desempeño funcional en actividades de la vida diaria:</a:t>
            </a:r>
          </a:p>
          <a:p>
            <a:pPr>
              <a:buNone/>
            </a:pPr>
            <a:r>
              <a:rPr lang="es-ES" dirty="0" smtClean="0"/>
              <a:t>    Conceptuales: competencias cognitivas, comunicativas y académicas</a:t>
            </a:r>
          </a:p>
          <a:p>
            <a:pPr>
              <a:buNone/>
            </a:pPr>
            <a:r>
              <a:rPr lang="es-ES" dirty="0" smtClean="0"/>
              <a:t>    Prácticas: se refiere a las habilidades de la vida diaria, que permiten un desenvolvimiento independiente en el contexto</a:t>
            </a:r>
          </a:p>
          <a:p>
            <a:pPr>
              <a:buNone/>
            </a:pPr>
            <a:r>
              <a:rPr lang="es-ES" dirty="0" smtClean="0"/>
              <a:t>    Sociales: comprende las habilidades requeridas para la comprensión, manejo y disfrute de las relaciones sociales e interpersonales</a:t>
            </a:r>
            <a:endParaRPr lang="es-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457200"/>
            <a:ext cx="8686800" cy="1400164"/>
          </a:xfrm>
        </p:spPr>
        <p:txBody>
          <a:bodyPr>
            <a:normAutofit fontScale="90000"/>
          </a:bodyPr>
          <a:lstStyle/>
          <a:p>
            <a:pPr algn="ctr"/>
            <a:r>
              <a:rPr lang="es-ES" sz="3100" b="1" dirty="0" smtClean="0">
                <a:solidFill>
                  <a:schemeClr val="bg2">
                    <a:lumMod val="50000"/>
                  </a:schemeClr>
                </a:solidFill>
              </a:rPr>
              <a:t/>
            </a:r>
            <a:br>
              <a:rPr lang="es-ES" sz="3100" b="1" dirty="0" smtClean="0">
                <a:solidFill>
                  <a:schemeClr val="bg2">
                    <a:lumMod val="50000"/>
                  </a:schemeClr>
                </a:solidFill>
              </a:rPr>
            </a:br>
            <a:r>
              <a:rPr lang="es-ES" sz="2700" b="1" dirty="0" smtClean="0">
                <a:solidFill>
                  <a:srgbClr val="0070C0"/>
                </a:solidFill>
              </a:rPr>
              <a:t>DIMENSIÓN III: PARTICIPACIÓN, INTERACCIÓN Y ROL SOCIAL</a:t>
            </a:r>
            <a:br>
              <a:rPr lang="es-ES" sz="2700" b="1" dirty="0" smtClean="0">
                <a:solidFill>
                  <a:srgbClr val="0070C0"/>
                </a:solidFill>
              </a:rPr>
            </a:br>
            <a:endParaRPr lang="es-ES" sz="2700" dirty="0">
              <a:solidFill>
                <a:srgbClr val="0070C0"/>
              </a:solidFill>
            </a:endParaRPr>
          </a:p>
        </p:txBody>
      </p:sp>
      <p:sp>
        <p:nvSpPr>
          <p:cNvPr id="3" name="2 Marcador de contenido"/>
          <p:cNvSpPr>
            <a:spLocks noGrp="1"/>
          </p:cNvSpPr>
          <p:nvPr>
            <p:ph sz="quarter" idx="1"/>
          </p:nvPr>
        </p:nvSpPr>
        <p:spPr>
          <a:xfrm>
            <a:off x="214282" y="1571612"/>
            <a:ext cx="8686800" cy="4508513"/>
          </a:xfrm>
        </p:spPr>
        <p:txBody>
          <a:bodyPr>
            <a:normAutofit fontScale="70000" lnSpcReduction="20000"/>
          </a:bodyPr>
          <a:lstStyle/>
          <a:p>
            <a:endParaRPr lang="es-ES" b="1" dirty="0" smtClean="0">
              <a:solidFill>
                <a:schemeClr val="accent1">
                  <a:lumMod val="75000"/>
                </a:schemeClr>
              </a:solidFill>
            </a:endParaRPr>
          </a:p>
          <a:p>
            <a:pPr>
              <a:buNone/>
            </a:pPr>
            <a:r>
              <a:rPr lang="es-ES" sz="4600" dirty="0" smtClean="0">
                <a:solidFill>
                  <a:schemeClr val="bg2">
                    <a:lumMod val="50000"/>
                  </a:schemeClr>
                </a:solidFill>
              </a:rPr>
              <a:t>   </a:t>
            </a:r>
            <a:r>
              <a:rPr lang="es-ES" sz="4600" dirty="0" smtClean="0"/>
              <a:t>Los roles sociales están determinados con relación a la edad y contexto en el que se desenvuelve la persona y están referidos a aspectos personales, escolares, laborales, comunitarios, de ocio, espirituales entre otros. </a:t>
            </a:r>
          </a:p>
          <a:p>
            <a:pPr>
              <a:buNone/>
            </a:pPr>
            <a:r>
              <a:rPr lang="es-ES" sz="4600" dirty="0" smtClean="0"/>
              <a:t>   La participación se evalúa mediante la observación directa de la interacción de la persona con el mundo social y material</a:t>
            </a:r>
            <a:r>
              <a:rPr lang="es-ES" sz="4400" dirty="0" smtClean="0"/>
              <a:t>.</a:t>
            </a:r>
          </a:p>
          <a:p>
            <a:pPr>
              <a:buNone/>
            </a:pPr>
            <a:r>
              <a:rPr lang="es-ES" sz="4400" b="1" dirty="0" smtClean="0"/>
              <a:t> </a:t>
            </a:r>
          </a:p>
          <a:p>
            <a:endParaRPr lang="es-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2400" b="1" dirty="0" smtClean="0">
                <a:solidFill>
                  <a:srgbClr val="0070C0"/>
                </a:solidFill>
              </a:rPr>
              <a:t>DIMENSIÓN IV: SALUD FÍSICA, SALUD MENTAL Y FACTORES ETIOLÓGICOS</a:t>
            </a:r>
            <a:endParaRPr lang="es-ES" sz="2400" b="1" dirty="0">
              <a:solidFill>
                <a:srgbClr val="0070C0"/>
              </a:solidFill>
            </a:endParaRPr>
          </a:p>
        </p:txBody>
      </p:sp>
      <p:sp>
        <p:nvSpPr>
          <p:cNvPr id="3" name="2 Marcador de contenido"/>
          <p:cNvSpPr>
            <a:spLocks noGrp="1"/>
          </p:cNvSpPr>
          <p:nvPr>
            <p:ph sz="quarter" idx="1"/>
          </p:nvPr>
        </p:nvSpPr>
        <p:spPr>
          <a:xfrm>
            <a:off x="612648" y="1285860"/>
            <a:ext cx="8153400" cy="4810140"/>
          </a:xfrm>
        </p:spPr>
        <p:txBody>
          <a:bodyPr>
            <a:normAutofit fontScale="47500" lnSpcReduction="20000"/>
          </a:bodyPr>
          <a:lstStyle/>
          <a:p>
            <a:pPr>
              <a:buNone/>
            </a:pPr>
            <a:r>
              <a:rPr lang="es-ES" sz="5400" b="1" dirty="0" smtClean="0"/>
              <a:t>.</a:t>
            </a:r>
            <a:endParaRPr lang="es-ES" sz="5900" dirty="0" smtClean="0"/>
          </a:p>
          <a:p>
            <a:r>
              <a:rPr lang="es-ES" sz="5900" b="1" dirty="0" smtClean="0"/>
              <a:t> </a:t>
            </a:r>
            <a:r>
              <a:rPr lang="es-ES" sz="5900" dirty="0" smtClean="0"/>
              <a:t>Las personas con retraso, presentan las enfermedades comunes a las demás personas, pero existen diferencias en la manera de afrontar los síntomas y consecuencias. Pueden presentar dificultad  para reconocer problemas físicos, de salud mental, comunicar síntomas y sentimientos frente al dolor, por lo que requieren entrenamiento en sistemas de comunicación aumentativos o alternativos que faciliten la expresión oportuna en esta situación, de una supervisión y acompañamiento permanente en la gestión de atención en salud y comprensión de planes de tratamiento</a:t>
            </a:r>
          </a:p>
          <a:p>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457200"/>
            <a:ext cx="8686800" cy="1114412"/>
          </a:xfrm>
        </p:spPr>
        <p:txBody>
          <a:bodyPr>
            <a:normAutofit fontScale="90000"/>
          </a:bodyPr>
          <a:lstStyle/>
          <a:p>
            <a:pPr algn="ctr"/>
            <a:r>
              <a:rPr lang="es-ES" sz="3100" b="1" dirty="0" smtClean="0"/>
              <a:t/>
            </a:r>
            <a:br>
              <a:rPr lang="es-ES" sz="3100" b="1" dirty="0" smtClean="0"/>
            </a:br>
            <a:r>
              <a:rPr lang="es-ES" sz="2700" b="1" dirty="0" smtClean="0">
                <a:solidFill>
                  <a:srgbClr val="0070C0"/>
                </a:solidFill>
              </a:rPr>
              <a:t>DIMENSIÓN V: CONTEXTO SOCIAL (AMBIENTE, CULTURA Y OPORTUNIDADES</a:t>
            </a:r>
            <a:r>
              <a:rPr lang="es-ES" sz="2700" dirty="0" smtClean="0">
                <a:solidFill>
                  <a:srgbClr val="0070C0"/>
                </a:solidFill>
              </a:rPr>
              <a:t/>
            </a:r>
            <a:br>
              <a:rPr lang="es-ES" sz="2700" dirty="0" smtClean="0">
                <a:solidFill>
                  <a:srgbClr val="0070C0"/>
                </a:solidFill>
              </a:rPr>
            </a:br>
            <a:endParaRPr lang="es-ES" sz="2700" dirty="0">
              <a:solidFill>
                <a:srgbClr val="0070C0"/>
              </a:solidFill>
            </a:endParaRPr>
          </a:p>
        </p:txBody>
      </p:sp>
      <p:sp>
        <p:nvSpPr>
          <p:cNvPr id="3" name="2 Marcador de contenido"/>
          <p:cNvSpPr>
            <a:spLocks noGrp="1"/>
          </p:cNvSpPr>
          <p:nvPr>
            <p:ph sz="quarter" idx="1"/>
          </p:nvPr>
        </p:nvSpPr>
        <p:spPr/>
        <p:txBody>
          <a:bodyPr>
            <a:normAutofit fontScale="92500" lnSpcReduction="20000"/>
          </a:bodyPr>
          <a:lstStyle/>
          <a:p>
            <a:r>
              <a:rPr lang="es-ES" dirty="0" smtClean="0"/>
              <a:t>A través de esta dimensión se valoran los niveles de actuación de la persona con retraso en el contexto, se diseñan e implementan apoyos que faciliten su integración desde cada uno de los siguientes niveles:</a:t>
            </a:r>
          </a:p>
          <a:p>
            <a:pPr>
              <a:buNone/>
            </a:pPr>
            <a:r>
              <a:rPr lang="es-ES" dirty="0" smtClean="0"/>
              <a:t>    Microsistema o entorno vital: relación de la persona con su entorno, como la familia, al lugar de trabajo y el grupo de compañeros.</a:t>
            </a:r>
          </a:p>
          <a:p>
            <a:pPr>
              <a:buNone/>
            </a:pPr>
            <a:r>
              <a:rPr lang="es-ES" dirty="0" smtClean="0"/>
              <a:t>     Mesosistema: ambientes cercanos como el barrio, los vecinos y organizaciones con servicios directos a las necesidades como ser humano.</a:t>
            </a:r>
          </a:p>
          <a:p>
            <a:pPr>
              <a:buNone/>
            </a:pPr>
            <a:r>
              <a:rPr lang="es-ES" dirty="0" smtClean="0"/>
              <a:t>     Macrosistema: patrones culturales, sistemas económicos y tendencias sociopolíticas</a:t>
            </a:r>
            <a:endParaRPr lang="es-E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sz="3100" b="1" dirty="0" smtClean="0"/>
              <a:t/>
            </a:r>
            <a:br>
              <a:rPr lang="es-ES" sz="3100" b="1" dirty="0" smtClean="0"/>
            </a:br>
            <a:r>
              <a:rPr lang="es-ES" sz="2700" b="1" dirty="0" smtClean="0">
                <a:solidFill>
                  <a:srgbClr val="0070C0"/>
                </a:solidFill>
              </a:rPr>
              <a:t>Perfil e intensidad de los apoyos necesarios</a:t>
            </a:r>
            <a:r>
              <a:rPr lang="es-ES" b="1" dirty="0" smtClean="0"/>
              <a:t/>
            </a:r>
            <a:br>
              <a:rPr lang="es-ES" b="1" dirty="0" smtClean="0"/>
            </a:br>
            <a:endParaRPr lang="es-ES" dirty="0"/>
          </a:p>
        </p:txBody>
      </p:sp>
      <p:sp>
        <p:nvSpPr>
          <p:cNvPr id="3" name="2 Marcador de contenido"/>
          <p:cNvSpPr>
            <a:spLocks noGrp="1"/>
          </p:cNvSpPr>
          <p:nvPr>
            <p:ph sz="quarter" idx="1"/>
          </p:nvPr>
        </p:nvSpPr>
        <p:spPr>
          <a:xfrm>
            <a:off x="612648" y="1142984"/>
            <a:ext cx="8153400" cy="4810140"/>
          </a:xfrm>
        </p:spPr>
        <p:txBody>
          <a:bodyPr>
            <a:normAutofit/>
          </a:bodyPr>
          <a:lstStyle/>
          <a:p>
            <a:r>
              <a:rPr lang="es-ES" dirty="0" smtClean="0"/>
              <a:t>Identificar el tipo y la intensidad de los apoyos necesarios en cada una de las cinco dimensiones </a:t>
            </a:r>
          </a:p>
          <a:p>
            <a:r>
              <a:rPr lang="es-ES" dirty="0" smtClean="0"/>
              <a:t>Se establecen cuatro niveles posibles de intensidad de los apoyos :</a:t>
            </a:r>
          </a:p>
          <a:p>
            <a:r>
              <a:rPr lang="es-ES" b="1" dirty="0" smtClean="0"/>
              <a:t>intermitente,</a:t>
            </a:r>
          </a:p>
          <a:p>
            <a:r>
              <a:rPr lang="es-ES" b="1" dirty="0" smtClean="0"/>
              <a:t> limitado</a:t>
            </a:r>
          </a:p>
          <a:p>
            <a:r>
              <a:rPr lang="es-ES" b="1" dirty="0" smtClean="0"/>
              <a:t> extenso  </a:t>
            </a:r>
          </a:p>
          <a:p>
            <a:r>
              <a:rPr lang="es-ES" b="1" dirty="0" smtClean="0"/>
              <a:t>generalizado</a:t>
            </a:r>
            <a:endParaRPr lang="es-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3100" dirty="0" smtClean="0"/>
              <a:t/>
            </a:r>
            <a:br>
              <a:rPr lang="es-ES" sz="3100" dirty="0" smtClean="0"/>
            </a:br>
            <a:r>
              <a:rPr lang="es-ES" sz="2700" b="1" dirty="0" smtClean="0">
                <a:solidFill>
                  <a:srgbClr val="0070C0"/>
                </a:solidFill>
              </a:rPr>
              <a:t>Función 3. Perfil de Necesidades de Apoyos</a:t>
            </a:r>
            <a:r>
              <a:rPr lang="es-ES" b="1" dirty="0" smtClean="0">
                <a:solidFill>
                  <a:schemeClr val="accent2">
                    <a:lumMod val="50000"/>
                  </a:schemeClr>
                </a:solidFill>
              </a:rPr>
              <a:t/>
            </a:r>
            <a:br>
              <a:rPr lang="es-ES" b="1" dirty="0" smtClean="0">
                <a:solidFill>
                  <a:schemeClr val="accent2">
                    <a:lumMod val="50000"/>
                  </a:schemeClr>
                </a:solidFill>
              </a:rPr>
            </a:br>
            <a:endParaRPr lang="es-ES" b="1" dirty="0">
              <a:solidFill>
                <a:schemeClr val="accent2">
                  <a:lumMod val="50000"/>
                </a:schemeClr>
              </a:solidFill>
            </a:endParaRPr>
          </a:p>
        </p:txBody>
      </p:sp>
      <p:sp>
        <p:nvSpPr>
          <p:cNvPr id="3" name="2 Marcador de contenido"/>
          <p:cNvSpPr>
            <a:spLocks noGrp="1"/>
          </p:cNvSpPr>
          <p:nvPr>
            <p:ph sz="quarter" idx="1"/>
          </p:nvPr>
        </p:nvSpPr>
        <p:spPr/>
        <p:txBody>
          <a:bodyPr>
            <a:normAutofit fontScale="70000" lnSpcReduction="20000"/>
          </a:bodyPr>
          <a:lstStyle/>
          <a:p>
            <a:r>
              <a:rPr lang="es-ES" dirty="0" smtClean="0"/>
              <a:t>Identifica los apoyos necesarios para mejorar el funcionamiento.</a:t>
            </a:r>
          </a:p>
          <a:p>
            <a:r>
              <a:rPr lang="es-ES" dirty="0" smtClean="0"/>
              <a:t>Identifica el tipo de apoyos necesario, la intensidad de apoyos necesaria, y la persona</a:t>
            </a:r>
          </a:p>
          <a:p>
            <a:r>
              <a:rPr lang="es-ES" dirty="0" smtClean="0"/>
              <a:t>responsable de proporcionar el apoyo en cada una de la nueve áreas de apoyo:</a:t>
            </a:r>
          </a:p>
          <a:p>
            <a:r>
              <a:rPr lang="es-ES" dirty="0" smtClean="0"/>
              <a:t>1. Desarrollo humano</a:t>
            </a:r>
          </a:p>
          <a:p>
            <a:r>
              <a:rPr lang="es-ES" dirty="0" smtClean="0"/>
              <a:t>2. Enseñanza y educación</a:t>
            </a:r>
          </a:p>
          <a:p>
            <a:r>
              <a:rPr lang="es-ES" dirty="0" smtClean="0"/>
              <a:t>3. Vida en el hogar</a:t>
            </a:r>
          </a:p>
          <a:p>
            <a:r>
              <a:rPr lang="es-ES" dirty="0" smtClean="0"/>
              <a:t>4. Vida en la comunidad</a:t>
            </a:r>
          </a:p>
          <a:p>
            <a:r>
              <a:rPr lang="es-ES" dirty="0" smtClean="0"/>
              <a:t>5. Empleo</a:t>
            </a:r>
          </a:p>
          <a:p>
            <a:r>
              <a:rPr lang="es-ES" dirty="0" smtClean="0"/>
              <a:t>6. Salud y seguridad</a:t>
            </a:r>
          </a:p>
          <a:p>
            <a:r>
              <a:rPr lang="es-ES" dirty="0" smtClean="0"/>
              <a:t>7. Conductual</a:t>
            </a:r>
          </a:p>
          <a:p>
            <a:r>
              <a:rPr lang="es-ES" dirty="0" smtClean="0"/>
              <a:t>8. Social</a:t>
            </a:r>
          </a:p>
          <a:p>
            <a:r>
              <a:rPr lang="es-ES" dirty="0" smtClean="0"/>
              <a:t>9. Protección y defensa</a:t>
            </a:r>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
            </a:r>
            <a:br>
              <a:rPr lang="es-ES" dirty="0" smtClean="0"/>
            </a:br>
            <a:r>
              <a:rPr lang="es-ES" sz="2700" b="1" dirty="0" smtClean="0">
                <a:solidFill>
                  <a:srgbClr val="0070C0"/>
                </a:solidFill>
              </a:rPr>
              <a:t>APOYO   INTERMITENTE</a:t>
            </a:r>
            <a:r>
              <a:rPr lang="es-ES" b="1" dirty="0" smtClean="0"/>
              <a:t/>
            </a:r>
            <a:br>
              <a:rPr lang="es-ES" b="1" dirty="0" smtClean="0"/>
            </a:br>
            <a:endParaRPr lang="es-ES" b="1" dirty="0"/>
          </a:p>
        </p:txBody>
      </p:sp>
      <p:sp>
        <p:nvSpPr>
          <p:cNvPr id="3" name="2 Marcador de contenido"/>
          <p:cNvSpPr>
            <a:spLocks noGrp="1"/>
          </p:cNvSpPr>
          <p:nvPr>
            <p:ph sz="quarter" idx="1"/>
          </p:nvPr>
        </p:nvSpPr>
        <p:spPr/>
        <p:txBody>
          <a:bodyPr>
            <a:normAutofit/>
          </a:bodyPr>
          <a:lstStyle/>
          <a:p>
            <a:r>
              <a:rPr lang="es-ES" dirty="0" smtClean="0"/>
              <a:t>Apoyo "cuando sea necesario”. Se caracteriza por su naturaleza episódica. Así, la persona no siempre necesita el (los) apoyo(s) ,o requiere apoyo de corta duración durante momentos de transición en el ciclo vital (ej. agudización de una crisis médica) Los apoyos intermitentes pueden </a:t>
            </a:r>
            <a:r>
              <a:rPr lang="es-ES" dirty="0" err="1" smtClean="0"/>
              <a:t>ser,de</a:t>
            </a:r>
            <a:r>
              <a:rPr lang="es-ES" dirty="0" smtClean="0"/>
              <a:t> alta o de baja intensidad</a:t>
            </a:r>
            <a:endParaRPr lang="es-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
            </a:r>
            <a:br>
              <a:rPr lang="es-ES" b="1" dirty="0" smtClean="0"/>
            </a:br>
            <a:r>
              <a:rPr lang="es-ES" sz="2700" b="1" dirty="0" smtClean="0">
                <a:solidFill>
                  <a:srgbClr val="0070C0"/>
                </a:solidFill>
              </a:rPr>
              <a:t>APOYO LIMITADO</a:t>
            </a:r>
            <a:br>
              <a:rPr lang="es-ES" sz="2700" b="1" dirty="0" smtClean="0">
                <a:solidFill>
                  <a:srgbClr val="0070C0"/>
                </a:solidFill>
              </a:rPr>
            </a:br>
            <a:endParaRPr lang="es-ES" sz="2700" dirty="0">
              <a:solidFill>
                <a:srgbClr val="0070C0"/>
              </a:solidFill>
            </a:endParaRPr>
          </a:p>
        </p:txBody>
      </p:sp>
      <p:sp>
        <p:nvSpPr>
          <p:cNvPr id="3" name="2 Marcador de contenido"/>
          <p:cNvSpPr>
            <a:spLocks noGrp="1"/>
          </p:cNvSpPr>
          <p:nvPr>
            <p:ph sz="quarter" idx="1"/>
          </p:nvPr>
        </p:nvSpPr>
        <p:spPr/>
        <p:txBody>
          <a:bodyPr>
            <a:normAutofit/>
          </a:bodyPr>
          <a:lstStyle/>
          <a:p>
            <a:r>
              <a:rPr lang="es-ES" sz="3600" dirty="0" smtClean="0"/>
              <a:t>Apoyos intensivos  caracterizados por su consistencia temporal ,por tiempo limitado pero no intermitente. Puede requerir un menor número de profesionales y menos costes que otros niveles de apoyo intensivos  (</a:t>
            </a:r>
            <a:r>
              <a:rPr lang="es-ES" sz="3600" dirty="0" err="1" smtClean="0"/>
              <a:t>ej.Apoyos</a:t>
            </a:r>
            <a:r>
              <a:rPr lang="es-ES" sz="3600" dirty="0" smtClean="0"/>
              <a:t> transitorios durante el periodo de transición de la escuela a la vida adulta</a:t>
            </a:r>
            <a:endParaRPr lang="es-ES" sz="3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 </a:t>
            </a:r>
            <a:br>
              <a:rPr lang="es-ES" b="1" dirty="0" smtClean="0"/>
            </a:br>
            <a:r>
              <a:rPr lang="es-ES" sz="2700" b="1" dirty="0" smtClean="0">
                <a:solidFill>
                  <a:srgbClr val="0070C0"/>
                </a:solidFill>
              </a:rPr>
              <a:t>APOYO EXTENSO</a:t>
            </a:r>
            <a:br>
              <a:rPr lang="es-ES" sz="2700" b="1" dirty="0" smtClean="0">
                <a:solidFill>
                  <a:srgbClr val="0070C0"/>
                </a:solidFill>
              </a:rPr>
            </a:br>
            <a:endParaRPr lang="es-ES" sz="2700" dirty="0">
              <a:solidFill>
                <a:srgbClr val="0070C0"/>
              </a:solidFill>
            </a:endParaRPr>
          </a:p>
        </p:txBody>
      </p:sp>
      <p:sp>
        <p:nvSpPr>
          <p:cNvPr id="3" name="2 Marcador de contenido"/>
          <p:cNvSpPr>
            <a:spLocks noGrp="1"/>
          </p:cNvSpPr>
          <p:nvPr>
            <p:ph sz="quarter" idx="1"/>
          </p:nvPr>
        </p:nvSpPr>
        <p:spPr>
          <a:xfrm>
            <a:off x="612648" y="1214422"/>
            <a:ext cx="8153400" cy="4881578"/>
          </a:xfrm>
        </p:spPr>
        <p:txBody>
          <a:bodyPr/>
          <a:lstStyle/>
          <a:p>
            <a:endParaRPr lang="es-ES" dirty="0" smtClean="0"/>
          </a:p>
          <a:p>
            <a:r>
              <a:rPr lang="es-ES" sz="3600" dirty="0" smtClean="0"/>
              <a:t>Apoyos caracterizados por una implicación regular (ej. diaria) en ,al menos ,algunos entornos (tales como el hogar o el trabajo ) y sin limitación temporal (ej. Apoyo en el hogar a largo plazo)</a:t>
            </a:r>
            <a:endParaRPr lang="es-ES" sz="3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
            </a:r>
            <a:br>
              <a:rPr lang="es-ES" b="1" dirty="0" smtClean="0"/>
            </a:br>
            <a:r>
              <a:rPr lang="es-ES" b="1" dirty="0" smtClean="0">
                <a:solidFill>
                  <a:schemeClr val="tx1"/>
                </a:solidFill>
              </a:rPr>
              <a:t> </a:t>
            </a:r>
            <a:r>
              <a:rPr lang="es-ES" sz="3100" b="1" dirty="0" smtClean="0">
                <a:solidFill>
                  <a:srgbClr val="0070C0"/>
                </a:solidFill>
              </a:rPr>
              <a:t>Apoyo Generalizado</a:t>
            </a:r>
            <a:br>
              <a:rPr lang="es-ES" sz="3100" b="1" dirty="0" smtClean="0">
                <a:solidFill>
                  <a:srgbClr val="0070C0"/>
                </a:solidFill>
              </a:rPr>
            </a:br>
            <a:endParaRPr lang="es-ES" sz="2700" dirty="0">
              <a:solidFill>
                <a:srgbClr val="0070C0"/>
              </a:solidFill>
            </a:endParaRPr>
          </a:p>
        </p:txBody>
      </p:sp>
      <p:sp>
        <p:nvSpPr>
          <p:cNvPr id="3" name="2 Marcador de contenido"/>
          <p:cNvSpPr>
            <a:spLocks noGrp="1"/>
          </p:cNvSpPr>
          <p:nvPr>
            <p:ph sz="quarter" idx="1"/>
          </p:nvPr>
        </p:nvSpPr>
        <p:spPr>
          <a:xfrm>
            <a:off x="304800" y="1554162"/>
            <a:ext cx="8410604" cy="4525963"/>
          </a:xfrm>
        </p:spPr>
        <p:txBody>
          <a:bodyPr>
            <a:normAutofit/>
          </a:bodyPr>
          <a:lstStyle/>
          <a:p>
            <a:pPr algn="just"/>
            <a:r>
              <a:rPr lang="es-ES" dirty="0" smtClean="0"/>
              <a:t>Apoyos caracterizados por su constancia, elevada intensidad; proporcionada en distintos entornos, con posibilidad de mantenerlo durante toda la vida. </a:t>
            </a:r>
          </a:p>
          <a:p>
            <a:pPr algn="just"/>
            <a:r>
              <a:rPr lang="es-ES" dirty="0" smtClean="0"/>
              <a:t>Estos apoyos generalizados suelen requerir más personal y mayor dedicación que los apoyos extensos o los de tiempo limitado</a:t>
            </a:r>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a:bodyPr>
          <a:lstStyle/>
          <a:p>
            <a:r>
              <a:rPr lang="es-ES" sz="3200" b="1" dirty="0" smtClean="0">
                <a:solidFill>
                  <a:srgbClr val="0070C0"/>
                </a:solidFill>
              </a:rPr>
              <a:t>DEFINICION</a:t>
            </a:r>
            <a:endParaRPr lang="es-ES" sz="3200" b="1" dirty="0">
              <a:solidFill>
                <a:srgbClr val="0070C0"/>
              </a:solidFill>
            </a:endParaRPr>
          </a:p>
        </p:txBody>
      </p:sp>
      <p:sp>
        <p:nvSpPr>
          <p:cNvPr id="5" name="4 Marcador de contenido"/>
          <p:cNvSpPr>
            <a:spLocks noGrp="1"/>
          </p:cNvSpPr>
          <p:nvPr>
            <p:ph sz="quarter" idx="1"/>
          </p:nvPr>
        </p:nvSpPr>
        <p:spPr/>
        <p:txBody>
          <a:bodyPr>
            <a:noAutofit/>
          </a:bodyPr>
          <a:lstStyle/>
          <a:p>
            <a:r>
              <a:rPr lang="es-ES" dirty="0" smtClean="0">
                <a:solidFill>
                  <a:schemeClr val="tx1"/>
                </a:solidFill>
              </a:rPr>
              <a:t>La discapacidad intelectual es una discapacidad caracterizada por </a:t>
            </a:r>
            <a:r>
              <a:rPr lang="es-ES" dirty="0" smtClean="0">
                <a:solidFill>
                  <a:schemeClr val="accent2">
                    <a:lumMod val="75000"/>
                  </a:schemeClr>
                </a:solidFill>
              </a:rPr>
              <a:t>limitaciones significativas tanto en el funcionamiento intelectual  como en conducta adaptativa, expresada en habilidades adaptativas, conceptuales sociales y practicas</a:t>
            </a:r>
            <a:r>
              <a:rPr lang="es-ES" dirty="0" smtClean="0">
                <a:solidFill>
                  <a:schemeClr val="tx1"/>
                </a:solidFill>
              </a:rPr>
              <a:t>. Esta discapacidad  se origina con  anterioridad a los 18 años </a:t>
            </a:r>
            <a:r>
              <a:rPr lang="en-US" dirty="0" smtClean="0"/>
              <a:t>s (</a:t>
            </a:r>
            <a:r>
              <a:rPr lang="en-US" dirty="0" err="1" smtClean="0"/>
              <a:t>Luckasson</a:t>
            </a:r>
            <a:r>
              <a:rPr lang="en-US" dirty="0" smtClean="0"/>
              <a:t> y cols., 2002, p. 8)</a:t>
            </a:r>
            <a:endParaRPr lang="es-ES" dirty="0" smtClean="0">
              <a:solidFill>
                <a:schemeClr val="tx1"/>
              </a:solidFill>
            </a:endParaRPr>
          </a:p>
          <a:p>
            <a:pPr>
              <a:buNone/>
            </a:pPr>
            <a:endParaRPr lang="es-ES" dirty="0" smtClean="0">
              <a:solidFill>
                <a:schemeClr val="tx1"/>
              </a:solidFill>
            </a:endParaRPr>
          </a:p>
          <a:p>
            <a:pPr>
              <a:buNone/>
            </a:pPr>
            <a:r>
              <a:rPr lang="es-ES" dirty="0" smtClean="0">
                <a:solidFill>
                  <a:schemeClr val="tx1"/>
                </a:solidFill>
              </a:rPr>
              <a:t>(</a:t>
            </a:r>
            <a:r>
              <a:rPr lang="es-ES" sz="1200" dirty="0" smtClean="0">
                <a:solidFill>
                  <a:schemeClr val="tx1"/>
                </a:solidFill>
              </a:rPr>
              <a:t>AAIDD 2002 </a:t>
            </a:r>
            <a:r>
              <a:rPr lang="es-ES" dirty="0" smtClean="0">
                <a:solidFill>
                  <a:schemeClr val="tx1"/>
                </a:solidFill>
              </a:rPr>
              <a:t>) </a:t>
            </a:r>
            <a:r>
              <a:rPr lang="es-ES" sz="1200" dirty="0" smtClean="0">
                <a:solidFill>
                  <a:schemeClr val="tx1"/>
                </a:solidFill>
              </a:rPr>
              <a:t>Asociación americana sobre discapacidad intelectual y discapacidades del desarrollo </a:t>
            </a:r>
            <a:endParaRPr lang="es-ES" sz="1200"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sz="3100" dirty="0" smtClean="0"/>
              <a:t/>
            </a:r>
            <a:br>
              <a:rPr lang="es-ES" sz="3100" dirty="0" smtClean="0"/>
            </a:br>
            <a:r>
              <a:rPr lang="es-ES" sz="3100" dirty="0" smtClean="0">
                <a:solidFill>
                  <a:srgbClr val="0070C0"/>
                </a:solidFill>
              </a:rPr>
              <a:t>Proceso de evaluación y planificación de los apoyos</a:t>
            </a:r>
            <a:r>
              <a:rPr lang="es-ES" dirty="0" smtClean="0"/>
              <a:t/>
            </a:r>
            <a:br>
              <a:rPr lang="es-ES" dirty="0" smtClean="0"/>
            </a:br>
            <a:endParaRPr lang="es-ES" dirty="0"/>
          </a:p>
        </p:txBody>
      </p:sp>
      <p:sp>
        <p:nvSpPr>
          <p:cNvPr id="3" name="2 Marcador de contenido"/>
          <p:cNvSpPr>
            <a:spLocks noGrp="1"/>
          </p:cNvSpPr>
          <p:nvPr>
            <p:ph sz="quarter" idx="1"/>
          </p:nvPr>
        </p:nvSpPr>
        <p:spPr/>
        <p:txBody>
          <a:bodyPr>
            <a:normAutofit fontScale="77500" lnSpcReduction="20000"/>
          </a:bodyPr>
          <a:lstStyle/>
          <a:p>
            <a:r>
              <a:rPr lang="es-ES" dirty="0" smtClean="0"/>
              <a:t>El proceso de evaluación y planificación de los apoyos propuesto por la AAMR se</a:t>
            </a:r>
          </a:p>
          <a:p>
            <a:r>
              <a:rPr lang="es-ES" dirty="0" smtClean="0"/>
              <a:t>compone de cuatro pasos:</a:t>
            </a:r>
          </a:p>
          <a:p>
            <a:r>
              <a:rPr lang="es-ES" dirty="0" smtClean="0"/>
              <a:t>1) Identificar las áreas relevantes de apoyo: entre las nueve citadas.</a:t>
            </a:r>
          </a:p>
          <a:p>
            <a:r>
              <a:rPr lang="es-ES" dirty="0" smtClean="0"/>
              <a:t>2) Identificar las actividades de apoyo relevantes para cada una de las áreas: de</a:t>
            </a:r>
          </a:p>
          <a:p>
            <a:r>
              <a:rPr lang="es-ES" dirty="0" smtClean="0"/>
              <a:t>acuerdo con los intereses y preferencias de la persona, y con la probabilidad de</a:t>
            </a:r>
          </a:p>
          <a:p>
            <a:r>
              <a:rPr lang="es-ES" dirty="0" smtClean="0"/>
              <a:t>participar en ellas por la persona y por el contexto.</a:t>
            </a:r>
          </a:p>
          <a:p>
            <a:r>
              <a:rPr lang="es-ES" dirty="0" smtClean="0"/>
              <a:t>3) Valorar el nivel o intensidad de las necesidades de apoyo: de acuerdo con la</a:t>
            </a:r>
          </a:p>
          <a:p>
            <a:r>
              <a:rPr lang="es-ES" dirty="0" smtClean="0"/>
              <a:t>frecuencia, duración y tipo de apoyo;</a:t>
            </a:r>
            <a:endParaRPr lang="es-E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2800" dirty="0" smtClean="0"/>
              <a:t/>
            </a:r>
            <a:br>
              <a:rPr lang="es-ES" sz="2800" dirty="0" smtClean="0"/>
            </a:br>
            <a:r>
              <a:rPr lang="es-ES" sz="2800" dirty="0" smtClean="0">
                <a:solidFill>
                  <a:srgbClr val="0070C0"/>
                </a:solidFill>
              </a:rPr>
              <a:t>4) Escribir el Plan Individualizado de Apoyos que refleje al individuo</a:t>
            </a:r>
            <a:r>
              <a:rPr lang="es-ES" sz="2800" dirty="0" smtClean="0"/>
              <a:t>:</a:t>
            </a:r>
            <a:br>
              <a:rPr lang="es-ES" sz="2800" dirty="0" smtClean="0"/>
            </a:br>
            <a:endParaRPr lang="es-ES" sz="2800" dirty="0"/>
          </a:p>
        </p:txBody>
      </p:sp>
      <p:sp>
        <p:nvSpPr>
          <p:cNvPr id="3" name="2 Marcador de contenido"/>
          <p:cNvSpPr>
            <a:spLocks noGrp="1"/>
          </p:cNvSpPr>
          <p:nvPr>
            <p:ph sz="quarter" idx="1"/>
          </p:nvPr>
        </p:nvSpPr>
        <p:spPr>
          <a:xfrm>
            <a:off x="214282" y="1600200"/>
            <a:ext cx="8551766" cy="4495800"/>
          </a:xfrm>
        </p:spPr>
        <p:txBody>
          <a:bodyPr>
            <a:normAutofit fontScale="77500" lnSpcReduction="20000"/>
          </a:bodyPr>
          <a:lstStyle/>
          <a:p>
            <a:r>
              <a:rPr lang="es-ES" dirty="0" smtClean="0"/>
              <a:t>a. Los intereses y preferencias de la persona</a:t>
            </a:r>
          </a:p>
          <a:p>
            <a:r>
              <a:rPr lang="es-ES" dirty="0" smtClean="0"/>
              <a:t>b. Áreas y actividades de apoyo necesitadas</a:t>
            </a:r>
          </a:p>
          <a:p>
            <a:r>
              <a:rPr lang="es-ES" dirty="0" smtClean="0"/>
              <a:t>c. Contextos y actividades en los cuales la persona probablemente</a:t>
            </a:r>
          </a:p>
          <a:p>
            <a:r>
              <a:rPr lang="es-ES" dirty="0" smtClean="0"/>
              <a:t>participará</a:t>
            </a:r>
          </a:p>
          <a:p>
            <a:r>
              <a:rPr lang="es-ES" dirty="0" smtClean="0"/>
              <a:t>d. Funciones específicas de apoyo dirigidas a las necesidades de apoyo</a:t>
            </a:r>
          </a:p>
          <a:p>
            <a:r>
              <a:rPr lang="es-ES" dirty="0" smtClean="0"/>
              <a:t>identificadas</a:t>
            </a:r>
          </a:p>
          <a:p>
            <a:r>
              <a:rPr lang="es-ES" dirty="0" smtClean="0"/>
              <a:t>e. Énfasis en los apoyos naturales</a:t>
            </a:r>
          </a:p>
          <a:p>
            <a:r>
              <a:rPr lang="es-ES" dirty="0" smtClean="0"/>
              <a:t>f. Personas responsables de proporcionar las funciones de apoyo22</a:t>
            </a:r>
          </a:p>
          <a:p>
            <a:r>
              <a:rPr lang="es-ES" dirty="0" smtClean="0"/>
              <a:t>g. Resultados personales</a:t>
            </a:r>
          </a:p>
          <a:p>
            <a:r>
              <a:rPr lang="es-ES" dirty="0" smtClean="0"/>
              <a:t>h. Un plan para controlar la provisión y resultados personales de los apoyos provistos.</a:t>
            </a:r>
          </a:p>
          <a:p>
            <a:endParaRPr lang="es-E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
            </a:r>
            <a:br>
              <a:rPr lang="es-ES" dirty="0" smtClean="0"/>
            </a:br>
            <a:r>
              <a:rPr lang="es-ES" sz="2700" b="1" dirty="0" smtClean="0">
                <a:solidFill>
                  <a:srgbClr val="0070C0"/>
                </a:solidFill>
              </a:rPr>
              <a:t>CONCEPCION DE LOS APOYOS</a:t>
            </a:r>
            <a:r>
              <a:rPr lang="es-ES" sz="4900" b="1" dirty="0" smtClean="0">
                <a:solidFill>
                  <a:schemeClr val="tx1"/>
                </a:solidFill>
              </a:rPr>
              <a:t/>
            </a:r>
            <a:br>
              <a:rPr lang="es-ES" sz="4900" b="1" dirty="0" smtClean="0">
                <a:solidFill>
                  <a:schemeClr val="tx1"/>
                </a:solidFill>
              </a:rPr>
            </a:br>
            <a:endParaRPr lang="es-ES" sz="4900" b="1" dirty="0">
              <a:solidFill>
                <a:schemeClr val="tx1"/>
              </a:solidFill>
            </a:endParaRPr>
          </a:p>
        </p:txBody>
      </p:sp>
      <p:sp>
        <p:nvSpPr>
          <p:cNvPr id="3" name="2 Marcador de contenido"/>
          <p:cNvSpPr>
            <a:spLocks noGrp="1"/>
          </p:cNvSpPr>
          <p:nvPr>
            <p:ph sz="quarter" idx="1"/>
          </p:nvPr>
        </p:nvSpPr>
        <p:spPr>
          <a:xfrm>
            <a:off x="612648" y="1071546"/>
            <a:ext cx="8153400" cy="5024454"/>
          </a:xfrm>
        </p:spPr>
        <p:txBody>
          <a:bodyPr>
            <a:noAutofit/>
          </a:bodyPr>
          <a:lstStyle/>
          <a:p>
            <a:r>
              <a:rPr lang="es-ES" sz="2800" b="1" dirty="0" smtClean="0"/>
              <a:t>Intensidad de apoyo</a:t>
            </a:r>
          </a:p>
          <a:p>
            <a:r>
              <a:rPr lang="es-ES" sz="1800" dirty="0" smtClean="0"/>
              <a:t>•Intermitente</a:t>
            </a:r>
          </a:p>
          <a:p>
            <a:r>
              <a:rPr lang="es-ES" sz="1800" dirty="0" smtClean="0"/>
              <a:t>•Limitado</a:t>
            </a:r>
          </a:p>
          <a:p>
            <a:r>
              <a:rPr lang="es-ES" sz="1800" dirty="0" smtClean="0"/>
              <a:t>•Extenso</a:t>
            </a:r>
          </a:p>
          <a:p>
            <a:r>
              <a:rPr lang="es-ES" sz="1800" dirty="0" smtClean="0"/>
              <a:t>•Generalizado</a:t>
            </a:r>
          </a:p>
          <a:p>
            <a:r>
              <a:rPr lang="es-ES" sz="2800" b="1" dirty="0" smtClean="0"/>
              <a:t>Funciones de apoyo</a:t>
            </a:r>
          </a:p>
          <a:p>
            <a:r>
              <a:rPr lang="es-ES" sz="1800" dirty="0" smtClean="0"/>
              <a:t>•De amistad</a:t>
            </a:r>
          </a:p>
          <a:p>
            <a:r>
              <a:rPr lang="es-ES" sz="1800" dirty="0" smtClean="0"/>
              <a:t>•Ayuda económica</a:t>
            </a:r>
          </a:p>
          <a:p>
            <a:r>
              <a:rPr lang="es-ES" sz="1800" dirty="0" smtClean="0"/>
              <a:t>•Ayuda de empleo</a:t>
            </a:r>
          </a:p>
          <a:p>
            <a:r>
              <a:rPr lang="es-ES" sz="1800" dirty="0" smtClean="0"/>
              <a:t>•Apoyo comportamental</a:t>
            </a:r>
          </a:p>
          <a:p>
            <a:r>
              <a:rPr lang="es-ES" sz="1800" dirty="0" smtClean="0"/>
              <a:t>•Ayuda en el hogar</a:t>
            </a:r>
          </a:p>
          <a:p>
            <a:r>
              <a:rPr lang="es-ES" sz="1800" dirty="0" smtClean="0"/>
              <a:t>•Acceso de utilización de la comunidad</a:t>
            </a:r>
          </a:p>
          <a:p>
            <a:r>
              <a:rPr lang="es-ES" sz="1800" dirty="0" smtClean="0"/>
              <a:t>•Ayuda salud</a:t>
            </a:r>
          </a:p>
          <a:p>
            <a:endParaRPr lang="es-ES" sz="1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b="1" dirty="0" smtClean="0">
                <a:solidFill>
                  <a:srgbClr val="0070C0"/>
                </a:solidFill>
              </a:rPr>
              <a:t>CONCEPCION </a:t>
            </a:r>
            <a:r>
              <a:rPr lang="es-ES" sz="4000" b="1" dirty="0" smtClean="0">
                <a:solidFill>
                  <a:srgbClr val="0070C0"/>
                </a:solidFill>
              </a:rPr>
              <a:t>de los apoyos</a:t>
            </a:r>
            <a:endParaRPr lang="es-ES" sz="3600" b="1" dirty="0">
              <a:solidFill>
                <a:srgbClr val="0070C0"/>
              </a:solidFill>
            </a:endParaRPr>
          </a:p>
        </p:txBody>
      </p:sp>
      <p:sp>
        <p:nvSpPr>
          <p:cNvPr id="3" name="2 Marcador de contenido"/>
          <p:cNvSpPr>
            <a:spLocks noGrp="1"/>
          </p:cNvSpPr>
          <p:nvPr>
            <p:ph sz="quarter" idx="1"/>
          </p:nvPr>
        </p:nvSpPr>
        <p:spPr/>
        <p:txBody>
          <a:bodyPr>
            <a:normAutofit fontScale="70000" lnSpcReduction="20000"/>
          </a:bodyPr>
          <a:lstStyle/>
          <a:p>
            <a:r>
              <a:rPr lang="es-ES" sz="4000" b="1" dirty="0" smtClean="0"/>
              <a:t>Recursos de apoyo</a:t>
            </a:r>
          </a:p>
          <a:p>
            <a:r>
              <a:rPr lang="es-ES" dirty="0" smtClean="0"/>
              <a:t>Personales</a:t>
            </a:r>
          </a:p>
          <a:p>
            <a:r>
              <a:rPr lang="es-ES" dirty="0" smtClean="0"/>
              <a:t>Otras personas</a:t>
            </a:r>
          </a:p>
          <a:p>
            <a:r>
              <a:rPr lang="es-ES" dirty="0" smtClean="0"/>
              <a:t>Tecnológicos</a:t>
            </a:r>
          </a:p>
          <a:p>
            <a:r>
              <a:rPr lang="es-ES" dirty="0" smtClean="0"/>
              <a:t>Servicios</a:t>
            </a:r>
          </a:p>
          <a:p>
            <a:endParaRPr lang="es-ES" sz="4000" b="1" dirty="0" smtClean="0"/>
          </a:p>
          <a:p>
            <a:r>
              <a:rPr lang="es-ES" sz="4000" b="1" dirty="0" smtClean="0"/>
              <a:t>Resultados deseados</a:t>
            </a:r>
          </a:p>
          <a:p>
            <a:r>
              <a:rPr lang="es-ES" dirty="0" smtClean="0"/>
              <a:t>Incrementar el nivel de habilidades adaptativas/ capacidades  </a:t>
            </a:r>
          </a:p>
          <a:p>
            <a:r>
              <a:rPr lang="es-ES" dirty="0" smtClean="0"/>
              <a:t>funcionales</a:t>
            </a:r>
          </a:p>
          <a:p>
            <a:r>
              <a:rPr lang="es-ES" dirty="0" smtClean="0"/>
              <a:t>Maximizar los objetivos de habilitación relacionados con la salud ,bienestar físico, psicológico o funcional</a:t>
            </a:r>
          </a:p>
          <a:p>
            <a:r>
              <a:rPr lang="es-ES" dirty="0" smtClean="0"/>
              <a:t>Potenciar las características ambientales que posibiliten la presencia, elecciones ,competencia ,respeto y participación en la comunidad</a:t>
            </a:r>
          </a:p>
          <a:p>
            <a:endParaRPr lang="es-E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p:txBody>
          <a:bodyPr>
            <a:normAutofit/>
          </a:bodyPr>
          <a:lstStyle/>
          <a:p>
            <a:pPr>
              <a:buNone/>
            </a:pPr>
            <a:endParaRPr lang="es-ES" sz="4800" dirty="0" smtClean="0"/>
          </a:p>
          <a:p>
            <a:pPr>
              <a:buNone/>
            </a:pPr>
            <a:r>
              <a:rPr lang="es-ES" sz="4800" dirty="0" smtClean="0"/>
              <a:t>  </a:t>
            </a:r>
            <a:r>
              <a:rPr lang="es-ES" sz="4800" b="1" dirty="0" smtClean="0">
                <a:solidFill>
                  <a:srgbClr val="0070C0"/>
                </a:solidFill>
              </a:rPr>
              <a:t>DISCAPACIDAD E INCLUSIÓN EDUCATIVA</a:t>
            </a:r>
            <a:endParaRPr lang="es-ES" sz="4800" b="1" dirty="0">
              <a:solidFill>
                <a:srgbClr val="0070C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smtClean="0">
                <a:solidFill>
                  <a:schemeClr val="accent1">
                    <a:lumMod val="75000"/>
                  </a:schemeClr>
                </a:solidFill>
              </a:rPr>
              <a:t>ANTECEDENTES</a:t>
            </a:r>
            <a:r>
              <a:rPr lang="es-ES" sz="3200" dirty="0" smtClean="0"/>
              <a:t> </a:t>
            </a:r>
            <a:endParaRPr lang="es-ES" sz="3200" dirty="0"/>
          </a:p>
        </p:txBody>
      </p:sp>
      <p:sp>
        <p:nvSpPr>
          <p:cNvPr id="3" name="2 Marcador de contenido"/>
          <p:cNvSpPr>
            <a:spLocks noGrp="1"/>
          </p:cNvSpPr>
          <p:nvPr>
            <p:ph sz="quarter" idx="1"/>
          </p:nvPr>
        </p:nvSpPr>
        <p:spPr>
          <a:xfrm>
            <a:off x="304800" y="1563693"/>
            <a:ext cx="7910538" cy="4722827"/>
          </a:xfrm>
        </p:spPr>
        <p:txBody>
          <a:bodyPr>
            <a:normAutofit fontScale="92500" lnSpcReduction="10000"/>
          </a:bodyPr>
          <a:lstStyle/>
          <a:p>
            <a:pPr algn="just"/>
            <a:r>
              <a:rPr lang="es-ES" sz="2800" dirty="0" smtClean="0">
                <a:solidFill>
                  <a:schemeClr val="bg2">
                    <a:lumMod val="25000"/>
                  </a:schemeClr>
                </a:solidFill>
              </a:rPr>
              <a:t>Tradicionalmente, las personas con discapacidad intelectual han estado </a:t>
            </a:r>
            <a:r>
              <a:rPr lang="es-ES" sz="2800" dirty="0" smtClean="0">
                <a:solidFill>
                  <a:schemeClr val="accent2">
                    <a:lumMod val="75000"/>
                  </a:schemeClr>
                </a:solidFill>
              </a:rPr>
              <a:t>excluidas de la modalidad de Educación Formal en el país, hecho que se ha fundamentado en creencias y esquemas de subvaloración de su capacidad y desempeño</a:t>
            </a:r>
            <a:r>
              <a:rPr lang="es-ES" sz="2800" dirty="0" smtClean="0">
                <a:solidFill>
                  <a:schemeClr val="bg2">
                    <a:lumMod val="25000"/>
                  </a:schemeClr>
                </a:solidFill>
              </a:rPr>
              <a:t>; la inclusión de componentes  sociales de la discapacidad como el de participación, </a:t>
            </a:r>
            <a:r>
              <a:rPr lang="pt-BR" sz="2800" dirty="0" smtClean="0">
                <a:solidFill>
                  <a:schemeClr val="bg2">
                    <a:lumMod val="25000"/>
                  </a:schemeClr>
                </a:solidFill>
              </a:rPr>
              <a:t>d e r e c h o ,</a:t>
            </a:r>
            <a:r>
              <a:rPr lang="es-ES" sz="2800" dirty="0" smtClean="0">
                <a:solidFill>
                  <a:schemeClr val="bg2">
                    <a:lumMod val="25000"/>
                  </a:schemeClr>
                </a:solidFill>
              </a:rPr>
              <a:t>autodeterminación y equidad en el </a:t>
            </a:r>
            <a:r>
              <a:rPr lang="pt-BR" sz="2800" dirty="0" smtClean="0">
                <a:solidFill>
                  <a:schemeClr val="bg2">
                    <a:lumMod val="25000"/>
                  </a:schemeClr>
                </a:solidFill>
              </a:rPr>
              <a:t>c o m p o n e n t e </a:t>
            </a:r>
            <a:r>
              <a:rPr lang="es-ES" sz="2800" dirty="0" smtClean="0">
                <a:solidFill>
                  <a:schemeClr val="bg2">
                    <a:lumMod val="25000"/>
                  </a:schemeClr>
                </a:solidFill>
              </a:rPr>
              <a:t>conceptual deben propiciar una mirada más comprensiva de la persona con </a:t>
            </a:r>
            <a:r>
              <a:rPr lang="pt-BR" sz="2800" dirty="0" smtClean="0">
                <a:solidFill>
                  <a:schemeClr val="bg2">
                    <a:lumMod val="25000"/>
                  </a:schemeClr>
                </a:solidFill>
              </a:rPr>
              <a:t>d i s c a p a c i d a d   intelectual</a:t>
            </a:r>
            <a:r>
              <a:rPr lang="es-ES" sz="2800" dirty="0" smtClean="0">
                <a:solidFill>
                  <a:schemeClr val="bg2">
                    <a:lumMod val="25000"/>
                  </a:schemeClr>
                </a:solidFill>
              </a:rPr>
              <a:t> como ser humano, sin seguir insistiendo en su condición de limitación</a:t>
            </a:r>
            <a:r>
              <a:rPr lang="es-ES" dirty="0" smtClean="0"/>
              <a:t>.</a:t>
            </a:r>
            <a:endParaRPr lang="es-E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3600" dirty="0" smtClean="0">
                <a:solidFill>
                  <a:srgbClr val="0070C0"/>
                </a:solidFill>
              </a:rPr>
              <a:t>diferencia entre integración escolar y aulas inclusivas</a:t>
            </a:r>
            <a:endParaRPr lang="es-ES" sz="3600" dirty="0">
              <a:solidFill>
                <a:srgbClr val="0070C0"/>
              </a:solidFill>
            </a:endParaRPr>
          </a:p>
        </p:txBody>
      </p:sp>
      <p:sp>
        <p:nvSpPr>
          <p:cNvPr id="3" name="2 Marcador de contenido"/>
          <p:cNvSpPr>
            <a:spLocks noGrp="1"/>
          </p:cNvSpPr>
          <p:nvPr>
            <p:ph sz="quarter" idx="1"/>
          </p:nvPr>
        </p:nvSpPr>
        <p:spPr/>
        <p:txBody>
          <a:bodyPr>
            <a:normAutofit fontScale="92500" lnSpcReduction="20000"/>
          </a:bodyPr>
          <a:lstStyle/>
          <a:p>
            <a:pPr algn="just">
              <a:buClr>
                <a:schemeClr val="tx2"/>
              </a:buClr>
              <a:buFont typeface="Wingdings" pitchFamily="2" charset="2"/>
              <a:buChar char="p"/>
            </a:pPr>
            <a:r>
              <a:rPr lang="es-ES" sz="3200" dirty="0" smtClean="0"/>
              <a:t>La integración escolar es concebida como la reforma de un sistema de educación especial cuyo objetivo es encontrar los sistemas más apropiados para incorporar los servicios y programas de la educación especial a las escuelas ordinarias.</a:t>
            </a:r>
          </a:p>
          <a:p>
            <a:pPr algn="just">
              <a:buNone/>
            </a:pPr>
            <a:endParaRPr lang="es-ES" sz="3200" dirty="0" smtClean="0"/>
          </a:p>
          <a:p>
            <a:pPr algn="just">
              <a:buClr>
                <a:schemeClr val="tx2"/>
              </a:buClr>
              <a:buFont typeface="Wingdings" pitchFamily="2" charset="2"/>
              <a:buChar char="p"/>
            </a:pPr>
            <a:r>
              <a:rPr lang="es-ES" sz="3200" dirty="0" smtClean="0"/>
              <a:t>Con la propuesta de escuelas inclusivas se  pretende conseguir una sociedad más igualitaria y menos excluyente, propiciando una mejor participación de los alumnos en la cultura y en el currículo común de la escuela</a:t>
            </a:r>
            <a:endParaRPr lang="es-E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214290"/>
            <a:ext cx="8510590" cy="990600"/>
          </a:xfrm>
        </p:spPr>
        <p:txBody>
          <a:bodyPr/>
          <a:lstStyle/>
          <a:p>
            <a:r>
              <a:rPr lang="es-ES" dirty="0" smtClean="0">
                <a:solidFill>
                  <a:srgbClr val="0070C0"/>
                </a:solidFill>
              </a:rPr>
              <a:t>Conceptualización necesaria</a:t>
            </a:r>
            <a:endParaRPr lang="es-ES" dirty="0">
              <a:solidFill>
                <a:srgbClr val="0070C0"/>
              </a:solidFill>
            </a:endParaRPr>
          </a:p>
        </p:txBody>
      </p:sp>
      <p:pic>
        <p:nvPicPr>
          <p:cNvPr id="4" name="Picture 2"/>
          <p:cNvPicPr>
            <a:picLocks noGrp="1" noChangeAspect="1" noChangeArrowheads="1"/>
          </p:cNvPicPr>
          <p:nvPr>
            <p:ph sz="quarter" idx="1"/>
          </p:nvPr>
        </p:nvPicPr>
        <p:blipFill>
          <a:blip r:embed="rId2"/>
          <a:srcRect/>
          <a:stretch>
            <a:fillRect/>
          </a:stretch>
        </p:blipFill>
        <p:spPr bwMode="auto">
          <a:xfrm>
            <a:off x="500034" y="1600200"/>
            <a:ext cx="8143932" cy="48291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BO" b="1" dirty="0" smtClean="0">
                <a:solidFill>
                  <a:srgbClr val="0070C0"/>
                </a:solidFill>
              </a:rPr>
              <a:t>INTEGRACIÓN VS. INCLUSIÓN </a:t>
            </a:r>
            <a:endParaRPr lang="es-ES" dirty="0">
              <a:solidFill>
                <a:srgbClr val="0070C0"/>
              </a:solidFill>
            </a:endParaRPr>
          </a:p>
        </p:txBody>
      </p:sp>
      <p:sp>
        <p:nvSpPr>
          <p:cNvPr id="6" name="5 Marcador de contenido"/>
          <p:cNvSpPr>
            <a:spLocks noGrp="1"/>
          </p:cNvSpPr>
          <p:nvPr>
            <p:ph sz="quarter" idx="2"/>
          </p:nvPr>
        </p:nvSpPr>
        <p:spPr>
          <a:xfrm>
            <a:off x="609600" y="2438400"/>
            <a:ext cx="4105276" cy="3581400"/>
          </a:xfrm>
        </p:spPr>
        <p:txBody>
          <a:bodyPr>
            <a:normAutofit fontScale="77500" lnSpcReduction="20000"/>
          </a:bodyPr>
          <a:lstStyle/>
          <a:p>
            <a:r>
              <a:rPr lang="es-ES" sz="3200" dirty="0" smtClean="0">
                <a:latin typeface="Times New Roman" pitchFamily="18" charset="0"/>
              </a:rPr>
              <a:t>La integración conceptualmente parte de la premisa de una anterior segregación. </a:t>
            </a:r>
            <a:r>
              <a:rPr lang="es-ES" sz="3200" b="1" dirty="0" smtClean="0">
                <a:latin typeface="Times New Roman" pitchFamily="18" charset="0"/>
              </a:rPr>
              <a:t>Persigue una inserción de la diferencia sin ejercer, necesariamente, cambios en los sistemas que garantice una participación justa y digna</a:t>
            </a:r>
            <a:endParaRPr lang="es-ES" b="1" dirty="0"/>
          </a:p>
        </p:txBody>
      </p:sp>
      <p:sp>
        <p:nvSpPr>
          <p:cNvPr id="8" name="7 Marcador de contenido"/>
          <p:cNvSpPr>
            <a:spLocks noGrp="1"/>
          </p:cNvSpPr>
          <p:nvPr>
            <p:ph sz="quarter" idx="4"/>
          </p:nvPr>
        </p:nvSpPr>
        <p:spPr>
          <a:xfrm>
            <a:off x="4714876" y="2438400"/>
            <a:ext cx="3971924" cy="3581400"/>
          </a:xfrm>
        </p:spPr>
        <p:txBody>
          <a:bodyPr>
            <a:normAutofit fontScale="77500" lnSpcReduction="20000"/>
          </a:bodyPr>
          <a:lstStyle/>
          <a:p>
            <a:r>
              <a:rPr lang="es-ES" sz="3200" dirty="0" smtClean="0">
                <a:latin typeface="Times New Roman" pitchFamily="18" charset="0"/>
              </a:rPr>
              <a:t>La inclusión supone un </a:t>
            </a:r>
            <a:r>
              <a:rPr lang="es-ES" sz="3200" b="1" dirty="0" smtClean="0">
                <a:latin typeface="Times New Roman" pitchFamily="18" charset="0"/>
              </a:rPr>
              <a:t>sistema único para todos adaptado a la diversidad de la totalidad de todos sus integrantes</a:t>
            </a:r>
            <a:r>
              <a:rPr lang="es-ES" sz="3200" dirty="0" smtClean="0">
                <a:latin typeface="Times New Roman" pitchFamily="18" charset="0"/>
              </a:rPr>
              <a:t> donde la individualización propuesta alcanza a todos por igual y selecciona las estrategias de acuerdo a las necesidades particulares de unos y otros</a:t>
            </a:r>
            <a:endParaRPr lang="es-ES" dirty="0"/>
          </a:p>
        </p:txBody>
      </p:sp>
      <p:sp>
        <p:nvSpPr>
          <p:cNvPr id="5" name="4 Marcador de texto"/>
          <p:cNvSpPr>
            <a:spLocks noGrp="1"/>
          </p:cNvSpPr>
          <p:nvPr>
            <p:ph type="body" sz="quarter" idx="1"/>
          </p:nvPr>
        </p:nvSpPr>
        <p:spPr/>
        <p:txBody>
          <a:bodyPr>
            <a:normAutofit fontScale="70000" lnSpcReduction="20000"/>
          </a:bodyPr>
          <a:lstStyle/>
          <a:p>
            <a:endParaRPr lang="es-BO" i="1" dirty="0" smtClean="0"/>
          </a:p>
          <a:p>
            <a:pPr algn="ctr"/>
            <a:r>
              <a:rPr lang="es-BO" sz="2800" dirty="0" smtClean="0"/>
              <a:t>INTEGRACIÓN</a:t>
            </a:r>
            <a:r>
              <a:rPr lang="es-BO" i="1" dirty="0" smtClean="0"/>
              <a:t> </a:t>
            </a:r>
          </a:p>
          <a:p>
            <a:endParaRPr lang="es-ES" dirty="0"/>
          </a:p>
        </p:txBody>
      </p:sp>
      <p:sp>
        <p:nvSpPr>
          <p:cNvPr id="7" name="6 Marcador de texto"/>
          <p:cNvSpPr>
            <a:spLocks noGrp="1"/>
          </p:cNvSpPr>
          <p:nvPr>
            <p:ph type="body" sz="quarter" idx="3"/>
          </p:nvPr>
        </p:nvSpPr>
        <p:spPr/>
        <p:txBody>
          <a:bodyPr/>
          <a:lstStyle/>
          <a:p>
            <a:pPr algn="ctr"/>
            <a:r>
              <a:rPr lang="es-BO" dirty="0" smtClean="0"/>
              <a:t>INCLUSIÓN</a:t>
            </a:r>
            <a:endParaRPr lang="es-E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fontScale="90000"/>
          </a:bodyPr>
          <a:lstStyle/>
          <a:p>
            <a:r>
              <a:rPr lang="es-BO" b="1" dirty="0" smtClean="0"/>
              <a:t>INTEGRACIÓN VS. INCLUSIÓN </a:t>
            </a:r>
            <a:endParaRPr lang="es-ES" dirty="0"/>
          </a:p>
        </p:txBody>
      </p:sp>
      <p:sp>
        <p:nvSpPr>
          <p:cNvPr id="6" name="5 Marcador de contenido"/>
          <p:cNvSpPr>
            <a:spLocks noGrp="1"/>
          </p:cNvSpPr>
          <p:nvPr>
            <p:ph sz="quarter" idx="2"/>
          </p:nvPr>
        </p:nvSpPr>
        <p:spPr>
          <a:xfrm>
            <a:off x="285720" y="2438400"/>
            <a:ext cx="4429156" cy="3848120"/>
          </a:xfrm>
        </p:spPr>
        <p:txBody>
          <a:bodyPr>
            <a:normAutofit fontScale="62500" lnSpcReduction="20000"/>
          </a:bodyPr>
          <a:lstStyle/>
          <a:p>
            <a:pPr algn="just"/>
            <a:r>
              <a:rPr lang="es-ES" sz="3600" dirty="0" smtClean="0">
                <a:latin typeface="Times New Roman" pitchFamily="18" charset="0"/>
              </a:rPr>
              <a:t>Se basa en la normalización de la vida de las personas con necesidades especiales</a:t>
            </a:r>
          </a:p>
          <a:p>
            <a:pPr algn="just"/>
            <a:r>
              <a:rPr lang="es-ES" sz="3600" dirty="0" smtClean="0">
                <a:latin typeface="Times New Roman" pitchFamily="18" charset="0"/>
              </a:rPr>
              <a:t>Se centra en el individuo y sus  necesidades particulares para los que se habilitan determinados apoyos, recursos y profesionales</a:t>
            </a:r>
          </a:p>
          <a:p>
            <a:pPr algn="just"/>
            <a:r>
              <a:rPr lang="es-ES" sz="3600" dirty="0" smtClean="0">
                <a:latin typeface="Times New Roman" pitchFamily="18" charset="0"/>
              </a:rPr>
              <a:t>Propone adaptaciones curriculares como medidas de superación de las diferencias individuales</a:t>
            </a:r>
            <a:endParaRPr lang="es-BO" sz="3600" dirty="0" smtClean="0"/>
          </a:p>
          <a:p>
            <a:endParaRPr lang="es-ES" sz="3800" dirty="0"/>
          </a:p>
        </p:txBody>
      </p:sp>
      <p:sp>
        <p:nvSpPr>
          <p:cNvPr id="8" name="7 Marcador de contenido"/>
          <p:cNvSpPr>
            <a:spLocks noGrp="1"/>
          </p:cNvSpPr>
          <p:nvPr>
            <p:ph sz="quarter" idx="4"/>
          </p:nvPr>
        </p:nvSpPr>
        <p:spPr>
          <a:xfrm>
            <a:off x="4643438" y="2438400"/>
            <a:ext cx="4286280" cy="3990996"/>
          </a:xfrm>
        </p:spPr>
        <p:txBody>
          <a:bodyPr>
            <a:normAutofit fontScale="62500" lnSpcReduction="20000"/>
          </a:bodyPr>
          <a:lstStyle/>
          <a:p>
            <a:pPr algn="just"/>
            <a:r>
              <a:rPr lang="es-ES" sz="3200" dirty="0" smtClean="0">
                <a:latin typeface="Times New Roman" pitchFamily="18" charset="0"/>
              </a:rPr>
              <a:t>Plantea el reconocimiento y valorización de la diversidad como una realidad y derecho humano. La heterogeneidad es entendida como la norma</a:t>
            </a:r>
          </a:p>
          <a:p>
            <a:pPr algn="just"/>
            <a:r>
              <a:rPr lang="es-ES" sz="3200" dirty="0" smtClean="0">
                <a:latin typeface="Times New Roman" pitchFamily="18" charset="0"/>
              </a:rPr>
              <a:t>Se basa en un modelo sociocomunitario en el que la estructura organizativa, comunidad y participantes están directamente implicados para en conjunto lograr un mejoramiento común con resultados colectivos.</a:t>
            </a:r>
          </a:p>
          <a:p>
            <a:pPr algn="just"/>
            <a:r>
              <a:rPr lang="es-ES" sz="3200" dirty="0" smtClean="0">
                <a:latin typeface="Times New Roman" pitchFamily="18" charset="0"/>
              </a:rPr>
              <a:t>propone un currículo común en el que implícitamente se vayan incorporando adaptaciones. </a:t>
            </a:r>
          </a:p>
          <a:p>
            <a:endParaRPr lang="es-ES" dirty="0"/>
          </a:p>
        </p:txBody>
      </p:sp>
      <p:sp>
        <p:nvSpPr>
          <p:cNvPr id="5" name="4 Marcador de texto"/>
          <p:cNvSpPr>
            <a:spLocks noGrp="1"/>
          </p:cNvSpPr>
          <p:nvPr>
            <p:ph type="body" sz="quarter" idx="1"/>
          </p:nvPr>
        </p:nvSpPr>
        <p:spPr>
          <a:xfrm>
            <a:off x="609600" y="1500174"/>
            <a:ext cx="3886200" cy="642942"/>
          </a:xfrm>
        </p:spPr>
        <p:txBody>
          <a:bodyPr/>
          <a:lstStyle/>
          <a:p>
            <a:pPr algn="ctr"/>
            <a:r>
              <a:rPr lang="es-ES" dirty="0" smtClean="0"/>
              <a:t>INTEGRACION</a:t>
            </a:r>
            <a:endParaRPr lang="es-ES" dirty="0"/>
          </a:p>
        </p:txBody>
      </p:sp>
      <p:sp>
        <p:nvSpPr>
          <p:cNvPr id="7" name="6 Marcador de texto"/>
          <p:cNvSpPr>
            <a:spLocks noGrp="1"/>
          </p:cNvSpPr>
          <p:nvPr>
            <p:ph type="body" sz="quarter" idx="3"/>
          </p:nvPr>
        </p:nvSpPr>
        <p:spPr>
          <a:xfrm>
            <a:off x="4800600" y="1500174"/>
            <a:ext cx="3886200" cy="642942"/>
          </a:xfrm>
        </p:spPr>
        <p:txBody>
          <a:bodyPr/>
          <a:lstStyle/>
          <a:p>
            <a:pPr algn="ctr"/>
            <a:r>
              <a:rPr lang="es-ES" dirty="0" smtClean="0"/>
              <a:t>INCLUSION</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3200" dirty="0" smtClean="0">
                <a:solidFill>
                  <a:srgbClr val="0070C0"/>
                </a:solidFill>
              </a:rPr>
              <a:t>SIN EMBARGO</a:t>
            </a:r>
            <a:r>
              <a:rPr lang="es-ES" dirty="0" smtClean="0"/>
              <a:t>………</a:t>
            </a:r>
            <a:endParaRPr lang="es-ES" dirty="0"/>
          </a:p>
        </p:txBody>
      </p:sp>
      <p:sp>
        <p:nvSpPr>
          <p:cNvPr id="3" name="2 Marcador de contenido"/>
          <p:cNvSpPr>
            <a:spLocks noGrp="1"/>
          </p:cNvSpPr>
          <p:nvPr>
            <p:ph sz="quarter" idx="1"/>
          </p:nvPr>
        </p:nvSpPr>
        <p:spPr/>
        <p:txBody>
          <a:bodyPr>
            <a:normAutofit/>
          </a:bodyPr>
          <a:lstStyle/>
          <a:p>
            <a:r>
              <a:rPr lang="es-ES" dirty="0" smtClean="0"/>
              <a:t>la experiencia de la discapacidad es única para cada individuo, no sólo porque la manifestación concreta de la enfermedad, desorden o lesión es única, sino porque </a:t>
            </a:r>
            <a:r>
              <a:rPr lang="es-ES" i="1" dirty="0" smtClean="0">
                <a:solidFill>
                  <a:srgbClr val="002060"/>
                </a:solidFill>
              </a:rPr>
              <a:t>esa condición de salud estará influida por una compleja combinación de factores (desde las diferencias personales de experiencias, antecedentes y bases emocionales, construcciones psicológicas e intelectuales, hasta el contexto físico, social y cultural en el que la persona vive)</a:t>
            </a:r>
            <a:endParaRPr lang="es-ES" dirty="0">
              <a:solidFill>
                <a:srgbClr val="00206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p:txBody>
          <a:bodyPr/>
          <a:lstStyle/>
          <a:p>
            <a:endParaRPr lang="es-ES" dirty="0"/>
          </a:p>
        </p:txBody>
      </p:sp>
      <p:sp>
        <p:nvSpPr>
          <p:cNvPr id="8" name="7 Marcador de contenido"/>
          <p:cNvSpPr>
            <a:spLocks noGrp="1"/>
          </p:cNvSpPr>
          <p:nvPr>
            <p:ph sz="quarter" idx="1"/>
          </p:nvPr>
        </p:nvSpPr>
        <p:spPr/>
        <p:txBody>
          <a:bodyPr>
            <a:normAutofit/>
          </a:bodyPr>
          <a:lstStyle/>
          <a:p>
            <a:pPr>
              <a:buNone/>
            </a:pPr>
            <a:endParaRPr lang="es-ES" sz="4000" b="1" dirty="0" smtClean="0"/>
          </a:p>
          <a:p>
            <a:pPr>
              <a:buNone/>
            </a:pPr>
            <a:r>
              <a:rPr lang="es-ES" sz="3200" b="1" dirty="0" smtClean="0"/>
              <a:t>CARACTERISTICAS DE  LA PERSONA </a:t>
            </a:r>
          </a:p>
          <a:p>
            <a:pPr>
              <a:buNone/>
            </a:pPr>
            <a:r>
              <a:rPr lang="es-ES" sz="3200" b="1" dirty="0" smtClean="0"/>
              <a:t>CON  DISCAPACIDAD INTELECTUAL</a:t>
            </a:r>
            <a:endParaRPr lang="es-ES" sz="32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0070C0"/>
                </a:solidFill>
              </a:rPr>
              <a:t>CARACTERISTICAS</a:t>
            </a:r>
            <a:endParaRPr lang="es-ES" dirty="0">
              <a:solidFill>
                <a:srgbClr val="0070C0"/>
              </a:solidFill>
            </a:endParaRPr>
          </a:p>
        </p:txBody>
      </p:sp>
      <p:sp>
        <p:nvSpPr>
          <p:cNvPr id="3" name="2 Marcador de contenido"/>
          <p:cNvSpPr>
            <a:spLocks noGrp="1"/>
          </p:cNvSpPr>
          <p:nvPr>
            <p:ph sz="quarter" idx="1"/>
          </p:nvPr>
        </p:nvSpPr>
        <p:spPr/>
        <p:txBody>
          <a:bodyPr>
            <a:normAutofit fontScale="70000" lnSpcReduction="20000"/>
          </a:bodyPr>
          <a:lstStyle/>
          <a:p>
            <a:pPr marL="274320" indent="-274320">
              <a:buClr>
                <a:schemeClr val="accent3"/>
              </a:buClr>
              <a:buNone/>
              <a:defRPr/>
            </a:pPr>
            <a:r>
              <a:rPr lang="es-ES_tradnl" sz="6600" b="1" u="sng" dirty="0" smtClean="0">
                <a:solidFill>
                  <a:srgbClr val="0070C0"/>
                </a:solidFill>
                <a:effectLst>
                  <a:outerShdw blurRad="38100" dist="38100" dir="2700000" algn="tl">
                    <a:srgbClr val="000000">
                      <a:alpha val="43137"/>
                    </a:srgbClr>
                  </a:outerShdw>
                </a:effectLst>
              </a:rPr>
              <a:t>A nivel cognitivo:</a:t>
            </a:r>
          </a:p>
          <a:p>
            <a:pPr marL="274320" indent="-274320">
              <a:buClr>
                <a:schemeClr val="accent3"/>
              </a:buClr>
              <a:buNone/>
              <a:defRPr/>
            </a:pPr>
            <a:endParaRPr lang="es-ES_tradnl" sz="2800" b="1" u="sng" dirty="0" smtClean="0">
              <a:solidFill>
                <a:schemeClr val="accent1">
                  <a:lumMod val="50000"/>
                  <a:lumOff val="50000"/>
                </a:schemeClr>
              </a:solidFill>
              <a:effectLst>
                <a:outerShdw blurRad="38100" dist="38100" dir="2700000" algn="tl">
                  <a:srgbClr val="000000">
                    <a:alpha val="43137"/>
                  </a:srgbClr>
                </a:outerShdw>
              </a:effectLst>
            </a:endParaRPr>
          </a:p>
          <a:p>
            <a:pPr marL="274320" indent="-274320">
              <a:buClr>
                <a:schemeClr val="accent3"/>
              </a:buClr>
              <a:buFontTx/>
              <a:buChar char="-"/>
              <a:defRPr/>
            </a:pPr>
            <a:r>
              <a:rPr lang="es-ES_tradnl" sz="4000" dirty="0" smtClean="0"/>
              <a:t>Ritmo lento de aprendizaje</a:t>
            </a:r>
          </a:p>
          <a:p>
            <a:pPr marL="274320" indent="-274320">
              <a:buClr>
                <a:schemeClr val="accent3"/>
              </a:buClr>
              <a:buFontTx/>
              <a:buChar char="-"/>
              <a:defRPr/>
            </a:pPr>
            <a:r>
              <a:rPr lang="es-ES_tradnl" sz="4000" dirty="0" smtClean="0"/>
              <a:t>Dificultad en la comprensión de instrucciones</a:t>
            </a:r>
          </a:p>
          <a:p>
            <a:pPr marL="274320" indent="-274320">
              <a:buClr>
                <a:schemeClr val="accent3"/>
              </a:buClr>
              <a:buFontTx/>
              <a:buChar char="-"/>
              <a:defRPr/>
            </a:pPr>
            <a:r>
              <a:rPr lang="es-ES_tradnl" sz="4000" dirty="0" smtClean="0"/>
              <a:t>Pensamiento concreto</a:t>
            </a:r>
          </a:p>
          <a:p>
            <a:pPr marL="274320" indent="-274320">
              <a:buClr>
                <a:schemeClr val="accent3"/>
              </a:buClr>
              <a:buFontTx/>
              <a:buChar char="-"/>
              <a:defRPr/>
            </a:pPr>
            <a:r>
              <a:rPr lang="es-ES_tradnl" sz="4000" dirty="0" smtClean="0"/>
              <a:t>Dificultad de atención y concentración</a:t>
            </a:r>
          </a:p>
          <a:p>
            <a:pPr marL="274320" indent="-274320">
              <a:buClr>
                <a:schemeClr val="accent3"/>
              </a:buClr>
              <a:buFontTx/>
              <a:buChar char="-"/>
              <a:defRPr/>
            </a:pPr>
            <a:r>
              <a:rPr lang="es-ES_tradnl" sz="4000" dirty="0" smtClean="0"/>
              <a:t> En   Anticipación de consecuencias</a:t>
            </a:r>
          </a:p>
          <a:p>
            <a:pPr marL="274320" indent="-274320">
              <a:buClr>
                <a:schemeClr val="accent3"/>
              </a:buClr>
              <a:buFontTx/>
              <a:buChar char="-"/>
              <a:defRPr/>
            </a:pPr>
            <a:r>
              <a:rPr lang="es-ES_tradnl" sz="4000" dirty="0" smtClean="0"/>
              <a:t>En su memoria y retención de la información</a:t>
            </a:r>
          </a:p>
          <a:p>
            <a:pPr marL="274320" indent="-274320">
              <a:buClr>
                <a:schemeClr val="accent3"/>
              </a:buClr>
              <a:buFontTx/>
              <a:buChar char="-"/>
              <a:defRPr/>
            </a:pPr>
            <a:r>
              <a:rPr lang="es-ES_tradnl" sz="4000" dirty="0" smtClean="0"/>
              <a:t>Dificultad para en la simbolización y abstracción</a:t>
            </a:r>
          </a:p>
          <a:p>
            <a:pPr marL="274320" indent="-274320">
              <a:buClr>
                <a:schemeClr val="accent3"/>
              </a:buClr>
              <a:buNone/>
              <a:defRPr/>
            </a:pPr>
            <a:r>
              <a:rPr lang="es-ES" sz="3800" dirty="0" smtClean="0">
                <a:latin typeface="Comic Sans MS" pitchFamily="66" charset="0"/>
              </a:rPr>
              <a:t>  </a:t>
            </a:r>
            <a:r>
              <a:rPr lang="es-ES" sz="3800" dirty="0" smtClean="0"/>
              <a:t> dificultades más profundas</a:t>
            </a:r>
            <a:r>
              <a:rPr lang="es-ES" sz="3600" dirty="0" smtClean="0"/>
              <a:t>.</a:t>
            </a:r>
          </a:p>
          <a:p>
            <a:endParaRPr lang="es-E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0070C0"/>
                </a:solidFill>
              </a:rPr>
              <a:t>CARACTERISTICAS</a:t>
            </a:r>
            <a:endParaRPr lang="es-ES" dirty="0">
              <a:solidFill>
                <a:srgbClr val="0070C0"/>
              </a:solidFill>
            </a:endParaRPr>
          </a:p>
        </p:txBody>
      </p:sp>
      <p:sp>
        <p:nvSpPr>
          <p:cNvPr id="3" name="2 Marcador de contenido"/>
          <p:cNvSpPr>
            <a:spLocks noGrp="1"/>
          </p:cNvSpPr>
          <p:nvPr>
            <p:ph sz="quarter" idx="1"/>
          </p:nvPr>
        </p:nvSpPr>
        <p:spPr/>
        <p:txBody>
          <a:bodyPr>
            <a:normAutofit lnSpcReduction="10000"/>
          </a:bodyPr>
          <a:lstStyle/>
          <a:p>
            <a:pPr marL="274320" indent="-274320">
              <a:buClr>
                <a:schemeClr val="accent3"/>
              </a:buClr>
              <a:buFontTx/>
              <a:buChar char="-"/>
              <a:defRPr/>
            </a:pPr>
            <a:r>
              <a:rPr lang="es-ES_tradnl" dirty="0" smtClean="0"/>
              <a:t>Dificultad para resolver problemas de la vida diaria, lógico matemática y otros</a:t>
            </a:r>
          </a:p>
          <a:p>
            <a:pPr marL="274320" indent="-274320">
              <a:buClr>
                <a:schemeClr val="accent3"/>
              </a:buClr>
              <a:buFontTx/>
              <a:buChar char="-"/>
              <a:defRPr/>
            </a:pPr>
            <a:r>
              <a:rPr lang="es-ES_tradnl" dirty="0" smtClean="0"/>
              <a:t>Desorganización espacio temporal</a:t>
            </a:r>
          </a:p>
          <a:p>
            <a:pPr marL="274320" indent="-274320">
              <a:buClr>
                <a:schemeClr val="accent3"/>
              </a:buClr>
              <a:buNone/>
              <a:defRPr/>
            </a:pPr>
            <a:r>
              <a:rPr lang="es-ES_tradnl" b="1" u="sng" dirty="0" smtClean="0">
                <a:effectLst>
                  <a:outerShdw blurRad="38100" dist="38100" dir="2700000" algn="tl">
                    <a:srgbClr val="000000">
                      <a:alpha val="43137"/>
                    </a:srgbClr>
                  </a:outerShdw>
                </a:effectLst>
              </a:rPr>
              <a:t>A nivel socio afectivo y conductual</a:t>
            </a:r>
          </a:p>
          <a:p>
            <a:pPr marL="274320" indent="-274320">
              <a:buClr>
                <a:schemeClr val="accent3"/>
              </a:buClr>
              <a:buFontTx/>
              <a:buChar char="-"/>
              <a:defRPr/>
            </a:pPr>
            <a:r>
              <a:rPr lang="es-ES_tradnl" dirty="0" smtClean="0"/>
              <a:t>Baja tolerancia a la frustración</a:t>
            </a:r>
          </a:p>
          <a:p>
            <a:pPr marL="274320" indent="-274320">
              <a:buClr>
                <a:schemeClr val="accent3"/>
              </a:buClr>
              <a:buFontTx/>
              <a:buChar char="-"/>
              <a:defRPr/>
            </a:pPr>
            <a:r>
              <a:rPr lang="es-ES_tradnl" dirty="0" smtClean="0"/>
              <a:t>Impulsividad</a:t>
            </a:r>
          </a:p>
          <a:p>
            <a:pPr marL="274320" indent="-274320">
              <a:buClr>
                <a:schemeClr val="accent3"/>
              </a:buClr>
              <a:buFontTx/>
              <a:buChar char="-"/>
              <a:defRPr/>
            </a:pPr>
            <a:r>
              <a:rPr lang="es-ES_tradnl" dirty="0" smtClean="0"/>
              <a:t>Labilidad emocional</a:t>
            </a:r>
          </a:p>
          <a:p>
            <a:pPr marL="274320" indent="-274320">
              <a:buClr>
                <a:schemeClr val="accent3"/>
              </a:buClr>
              <a:buFontTx/>
              <a:buChar char="-"/>
              <a:defRPr/>
            </a:pPr>
            <a:r>
              <a:rPr lang="es-ES_tradnl" dirty="0" smtClean="0"/>
              <a:t>Baja autoestima </a:t>
            </a:r>
          </a:p>
          <a:p>
            <a:pPr marL="274320" indent="-274320">
              <a:buClr>
                <a:schemeClr val="accent3"/>
              </a:buClr>
              <a:buFontTx/>
              <a:buChar char="-"/>
              <a:defRPr/>
            </a:pPr>
            <a:r>
              <a:rPr lang="es-ES_tradnl" dirty="0" smtClean="0"/>
              <a:t>Conductas infantiles</a:t>
            </a:r>
          </a:p>
          <a:p>
            <a:endParaRPr lang="es-E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solidFill>
                  <a:srgbClr val="0070C0"/>
                </a:solidFill>
              </a:rPr>
              <a:t>CARACTERISTICAS PSICOPEDAGOGICAS</a:t>
            </a:r>
            <a:endParaRPr lang="es-ES" dirty="0">
              <a:solidFill>
                <a:srgbClr val="0070C0"/>
              </a:solidFill>
            </a:endParaRPr>
          </a:p>
        </p:txBody>
      </p:sp>
      <p:sp>
        <p:nvSpPr>
          <p:cNvPr id="3" name="2 Marcador de contenido"/>
          <p:cNvSpPr>
            <a:spLocks noGrp="1"/>
          </p:cNvSpPr>
          <p:nvPr>
            <p:ph sz="quarter" idx="1"/>
          </p:nvPr>
        </p:nvSpPr>
        <p:spPr/>
        <p:txBody>
          <a:bodyPr>
            <a:normAutofit fontScale="47500" lnSpcReduction="20000"/>
          </a:bodyPr>
          <a:lstStyle/>
          <a:p>
            <a:r>
              <a:rPr lang="es-ES" b="1" dirty="0" smtClean="0"/>
              <a:t>PRINCIPALES CARACTERISITCAS PSICOPEDAGOGICAS DE LA PERSONAS CON RETARDO MENTAL.</a:t>
            </a:r>
          </a:p>
          <a:p>
            <a:r>
              <a:rPr lang="es-ES" dirty="0" smtClean="0"/>
              <a:t> </a:t>
            </a:r>
          </a:p>
          <a:p>
            <a:r>
              <a:rPr lang="es-ES" b="1" dirty="0" smtClean="0"/>
              <a:t>PENSAMIENTO.-</a:t>
            </a:r>
            <a:endParaRPr lang="es-ES" dirty="0" smtClean="0"/>
          </a:p>
          <a:p>
            <a:r>
              <a:rPr lang="es-ES" dirty="0" smtClean="0"/>
              <a:t> </a:t>
            </a:r>
          </a:p>
          <a:p>
            <a:r>
              <a:rPr lang="es-ES" dirty="0" smtClean="0"/>
              <a:t>1.- Es eminentemente concreto.</a:t>
            </a:r>
          </a:p>
          <a:p>
            <a:r>
              <a:rPr lang="es-ES" dirty="0" smtClean="0"/>
              <a:t>2.- Lento y peculiar desarrollo de las operaciones fundamentales  del pensamiento.</a:t>
            </a:r>
          </a:p>
          <a:p>
            <a:r>
              <a:rPr lang="es-ES" dirty="0" smtClean="0"/>
              <a:t>3.- Incapacidad para el análisis escalonado y completo.</a:t>
            </a:r>
          </a:p>
          <a:p>
            <a:r>
              <a:rPr lang="es-ES" dirty="0" smtClean="0"/>
              <a:t> </a:t>
            </a:r>
          </a:p>
          <a:p>
            <a:r>
              <a:rPr lang="es-ES" dirty="0" smtClean="0"/>
              <a:t>	- Destacan un limitado número de partes.</a:t>
            </a:r>
          </a:p>
          <a:p>
            <a:r>
              <a:rPr lang="es-ES" dirty="0" smtClean="0"/>
              <a:t>	- Omiten las partes que no se ven a simple vista.</a:t>
            </a:r>
          </a:p>
          <a:p>
            <a:r>
              <a:rPr lang="es-ES" dirty="0" smtClean="0"/>
              <a:t>	- Todas las partes tienen igual valor.</a:t>
            </a:r>
          </a:p>
          <a:p>
            <a:r>
              <a:rPr lang="es-ES" dirty="0" smtClean="0"/>
              <a:t>	- Análisis sistemático sin plan.</a:t>
            </a:r>
          </a:p>
          <a:p>
            <a:r>
              <a:rPr lang="es-ES" dirty="0" smtClean="0"/>
              <a:t>	- Omisión de rasgos propios de los objetos y fenómenos.</a:t>
            </a:r>
          </a:p>
          <a:p>
            <a:r>
              <a:rPr lang="es-ES" dirty="0" smtClean="0"/>
              <a:t> </a:t>
            </a:r>
          </a:p>
          <a:p>
            <a:r>
              <a:rPr lang="es-ES" dirty="0" smtClean="0"/>
              <a:t>4.- Incapacidad para la abstracción completa, fundamentalmente de las propiedades   </a:t>
            </a:r>
          </a:p>
          <a:p>
            <a:r>
              <a:rPr lang="es-ES" dirty="0" smtClean="0"/>
              <a:t>     funcionales.</a:t>
            </a:r>
          </a:p>
          <a:p>
            <a:endParaRPr lang="es-E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solidFill>
                  <a:srgbClr val="0070C0"/>
                </a:solidFill>
              </a:rPr>
              <a:t>CARACTERISTICAS</a:t>
            </a:r>
            <a:r>
              <a:rPr lang="es-ES" dirty="0" smtClean="0"/>
              <a:t> </a:t>
            </a:r>
            <a:endParaRPr lang="es-ES" dirty="0"/>
          </a:p>
        </p:txBody>
      </p:sp>
      <p:sp>
        <p:nvSpPr>
          <p:cNvPr id="3" name="2 Marcador de contenido"/>
          <p:cNvSpPr>
            <a:spLocks noGrp="1"/>
          </p:cNvSpPr>
          <p:nvPr>
            <p:ph sz="quarter" idx="1"/>
          </p:nvPr>
        </p:nvSpPr>
        <p:spPr>
          <a:xfrm>
            <a:off x="612648" y="1357298"/>
            <a:ext cx="8153400" cy="4738702"/>
          </a:xfrm>
        </p:spPr>
        <p:txBody>
          <a:bodyPr>
            <a:normAutofit fontScale="70000" lnSpcReduction="20000"/>
          </a:bodyPr>
          <a:lstStyle/>
          <a:p>
            <a:pPr marL="274320" indent="-274320">
              <a:buClr>
                <a:schemeClr val="accent3"/>
              </a:buClr>
              <a:buNone/>
              <a:defRPr/>
            </a:pPr>
            <a:endParaRPr lang="es-ES_tradnl" sz="3200" b="1" u="sng" dirty="0" smtClean="0">
              <a:solidFill>
                <a:schemeClr val="accent1">
                  <a:lumMod val="50000"/>
                  <a:lumOff val="50000"/>
                </a:schemeClr>
              </a:solidFill>
              <a:effectLst>
                <a:outerShdw blurRad="38100" dist="38100" dir="2700000" algn="tl">
                  <a:srgbClr val="000000">
                    <a:alpha val="43137"/>
                  </a:srgbClr>
                </a:outerShdw>
              </a:effectLst>
              <a:latin typeface="Comic Sans MS" pitchFamily="66" charset="0"/>
            </a:endParaRPr>
          </a:p>
          <a:p>
            <a:pPr marL="274320" indent="-274320">
              <a:buClr>
                <a:schemeClr val="accent3"/>
              </a:buClr>
              <a:buNone/>
              <a:defRPr/>
            </a:pPr>
            <a:r>
              <a:rPr lang="es-ES_tradnl" sz="3200" b="1" u="sng" dirty="0" smtClean="0">
                <a:effectLst>
                  <a:outerShdw blurRad="38100" dist="38100" dir="2700000" algn="tl">
                    <a:srgbClr val="000000">
                      <a:alpha val="43137"/>
                    </a:srgbClr>
                  </a:outerShdw>
                </a:effectLst>
              </a:rPr>
              <a:t>A nivel de lenguaje:</a:t>
            </a:r>
          </a:p>
          <a:p>
            <a:pPr marL="274320" indent="-274320">
              <a:buClr>
                <a:schemeClr val="accent3"/>
              </a:buClr>
              <a:buFontTx/>
              <a:buChar char="-"/>
              <a:defRPr/>
            </a:pPr>
            <a:r>
              <a:rPr lang="es-ES_tradnl" sz="3200" dirty="0" smtClean="0"/>
              <a:t>Desarrollo tardío del lenguaje</a:t>
            </a:r>
          </a:p>
          <a:p>
            <a:pPr marL="274320" indent="-274320">
              <a:buClr>
                <a:schemeClr val="accent3"/>
              </a:buClr>
              <a:buFontTx/>
              <a:buChar char="-"/>
              <a:defRPr/>
            </a:pPr>
            <a:r>
              <a:rPr lang="es-ES_tradnl" sz="3200" dirty="0" smtClean="0"/>
              <a:t>Dificultad para comunicarse,</a:t>
            </a:r>
          </a:p>
          <a:p>
            <a:pPr marL="274320" indent="-274320">
              <a:buClr>
                <a:schemeClr val="accent3"/>
              </a:buClr>
              <a:buFontTx/>
              <a:buChar char="-"/>
              <a:defRPr/>
            </a:pPr>
            <a:r>
              <a:rPr lang="es-ES_tradnl" sz="3200" dirty="0" smtClean="0"/>
              <a:t>Problemática de sintaxis </a:t>
            </a:r>
          </a:p>
          <a:p>
            <a:pPr marL="274320" indent="-274320">
              <a:buClr>
                <a:schemeClr val="accent3"/>
              </a:buClr>
              <a:buFontTx/>
              <a:buChar char="-"/>
              <a:defRPr/>
            </a:pPr>
            <a:r>
              <a:rPr lang="es-ES_tradnl" sz="3200" dirty="0" smtClean="0"/>
              <a:t>Vocabulario pobre</a:t>
            </a:r>
          </a:p>
          <a:p>
            <a:pPr marL="274320" indent="-274320">
              <a:buClr>
                <a:schemeClr val="accent3"/>
              </a:buClr>
              <a:buFontTx/>
              <a:buChar char="-"/>
              <a:defRPr/>
            </a:pPr>
            <a:r>
              <a:rPr lang="es-ES_tradnl" sz="3200" dirty="0" smtClean="0"/>
              <a:t>Pronunciación entrecortada o modificada al normal de los individuos de su edad.</a:t>
            </a:r>
          </a:p>
          <a:p>
            <a:pPr marL="274320" indent="-274320">
              <a:buClr>
                <a:schemeClr val="accent3"/>
              </a:buClr>
              <a:buNone/>
              <a:defRPr/>
            </a:pPr>
            <a:endParaRPr lang="es-ES_tradnl" sz="3200" dirty="0" smtClean="0"/>
          </a:p>
          <a:p>
            <a:pPr marL="274320" indent="-274320">
              <a:buClr>
                <a:schemeClr val="accent3"/>
              </a:buClr>
              <a:buNone/>
              <a:defRPr/>
            </a:pPr>
            <a:r>
              <a:rPr lang="es-ES_tradnl" sz="3200" b="1" u="sng" dirty="0" smtClean="0">
                <a:effectLst>
                  <a:outerShdw blurRad="38100" dist="38100" dir="2700000" algn="tl">
                    <a:srgbClr val="000000">
                      <a:alpha val="43137"/>
                    </a:srgbClr>
                  </a:outerShdw>
                </a:effectLst>
              </a:rPr>
              <a:t>A nivel físico motor</a:t>
            </a:r>
            <a:r>
              <a:rPr lang="es-ES_tradnl" sz="3200" b="1" u="sng" dirty="0" smtClean="0">
                <a:solidFill>
                  <a:schemeClr val="accent1">
                    <a:lumMod val="50000"/>
                    <a:lumOff val="50000"/>
                  </a:schemeClr>
                </a:solidFill>
                <a:effectLst>
                  <a:outerShdw blurRad="38100" dist="38100" dir="2700000" algn="tl">
                    <a:srgbClr val="000000">
                      <a:alpha val="43137"/>
                    </a:srgbClr>
                  </a:outerShdw>
                </a:effectLst>
              </a:rPr>
              <a:t>:</a:t>
            </a:r>
          </a:p>
          <a:p>
            <a:pPr marL="274320" indent="-274320">
              <a:buClr>
                <a:schemeClr val="accent3"/>
              </a:buClr>
              <a:buFontTx/>
              <a:buChar char="-"/>
              <a:defRPr/>
            </a:pPr>
            <a:r>
              <a:rPr lang="es-ES_tradnl" sz="3200" dirty="0" smtClean="0"/>
              <a:t>En algunos casos se presenta dificultades para mover extremidades o su cuerpo en conjunto, también se le dificulta los movimientos de coordinación finos y  gruesos</a:t>
            </a:r>
            <a:endParaRPr lang="es-E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285728"/>
            <a:ext cx="8582028" cy="714380"/>
          </a:xfrm>
        </p:spPr>
        <p:txBody>
          <a:bodyPr>
            <a:normAutofit/>
          </a:bodyPr>
          <a:lstStyle/>
          <a:p>
            <a:r>
              <a:rPr lang="es-ES" sz="3200" dirty="0" smtClean="0">
                <a:solidFill>
                  <a:srgbClr val="0070C0"/>
                </a:solidFill>
              </a:rPr>
              <a:t>CARACTERISTICAS PSICOPEDAGOGICAS</a:t>
            </a:r>
            <a:endParaRPr lang="es-ES" sz="3200" dirty="0">
              <a:solidFill>
                <a:srgbClr val="0070C0"/>
              </a:solidFill>
            </a:endParaRPr>
          </a:p>
        </p:txBody>
      </p:sp>
      <p:sp>
        <p:nvSpPr>
          <p:cNvPr id="3" name="2 Marcador de contenido"/>
          <p:cNvSpPr>
            <a:spLocks noGrp="1"/>
          </p:cNvSpPr>
          <p:nvPr>
            <p:ph sz="quarter" idx="1"/>
          </p:nvPr>
        </p:nvSpPr>
        <p:spPr>
          <a:xfrm>
            <a:off x="612648" y="1000108"/>
            <a:ext cx="8153400" cy="5500726"/>
          </a:xfrm>
        </p:spPr>
        <p:txBody>
          <a:bodyPr>
            <a:normAutofit fontScale="25000" lnSpcReduction="20000"/>
          </a:bodyPr>
          <a:lstStyle/>
          <a:p>
            <a:r>
              <a:rPr lang="es-ES" sz="7200" dirty="0" smtClean="0"/>
              <a:t>5.- Imperfección del proceso de comparación.</a:t>
            </a:r>
          </a:p>
          <a:p>
            <a:r>
              <a:rPr lang="es-ES" sz="7200" dirty="0" smtClean="0"/>
              <a:t> </a:t>
            </a:r>
          </a:p>
          <a:p>
            <a:r>
              <a:rPr lang="es-ES" sz="7200" dirty="0" smtClean="0"/>
              <a:t>	Comparación de elementos sin relación.</a:t>
            </a:r>
          </a:p>
          <a:p>
            <a:r>
              <a:rPr lang="es-ES" sz="7200" dirty="0" smtClean="0"/>
              <a:t>	Establecimiento de relaciones entre partes del mismo objeto y con </a:t>
            </a:r>
          </a:p>
          <a:p>
            <a:r>
              <a:rPr lang="es-ES" sz="7200" dirty="0" smtClean="0"/>
              <a:t>	frecuencia  sustitución de la comparación por la descripción.</a:t>
            </a:r>
          </a:p>
          <a:p>
            <a:r>
              <a:rPr lang="es-ES" sz="7200" dirty="0" smtClean="0"/>
              <a:t>	 Sustitución de las diferencias por semejanzas.</a:t>
            </a:r>
          </a:p>
          <a:p>
            <a:r>
              <a:rPr lang="es-ES" sz="7200" dirty="0" smtClean="0"/>
              <a:t>	Uso de calificadores generales.</a:t>
            </a:r>
          </a:p>
          <a:p>
            <a:r>
              <a:rPr lang="es-ES" sz="7200" dirty="0" smtClean="0"/>
              <a:t>	Incapacidad para comparar objetos recordados, sus presentaciones se    </a:t>
            </a:r>
          </a:p>
          <a:p>
            <a:r>
              <a:rPr lang="es-ES" sz="7200" dirty="0" smtClean="0"/>
              <a:t>           igualan.</a:t>
            </a:r>
          </a:p>
          <a:p>
            <a:r>
              <a:rPr lang="es-ES" sz="7200" dirty="0" smtClean="0"/>
              <a:t> 6.- Las generalizaciones:</a:t>
            </a:r>
          </a:p>
          <a:p>
            <a:r>
              <a:rPr lang="es-ES" sz="7200" dirty="0" smtClean="0"/>
              <a:t> </a:t>
            </a:r>
          </a:p>
          <a:p>
            <a:r>
              <a:rPr lang="es-ES" sz="7200" dirty="0" smtClean="0"/>
              <a:t>	Impropiamente amplias.</a:t>
            </a:r>
          </a:p>
          <a:p>
            <a:r>
              <a:rPr lang="es-ES" sz="7200" dirty="0" smtClean="0"/>
              <a:t>	Escasamente reducidas .</a:t>
            </a:r>
          </a:p>
          <a:p>
            <a:r>
              <a:rPr lang="es-ES" sz="7200" dirty="0" smtClean="0"/>
              <a:t>	Inestabilidad de elementos generalizadores.</a:t>
            </a:r>
          </a:p>
          <a:p>
            <a:r>
              <a:rPr lang="es-ES" sz="7200" dirty="0" smtClean="0"/>
              <a:t>	Poco flexibles y reiterativas.</a:t>
            </a:r>
          </a:p>
          <a:p>
            <a:r>
              <a:rPr lang="es-ES" sz="7200" dirty="0" smtClean="0"/>
              <a:t> </a:t>
            </a:r>
          </a:p>
          <a:p>
            <a:r>
              <a:rPr lang="es-ES" sz="7200" dirty="0" smtClean="0"/>
              <a:t>7.- Escaso desarrollo del pensamiento lógico.</a:t>
            </a:r>
          </a:p>
          <a:p>
            <a:endParaRPr lang="es-E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sz="quarter" idx="1"/>
          </p:nvPr>
        </p:nvSpPr>
        <p:spPr/>
        <p:txBody>
          <a:bodyPr>
            <a:normAutofit/>
          </a:bodyPr>
          <a:lstStyle/>
          <a:p>
            <a:pPr>
              <a:buNone/>
            </a:pPr>
            <a:r>
              <a:rPr lang="es-ES" sz="3600" b="1" dirty="0" smtClean="0"/>
              <a:t>   </a:t>
            </a:r>
          </a:p>
          <a:p>
            <a:pPr>
              <a:buNone/>
            </a:pPr>
            <a:r>
              <a:rPr lang="es-ES" sz="3600" b="1" dirty="0" smtClean="0"/>
              <a:t>    </a:t>
            </a:r>
          </a:p>
          <a:p>
            <a:pPr>
              <a:buNone/>
            </a:pPr>
            <a:r>
              <a:rPr lang="es-ES" sz="3600" b="1" dirty="0" smtClean="0"/>
              <a:t>   </a:t>
            </a:r>
            <a:r>
              <a:rPr lang="es-ES" sz="3600" b="1" dirty="0" smtClean="0">
                <a:solidFill>
                  <a:srgbClr val="0070C0"/>
                </a:solidFill>
              </a:rPr>
              <a:t>RECOMENDACIONES AL MAESTRO DE GRADO  FRENTE AL PROCESO ENSEÑANZA</a:t>
            </a:r>
            <a:endParaRPr lang="es-ES" sz="3600" b="1" dirty="0">
              <a:solidFill>
                <a:srgbClr val="0070C0"/>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14290"/>
            <a:ext cx="8367714" cy="990600"/>
          </a:xfrm>
        </p:spPr>
        <p:txBody>
          <a:bodyPr>
            <a:noAutofit/>
          </a:bodyPr>
          <a:lstStyle/>
          <a:p>
            <a:r>
              <a:rPr lang="es-ES_tradnl" sz="3600" b="1" dirty="0" smtClean="0">
                <a:solidFill>
                  <a:srgbClr val="0070C0"/>
                </a:solidFill>
                <a:effectLst>
                  <a:outerShdw blurRad="38100" dist="38100" dir="2700000" algn="tl">
                    <a:srgbClr val="000000">
                      <a:alpha val="43137"/>
                    </a:srgbClr>
                  </a:outerShdw>
                </a:effectLst>
                <a:latin typeface="+mn-lt"/>
              </a:rPr>
              <a:t>Cómo ayudar en la adquisición de nuevas habilidades</a:t>
            </a:r>
            <a:endParaRPr lang="es-ES" sz="3600" dirty="0">
              <a:solidFill>
                <a:srgbClr val="0070C0"/>
              </a:solidFill>
              <a:latin typeface="+mn-lt"/>
            </a:endParaRPr>
          </a:p>
        </p:txBody>
      </p:sp>
      <p:sp>
        <p:nvSpPr>
          <p:cNvPr id="3" name="2 Marcador de contenido"/>
          <p:cNvSpPr>
            <a:spLocks noGrp="1"/>
          </p:cNvSpPr>
          <p:nvPr>
            <p:ph sz="quarter" idx="1"/>
          </p:nvPr>
        </p:nvSpPr>
        <p:spPr/>
        <p:txBody>
          <a:bodyPr>
            <a:normAutofit fontScale="77500" lnSpcReduction="20000"/>
          </a:bodyPr>
          <a:lstStyle/>
          <a:p>
            <a:pPr>
              <a:buNone/>
            </a:pPr>
            <a:endParaRPr lang="es-ES_tradnl" sz="3200" dirty="0" smtClean="0"/>
          </a:p>
          <a:p>
            <a:pPr>
              <a:buNone/>
            </a:pPr>
            <a:r>
              <a:rPr lang="es-ES_tradnl" sz="3200" dirty="0" smtClean="0"/>
              <a:t>El trabajo con estudiantes con DI, exige  cambios</a:t>
            </a:r>
          </a:p>
          <a:p>
            <a:pPr>
              <a:buNone/>
            </a:pPr>
            <a:r>
              <a:rPr lang="es-ES_tradnl" sz="3200" dirty="0" smtClean="0"/>
              <a:t>organizativos, metodológicos, definición y</a:t>
            </a:r>
          </a:p>
          <a:p>
            <a:pPr>
              <a:buNone/>
            </a:pPr>
            <a:r>
              <a:rPr lang="es-ES_tradnl" sz="3200" dirty="0" smtClean="0"/>
              <a:t>priorización de nuevos objetivos y criterios de</a:t>
            </a:r>
          </a:p>
          <a:p>
            <a:pPr>
              <a:buNone/>
            </a:pPr>
            <a:r>
              <a:rPr lang="es-ES_tradnl" sz="3200" dirty="0" smtClean="0"/>
              <a:t>evaluación.</a:t>
            </a:r>
          </a:p>
          <a:p>
            <a:pPr>
              <a:buNone/>
            </a:pPr>
            <a:endParaRPr lang="es-ES_tradnl" sz="3200" dirty="0" smtClean="0"/>
          </a:p>
          <a:p>
            <a:pPr>
              <a:buNone/>
            </a:pPr>
            <a:r>
              <a:rPr lang="es-ES_tradnl" sz="3200" dirty="0" smtClean="0"/>
              <a:t>Para trabajar con niños, jóvenes o adultos con</a:t>
            </a:r>
          </a:p>
          <a:p>
            <a:pPr>
              <a:buNone/>
            </a:pPr>
            <a:r>
              <a:rPr lang="es-ES_tradnl" sz="3200" dirty="0" smtClean="0"/>
              <a:t>discapacidad intelectual, debemos tomar en</a:t>
            </a:r>
          </a:p>
          <a:p>
            <a:pPr>
              <a:buNone/>
            </a:pPr>
            <a:r>
              <a:rPr lang="es-ES_tradnl" sz="3200" dirty="0" smtClean="0"/>
              <a:t>cuenta sus características personales y </a:t>
            </a:r>
          </a:p>
          <a:p>
            <a:pPr>
              <a:buNone/>
            </a:pPr>
            <a:r>
              <a:rPr lang="es-ES_tradnl" sz="3200" dirty="0" smtClean="0"/>
              <a:t>propias de la discapacidad para así poder</a:t>
            </a:r>
          </a:p>
          <a:p>
            <a:pPr>
              <a:buNone/>
            </a:pPr>
            <a:r>
              <a:rPr lang="es-ES_tradnl" sz="3200" dirty="0" smtClean="0"/>
              <a:t>planificar adecuadamente las actividades a realizar</a:t>
            </a:r>
            <a:endParaRPr lang="es-E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solidFill>
                  <a:srgbClr val="0070C0"/>
                </a:solidFill>
              </a:rPr>
              <a:t>EN LA ESCUELA</a:t>
            </a:r>
            <a:endParaRPr lang="es-ES" sz="4000" dirty="0">
              <a:solidFill>
                <a:srgbClr val="0070C0"/>
              </a:solidFill>
            </a:endParaRPr>
          </a:p>
        </p:txBody>
      </p:sp>
      <p:sp>
        <p:nvSpPr>
          <p:cNvPr id="3" name="2 Marcador de contenido"/>
          <p:cNvSpPr>
            <a:spLocks noGrp="1"/>
          </p:cNvSpPr>
          <p:nvPr>
            <p:ph sz="quarter" idx="1"/>
          </p:nvPr>
        </p:nvSpPr>
        <p:spPr/>
        <p:txBody>
          <a:bodyPr>
            <a:normAutofit/>
          </a:bodyPr>
          <a:lstStyle/>
          <a:p>
            <a:pPr>
              <a:buNone/>
            </a:pPr>
            <a:r>
              <a:rPr lang="es-ES_tradnl" sz="3200" dirty="0" smtClean="0">
                <a:latin typeface="Comic Sans MS" pitchFamily="66" charset="0"/>
              </a:rPr>
              <a:t>   El proceso pedagógico debe estar orientado al </a:t>
            </a:r>
            <a:r>
              <a:rPr lang="es-ES_tradnl" sz="3200" dirty="0" smtClean="0"/>
              <a:t>desarrollo de aprendizajes funcionales, aplicación directa y práctica en situaciones de la vida diaria</a:t>
            </a:r>
            <a:r>
              <a:rPr lang="es-ES_tradnl" sz="3200" dirty="0" smtClean="0">
                <a:solidFill>
                  <a:srgbClr val="FF0000"/>
                </a:solidFill>
                <a:latin typeface="Comic Sans MS" pitchFamily="66" charset="0"/>
              </a:rPr>
              <a:t>.</a:t>
            </a:r>
          </a:p>
          <a:p>
            <a:pPr>
              <a:buNone/>
            </a:pPr>
            <a:r>
              <a:rPr lang="es-ES_tradnl" sz="3200" dirty="0" smtClean="0"/>
              <a:t>   También estará dirigido a desarrollar la autonomía    personal, mediante la formación laboral.</a:t>
            </a:r>
          </a:p>
          <a:p>
            <a:pPr>
              <a:buNone/>
            </a:pPr>
            <a:r>
              <a:rPr lang="es-ES_tradnl" sz="3200" dirty="0" smtClean="0"/>
              <a:t>Deben necesariamente involucrar a la familia. </a:t>
            </a:r>
          </a:p>
          <a:p>
            <a:endParaRPr lang="es-E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4000" dirty="0" smtClean="0">
                <a:solidFill>
                  <a:srgbClr val="0070C0"/>
                </a:solidFill>
              </a:rPr>
              <a:t>PARA</a:t>
            </a:r>
            <a:r>
              <a:rPr lang="es-ES" dirty="0" smtClean="0">
                <a:solidFill>
                  <a:schemeClr val="tx1"/>
                </a:solidFill>
              </a:rPr>
              <a:t> </a:t>
            </a:r>
            <a:r>
              <a:rPr lang="es-ES" sz="4000" dirty="0" smtClean="0">
                <a:solidFill>
                  <a:srgbClr val="0070C0"/>
                </a:solidFill>
              </a:rPr>
              <a:t>TOMAR EN CUEN TA</a:t>
            </a:r>
            <a:endParaRPr lang="es-ES" sz="4000" dirty="0">
              <a:solidFill>
                <a:srgbClr val="0070C0"/>
              </a:solidFill>
            </a:endParaRPr>
          </a:p>
        </p:txBody>
      </p:sp>
      <p:sp>
        <p:nvSpPr>
          <p:cNvPr id="3" name="2 Marcador de contenido"/>
          <p:cNvSpPr>
            <a:spLocks noGrp="1"/>
          </p:cNvSpPr>
          <p:nvPr>
            <p:ph sz="quarter" idx="1"/>
          </p:nvPr>
        </p:nvSpPr>
        <p:spPr/>
        <p:txBody>
          <a:bodyPr>
            <a:normAutofit fontScale="92500" lnSpcReduction="20000"/>
          </a:bodyPr>
          <a:lstStyle/>
          <a:p>
            <a:pPr marL="274320" indent="-274320">
              <a:buClr>
                <a:schemeClr val="accent3"/>
              </a:buClr>
              <a:buNone/>
              <a:defRPr/>
            </a:pPr>
            <a:r>
              <a:rPr lang="es-ES_tradnl" sz="3200" dirty="0" smtClean="0"/>
              <a:t>Los procesos de aprendizaje de los estudiantes</a:t>
            </a:r>
          </a:p>
          <a:p>
            <a:pPr marL="274320" indent="-274320">
              <a:buClr>
                <a:schemeClr val="accent3"/>
              </a:buClr>
              <a:buNone/>
              <a:defRPr/>
            </a:pPr>
            <a:r>
              <a:rPr lang="es-ES_tradnl" sz="3200" dirty="0" smtClean="0"/>
              <a:t>con DI deben necesariamente involucrar a la</a:t>
            </a:r>
          </a:p>
          <a:p>
            <a:pPr marL="274320" indent="-274320">
              <a:buClr>
                <a:schemeClr val="accent3"/>
              </a:buClr>
              <a:buNone/>
              <a:defRPr/>
            </a:pPr>
            <a:r>
              <a:rPr lang="es-ES_tradnl" sz="3200" dirty="0" smtClean="0"/>
              <a:t>Familia</a:t>
            </a:r>
          </a:p>
          <a:p>
            <a:pPr marL="274320" indent="-274320">
              <a:buClr>
                <a:schemeClr val="accent3"/>
              </a:buClr>
              <a:buNone/>
              <a:defRPr/>
            </a:pPr>
            <a:r>
              <a:rPr lang="es-ES_tradnl" sz="3200" dirty="0" smtClean="0"/>
              <a:t>Es importante ser flexibles, respetando ritmos y</a:t>
            </a:r>
          </a:p>
          <a:p>
            <a:pPr marL="274320" indent="-274320">
              <a:buClr>
                <a:schemeClr val="accent3"/>
              </a:buClr>
              <a:buNone/>
              <a:defRPr/>
            </a:pPr>
            <a:r>
              <a:rPr lang="es-ES_tradnl" sz="3200" dirty="0" smtClean="0"/>
              <a:t>estilos de Aprendizaje.</a:t>
            </a:r>
          </a:p>
          <a:p>
            <a:pPr marL="274320" indent="-274320">
              <a:buClr>
                <a:schemeClr val="accent3"/>
              </a:buClr>
              <a:buNone/>
              <a:defRPr/>
            </a:pPr>
            <a:r>
              <a:rPr lang="es-ES_tradnl" sz="3200" dirty="0" smtClean="0"/>
              <a:t>Use pocas palabras, sea directo y claro</a:t>
            </a:r>
          </a:p>
          <a:p>
            <a:pPr marL="274320" indent="-274320">
              <a:buClr>
                <a:schemeClr val="accent3"/>
              </a:buClr>
              <a:buNone/>
              <a:defRPr/>
            </a:pPr>
            <a:r>
              <a:rPr lang="es-ES_tradnl" sz="3200" dirty="0" smtClean="0"/>
              <a:t>Las actividades deben ser divididas en</a:t>
            </a:r>
          </a:p>
          <a:p>
            <a:pPr marL="274320" indent="-274320">
              <a:buClr>
                <a:schemeClr val="accent3"/>
              </a:buClr>
              <a:buNone/>
              <a:defRPr/>
            </a:pPr>
            <a:r>
              <a:rPr lang="es-ES_tradnl" sz="3200" dirty="0" smtClean="0"/>
              <a:t> cuantos pasos sea necesario para su</a:t>
            </a:r>
          </a:p>
          <a:p>
            <a:pPr marL="274320" indent="-274320">
              <a:buClr>
                <a:schemeClr val="accent3"/>
              </a:buClr>
              <a:buNone/>
              <a:defRPr/>
            </a:pPr>
            <a:r>
              <a:rPr lang="es-ES_tradnl" sz="3200" dirty="0" smtClean="0"/>
              <a:t> comprensión</a:t>
            </a: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612648" y="785794"/>
            <a:ext cx="8153400" cy="5310206"/>
          </a:xfrm>
        </p:spPr>
        <p:txBody>
          <a:bodyPr>
            <a:normAutofit/>
          </a:bodyPr>
          <a:lstStyle/>
          <a:p>
            <a:pPr>
              <a:buNone/>
            </a:pPr>
            <a:r>
              <a:rPr lang="es-ES" sz="8800" dirty="0" smtClean="0"/>
              <a:t>      </a:t>
            </a:r>
          </a:p>
          <a:p>
            <a:pPr>
              <a:buNone/>
            </a:pPr>
            <a:r>
              <a:rPr lang="es-ES" sz="8800" b="1" dirty="0" smtClean="0"/>
              <a:t>  </a:t>
            </a:r>
            <a:r>
              <a:rPr lang="es-ES" sz="8800" b="1" dirty="0" smtClean="0">
                <a:solidFill>
                  <a:srgbClr val="0070C0"/>
                </a:solidFill>
              </a:rPr>
              <a:t>ETIOLOGIA</a:t>
            </a:r>
            <a:endParaRPr lang="es-ES" sz="8800" b="1" dirty="0">
              <a:solidFill>
                <a:srgbClr val="0070C0"/>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0070C0"/>
                </a:solidFill>
              </a:rPr>
              <a:t>RECOMENDACIONES</a:t>
            </a:r>
            <a:endParaRPr lang="es-ES" dirty="0">
              <a:solidFill>
                <a:srgbClr val="0070C0"/>
              </a:solidFill>
            </a:endParaRPr>
          </a:p>
        </p:txBody>
      </p:sp>
      <p:sp>
        <p:nvSpPr>
          <p:cNvPr id="3" name="2 Marcador de contenido"/>
          <p:cNvSpPr>
            <a:spLocks noGrp="1"/>
          </p:cNvSpPr>
          <p:nvPr>
            <p:ph sz="quarter" idx="1"/>
          </p:nvPr>
        </p:nvSpPr>
        <p:spPr>
          <a:xfrm>
            <a:off x="612648" y="1285860"/>
            <a:ext cx="8153400" cy="5357850"/>
          </a:xfrm>
        </p:spPr>
        <p:txBody>
          <a:bodyPr>
            <a:normAutofit fontScale="77500" lnSpcReduction="20000"/>
          </a:bodyPr>
          <a:lstStyle/>
          <a:p>
            <a:r>
              <a:rPr lang="es-ES" b="1" dirty="0" smtClean="0"/>
              <a:t> </a:t>
            </a:r>
            <a:endParaRPr lang="es-ES" dirty="0" smtClean="0"/>
          </a:p>
          <a:p>
            <a:endParaRPr lang="es-ES" dirty="0" smtClean="0"/>
          </a:p>
          <a:p>
            <a:r>
              <a:rPr lang="es-ES" dirty="0" smtClean="0"/>
              <a:t>• </a:t>
            </a:r>
            <a:r>
              <a:rPr lang="es-ES" sz="3100" dirty="0" smtClean="0"/>
              <a:t>El maestro (a) que atiende a población con discapacidad intelectual debe tener siempre muy claros los objetivos tanto generales como concretos o específicos y las metas de formación. </a:t>
            </a:r>
          </a:p>
          <a:p>
            <a:r>
              <a:rPr lang="es-ES" sz="3100" dirty="0" smtClean="0"/>
              <a:t>También debe estructurar, sistematizar los pasos y estrategias a seguir para alcanzar esos objetivos y metas. Debe saber cómo evaluar los progresos de períodos cortos, de modo que pueda hacer los cambios necesarios en sus programas.</a:t>
            </a:r>
          </a:p>
          <a:p>
            <a:r>
              <a:rPr lang="es-ES" sz="3100" dirty="0" smtClean="0"/>
              <a:t>• El modo de actuar del profesor (a) debe encauzar al estudiante </a:t>
            </a:r>
            <a:r>
              <a:rPr lang="es-ES" sz="3100" smtClean="0"/>
              <a:t>con discapacidad intelectual </a:t>
            </a:r>
            <a:r>
              <a:rPr lang="es-ES" sz="3100" dirty="0" smtClean="0"/>
              <a:t>al éxito en la ejecución de una tarea determinada, ya que la sensación de fracaso y la falta de motivación actúan de un modo extremadamente negativo</a:t>
            </a:r>
            <a:r>
              <a:rPr lang="es-ES" dirty="0" smtClean="0"/>
              <a:t>.</a:t>
            </a:r>
          </a:p>
          <a:p>
            <a:endParaRPr lang="es-E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485756"/>
          </a:xfrm>
        </p:spPr>
        <p:txBody>
          <a:bodyPr>
            <a:normAutofit fontScale="90000"/>
          </a:bodyPr>
          <a:lstStyle/>
          <a:p>
            <a:r>
              <a:rPr lang="es-ES" dirty="0" smtClean="0">
                <a:solidFill>
                  <a:srgbClr val="0070C0"/>
                </a:solidFill>
              </a:rPr>
              <a:t>RECOMENDACIONES</a:t>
            </a:r>
            <a:endParaRPr lang="es-ES" dirty="0">
              <a:solidFill>
                <a:srgbClr val="0070C0"/>
              </a:solidFill>
            </a:endParaRPr>
          </a:p>
        </p:txBody>
      </p:sp>
      <p:sp>
        <p:nvSpPr>
          <p:cNvPr id="3" name="2 Marcador de contenido"/>
          <p:cNvSpPr>
            <a:spLocks noGrp="1"/>
          </p:cNvSpPr>
          <p:nvPr>
            <p:ph sz="quarter" idx="1"/>
          </p:nvPr>
        </p:nvSpPr>
        <p:spPr>
          <a:xfrm>
            <a:off x="285720" y="928670"/>
            <a:ext cx="8858280" cy="5572164"/>
          </a:xfrm>
          <a:noFill/>
        </p:spPr>
        <p:txBody>
          <a:bodyPr>
            <a:normAutofit fontScale="62500" lnSpcReduction="20000"/>
          </a:bodyPr>
          <a:lstStyle/>
          <a:p>
            <a:endParaRPr lang="es-ES" sz="3800" dirty="0" smtClean="0"/>
          </a:p>
          <a:p>
            <a:endParaRPr lang="es-ES" sz="3800" dirty="0" smtClean="0"/>
          </a:p>
          <a:p>
            <a:r>
              <a:rPr lang="es-ES" sz="3800" dirty="0" smtClean="0"/>
              <a:t>El maestro (a) tiene que ser creativo en el modo de diseñar las actividades y de preparar los materiales. Debe de ser flexible a la hora de llevar a cabo cada una de las sesiones. </a:t>
            </a:r>
          </a:p>
          <a:p>
            <a:r>
              <a:rPr lang="es-ES" sz="3800" dirty="0" smtClean="0"/>
              <a:t>Esto es válido también en las etapas siguientes, durante la escolarización.</a:t>
            </a:r>
          </a:p>
          <a:p>
            <a:r>
              <a:rPr lang="es-ES" sz="3800" dirty="0" smtClean="0"/>
              <a:t> Debe saber interpretar las diversas señales que el estudiante le envíe; las atenderá e incorporará en su trabajo, modificando lo que sea necesario. A veces será para ir más de prisa y no frenar el avance del estudiante, otras veces será para dejarle descansar respetando su nivel de fatigabilidad, otras veces será para aprender del propio estudiante un modo mejor para enseñarle. El maestro (a) debe evitar la rigidez, la imposición, la intransigencia, aunque sin perder de vista el objetivo educativo.</a:t>
            </a:r>
          </a:p>
          <a:p>
            <a:r>
              <a:rPr lang="es-ES" sz="3800" dirty="0" smtClean="0"/>
              <a:t> </a:t>
            </a:r>
          </a:p>
          <a:p>
            <a:r>
              <a:rPr lang="es-ES" sz="3400" dirty="0" smtClean="0"/>
              <a:t> </a:t>
            </a:r>
            <a:endParaRPr lang="es-E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solidFill>
                  <a:srgbClr val="0070C0"/>
                </a:solidFill>
              </a:rPr>
              <a:t>RECOMENDACIONES</a:t>
            </a:r>
            <a:endParaRPr lang="es-ES" sz="4000" dirty="0">
              <a:solidFill>
                <a:srgbClr val="0070C0"/>
              </a:solidFill>
            </a:endParaRPr>
          </a:p>
        </p:txBody>
      </p:sp>
      <p:sp>
        <p:nvSpPr>
          <p:cNvPr id="3" name="2 Marcador de contenido"/>
          <p:cNvSpPr>
            <a:spLocks noGrp="1"/>
          </p:cNvSpPr>
          <p:nvPr>
            <p:ph sz="quarter" idx="1"/>
          </p:nvPr>
        </p:nvSpPr>
        <p:spPr/>
        <p:txBody>
          <a:bodyPr/>
          <a:lstStyle/>
          <a:p>
            <a:r>
              <a:rPr lang="es-ES" sz="3200" dirty="0" smtClean="0"/>
              <a:t>Además de lo anterior es indispensable que la institución educativa y específicamente el educador de grado o área tenga una apropiación conceptual consolidada de las características y procesos de aprendizaje de las personas en situación de discapacidad, esto le permite ser asertivo a la hora de implementar estrategias de atención educativa.</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500042"/>
            <a:ext cx="8686800" cy="614346"/>
          </a:xfrm>
        </p:spPr>
        <p:txBody>
          <a:bodyPr>
            <a:noAutofit/>
          </a:bodyPr>
          <a:lstStyle/>
          <a:p>
            <a:r>
              <a:rPr lang="es-ES_tradnl" sz="4400" b="1" dirty="0" smtClean="0">
                <a:solidFill>
                  <a:schemeClr val="accent1">
                    <a:lumMod val="50000"/>
                  </a:schemeClr>
                </a:solidFill>
                <a:effectLst>
                  <a:outerShdw blurRad="38100" dist="38100" dir="2700000" algn="tl">
                    <a:srgbClr val="000000">
                      <a:alpha val="43137"/>
                    </a:srgbClr>
                  </a:outerShdw>
                </a:effectLst>
                <a:latin typeface="Comic Sans MS" pitchFamily="66" charset="0"/>
              </a:rPr>
              <a:t> </a:t>
            </a:r>
            <a:r>
              <a:rPr lang="es-ES_tradnl" sz="3200" b="1" dirty="0" smtClean="0">
                <a:solidFill>
                  <a:srgbClr val="0070C0"/>
                </a:solidFill>
                <a:effectLst>
                  <a:outerShdw blurRad="38100" dist="38100" dir="2700000" algn="tl">
                    <a:srgbClr val="000000">
                      <a:alpha val="43137"/>
                    </a:srgbClr>
                  </a:outerShdw>
                </a:effectLst>
                <a:latin typeface="+mn-lt"/>
              </a:rPr>
              <a:t>DE ORIGEN GENÉTICO</a:t>
            </a:r>
            <a:endParaRPr lang="es-ES" sz="3200" dirty="0">
              <a:solidFill>
                <a:srgbClr val="0070C0"/>
              </a:solidFill>
              <a:latin typeface="+mn-lt"/>
            </a:endParaRPr>
          </a:p>
        </p:txBody>
      </p:sp>
      <p:sp>
        <p:nvSpPr>
          <p:cNvPr id="3" name="2 Marcador de contenido"/>
          <p:cNvSpPr>
            <a:spLocks noGrp="1"/>
          </p:cNvSpPr>
          <p:nvPr>
            <p:ph sz="quarter" idx="1"/>
          </p:nvPr>
        </p:nvSpPr>
        <p:spPr>
          <a:xfrm>
            <a:off x="304800" y="1214422"/>
            <a:ext cx="8686800" cy="4865703"/>
          </a:xfrm>
        </p:spPr>
        <p:txBody>
          <a:bodyPr>
            <a:normAutofit fontScale="92500" lnSpcReduction="20000"/>
          </a:bodyPr>
          <a:lstStyle/>
          <a:p>
            <a:pPr marL="274320" indent="-274320">
              <a:spcBef>
                <a:spcPts val="0"/>
              </a:spcBef>
              <a:buClr>
                <a:schemeClr val="accent3"/>
              </a:buClr>
              <a:buFontTx/>
              <a:buChar char="-"/>
              <a:defRPr/>
            </a:pPr>
            <a:endParaRPr lang="es-ES_tradnl" dirty="0" smtClean="0">
              <a:latin typeface="Comic Sans MS" pitchFamily="66" charset="0"/>
            </a:endParaRPr>
          </a:p>
          <a:p>
            <a:pPr marL="274320" indent="-274320">
              <a:spcBef>
                <a:spcPts val="0"/>
              </a:spcBef>
              <a:buClr>
                <a:schemeClr val="accent3"/>
              </a:buClr>
              <a:buFontTx/>
              <a:buChar char="-"/>
              <a:defRPr/>
            </a:pPr>
            <a:r>
              <a:rPr lang="es-ES_tradnl" dirty="0" smtClean="0"/>
              <a:t>pueden transmitirse de padres a hijos, </a:t>
            </a:r>
            <a:r>
              <a:rPr lang="es-ES_tradnl" dirty="0" smtClean="0">
                <a:solidFill>
                  <a:schemeClr val="accent2">
                    <a:lumMod val="75000"/>
                  </a:schemeClr>
                </a:solidFill>
              </a:rPr>
              <a:t>anomalías en genes heredados de los padres, errores en la combinación  genética u otros desórdenes genéticos</a:t>
            </a:r>
          </a:p>
          <a:p>
            <a:pPr marL="274320" indent="-274320">
              <a:spcBef>
                <a:spcPts val="0"/>
              </a:spcBef>
              <a:buClr>
                <a:schemeClr val="accent3"/>
              </a:buClr>
              <a:buFontTx/>
              <a:buChar char="-"/>
              <a:defRPr/>
            </a:pPr>
            <a:endParaRPr lang="es-ES_tradnl" dirty="0" smtClean="0"/>
          </a:p>
          <a:p>
            <a:pPr marL="274320" indent="-274320">
              <a:spcBef>
                <a:spcPts val="0"/>
              </a:spcBef>
              <a:buClr>
                <a:schemeClr val="accent3"/>
              </a:buClr>
              <a:buNone/>
              <a:defRPr/>
            </a:pPr>
            <a:r>
              <a:rPr lang="es-ES_tradnl" i="1" dirty="0" smtClean="0">
                <a:solidFill>
                  <a:schemeClr val="accent1">
                    <a:lumMod val="75000"/>
                  </a:schemeClr>
                </a:solidFill>
                <a:ea typeface="Cambria Math" pitchFamily="18" charset="0"/>
              </a:rPr>
              <a:t>    Síndrome de Down</a:t>
            </a:r>
            <a:r>
              <a:rPr lang="es-ES_tradnl" i="1" dirty="0" smtClean="0">
                <a:solidFill>
                  <a:schemeClr val="accent1">
                    <a:lumMod val="75000"/>
                  </a:schemeClr>
                </a:solidFill>
              </a:rPr>
              <a:t>” </a:t>
            </a:r>
            <a:r>
              <a:rPr lang="es-ES_tradnl" i="1" dirty="0" smtClean="0">
                <a:solidFill>
                  <a:srgbClr val="FF0000"/>
                </a:solidFill>
              </a:rPr>
              <a:t> </a:t>
            </a:r>
            <a:r>
              <a:rPr lang="es-ES_tradnl" dirty="0" err="1" smtClean="0"/>
              <a:t>trisomía</a:t>
            </a:r>
            <a:r>
              <a:rPr lang="es-ES_tradnl" dirty="0" smtClean="0"/>
              <a:t> 21 mutación en el par 21. </a:t>
            </a:r>
            <a:r>
              <a:rPr lang="es-ES_tradnl" u="sng" dirty="0" smtClean="0"/>
              <a:t>Características: </a:t>
            </a:r>
            <a:r>
              <a:rPr lang="es-ES_tradnl" dirty="0" smtClean="0"/>
              <a:t>deficiencia intelectual, cuerpo corto, dedos cortos  y gruesos, lengua corta y gruesa y un pliegue en el párpado.</a:t>
            </a:r>
          </a:p>
          <a:p>
            <a:pPr marL="274320" indent="-274320">
              <a:spcBef>
                <a:spcPts val="0"/>
              </a:spcBef>
              <a:buClr>
                <a:schemeClr val="accent3"/>
              </a:buClr>
              <a:buNone/>
              <a:defRPr/>
            </a:pPr>
            <a:r>
              <a:rPr lang="es-ES_tradnl" dirty="0" smtClean="0">
                <a:cs typeface="Arial" pitchFamily="34" charset="0"/>
              </a:rPr>
              <a:t>  </a:t>
            </a:r>
          </a:p>
          <a:p>
            <a:pPr marL="274320" indent="-274320">
              <a:spcBef>
                <a:spcPts val="0"/>
              </a:spcBef>
              <a:buClr>
                <a:schemeClr val="accent3"/>
              </a:buClr>
              <a:buNone/>
              <a:defRPr/>
            </a:pPr>
            <a:r>
              <a:rPr lang="es-ES_tradnl" dirty="0" smtClean="0">
                <a:cs typeface="Arial" pitchFamily="34" charset="0"/>
              </a:rPr>
              <a:t>   Está demostrada la relación con una edad avanzada de la madre o el padre, aunque también se presenta con mayor frecuencia en parejas jóvenes de 14 a 18 años.</a:t>
            </a:r>
          </a:p>
          <a:p>
            <a:pPr marL="274320" indent="-274320">
              <a:spcBef>
                <a:spcPts val="0"/>
              </a:spcBef>
              <a:buClr>
                <a:schemeClr val="accent3"/>
              </a:buClr>
              <a:buNone/>
              <a:defRPr/>
            </a:pPr>
            <a:endParaRPr lang="es-ES_tradnl" dirty="0" smtClean="0">
              <a:latin typeface="Comic Sans MS" pitchFamily="66" charset="0"/>
            </a:endParaRPr>
          </a:p>
          <a:p>
            <a:pPr marL="274320" indent="-274320">
              <a:spcBef>
                <a:spcPts val="0"/>
              </a:spcBef>
              <a:buClr>
                <a:schemeClr val="accent3"/>
              </a:buClr>
              <a:buNone/>
              <a:defRPr/>
            </a:pPr>
            <a:endParaRPr lang="es-ES_tradnl" dirty="0" smtClean="0">
              <a:latin typeface="Comic Sans MS" pitchFamily="66" charset="0"/>
            </a:endParaRPr>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428604"/>
            <a:ext cx="8001056" cy="838200"/>
          </a:xfrm>
        </p:spPr>
        <p:txBody>
          <a:bodyPr>
            <a:normAutofit/>
          </a:bodyPr>
          <a:lstStyle/>
          <a:p>
            <a:r>
              <a:rPr lang="es-ES" sz="3200" b="1" dirty="0" smtClean="0">
                <a:solidFill>
                  <a:srgbClr val="0070C0"/>
                </a:solidFill>
                <a:latin typeface="+mn-lt"/>
              </a:rPr>
              <a:t>DE ORIGEN CONGENITO </a:t>
            </a:r>
            <a:endParaRPr lang="es-ES" sz="3200" b="1" dirty="0">
              <a:solidFill>
                <a:srgbClr val="0070C0"/>
              </a:solidFill>
              <a:latin typeface="+mn-lt"/>
            </a:endParaRPr>
          </a:p>
        </p:txBody>
      </p:sp>
      <p:sp>
        <p:nvSpPr>
          <p:cNvPr id="3" name="2 Marcador de contenido"/>
          <p:cNvSpPr>
            <a:spLocks noGrp="1"/>
          </p:cNvSpPr>
          <p:nvPr>
            <p:ph sz="quarter" idx="1"/>
          </p:nvPr>
        </p:nvSpPr>
        <p:spPr>
          <a:xfrm>
            <a:off x="612648" y="1357298"/>
            <a:ext cx="8153400" cy="4738702"/>
          </a:xfrm>
        </p:spPr>
        <p:txBody>
          <a:bodyPr>
            <a:normAutofit/>
          </a:bodyPr>
          <a:lstStyle/>
          <a:p>
            <a:pPr marL="274320" indent="-274320">
              <a:spcBef>
                <a:spcPts val="0"/>
              </a:spcBef>
              <a:buClr>
                <a:schemeClr val="accent3"/>
              </a:buClr>
              <a:buFontTx/>
              <a:buChar char="-"/>
              <a:defRPr/>
            </a:pPr>
            <a:endParaRPr lang="es-ES_tradnl" b="1" dirty="0" smtClean="0">
              <a:solidFill>
                <a:schemeClr val="accent1">
                  <a:lumMod val="50000"/>
                  <a:lumOff val="50000"/>
                </a:schemeClr>
              </a:solidFill>
              <a:effectLst>
                <a:outerShdw blurRad="38100" dist="38100" dir="2700000" algn="tl">
                  <a:srgbClr val="000000">
                    <a:alpha val="43137"/>
                  </a:srgbClr>
                </a:outerShdw>
              </a:effectLst>
              <a:latin typeface="Arial" pitchFamily="34" charset="0"/>
              <a:cs typeface="Arial" pitchFamily="34" charset="0"/>
            </a:endParaRPr>
          </a:p>
          <a:p>
            <a:pPr marL="274320" indent="-274320">
              <a:spcBef>
                <a:spcPts val="0"/>
              </a:spcBef>
              <a:buClr>
                <a:schemeClr val="accent3"/>
              </a:buClr>
              <a:buFontTx/>
              <a:buChar char="-"/>
              <a:defRPr/>
            </a:pPr>
            <a:r>
              <a:rPr lang="es-ES_tradnl" dirty="0" smtClean="0">
                <a:solidFill>
                  <a:schemeClr val="accent2">
                    <a:lumMod val="75000"/>
                  </a:schemeClr>
                </a:solidFill>
                <a:cs typeface="Arial" pitchFamily="34" charset="0"/>
              </a:rPr>
              <a:t>Rasgos con los que nace un Individuo que son adquiridos durante la gestación, consumo de alcohol, drogas, mala   nutrición de la madre, exposición a contaminantes ambientales o enfermedades como la Rubéola</a:t>
            </a:r>
            <a:r>
              <a:rPr lang="es-ES_tradnl" dirty="0" smtClean="0">
                <a:cs typeface="Arial" pitchFamily="34" charset="0"/>
              </a:rPr>
              <a:t>.  Bajo peso al nacer y partos prematuros, también las enfermedades metabólicas como Hipotiroidismo</a:t>
            </a:r>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228600"/>
            <a:ext cx="8551766" cy="990600"/>
          </a:xfrm>
        </p:spPr>
        <p:txBody>
          <a:bodyPr>
            <a:normAutofit/>
          </a:bodyPr>
          <a:lstStyle/>
          <a:p>
            <a:r>
              <a:rPr lang="es-ES" sz="3600" b="1" dirty="0" smtClean="0">
                <a:solidFill>
                  <a:srgbClr val="0070C0"/>
                </a:solidFill>
                <a:latin typeface="+mn-lt"/>
              </a:rPr>
              <a:t>DE ORIGEN ADQUIRIDO</a:t>
            </a:r>
            <a:endParaRPr lang="es-ES" sz="3600" b="1" dirty="0">
              <a:solidFill>
                <a:srgbClr val="0070C0"/>
              </a:solidFill>
              <a:latin typeface="+mn-lt"/>
            </a:endParaRPr>
          </a:p>
        </p:txBody>
      </p:sp>
      <p:sp>
        <p:nvSpPr>
          <p:cNvPr id="3" name="2 Marcador de contenido"/>
          <p:cNvSpPr>
            <a:spLocks noGrp="1"/>
          </p:cNvSpPr>
          <p:nvPr>
            <p:ph sz="quarter" idx="1"/>
          </p:nvPr>
        </p:nvSpPr>
        <p:spPr>
          <a:xfrm>
            <a:off x="214282" y="1357299"/>
            <a:ext cx="8501122" cy="4500594"/>
          </a:xfrm>
        </p:spPr>
        <p:txBody>
          <a:bodyPr>
            <a:normAutofit/>
          </a:bodyPr>
          <a:lstStyle/>
          <a:p>
            <a:pPr marL="274320" indent="-274320">
              <a:buClr>
                <a:schemeClr val="accent3"/>
              </a:buClr>
              <a:buNone/>
              <a:defRPr/>
            </a:pPr>
            <a:r>
              <a:rPr lang="es-ES_tradnl" dirty="0" smtClean="0"/>
              <a:t>Son las ocasionadas por algún </a:t>
            </a:r>
            <a:r>
              <a:rPr lang="es-ES_tradnl" dirty="0" smtClean="0">
                <a:solidFill>
                  <a:schemeClr val="accent2">
                    <a:lumMod val="75000"/>
                  </a:schemeClr>
                </a:solidFill>
              </a:rPr>
              <a:t>Accidente o enfermedad</a:t>
            </a:r>
          </a:p>
          <a:p>
            <a:pPr marL="274320" indent="-274320">
              <a:buClr>
                <a:schemeClr val="accent3"/>
              </a:buClr>
              <a:buNone/>
              <a:defRPr/>
            </a:pPr>
            <a:r>
              <a:rPr lang="es-ES_tradnl" dirty="0" smtClean="0">
                <a:solidFill>
                  <a:schemeClr val="accent2">
                    <a:lumMod val="75000"/>
                  </a:schemeClr>
                </a:solidFill>
              </a:rPr>
              <a:t>después del nacimiento. </a:t>
            </a:r>
          </a:p>
          <a:p>
            <a:pPr marL="274320" indent="-274320">
              <a:buClr>
                <a:schemeClr val="accent3"/>
              </a:buClr>
              <a:buNone/>
              <a:defRPr/>
            </a:pPr>
            <a:r>
              <a:rPr lang="es-ES_tradnl" dirty="0" smtClean="0"/>
              <a:t>Enfermedades que pueden terminar en una  encefalitis o</a:t>
            </a:r>
          </a:p>
          <a:p>
            <a:pPr marL="274320" indent="-274320">
              <a:buClr>
                <a:schemeClr val="accent3"/>
              </a:buClr>
              <a:buNone/>
              <a:defRPr/>
            </a:pPr>
            <a:r>
              <a:rPr lang="es-ES_tradnl" dirty="0" smtClean="0"/>
              <a:t>meningitis, accidentes como golpes en la cabeza, asfixia</a:t>
            </a:r>
          </a:p>
          <a:p>
            <a:pPr marL="274320" indent="-274320">
              <a:buClr>
                <a:schemeClr val="accent3"/>
              </a:buClr>
              <a:buNone/>
              <a:defRPr/>
            </a:pPr>
            <a:r>
              <a:rPr lang="es-ES_tradnl" dirty="0" smtClean="0"/>
              <a:t>por inmersión y la exposición a toxinas como  plomo </a:t>
            </a:r>
          </a:p>
          <a:p>
            <a:pPr marL="274320" indent="-274320">
              <a:buClr>
                <a:schemeClr val="accent3"/>
              </a:buClr>
              <a:buNone/>
              <a:defRPr/>
            </a:pPr>
            <a:r>
              <a:rPr lang="es-ES_tradnl" dirty="0" smtClean="0"/>
              <a:t>mercurio, pueden provocar graves e irreparables daños </a:t>
            </a:r>
          </a:p>
          <a:p>
            <a:pPr marL="274320" indent="-274320">
              <a:buClr>
                <a:schemeClr val="accent3"/>
              </a:buClr>
              <a:buNone/>
              <a:defRPr/>
            </a:pPr>
            <a:r>
              <a:rPr lang="es-ES_tradnl" dirty="0" smtClean="0"/>
              <a:t>en el cerebro y al sistema nervioso central.</a:t>
            </a:r>
          </a:p>
          <a:p>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smtClean="0">
                <a:solidFill>
                  <a:srgbClr val="0070C0"/>
                </a:solidFill>
                <a:latin typeface="+mn-lt"/>
              </a:rPr>
              <a:t>CLASIFICACION DE LA  OMS</a:t>
            </a:r>
            <a:endParaRPr lang="es-ES" sz="3200" b="1" dirty="0">
              <a:solidFill>
                <a:srgbClr val="0070C0"/>
              </a:solidFill>
              <a:latin typeface="+mn-lt"/>
            </a:endParaRPr>
          </a:p>
        </p:txBody>
      </p:sp>
      <p:sp>
        <p:nvSpPr>
          <p:cNvPr id="3" name="2 Marcador de contenido"/>
          <p:cNvSpPr>
            <a:spLocks noGrp="1"/>
          </p:cNvSpPr>
          <p:nvPr>
            <p:ph sz="quarter" idx="1"/>
          </p:nvPr>
        </p:nvSpPr>
        <p:spPr>
          <a:xfrm>
            <a:off x="304800" y="1285861"/>
            <a:ext cx="8686800" cy="5000660"/>
          </a:xfrm>
        </p:spPr>
        <p:txBody>
          <a:bodyPr>
            <a:normAutofit/>
          </a:bodyPr>
          <a:lstStyle/>
          <a:p>
            <a:pPr marL="274320" indent="-274320">
              <a:spcBef>
                <a:spcPts val="0"/>
              </a:spcBef>
              <a:buClr>
                <a:schemeClr val="accent3"/>
              </a:buClr>
              <a:buNone/>
              <a:defRPr/>
            </a:pPr>
            <a:r>
              <a:rPr lang="es-ES_tradnl" dirty="0" smtClean="0"/>
              <a:t>Anteriormente , se clasificaba a los sujetos en</a:t>
            </a:r>
          </a:p>
          <a:p>
            <a:pPr marL="274320" indent="-274320">
              <a:spcBef>
                <a:spcPts val="0"/>
              </a:spcBef>
              <a:buClr>
                <a:schemeClr val="accent3"/>
              </a:buClr>
              <a:buNone/>
              <a:defRPr/>
            </a:pPr>
            <a:r>
              <a:rPr lang="es-ES_tradnl" dirty="0" smtClean="0"/>
              <a:t>virtud de su CI, en un sistema de clasificación</a:t>
            </a:r>
          </a:p>
          <a:p>
            <a:pPr marL="274320" indent="-274320">
              <a:spcBef>
                <a:spcPts val="0"/>
              </a:spcBef>
              <a:buClr>
                <a:schemeClr val="accent3"/>
              </a:buClr>
              <a:buNone/>
              <a:defRPr/>
            </a:pPr>
            <a:r>
              <a:rPr lang="es-ES_tradnl" dirty="0" smtClean="0"/>
              <a:t>basado en los niveles de inteligencia del sujeto</a:t>
            </a:r>
          </a:p>
          <a:p>
            <a:pPr marL="274320" indent="-274320">
              <a:spcBef>
                <a:spcPts val="0"/>
              </a:spcBef>
              <a:buClr>
                <a:schemeClr val="accent3"/>
              </a:buClr>
              <a:buNone/>
              <a:defRPr/>
            </a:pPr>
            <a:endParaRPr lang="es-ES_tradnl" dirty="0" smtClean="0"/>
          </a:p>
          <a:p>
            <a:pPr marL="274320" indent="-274320">
              <a:spcBef>
                <a:spcPts val="0"/>
              </a:spcBef>
              <a:buClr>
                <a:schemeClr val="accent3"/>
              </a:buClr>
              <a:buFontTx/>
              <a:buChar char="-"/>
              <a:defRPr/>
            </a:pPr>
            <a:r>
              <a:rPr lang="es-ES_tradnl" b="1" dirty="0" smtClean="0">
                <a:effectLst>
                  <a:outerShdw blurRad="38100" dist="38100" dir="2700000" algn="tl">
                    <a:srgbClr val="000000">
                      <a:alpha val="43137"/>
                    </a:srgbClr>
                  </a:outerShdw>
                </a:effectLst>
              </a:rPr>
              <a:t>Leve, Moderada, Severa y Profunda</a:t>
            </a:r>
          </a:p>
          <a:p>
            <a:pPr marL="274320" indent="-274320">
              <a:spcBef>
                <a:spcPts val="0"/>
              </a:spcBef>
              <a:buClr>
                <a:schemeClr val="accent3"/>
              </a:buClr>
              <a:buNone/>
              <a:defRPr/>
            </a:pPr>
            <a:endParaRPr lang="es-ES_tradnl" dirty="0" smtClean="0"/>
          </a:p>
          <a:p>
            <a:pPr marL="274320" indent="-274320">
              <a:spcBef>
                <a:spcPts val="0"/>
              </a:spcBef>
              <a:buClr>
                <a:schemeClr val="accent3"/>
              </a:buClr>
              <a:buNone/>
              <a:defRPr/>
            </a:pPr>
            <a:r>
              <a:rPr lang="es-ES_tradnl" dirty="0" smtClean="0"/>
              <a:t>Para eso se utilizan pruebas  psicométricas para</a:t>
            </a:r>
          </a:p>
          <a:p>
            <a:pPr marL="274320" indent="-274320">
              <a:spcBef>
                <a:spcPts val="0"/>
              </a:spcBef>
              <a:buClr>
                <a:schemeClr val="accent3"/>
              </a:buClr>
              <a:buNone/>
              <a:defRPr/>
            </a:pPr>
            <a:r>
              <a:rPr lang="es-ES_tradnl" dirty="0" smtClean="0"/>
              <a:t>medir la  inteligencia (Escalas de </a:t>
            </a:r>
            <a:r>
              <a:rPr lang="es-ES_tradnl" dirty="0" err="1" smtClean="0"/>
              <a:t>Wescheler</a:t>
            </a:r>
            <a:r>
              <a:rPr lang="es-ES_tradnl" dirty="0" smtClean="0"/>
              <a:t>)</a:t>
            </a:r>
            <a:endParaRPr lang="es-E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lásico de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717</TotalTime>
  <Words>2699</Words>
  <Application>Microsoft Office PowerPoint</Application>
  <PresentationFormat>Presentación en pantalla (4:3)</PresentationFormat>
  <Paragraphs>334</Paragraphs>
  <Slides>52</Slides>
  <Notes>0</Notes>
  <HiddenSlides>0</HiddenSlides>
  <MMClips>0</MMClips>
  <ScaleCrop>false</ScaleCrop>
  <HeadingPairs>
    <vt:vector size="4" baseType="variant">
      <vt:variant>
        <vt:lpstr>Tema</vt:lpstr>
      </vt:variant>
      <vt:variant>
        <vt:i4>1</vt:i4>
      </vt:variant>
      <vt:variant>
        <vt:lpstr>Títulos de diapositiva</vt:lpstr>
      </vt:variant>
      <vt:variant>
        <vt:i4>52</vt:i4>
      </vt:variant>
    </vt:vector>
  </HeadingPairs>
  <TitlesOfParts>
    <vt:vector size="53" baseType="lpstr">
      <vt:lpstr>Intermedio</vt:lpstr>
      <vt:lpstr> Mgr. Javier Mendoza Yañez</vt:lpstr>
      <vt:lpstr>Diapositiva 2</vt:lpstr>
      <vt:lpstr>DEFINICION</vt:lpstr>
      <vt:lpstr>SIN EMBARGO………</vt:lpstr>
      <vt:lpstr>Diapositiva 5</vt:lpstr>
      <vt:lpstr> DE ORIGEN GENÉTICO</vt:lpstr>
      <vt:lpstr>DE ORIGEN CONGENITO </vt:lpstr>
      <vt:lpstr>DE ORIGEN ADQUIRIDO</vt:lpstr>
      <vt:lpstr>CLASIFICACION DE LA  OMS</vt:lpstr>
      <vt:lpstr>CLASIFICACIÓN DE LA OMS</vt:lpstr>
      <vt:lpstr>CLASIFICACION DE LA OMS</vt:lpstr>
      <vt:lpstr>Volvamos a la definición</vt:lpstr>
      <vt:lpstr>Diapositiva 13</vt:lpstr>
      <vt:lpstr>NUEVO ENFOQUE MULTIDIMENCIONAL</vt:lpstr>
      <vt:lpstr>Evaluación de la discapacidad intelectual</vt:lpstr>
      <vt:lpstr>FUNCIÓN DIAGNÓSTICA DEL PROCESO DE EVALUACIÓN</vt:lpstr>
      <vt:lpstr>Instrumentos para evaluar la conducta adaptativa</vt:lpstr>
      <vt:lpstr> Función 2. Clasificación y Descripción </vt:lpstr>
      <vt:lpstr> DIMENSIÓN I: APTITUDES INTELECTUALES </vt:lpstr>
      <vt:lpstr>DIMENSIÓN II: NIVEL DE ADAPTACIÓN (RELACIONADA        CON INTELIGENCIA CONCEPTUAL, PRÁCTICA Y SOCIAL</vt:lpstr>
      <vt:lpstr> DIMENSIÓN III: PARTICIPACIÓN, INTERACCIÓN Y ROL SOCIAL </vt:lpstr>
      <vt:lpstr>DIMENSIÓN IV: SALUD FÍSICA, SALUD MENTAL Y FACTORES ETIOLÓGICOS</vt:lpstr>
      <vt:lpstr> DIMENSIÓN V: CONTEXTO SOCIAL (AMBIENTE, CULTURA Y OPORTUNIDADES </vt:lpstr>
      <vt:lpstr> Perfil e intensidad de los apoyos necesarios </vt:lpstr>
      <vt:lpstr> Función 3. Perfil de Necesidades de Apoyos </vt:lpstr>
      <vt:lpstr> APOYO   INTERMITENTE </vt:lpstr>
      <vt:lpstr> APOYO LIMITADO </vt:lpstr>
      <vt:lpstr>  APOYO EXTENSO </vt:lpstr>
      <vt:lpstr>  Apoyo Generalizado </vt:lpstr>
      <vt:lpstr> Proceso de evaluación y planificación de los apoyos </vt:lpstr>
      <vt:lpstr> 4) Escribir el Plan Individualizado de Apoyos que refleje al individuo: </vt:lpstr>
      <vt:lpstr> CONCEPCION DE LOS APOYOS </vt:lpstr>
      <vt:lpstr>CONCEPCION de los apoyos</vt:lpstr>
      <vt:lpstr>Diapositiva 34</vt:lpstr>
      <vt:lpstr>ANTECEDENTES </vt:lpstr>
      <vt:lpstr>diferencia entre integración escolar y aulas inclusivas</vt:lpstr>
      <vt:lpstr>Conceptualización necesaria</vt:lpstr>
      <vt:lpstr>INTEGRACIÓN VS. INCLUSIÓN </vt:lpstr>
      <vt:lpstr>INTEGRACIÓN VS. INCLUSIÓN </vt:lpstr>
      <vt:lpstr>Diapositiva 40</vt:lpstr>
      <vt:lpstr>CARACTERISTICAS</vt:lpstr>
      <vt:lpstr>CARACTERISTICAS</vt:lpstr>
      <vt:lpstr>CARACTERISTICAS PSICOPEDAGOGICAS</vt:lpstr>
      <vt:lpstr>CARACTERISTICAS </vt:lpstr>
      <vt:lpstr>CARACTERISTICAS PSICOPEDAGOGICAS</vt:lpstr>
      <vt:lpstr>Diapositiva 46</vt:lpstr>
      <vt:lpstr>Cómo ayudar en la adquisición de nuevas habilidades</vt:lpstr>
      <vt:lpstr>EN LA ESCUELA</vt:lpstr>
      <vt:lpstr>PARA TOMAR EN CUEN TA</vt:lpstr>
      <vt:lpstr>RECOMENDACIONES</vt:lpstr>
      <vt:lpstr>RECOMENDACIONES</vt:lpstr>
      <vt:lpstr>RECOMENDACIONES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dc:creator>
  <cp:lastModifiedBy>HP</cp:lastModifiedBy>
  <cp:revision>30</cp:revision>
  <dcterms:created xsi:type="dcterms:W3CDTF">2011-09-15T14:48:22Z</dcterms:created>
  <dcterms:modified xsi:type="dcterms:W3CDTF">2012-07-04T04:24:04Z</dcterms:modified>
</cp:coreProperties>
</file>