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4" r:id="rId7"/>
    <p:sldId id="265" r:id="rId8"/>
    <p:sldId id="261" r:id="rId9"/>
    <p:sldId id="266" r:id="rId10"/>
    <p:sldId id="267" r:id="rId11"/>
    <p:sldId id="272" r:id="rId12"/>
    <p:sldId id="268" r:id="rId13"/>
    <p:sldId id="269" r:id="rId14"/>
    <p:sldId id="270" r:id="rId15"/>
    <p:sldId id="273" r:id="rId16"/>
    <p:sldId id="271" r:id="rId17"/>
    <p:sldId id="274" r:id="rId18"/>
    <p:sldId id="275" r:id="rId19"/>
    <p:sldId id="276" r:id="rId20"/>
    <p:sldId id="277" r:id="rId21"/>
    <p:sldId id="278" r:id="rId22"/>
    <p:sldId id="279" r:id="rId23"/>
    <p:sldId id="280" r:id="rId24"/>
    <p:sldId id="282" r:id="rId25"/>
    <p:sldId id="281" r:id="rId26"/>
    <p:sldId id="283" r:id="rId27"/>
    <p:sldId id="284"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7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ABE3C1-DBE1-495D-B57B-2849774B866A}" type="datetimeFigureOut">
              <a:rPr lang="en-US" smtClean="0"/>
              <a:t>7/1/2020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246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46C117F-5CCF-4837-BE5F-2B92066CAFAF}" type="datetimeFigureOut">
              <a:rPr lang="en-US"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5746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4EB90BD-B6CE-46B7-997F-7313B992CCDC}"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209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DB9D11F-B188-461D-B23F-39381795C052}"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22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2E6D8D9-55A2-4063-B0F3-121F44549695}"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66481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271436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940124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257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772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6351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0578ACC-22D6-47C1-A373-4FD133E34F3C}"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8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0492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7/1/2020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11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7/1/2020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967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7/1/2020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3142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331444B-B92B-4E27-8C94-BB93EAF5CB18}" type="datetimeFigureOut">
              <a:rPr lang="en-US"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354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63EFA5E-FA76-400D-B3DC-F0BA90E6D107}" type="datetimeFigureOut">
              <a:rPr lang="en-US"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3007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7/1/2020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217101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finicion.de/salud" TargetMode="External"/><Relationship Id="rId2" Type="http://schemas.openxmlformats.org/officeDocument/2006/relationships/hyperlink" Target="https://definicion.de/estres/" TargetMode="External"/><Relationship Id="rId1" Type="http://schemas.openxmlformats.org/officeDocument/2006/relationships/slideLayout" Target="../slideLayouts/slideLayout2.xml"/><Relationship Id="rId5" Type="http://schemas.openxmlformats.org/officeDocument/2006/relationships/hyperlink" Target="https://definicion.de/depresion" TargetMode="External"/><Relationship Id="rId4" Type="http://schemas.openxmlformats.org/officeDocument/2006/relationships/hyperlink" Target="https://definicion.de/ansied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871131"/>
            <a:ext cx="6815669" cy="1812595"/>
          </a:xfrm>
        </p:spPr>
        <p:txBody>
          <a:bodyPr/>
          <a:lstStyle/>
          <a:p>
            <a:r>
              <a:rPr lang="es-BO" sz="3600" b="1" dirty="0" smtClean="0"/>
              <a:t>TÉCNICAS DE RELAJACIÓN Y AUTOCONTROL EMOCIONAL EN PCD</a:t>
            </a:r>
            <a:endParaRPr lang="es-BO" sz="3600" b="1" dirty="0"/>
          </a:p>
        </p:txBody>
      </p:sp>
      <p:sp>
        <p:nvSpPr>
          <p:cNvPr id="3" name="Subtítulo 2"/>
          <p:cNvSpPr>
            <a:spLocks noGrp="1"/>
          </p:cNvSpPr>
          <p:nvPr>
            <p:ph type="subTitle" idx="1"/>
          </p:nvPr>
        </p:nvSpPr>
        <p:spPr>
          <a:xfrm>
            <a:off x="2692398" y="4049485"/>
            <a:ext cx="6815669" cy="928913"/>
          </a:xfrm>
        </p:spPr>
        <p:txBody>
          <a:bodyPr>
            <a:normAutofit fontScale="62500" lnSpcReduction="20000"/>
          </a:bodyPr>
          <a:lstStyle/>
          <a:p>
            <a:pPr algn="r"/>
            <a:endParaRPr lang="es-BO" dirty="0" smtClean="0"/>
          </a:p>
          <a:p>
            <a:pPr algn="r"/>
            <a:endParaRPr lang="es-BO" dirty="0"/>
          </a:p>
          <a:p>
            <a:pPr algn="r"/>
            <a:r>
              <a:rPr lang="es-BO" sz="2900" dirty="0" smtClean="0"/>
              <a:t>Lic. María Renée Zapata O</a:t>
            </a:r>
            <a:r>
              <a:rPr lang="es-BO" dirty="0" smtClean="0"/>
              <a:t>.</a:t>
            </a:r>
            <a:endParaRPr lang="es-B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440"/>
            <a:ext cx="2011680" cy="211203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3269" y="566687"/>
            <a:ext cx="1910306" cy="643778"/>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5961" y="3683726"/>
            <a:ext cx="2619375" cy="1743075"/>
          </a:xfrm>
          <a:prstGeom prst="rect">
            <a:avLst/>
          </a:prstGeom>
          <a:ln>
            <a:noFill/>
          </a:ln>
          <a:effectLst>
            <a:softEdge rad="112500"/>
          </a:effectLst>
        </p:spPr>
      </p:pic>
    </p:spTree>
    <p:extLst>
      <p:ext uri="{BB962C8B-B14F-4D97-AF65-F5344CB8AC3E}">
        <p14:creationId xmlns:p14="http://schemas.microsoft.com/office/powerpoint/2010/main" val="3164796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BO" sz="2000" b="1" dirty="0"/>
              <a:t>El estrés </a:t>
            </a:r>
            <a:r>
              <a:rPr lang="es-BO" sz="2000" dirty="0" smtClean="0"/>
              <a:t>como </a:t>
            </a:r>
            <a:r>
              <a:rPr lang="es-BO" sz="2000" dirty="0"/>
              <a:t>la tensión mantenida que genera un estado de desequilibrio porque al utilizarse los mecanismos de reserva, el individuo no puede regresar al estado de normalidad por los mecanismos naturales o habituales. Se diferencia de la tensión en que deja huellas en el </a:t>
            </a:r>
            <a:r>
              <a:rPr lang="es-BO" sz="2000" dirty="0" smtClean="0"/>
              <a:t>organismo causando alteraciones emocionales y enfermedades funcionales.</a:t>
            </a:r>
            <a:endParaRPr lang="es-BO" sz="2000" dirty="0"/>
          </a:p>
        </p:txBody>
      </p:sp>
      <p:sp>
        <p:nvSpPr>
          <p:cNvPr id="3" name="Marcador de contenido 2"/>
          <p:cNvSpPr>
            <a:spLocks noGrp="1"/>
          </p:cNvSpPr>
          <p:nvPr>
            <p:ph sz="half" idx="1"/>
          </p:nvPr>
        </p:nvSpPr>
        <p:spPr/>
        <p:txBody>
          <a:bodyPr>
            <a:normAutofit fontScale="92500" lnSpcReduction="20000"/>
          </a:bodyPr>
          <a:lstStyle/>
          <a:p>
            <a:r>
              <a:rPr lang="es-BO" dirty="0"/>
              <a:t>Nacemos y salimos de un medio de silencio y empezamos a enfrentarnos al ruido, al frío, al calor, al hambre, a molestias propias de un </a:t>
            </a:r>
            <a:r>
              <a:rPr lang="es-BO" dirty="0" smtClean="0"/>
              <a:t>existir.</a:t>
            </a:r>
          </a:p>
          <a:p>
            <a:r>
              <a:rPr lang="es-BO" dirty="0"/>
              <a:t>Crecemos y las influencias del complejo mundo en que nos desarrollamos comienzan a incidir sobre nosotros, cada vez se van haciendo más complicadas, llenándonos de gratificaciones y </a:t>
            </a:r>
            <a:r>
              <a:rPr lang="es-BO" dirty="0" err="1"/>
              <a:t>displaceres</a:t>
            </a:r>
            <a:r>
              <a:rPr lang="es-BO" dirty="0"/>
              <a:t>. </a:t>
            </a:r>
            <a:endParaRPr lang="es-BO" dirty="0" smtClean="0"/>
          </a:p>
          <a:p>
            <a:endParaRPr lang="es-BO" dirty="0"/>
          </a:p>
        </p:txBody>
      </p:sp>
      <p:sp>
        <p:nvSpPr>
          <p:cNvPr id="4" name="Marcador de contenido 3"/>
          <p:cNvSpPr>
            <a:spLocks noGrp="1"/>
          </p:cNvSpPr>
          <p:nvPr>
            <p:ph sz="half" idx="2"/>
          </p:nvPr>
        </p:nvSpPr>
        <p:spPr/>
        <p:txBody>
          <a:bodyPr>
            <a:normAutofit fontScale="92500" lnSpcReduction="20000"/>
          </a:bodyPr>
          <a:lstStyle/>
          <a:p>
            <a:r>
              <a:rPr lang="es-BO" dirty="0"/>
              <a:t>Las tensiones de la vida nos abrazan y nos movilizan, no es posible vivir sin tensiones, sería como estar muertos, ajeno a nuestro entorno. Pero cuando esas tensiones se mantienen en el tiempo, rompiendo nuestros mecanismos adaptativos y provocando un desequilibrio emocional </a:t>
            </a:r>
            <a:r>
              <a:rPr lang="es-BO" dirty="0" smtClean="0"/>
              <a:t>ya </a:t>
            </a:r>
            <a:r>
              <a:rPr lang="es-BO" dirty="0"/>
              <a:t>estamos en presencia del estrés. </a:t>
            </a:r>
          </a:p>
        </p:txBody>
      </p:sp>
    </p:spTree>
    <p:extLst>
      <p:ext uri="{BB962C8B-B14F-4D97-AF65-F5344CB8AC3E}">
        <p14:creationId xmlns:p14="http://schemas.microsoft.com/office/powerpoint/2010/main" val="43639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BO" b="1" dirty="0" smtClean="0"/>
              <a:t>Qué son las técnicas </a:t>
            </a:r>
            <a:r>
              <a:rPr lang="es-BO" b="1" dirty="0"/>
              <a:t>de relajación y autocontrol </a:t>
            </a:r>
            <a:r>
              <a:rPr lang="es-BO" b="1" dirty="0" smtClean="0"/>
              <a:t>emocional?</a:t>
            </a:r>
            <a:endParaRPr lang="es-BO" dirty="0"/>
          </a:p>
        </p:txBody>
      </p:sp>
      <p:sp>
        <p:nvSpPr>
          <p:cNvPr id="3" name="Marcador de contenido 2"/>
          <p:cNvSpPr>
            <a:spLocks noGrp="1"/>
          </p:cNvSpPr>
          <p:nvPr>
            <p:ph sz="half" idx="1"/>
          </p:nvPr>
        </p:nvSpPr>
        <p:spPr/>
        <p:txBody>
          <a:bodyPr/>
          <a:lstStyle/>
          <a:p>
            <a:r>
              <a:rPr lang="es-BO" dirty="0"/>
              <a:t>Son aquellas técnicas que, actuando sobre los estados psíquicos del sujeto, provocan modificaciones del estado o del funcionamiento biológico y las que incidiendo sobre el estado o función fisiológica del organismo inducen a ciertos estados psíquicos.</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99524" y="2560638"/>
            <a:ext cx="2482452" cy="3309937"/>
          </a:xfrm>
          <a:prstGeom prst="rect">
            <a:avLst/>
          </a:prstGeom>
          <a:ln>
            <a:noFill/>
          </a:ln>
          <a:effectLst>
            <a:softEdge rad="112500"/>
          </a:effectLst>
        </p:spPr>
      </p:pic>
    </p:spTree>
    <p:extLst>
      <p:ext uri="{BB962C8B-B14F-4D97-AF65-F5344CB8AC3E}">
        <p14:creationId xmlns:p14="http://schemas.microsoft.com/office/powerpoint/2010/main" val="392353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BO" sz="3600" b="1" dirty="0" smtClean="0"/>
              <a:t>Aplicación de técnicas de relajación y autocontrol emocional</a:t>
            </a:r>
            <a:r>
              <a:rPr lang="es-BO" sz="3600" dirty="0" smtClean="0"/>
              <a:t>; mejorando la calidad de vida y sana</a:t>
            </a:r>
            <a:endParaRPr lang="es-BO" sz="3600" dirty="0"/>
          </a:p>
        </p:txBody>
      </p:sp>
      <p:sp>
        <p:nvSpPr>
          <p:cNvPr id="3" name="Marcador de contenido 2"/>
          <p:cNvSpPr>
            <a:spLocks noGrp="1"/>
          </p:cNvSpPr>
          <p:nvPr>
            <p:ph sz="half" idx="1"/>
          </p:nvPr>
        </p:nvSpPr>
        <p:spPr/>
        <p:txBody>
          <a:bodyPr/>
          <a:lstStyle/>
          <a:p>
            <a:r>
              <a:rPr lang="es-BO" dirty="0" smtClean="0"/>
              <a:t>Tipo: Relajación Activa; </a:t>
            </a:r>
            <a:r>
              <a:rPr lang="es-BO" dirty="0"/>
              <a:t>favorece el </a:t>
            </a:r>
            <a:r>
              <a:rPr lang="es-BO" dirty="0" smtClean="0"/>
              <a:t>diálogo </a:t>
            </a:r>
            <a:r>
              <a:rPr lang="es-BO" dirty="0"/>
              <a:t>y el intercambio comunicativo, gracias a un </a:t>
            </a:r>
            <a:r>
              <a:rPr lang="es-BO" dirty="0" smtClean="0"/>
              <a:t>mediador. </a:t>
            </a:r>
            <a:r>
              <a:rPr lang="es-BO" dirty="0" err="1" smtClean="0"/>
              <a:t>Ej</a:t>
            </a:r>
            <a:r>
              <a:rPr lang="es-BO" dirty="0" smtClean="0"/>
              <a:t> Sonoro</a:t>
            </a:r>
            <a:endParaRPr lang="es-BO" dirty="0"/>
          </a:p>
          <a:p>
            <a:endParaRPr lang="es-BO" dirty="0"/>
          </a:p>
        </p:txBody>
      </p:sp>
      <p:pic>
        <p:nvPicPr>
          <p:cNvPr id="7" name="Marcador de contenid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0800" y="2704011"/>
            <a:ext cx="4206240" cy="2952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700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smtClean="0"/>
              <a:t>Cont.</a:t>
            </a:r>
            <a:endParaRPr lang="es-BO" dirty="0"/>
          </a:p>
        </p:txBody>
      </p:sp>
      <p:sp>
        <p:nvSpPr>
          <p:cNvPr id="3" name="Marcador de contenido 2"/>
          <p:cNvSpPr>
            <a:spLocks noGrp="1"/>
          </p:cNvSpPr>
          <p:nvPr>
            <p:ph sz="half" idx="1"/>
          </p:nvPr>
        </p:nvSpPr>
        <p:spPr/>
        <p:txBody>
          <a:bodyPr/>
          <a:lstStyle/>
          <a:p>
            <a:r>
              <a:rPr lang="es-BO" b="1" dirty="0" smtClean="0"/>
              <a:t>Tipo Pasiva</a:t>
            </a:r>
            <a:r>
              <a:rPr lang="es-BO" dirty="0" smtClean="0"/>
              <a:t>; </a:t>
            </a:r>
            <a:r>
              <a:rPr lang="es-BO" dirty="0"/>
              <a:t>la persona </a:t>
            </a:r>
            <a:r>
              <a:rPr lang="es-BO" dirty="0" smtClean="0"/>
              <a:t>recibe</a:t>
            </a:r>
            <a:r>
              <a:rPr lang="es-BO" dirty="0"/>
              <a:t> pasando a ser un sujeto pasivo y tan solo </a:t>
            </a:r>
            <a:r>
              <a:rPr lang="es-BO" dirty="0" smtClean="0"/>
              <a:t>receptor</a:t>
            </a:r>
            <a:r>
              <a:rPr lang="es-BO" dirty="0"/>
              <a:t>.</a:t>
            </a:r>
            <a:r>
              <a:rPr lang="es-BO" dirty="0" smtClean="0"/>
              <a:t> Ej. </a:t>
            </a:r>
            <a:r>
              <a:rPr lang="es-BO" dirty="0"/>
              <a:t>S</a:t>
            </a:r>
            <a:r>
              <a:rPr lang="es-BO" dirty="0" smtClean="0"/>
              <a:t>iente </a:t>
            </a:r>
            <a:r>
              <a:rPr lang="es-BO" dirty="0"/>
              <a:t>vibraciones, </a:t>
            </a:r>
            <a:r>
              <a:rPr lang="es-BO" dirty="0" smtClean="0"/>
              <a:t>escucha…</a:t>
            </a:r>
            <a:endParaRPr lang="es-BO"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6926" y="2769325"/>
            <a:ext cx="4469672" cy="2913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648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smtClean="0"/>
              <a:t>Cont.</a:t>
            </a:r>
            <a:endParaRPr lang="es-BO" dirty="0"/>
          </a:p>
        </p:txBody>
      </p:sp>
      <p:sp>
        <p:nvSpPr>
          <p:cNvPr id="3" name="Marcador de contenido 2"/>
          <p:cNvSpPr>
            <a:spLocks noGrp="1"/>
          </p:cNvSpPr>
          <p:nvPr>
            <p:ph sz="half" idx="1"/>
          </p:nvPr>
        </p:nvSpPr>
        <p:spPr/>
        <p:txBody>
          <a:bodyPr/>
          <a:lstStyle/>
          <a:p>
            <a:r>
              <a:rPr lang="es-BO" dirty="0" smtClean="0"/>
              <a:t>Tipo </a:t>
            </a:r>
            <a:r>
              <a:rPr lang="es-BO" dirty="0" err="1" smtClean="0"/>
              <a:t>Psicosíntesis</a:t>
            </a:r>
            <a:r>
              <a:rPr lang="es-BO" dirty="0" smtClean="0"/>
              <a:t>; la persona es pasiva pero combinada con otro tipo de relajación. Ej. Yoga con estímulos sonoros. (práctica de relajación)</a:t>
            </a:r>
            <a:endParaRPr lang="es-BO"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3051" y="2690949"/>
            <a:ext cx="4443547" cy="3004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3018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Técnicas </a:t>
            </a:r>
            <a:r>
              <a:rPr lang="es-BO" dirty="0" err="1"/>
              <a:t>bio</a:t>
            </a:r>
            <a:r>
              <a:rPr lang="es-BO" dirty="0"/>
              <a:t>-energéticas</a:t>
            </a:r>
          </a:p>
        </p:txBody>
      </p:sp>
      <p:sp>
        <p:nvSpPr>
          <p:cNvPr id="3" name="Marcador de contenido 2"/>
          <p:cNvSpPr>
            <a:spLocks noGrp="1"/>
          </p:cNvSpPr>
          <p:nvPr>
            <p:ph sz="half" idx="1"/>
          </p:nvPr>
        </p:nvSpPr>
        <p:spPr/>
        <p:txBody>
          <a:bodyPr>
            <a:normAutofit fontScale="92500" lnSpcReduction="20000"/>
          </a:bodyPr>
          <a:lstStyle/>
          <a:p>
            <a:r>
              <a:rPr lang="es-BO" dirty="0"/>
              <a:t>B</a:t>
            </a:r>
            <a:r>
              <a:rPr lang="es-BO" dirty="0" smtClean="0"/>
              <a:t>asadas </a:t>
            </a:r>
            <a:r>
              <a:rPr lang="es-BO" dirty="0"/>
              <a:t>en técnicas </a:t>
            </a:r>
            <a:r>
              <a:rPr lang="es-BO" b="1" dirty="0" smtClean="0"/>
              <a:t>respiratorias (cultura oriental)</a:t>
            </a:r>
            <a:r>
              <a:rPr lang="es-BO" dirty="0" smtClean="0"/>
              <a:t> </a:t>
            </a:r>
            <a:r>
              <a:rPr lang="es-BO" dirty="0"/>
              <a:t>que activan la función fisiológica de algún sistema orgánico para elevar el nivel energético del organismo y desarrollar la capacidad de control consciente de los estados de ese sistema, proporcionando el control de la movilización de las energías biológicas para los fines conscientes de </a:t>
            </a:r>
            <a:r>
              <a:rPr lang="es-BO" dirty="0" smtClean="0"/>
              <a:t>la actividad.</a:t>
            </a:r>
            <a:endParaRPr lang="es-BO" dirty="0"/>
          </a:p>
        </p:txBody>
      </p:sp>
      <p:sp>
        <p:nvSpPr>
          <p:cNvPr id="4" name="Marcador de contenido 3"/>
          <p:cNvSpPr>
            <a:spLocks noGrp="1"/>
          </p:cNvSpPr>
          <p:nvPr>
            <p:ph sz="half" idx="2"/>
          </p:nvPr>
        </p:nvSpPr>
        <p:spPr/>
        <p:txBody>
          <a:bodyPr>
            <a:normAutofit fontScale="92500" lnSpcReduction="20000"/>
          </a:bodyPr>
          <a:lstStyle/>
          <a:p>
            <a:r>
              <a:rPr lang="es-BO" dirty="0" smtClean="0"/>
              <a:t>Observación de la respiración</a:t>
            </a:r>
            <a:endParaRPr lang="es-BO"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817" y="3015148"/>
            <a:ext cx="3868781" cy="2758635"/>
          </a:xfrm>
          <a:prstGeom prst="rect">
            <a:avLst/>
          </a:prstGeom>
          <a:ln>
            <a:noFill/>
          </a:ln>
          <a:effectLst>
            <a:softEdge rad="112500"/>
          </a:effectLst>
        </p:spPr>
      </p:pic>
    </p:spTree>
    <p:extLst>
      <p:ext uri="{BB962C8B-B14F-4D97-AF65-F5344CB8AC3E}">
        <p14:creationId xmlns:p14="http://schemas.microsoft.com/office/powerpoint/2010/main" val="321386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a:t>Relajación </a:t>
            </a:r>
            <a:r>
              <a:rPr lang="es-BO" dirty="0" smtClean="0"/>
              <a:t>profunda:</a:t>
            </a:r>
            <a:endParaRPr lang="es-BO" dirty="0"/>
          </a:p>
        </p:txBody>
      </p:sp>
      <p:sp>
        <p:nvSpPr>
          <p:cNvPr id="3" name="Marcador de contenido 2"/>
          <p:cNvSpPr>
            <a:spLocks noGrp="1"/>
          </p:cNvSpPr>
          <p:nvPr>
            <p:ph sz="half" idx="1"/>
          </p:nvPr>
        </p:nvSpPr>
        <p:spPr/>
        <p:txBody>
          <a:bodyPr/>
          <a:lstStyle/>
          <a:p>
            <a:r>
              <a:rPr lang="es-BO" dirty="0" smtClean="0"/>
              <a:t>Tiéndase </a:t>
            </a:r>
            <a:r>
              <a:rPr lang="es-BO" dirty="0"/>
              <a:t>en el suelo sobre la alfombra o sobre una manta. Doble las rodillas y separe las piernas unos 20 </a:t>
            </a:r>
            <a:r>
              <a:rPr lang="es-BO" dirty="0" err="1"/>
              <a:t>cms</a:t>
            </a:r>
            <a:r>
              <a:rPr lang="es-BO" dirty="0"/>
              <a:t>. Dirigiéndolas suavemente hacia fuera. Asegúrese de mantener la columna vertebral recta.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6752" y="2560320"/>
            <a:ext cx="2781300" cy="2133895"/>
          </a:xfr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615" y="3108960"/>
            <a:ext cx="2466975" cy="2325189"/>
          </a:xfrm>
          <a:prstGeom prst="rect">
            <a:avLst/>
          </a:prstGeom>
        </p:spPr>
      </p:pic>
    </p:spTree>
    <p:extLst>
      <p:ext uri="{BB962C8B-B14F-4D97-AF65-F5344CB8AC3E}">
        <p14:creationId xmlns:p14="http://schemas.microsoft.com/office/powerpoint/2010/main" val="320626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smtClean="0"/>
              <a:t>Relajación mediante el suspiro:</a:t>
            </a:r>
            <a:endParaRPr lang="es-BO" dirty="0"/>
          </a:p>
        </p:txBody>
      </p:sp>
      <p:sp>
        <p:nvSpPr>
          <p:cNvPr id="3" name="Marcador de contenido 2"/>
          <p:cNvSpPr>
            <a:spLocks noGrp="1"/>
          </p:cNvSpPr>
          <p:nvPr>
            <p:ph sz="half" idx="1"/>
          </p:nvPr>
        </p:nvSpPr>
        <p:spPr/>
        <p:txBody>
          <a:bodyPr>
            <a:normAutofit fontScale="92500" lnSpcReduction="20000"/>
          </a:bodyPr>
          <a:lstStyle/>
          <a:p>
            <a:r>
              <a:rPr lang="es-BO" dirty="0" smtClean="0"/>
              <a:t>Probablemente muchas veces nos encontramos suspirando </a:t>
            </a:r>
            <a:r>
              <a:rPr lang="es-BO" dirty="0"/>
              <a:t>o bostezando varias veces al día. Esto generalmente, es signo de que no toma el oxígeno que necesita y es mediante el suspiro y el bostezo que el organismo intenta remediar esta situación de hipoxia. El suspiro se acompaña normalmente de la sensación de que algo anda mal, así como de ansiedad; sin embargo, libera algo de tensión y puede practicarse como medio de relajación.</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75120" y="2847703"/>
            <a:ext cx="3866606" cy="2847703"/>
          </a:xfrm>
          <a:prstGeom prst="rect">
            <a:avLst/>
          </a:prstGeom>
          <a:ln>
            <a:noFill/>
          </a:ln>
          <a:effectLst>
            <a:softEdge rad="112500"/>
          </a:effectLst>
        </p:spPr>
      </p:pic>
    </p:spTree>
    <p:extLst>
      <p:ext uri="{BB962C8B-B14F-4D97-AF65-F5344CB8AC3E}">
        <p14:creationId xmlns:p14="http://schemas.microsoft.com/office/powerpoint/2010/main" val="1567876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b="1" dirty="0" smtClean="0"/>
              <a:t>Relajación</a:t>
            </a:r>
            <a:endParaRPr lang="es-BO" b="1" dirty="0"/>
          </a:p>
        </p:txBody>
      </p:sp>
      <p:sp>
        <p:nvSpPr>
          <p:cNvPr id="3" name="Marcador de contenido 2"/>
          <p:cNvSpPr>
            <a:spLocks noGrp="1"/>
          </p:cNvSpPr>
          <p:nvPr>
            <p:ph sz="half" idx="1"/>
          </p:nvPr>
        </p:nvSpPr>
        <p:spPr/>
        <p:txBody>
          <a:bodyPr>
            <a:normAutofit fontScale="85000" lnSpcReduction="20000"/>
          </a:bodyPr>
          <a:lstStyle/>
          <a:p>
            <a:r>
              <a:rPr lang="es-BO" dirty="0" smtClean="0"/>
              <a:t>Partiendo </a:t>
            </a:r>
            <a:r>
              <a:rPr lang="es-BO" dirty="0"/>
              <a:t>de la importancia que han alcanzado las técnicas de relajación en la actualidad y por el valor que se les concede en el equilibrio </a:t>
            </a:r>
            <a:r>
              <a:rPr lang="es-BO" dirty="0" err="1"/>
              <a:t>psico</a:t>
            </a:r>
            <a:r>
              <a:rPr lang="es-BO" dirty="0"/>
              <a:t>-físico, en la mejoría del estilo de vida, en tratamientos para las enfermedades no trasmisibles o cuya rehabilitación exija una atención a largo plazo y también del valor que poseen para mejorar las cualidades de la voluntad en la personalidad reafirmando los rasgos positivos de la misma, nos preguntamos: ¿Como lograr la relajación</a:t>
            </a:r>
            <a:r>
              <a:rPr lang="es-BO" dirty="0" smtClean="0"/>
              <a:t>? Prácticas de relajación.</a:t>
            </a:r>
            <a:endParaRPr lang="es-BO" dirty="0"/>
          </a:p>
        </p:txBody>
      </p:sp>
      <p:sp>
        <p:nvSpPr>
          <p:cNvPr id="4" name="Marcador de contenido 3"/>
          <p:cNvSpPr>
            <a:spLocks noGrp="1"/>
          </p:cNvSpPr>
          <p:nvPr>
            <p:ph sz="half" idx="2"/>
          </p:nvPr>
        </p:nvSpPr>
        <p:spPr/>
        <p:txBody>
          <a:bodyPr>
            <a:normAutofit fontScale="85000" lnSpcReduction="20000"/>
          </a:bodyPr>
          <a:lstStyle/>
          <a:p>
            <a:endParaRPr lang="es-BO"/>
          </a:p>
        </p:txBody>
      </p:sp>
    </p:spTree>
    <p:extLst>
      <p:ext uri="{BB962C8B-B14F-4D97-AF65-F5344CB8AC3E}">
        <p14:creationId xmlns:p14="http://schemas.microsoft.com/office/powerpoint/2010/main" val="1813450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a:t>Prácticas de </a:t>
            </a:r>
            <a:r>
              <a:rPr lang="es-BO" dirty="0" smtClean="0"/>
              <a:t>relajación/cambio de conducta</a:t>
            </a:r>
            <a:endParaRPr lang="es-BO" dirty="0"/>
          </a:p>
        </p:txBody>
      </p:sp>
      <p:sp>
        <p:nvSpPr>
          <p:cNvPr id="3" name="Marcador de contenido 2"/>
          <p:cNvSpPr>
            <a:spLocks noGrp="1"/>
          </p:cNvSpPr>
          <p:nvPr>
            <p:ph sz="half" idx="1"/>
          </p:nvPr>
        </p:nvSpPr>
        <p:spPr/>
        <p:txBody>
          <a:bodyPr/>
          <a:lstStyle/>
          <a:p>
            <a:r>
              <a:rPr lang="es-BO" dirty="0" smtClean="0"/>
              <a:t>Caminar </a:t>
            </a:r>
            <a:r>
              <a:rPr lang="es-BO" dirty="0"/>
              <a:t>descalzos provoca un masaje de las zonas reflejas del pie que favorece la distensión; igualmente una alimentación adecuada, </a:t>
            </a:r>
            <a:r>
              <a:rPr lang="es-BO" dirty="0" smtClean="0"/>
              <a:t>simple, exposición sana </a:t>
            </a:r>
            <a:r>
              <a:rPr lang="es-BO" dirty="0"/>
              <a:t>al sol, el estiramiento, etc.</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18366" y="2821577"/>
            <a:ext cx="3971108" cy="2847703"/>
          </a:xfrm>
          <a:prstGeom prst="rect">
            <a:avLst/>
          </a:prstGeom>
          <a:ln>
            <a:noFill/>
          </a:ln>
          <a:effectLst>
            <a:softEdge rad="112500"/>
          </a:effectLst>
        </p:spPr>
      </p:pic>
    </p:spTree>
    <p:extLst>
      <p:ext uri="{BB962C8B-B14F-4D97-AF65-F5344CB8AC3E}">
        <p14:creationId xmlns:p14="http://schemas.microsoft.com/office/powerpoint/2010/main" val="82949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Palabras Clave:</a:t>
            </a:r>
            <a:endParaRPr lang="es-BO" dirty="0"/>
          </a:p>
        </p:txBody>
      </p:sp>
      <p:sp>
        <p:nvSpPr>
          <p:cNvPr id="3" name="Marcador de contenido 2"/>
          <p:cNvSpPr>
            <a:spLocks noGrp="1"/>
          </p:cNvSpPr>
          <p:nvPr>
            <p:ph idx="1"/>
          </p:nvPr>
        </p:nvSpPr>
        <p:spPr/>
        <p:txBody>
          <a:bodyPr/>
          <a:lstStyle/>
          <a:p>
            <a:endParaRPr lang="es-BO" dirty="0" smtClean="0"/>
          </a:p>
          <a:p>
            <a:r>
              <a:rPr lang="es-BO" dirty="0" smtClean="0"/>
              <a:t>RELAJACIÓN</a:t>
            </a:r>
            <a:endParaRPr lang="es-BO" dirty="0"/>
          </a:p>
          <a:p>
            <a:pPr marL="0" indent="0">
              <a:buNone/>
            </a:pPr>
            <a:r>
              <a:rPr lang="es-BO" dirty="0" smtClean="0"/>
              <a:t>Del </a:t>
            </a:r>
            <a:r>
              <a:rPr lang="es-BO" dirty="0"/>
              <a:t>latín </a:t>
            </a:r>
            <a:r>
              <a:rPr lang="es-BO" i="1" dirty="0" err="1"/>
              <a:t>relaxatĭo</a:t>
            </a:r>
            <a:r>
              <a:rPr lang="es-BO" dirty="0"/>
              <a:t>, </a:t>
            </a:r>
            <a:r>
              <a:rPr lang="es-BO" b="1" dirty="0"/>
              <a:t>relajación</a:t>
            </a:r>
            <a:r>
              <a:rPr lang="es-BO" dirty="0"/>
              <a:t> es la </a:t>
            </a:r>
            <a:r>
              <a:rPr lang="es-BO" b="1" dirty="0"/>
              <a:t>acción y efecto de relajar o relajarse</a:t>
            </a:r>
            <a:r>
              <a:rPr lang="es-BO" dirty="0"/>
              <a:t> (aflojar, ablandar, distraer el ánimo con algún descanso). La relajación, por lo tanto, está asociada a </a:t>
            </a:r>
            <a:r>
              <a:rPr lang="es-BO" b="1" dirty="0"/>
              <a:t>reducir la tensión física y/o mental</a:t>
            </a:r>
            <a:r>
              <a:rPr lang="es-BO" dirty="0"/>
              <a:t>.</a:t>
            </a:r>
          </a:p>
        </p:txBody>
      </p:sp>
    </p:spTree>
    <p:extLst>
      <p:ext uri="{BB962C8B-B14F-4D97-AF65-F5344CB8AC3E}">
        <p14:creationId xmlns:p14="http://schemas.microsoft.com/office/powerpoint/2010/main" val="879186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smtClean="0"/>
              <a:t>Nuestro espacio</a:t>
            </a:r>
            <a:endParaRPr lang="es-BO" dirty="0"/>
          </a:p>
        </p:txBody>
      </p:sp>
      <p:sp>
        <p:nvSpPr>
          <p:cNvPr id="3" name="Marcador de contenido 2"/>
          <p:cNvSpPr>
            <a:spLocks noGrp="1"/>
          </p:cNvSpPr>
          <p:nvPr>
            <p:ph sz="half" idx="1"/>
          </p:nvPr>
        </p:nvSpPr>
        <p:spPr/>
        <p:txBody>
          <a:bodyPr>
            <a:normAutofit fontScale="77500" lnSpcReduction="20000"/>
          </a:bodyPr>
          <a:lstStyle/>
          <a:p>
            <a:r>
              <a:rPr lang="es-BO" dirty="0" smtClean="0"/>
              <a:t>El ambiente, la </a:t>
            </a:r>
            <a:r>
              <a:rPr lang="es-BO" dirty="0"/>
              <a:t>decoración </a:t>
            </a:r>
            <a:r>
              <a:rPr lang="es-BO" dirty="0" smtClean="0"/>
              <a:t>donde </a:t>
            </a:r>
            <a:r>
              <a:rPr lang="es-BO" dirty="0"/>
              <a:t>interviene la correcta elección de los colores para cada </a:t>
            </a:r>
            <a:r>
              <a:rPr lang="es-BO" dirty="0" smtClean="0"/>
              <a:t>lugar </a:t>
            </a:r>
            <a:r>
              <a:rPr lang="es-BO" dirty="0"/>
              <a:t>donde permanecemos durante varias horas porque los colores tienen </a:t>
            </a:r>
            <a:r>
              <a:rPr lang="es-BO" dirty="0" smtClean="0"/>
              <a:t>un efecto </a:t>
            </a:r>
            <a:r>
              <a:rPr lang="es-BO" dirty="0"/>
              <a:t>en el estado emocional de las personas. Es conocido el efecto psíquico de los colores, los cuales provocan determinadas emociones o influyen en el campo de las </a:t>
            </a:r>
            <a:r>
              <a:rPr lang="es-BO" dirty="0" smtClean="0"/>
              <a:t>mismas. Ej. </a:t>
            </a:r>
            <a:r>
              <a:rPr lang="es-BO" dirty="0"/>
              <a:t>Los llamados colores “agradables” o “tristes” se comportan como un telón de fondo en la vida y se condicionan socialmente como todos los demás aspectos determinantes psicosociales de la salud.</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88199" y="2664824"/>
            <a:ext cx="3340463" cy="3205624"/>
          </a:xfrm>
          <a:prstGeom prst="rect">
            <a:avLst/>
          </a:prstGeom>
          <a:ln>
            <a:noFill/>
          </a:ln>
          <a:effectLst>
            <a:softEdge rad="112500"/>
          </a:effectLst>
        </p:spPr>
      </p:pic>
    </p:spTree>
    <p:extLst>
      <p:ext uri="{BB962C8B-B14F-4D97-AF65-F5344CB8AC3E}">
        <p14:creationId xmlns:p14="http://schemas.microsoft.com/office/powerpoint/2010/main" val="1323556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smtClean="0"/>
              <a:t>El contacto humano</a:t>
            </a:r>
            <a:endParaRPr lang="es-BO" dirty="0"/>
          </a:p>
        </p:txBody>
      </p:sp>
      <p:sp>
        <p:nvSpPr>
          <p:cNvPr id="3" name="Marcador de contenido 2"/>
          <p:cNvSpPr>
            <a:spLocks noGrp="1"/>
          </p:cNvSpPr>
          <p:nvPr>
            <p:ph idx="1"/>
          </p:nvPr>
        </p:nvSpPr>
        <p:spPr/>
        <p:txBody>
          <a:bodyPr/>
          <a:lstStyle/>
          <a:p>
            <a:r>
              <a:rPr lang="es-BO" dirty="0"/>
              <a:t>El contacto con las personas, la actitud de los miembros del grupo de vida familiar ocupan un lugar muy destacado en el conjunto de factores capaces de tensar o relajar un organismo determinado. Relacionarse positivamente con los compañeros y amigos, intercambiar ideas, contar nuestros problemas, la búsqueda de apoyo, la distensión entre seres queridos, nos ayudan a descargar tensiones e incorporar elementos positivos en nuestra </a:t>
            </a:r>
            <a:r>
              <a:rPr lang="es-BO" dirty="0" err="1"/>
              <a:t>psíquis</a:t>
            </a:r>
            <a:r>
              <a:rPr lang="es-BO" dirty="0"/>
              <a:t>.</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124" y="773640"/>
            <a:ext cx="2771775" cy="1647825"/>
          </a:xfrm>
          <a:prstGeom prst="rect">
            <a:avLst/>
          </a:prstGeom>
          <a:ln>
            <a:noFill/>
          </a:ln>
          <a:effectLst>
            <a:softEdge rad="112500"/>
          </a:effectLst>
        </p:spPr>
      </p:pic>
    </p:spTree>
    <p:extLst>
      <p:ext uri="{BB962C8B-B14F-4D97-AF65-F5344CB8AC3E}">
        <p14:creationId xmlns:p14="http://schemas.microsoft.com/office/powerpoint/2010/main" val="83256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smtClean="0"/>
              <a:t>Contacto con animales</a:t>
            </a:r>
            <a:endParaRPr lang="es-BO" dirty="0"/>
          </a:p>
        </p:txBody>
      </p:sp>
      <p:sp>
        <p:nvSpPr>
          <p:cNvPr id="3" name="Marcador de contenido 2"/>
          <p:cNvSpPr>
            <a:spLocks noGrp="1"/>
          </p:cNvSpPr>
          <p:nvPr>
            <p:ph idx="1"/>
          </p:nvPr>
        </p:nvSpPr>
        <p:spPr/>
        <p:txBody>
          <a:bodyPr/>
          <a:lstStyle/>
          <a:p>
            <a:r>
              <a:rPr lang="es-BO" dirty="0"/>
              <a:t>F</a:t>
            </a:r>
            <a:r>
              <a:rPr lang="es-BO" dirty="0" smtClean="0"/>
              <a:t>avorece </a:t>
            </a:r>
            <a:r>
              <a:rPr lang="es-BO" dirty="0"/>
              <a:t>el estado anímico del individuo. El animal de compañía rompe la soledad. </a:t>
            </a:r>
            <a:r>
              <a:rPr lang="es-BO" dirty="0" smtClean="0"/>
              <a:t>Se ha </a:t>
            </a:r>
            <a:r>
              <a:rPr lang="es-BO" dirty="0"/>
              <a:t>demostrado que la tensión arterial y el ritmo cardíaco bajan significativamente cuando uno habla con su perro o su gato. Algunos pacientes muy ansiosos han visto remitir notablemente sus síntomas gracias a la amistad de un perro o de los cuidados brindados a un conejo.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832" y="678390"/>
            <a:ext cx="2619375" cy="1743075"/>
          </a:xfrm>
          <a:prstGeom prst="rect">
            <a:avLst/>
          </a:prstGeom>
          <a:ln>
            <a:noFill/>
          </a:ln>
          <a:effectLst>
            <a:softEdge rad="112500"/>
          </a:effectLst>
        </p:spPr>
      </p:pic>
    </p:spTree>
    <p:extLst>
      <p:ext uri="{BB962C8B-B14F-4D97-AF65-F5344CB8AC3E}">
        <p14:creationId xmlns:p14="http://schemas.microsoft.com/office/powerpoint/2010/main" val="359701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smtClean="0"/>
              <a:t>Ejercicio físico</a:t>
            </a:r>
            <a:endParaRPr lang="es-BO" dirty="0"/>
          </a:p>
        </p:txBody>
      </p:sp>
      <p:sp>
        <p:nvSpPr>
          <p:cNvPr id="3" name="Marcador de contenido 2"/>
          <p:cNvSpPr>
            <a:spLocks noGrp="1"/>
          </p:cNvSpPr>
          <p:nvPr>
            <p:ph idx="1"/>
          </p:nvPr>
        </p:nvSpPr>
        <p:spPr/>
        <p:txBody>
          <a:bodyPr/>
          <a:lstStyle/>
          <a:p>
            <a:r>
              <a:rPr lang="es-BO" dirty="0"/>
              <a:t>A</a:t>
            </a:r>
            <a:r>
              <a:rPr lang="es-BO" dirty="0" smtClean="0"/>
              <a:t>yuda </a:t>
            </a:r>
            <a:r>
              <a:rPr lang="es-BO" dirty="0"/>
              <a:t>a alcanzar un estado de relajación, tiene múltiples efectos positivos relacionados directamente con la salud mental. Entre ellos está el </a:t>
            </a:r>
            <a:r>
              <a:rPr lang="es-BO" dirty="0" smtClean="0"/>
              <a:t>ánimo, entusiasmo </a:t>
            </a:r>
            <a:r>
              <a:rPr lang="es-BO" dirty="0"/>
              <a:t>y el sentimiento de bienestar, resultado de la estimulación de la producción de endorfinas, la reducción de la tensión muscular, el mejor sueño, y el aumento de la autoestima, la capacidad de concentración, la memoria, el nivel de energía y la capacidad de </a:t>
            </a:r>
            <a:r>
              <a:rPr lang="es-BO" dirty="0" smtClean="0"/>
              <a:t>adaptación.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5669" y="859501"/>
            <a:ext cx="4049485" cy="1697431"/>
          </a:xfrm>
          <a:prstGeom prst="rect">
            <a:avLst/>
          </a:prstGeom>
          <a:ln>
            <a:noFill/>
          </a:ln>
          <a:effectLst>
            <a:softEdge rad="112500"/>
          </a:effectLst>
        </p:spPr>
      </p:pic>
    </p:spTree>
    <p:extLst>
      <p:ext uri="{BB962C8B-B14F-4D97-AF65-F5344CB8AC3E}">
        <p14:creationId xmlns:p14="http://schemas.microsoft.com/office/powerpoint/2010/main" val="535945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l"/>
            <a:r>
              <a:rPr lang="pt-BR" sz="3200" dirty="0" smtClean="0"/>
              <a:t>RELAJACIÓN. EJERCICIOS </a:t>
            </a:r>
            <a:r>
              <a:rPr lang="pt-BR" sz="3200" dirty="0"/>
              <a:t>PARA EL ENTRENAMIENTO AUTÓGENO.</a:t>
            </a:r>
            <a:r>
              <a:rPr lang="es-BO" sz="3200" dirty="0"/>
              <a:t/>
            </a:r>
            <a:br>
              <a:rPr lang="es-BO" sz="3200" dirty="0"/>
            </a:br>
            <a:endParaRPr lang="es-BO" sz="3200" dirty="0"/>
          </a:p>
        </p:txBody>
      </p:sp>
      <p:sp>
        <p:nvSpPr>
          <p:cNvPr id="3" name="Marcador de contenido 2"/>
          <p:cNvSpPr>
            <a:spLocks noGrp="1"/>
          </p:cNvSpPr>
          <p:nvPr>
            <p:ph sz="half" idx="1"/>
          </p:nvPr>
        </p:nvSpPr>
        <p:spPr/>
        <p:txBody>
          <a:bodyPr/>
          <a:lstStyle/>
          <a:p>
            <a:r>
              <a:rPr lang="pt-BR" dirty="0" smtClean="0"/>
              <a:t>MEDITACIÓN.</a:t>
            </a:r>
          </a:p>
          <a:p>
            <a:r>
              <a:rPr lang="pt-BR" dirty="0" smtClean="0"/>
              <a:t>VISUALIZACIÓN</a:t>
            </a:r>
          </a:p>
          <a:p>
            <a:r>
              <a:rPr lang="es-BO" dirty="0" smtClean="0"/>
              <a:t>YOGA</a:t>
            </a:r>
          </a:p>
          <a:p>
            <a:r>
              <a:rPr lang="es-BO" dirty="0" smtClean="0"/>
              <a:t>TAICHI</a:t>
            </a:r>
            <a:endParaRPr lang="es-BO" dirty="0"/>
          </a:p>
          <a:p>
            <a:endParaRPr lang="es-BO"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6217" y="2690949"/>
            <a:ext cx="5146765" cy="3082834"/>
          </a:xfrm>
          <a:prstGeom prst="rect">
            <a:avLst/>
          </a:prstGeom>
          <a:ln>
            <a:noFill/>
          </a:ln>
          <a:effectLst>
            <a:softEdge rad="112500"/>
          </a:effectLst>
        </p:spPr>
      </p:pic>
    </p:spTree>
    <p:extLst>
      <p:ext uri="{BB962C8B-B14F-4D97-AF65-F5344CB8AC3E}">
        <p14:creationId xmlns:p14="http://schemas.microsoft.com/office/powerpoint/2010/main" val="2042629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BO" dirty="0" smtClean="0"/>
              <a:t>BENEFICIOS PARA TODA POBLACIÓN</a:t>
            </a:r>
            <a:endParaRPr lang="es-BO" dirty="0"/>
          </a:p>
        </p:txBody>
      </p:sp>
      <p:sp>
        <p:nvSpPr>
          <p:cNvPr id="3" name="Marcador de contenido 2"/>
          <p:cNvSpPr>
            <a:spLocks noGrp="1"/>
          </p:cNvSpPr>
          <p:nvPr>
            <p:ph sz="half" idx="1"/>
          </p:nvPr>
        </p:nvSpPr>
        <p:spPr/>
        <p:txBody>
          <a:bodyPr>
            <a:normAutofit fontScale="92500" lnSpcReduction="20000"/>
          </a:bodyPr>
          <a:lstStyle/>
          <a:p>
            <a:r>
              <a:rPr lang="es-BO" dirty="0"/>
              <a:t>La respiración sea más serena. </a:t>
            </a:r>
          </a:p>
          <a:p>
            <a:r>
              <a:rPr lang="es-BO" dirty="0" smtClean="0"/>
              <a:t>El </a:t>
            </a:r>
            <a:r>
              <a:rPr lang="es-BO" dirty="0"/>
              <a:t>corazón lata más </a:t>
            </a:r>
            <a:r>
              <a:rPr lang="es-BO" dirty="0" smtClean="0"/>
              <a:t>tranquilamente.</a:t>
            </a:r>
          </a:p>
          <a:p>
            <a:r>
              <a:rPr lang="es-BO" dirty="0" smtClean="0"/>
              <a:t>Los </a:t>
            </a:r>
            <a:r>
              <a:rPr lang="es-BO" dirty="0"/>
              <a:t>contenidos digestivos circulen sin problemas por todo el aparato </a:t>
            </a:r>
            <a:r>
              <a:rPr lang="es-BO" dirty="0" smtClean="0"/>
              <a:t>digestivo.</a:t>
            </a:r>
          </a:p>
          <a:p>
            <a:r>
              <a:rPr lang="es-BO" dirty="0" smtClean="0"/>
              <a:t>Los </a:t>
            </a:r>
            <a:r>
              <a:rPr lang="es-BO" dirty="0"/>
              <a:t>espasmos no sean provocados por el </a:t>
            </a:r>
            <a:r>
              <a:rPr lang="es-BO" dirty="0" smtClean="0"/>
              <a:t>miedo.</a:t>
            </a:r>
          </a:p>
          <a:p>
            <a:r>
              <a:rPr lang="es-BO" dirty="0" smtClean="0"/>
              <a:t>Los </a:t>
            </a:r>
            <a:r>
              <a:rPr lang="es-BO" dirty="0"/>
              <a:t>vasos sanguíneos se distiendan apropiadamente.</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9716" y="2779295"/>
            <a:ext cx="4006516" cy="2959768"/>
          </a:xfrm>
          <a:prstGeom prst="rect">
            <a:avLst/>
          </a:prstGeom>
          <a:ln>
            <a:noFill/>
          </a:ln>
          <a:effectLst>
            <a:softEdge rad="112500"/>
          </a:effectLst>
        </p:spPr>
      </p:pic>
    </p:spTree>
    <p:extLst>
      <p:ext uri="{BB962C8B-B14F-4D97-AF65-F5344CB8AC3E}">
        <p14:creationId xmlns:p14="http://schemas.microsoft.com/office/powerpoint/2010/main" val="2378393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smtClean="0"/>
              <a:t>Cont.</a:t>
            </a:r>
            <a:endParaRPr lang="es-BO" dirty="0"/>
          </a:p>
        </p:txBody>
      </p:sp>
      <p:sp>
        <p:nvSpPr>
          <p:cNvPr id="3" name="Marcador de contenido 2"/>
          <p:cNvSpPr>
            <a:spLocks noGrp="1"/>
          </p:cNvSpPr>
          <p:nvPr>
            <p:ph idx="1"/>
          </p:nvPr>
        </p:nvSpPr>
        <p:spPr>
          <a:xfrm>
            <a:off x="1295401" y="2556932"/>
            <a:ext cx="9601196" cy="3615268"/>
          </a:xfrm>
        </p:spPr>
        <p:txBody>
          <a:bodyPr>
            <a:normAutofit fontScale="62500" lnSpcReduction="20000"/>
          </a:bodyPr>
          <a:lstStyle/>
          <a:p>
            <a:pPr>
              <a:buFont typeface="Arial" panose="020B0604020202020204" pitchFamily="34" charset="0"/>
              <a:buChar char="•"/>
            </a:pPr>
            <a:r>
              <a:rPr lang="es-BO" dirty="0" smtClean="0"/>
              <a:t>Disminución </a:t>
            </a:r>
            <a:r>
              <a:rPr lang="es-BO" dirty="0"/>
              <a:t>de la conductibilidad de la piel. </a:t>
            </a:r>
            <a:endParaRPr lang="es-BO" dirty="0" smtClean="0"/>
          </a:p>
          <a:p>
            <a:pPr>
              <a:buFont typeface="Arial" panose="020B0604020202020204" pitchFamily="34" charset="0"/>
              <a:buChar char="•"/>
            </a:pPr>
            <a:r>
              <a:rPr lang="es-BO" dirty="0" smtClean="0"/>
              <a:t>Aumento </a:t>
            </a:r>
            <a:r>
              <a:rPr lang="es-BO" dirty="0"/>
              <a:t>de la temperatura </a:t>
            </a:r>
            <a:r>
              <a:rPr lang="es-BO" dirty="0" smtClean="0"/>
              <a:t>corporal.</a:t>
            </a:r>
          </a:p>
          <a:p>
            <a:pPr>
              <a:buFont typeface="Arial" panose="020B0604020202020204" pitchFamily="34" charset="0"/>
              <a:buChar char="•"/>
            </a:pPr>
            <a:r>
              <a:rPr lang="es-BO" dirty="0" smtClean="0"/>
              <a:t>Tendencia </a:t>
            </a:r>
            <a:r>
              <a:rPr lang="es-BO" dirty="0"/>
              <a:t>a la normalización del ritmo cardíaco. </a:t>
            </a:r>
          </a:p>
          <a:p>
            <a:pPr>
              <a:buFont typeface="Arial" panose="020B0604020202020204" pitchFamily="34" charset="0"/>
              <a:buChar char="•"/>
            </a:pPr>
            <a:r>
              <a:rPr lang="es-BO" dirty="0" smtClean="0"/>
              <a:t>Disminución </a:t>
            </a:r>
            <a:r>
              <a:rPr lang="es-BO" dirty="0"/>
              <a:t>de la tensión arterial en los hipertensos. </a:t>
            </a:r>
          </a:p>
          <a:p>
            <a:pPr>
              <a:buFont typeface="Arial" panose="020B0604020202020204" pitchFamily="34" charset="0"/>
              <a:buChar char="•"/>
            </a:pPr>
            <a:r>
              <a:rPr lang="es-BO" dirty="0" smtClean="0"/>
              <a:t>Disminución </a:t>
            </a:r>
            <a:r>
              <a:rPr lang="es-BO" dirty="0"/>
              <a:t>de la extrasístole y la taquicardia. </a:t>
            </a:r>
            <a:endParaRPr lang="es-BO" dirty="0" smtClean="0"/>
          </a:p>
          <a:p>
            <a:pPr>
              <a:buFont typeface="Arial" panose="020B0604020202020204" pitchFamily="34" charset="0"/>
              <a:buChar char="•"/>
            </a:pPr>
            <a:r>
              <a:rPr lang="es-BO" dirty="0" smtClean="0"/>
              <a:t>Tendencia </a:t>
            </a:r>
            <a:r>
              <a:rPr lang="es-BO" dirty="0"/>
              <a:t>a la normalización de ritmo respiratorio. </a:t>
            </a:r>
            <a:endParaRPr lang="es-BO" dirty="0" smtClean="0"/>
          </a:p>
          <a:p>
            <a:pPr>
              <a:buFont typeface="Arial" panose="020B0604020202020204" pitchFamily="34" charset="0"/>
              <a:buChar char="•"/>
            </a:pPr>
            <a:r>
              <a:rPr lang="es-BO" dirty="0" smtClean="0"/>
              <a:t>Disminución </a:t>
            </a:r>
            <a:r>
              <a:rPr lang="es-BO" dirty="0"/>
              <a:t>de la actividad metabólica. </a:t>
            </a:r>
          </a:p>
          <a:p>
            <a:pPr>
              <a:buFont typeface="Arial" panose="020B0604020202020204" pitchFamily="34" charset="0"/>
              <a:buChar char="•"/>
            </a:pPr>
            <a:r>
              <a:rPr lang="es-BO" dirty="0" smtClean="0"/>
              <a:t>Disminución </a:t>
            </a:r>
            <a:r>
              <a:rPr lang="es-BO" dirty="0"/>
              <a:t>del pulso. </a:t>
            </a:r>
          </a:p>
          <a:p>
            <a:pPr>
              <a:buFont typeface="Arial" panose="020B0604020202020204" pitchFamily="34" charset="0"/>
              <a:buChar char="•"/>
            </a:pPr>
            <a:r>
              <a:rPr lang="es-BO" dirty="0" smtClean="0"/>
              <a:t>Disminución </a:t>
            </a:r>
            <a:r>
              <a:rPr lang="es-BO" dirty="0"/>
              <a:t>de la tonicidad del aparato </a:t>
            </a:r>
            <a:r>
              <a:rPr lang="es-BO" dirty="0" smtClean="0"/>
              <a:t>digestivo. </a:t>
            </a:r>
            <a:endParaRPr lang="es-BO" dirty="0"/>
          </a:p>
          <a:p>
            <a:pPr>
              <a:buFont typeface="Arial" panose="020B0604020202020204" pitchFamily="34" charset="0"/>
              <a:buChar char="•"/>
            </a:pPr>
            <a:r>
              <a:rPr lang="es-BO" dirty="0" smtClean="0"/>
              <a:t>Aumento </a:t>
            </a:r>
            <a:r>
              <a:rPr lang="es-BO" dirty="0"/>
              <a:t>de las defensas inmunológicas. </a:t>
            </a:r>
          </a:p>
          <a:p>
            <a:pPr>
              <a:buFont typeface="Arial" panose="020B0604020202020204" pitchFamily="34" charset="0"/>
              <a:buChar char="•"/>
            </a:pPr>
            <a:r>
              <a:rPr lang="es-BO" dirty="0" smtClean="0"/>
              <a:t>Aumento </a:t>
            </a:r>
            <a:r>
              <a:rPr lang="es-BO" dirty="0"/>
              <a:t>de la energía vital del organismo hacia los agentes potencialmente nocivos.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342" y="2556932"/>
            <a:ext cx="2350322" cy="2648284"/>
          </a:xfrm>
          <a:prstGeom prst="rect">
            <a:avLst/>
          </a:prstGeom>
        </p:spPr>
      </p:pic>
    </p:spTree>
    <p:extLst>
      <p:ext uri="{BB962C8B-B14F-4D97-AF65-F5344CB8AC3E}">
        <p14:creationId xmlns:p14="http://schemas.microsoft.com/office/powerpoint/2010/main" val="2227214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Gracias por su atención!</a:t>
            </a:r>
            <a:endParaRPr lang="es-BO"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4083" y="2731168"/>
            <a:ext cx="4423833" cy="2819317"/>
          </a:xfrm>
          <a:prstGeom prst="rect">
            <a:avLst/>
          </a:prstGeom>
          <a:ln>
            <a:noFill/>
          </a:ln>
          <a:effectLst>
            <a:softEdge rad="112500"/>
          </a:effectLst>
        </p:spPr>
      </p:pic>
    </p:spTree>
    <p:extLst>
      <p:ext uri="{BB962C8B-B14F-4D97-AF65-F5344CB8AC3E}">
        <p14:creationId xmlns:p14="http://schemas.microsoft.com/office/powerpoint/2010/main" val="3373568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smtClean="0"/>
              <a:t>Bibliografía:</a:t>
            </a:r>
            <a:endParaRPr lang="es-BO" dirty="0"/>
          </a:p>
        </p:txBody>
      </p:sp>
      <p:sp>
        <p:nvSpPr>
          <p:cNvPr id="3" name="Marcador de contenido 2"/>
          <p:cNvSpPr>
            <a:spLocks noGrp="1"/>
          </p:cNvSpPr>
          <p:nvPr>
            <p:ph idx="1"/>
          </p:nvPr>
        </p:nvSpPr>
        <p:spPr/>
        <p:txBody>
          <a:bodyPr/>
          <a:lstStyle/>
          <a:p>
            <a:r>
              <a:rPr lang="es-BO" dirty="0"/>
              <a:t>Lucía Casal de La Fuente. Trabajar la respiración con personas con discapacidad intelectual</a:t>
            </a:r>
            <a:r>
              <a:rPr lang="es-BO" dirty="0" smtClean="0"/>
              <a:t>.</a:t>
            </a:r>
          </a:p>
          <a:p>
            <a:r>
              <a:rPr lang="es-BO" dirty="0" err="1" smtClean="0"/>
              <a:t>Barriento</a:t>
            </a:r>
            <a:r>
              <a:rPr lang="es-BO" dirty="0" smtClean="0"/>
              <a:t> </a:t>
            </a:r>
            <a:r>
              <a:rPr lang="es-BO" dirty="0"/>
              <a:t>G, Castro H. Tendencias actuales en Psiquiatría. Experiencia Cubana. Ciudad de La Habana: Científico Técnica; 1989. </a:t>
            </a:r>
            <a:endParaRPr lang="es-BO" dirty="0" smtClean="0"/>
          </a:p>
          <a:p>
            <a:r>
              <a:rPr lang="en-US" dirty="0"/>
              <a:t>Allison J. Respiratory changes during the practice of the </a:t>
            </a:r>
            <a:r>
              <a:rPr lang="en-US" dirty="0" err="1"/>
              <a:t>tecnique</a:t>
            </a:r>
            <a:r>
              <a:rPr lang="en-US" dirty="0"/>
              <a:t> of </a:t>
            </a:r>
            <a:r>
              <a:rPr lang="en-US" dirty="0" smtClean="0"/>
              <a:t>transcendental </a:t>
            </a:r>
            <a:r>
              <a:rPr lang="en-US" dirty="0"/>
              <a:t>meditation </a:t>
            </a:r>
            <a:r>
              <a:rPr lang="en-US" dirty="0" err="1"/>
              <a:t>tecnique</a:t>
            </a:r>
            <a:r>
              <a:rPr lang="en-US" dirty="0"/>
              <a:t>. Lancet .1970; 7651:833. </a:t>
            </a:r>
            <a:endParaRPr lang="en-US" dirty="0" smtClean="0"/>
          </a:p>
          <a:p>
            <a:pPr marL="0" indent="0">
              <a:buNone/>
            </a:pPr>
            <a:r>
              <a:rPr lang="en-US" dirty="0" smtClean="0"/>
              <a:t>(Ref. virtual)</a:t>
            </a:r>
          </a:p>
        </p:txBody>
      </p:sp>
    </p:spTree>
    <p:extLst>
      <p:ext uri="{BB962C8B-B14F-4D97-AF65-F5344CB8AC3E}">
        <p14:creationId xmlns:p14="http://schemas.microsoft.com/office/powerpoint/2010/main" val="73083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smtClean="0"/>
              <a:t>Técnicas de Relajación</a:t>
            </a:r>
            <a:endParaRPr lang="es-BO" dirty="0"/>
          </a:p>
        </p:txBody>
      </p:sp>
      <p:sp>
        <p:nvSpPr>
          <p:cNvPr id="3" name="Marcador de contenido 2"/>
          <p:cNvSpPr>
            <a:spLocks noGrp="1"/>
          </p:cNvSpPr>
          <p:nvPr>
            <p:ph idx="1"/>
          </p:nvPr>
        </p:nvSpPr>
        <p:spPr/>
        <p:txBody>
          <a:bodyPr/>
          <a:lstStyle/>
          <a:p>
            <a:r>
              <a:rPr lang="es-BO" dirty="0" smtClean="0">
                <a:solidFill>
                  <a:schemeClr val="tx1"/>
                </a:solidFill>
              </a:rPr>
              <a:t>Son aquellos métodos </a:t>
            </a:r>
            <a:r>
              <a:rPr lang="es-BO" dirty="0">
                <a:solidFill>
                  <a:schemeClr val="tx1"/>
                </a:solidFill>
              </a:rPr>
              <a:t>que permiten alcanzar la calma y reducir el </a:t>
            </a:r>
            <a:r>
              <a:rPr lang="es-BO" b="1" u="sng" dirty="0">
                <a:solidFill>
                  <a:schemeClr val="tx1"/>
                </a:solidFill>
                <a:hlinkClick r:id="rId2"/>
              </a:rPr>
              <a:t>estrés</a:t>
            </a:r>
            <a:r>
              <a:rPr lang="es-BO" dirty="0">
                <a:solidFill>
                  <a:schemeClr val="tx1"/>
                </a:solidFill>
              </a:rPr>
              <a:t>. Estas técnicas implican diversos beneficios para la </a:t>
            </a:r>
            <a:r>
              <a:rPr lang="es-BO" b="1" u="sng" dirty="0">
                <a:solidFill>
                  <a:schemeClr val="tx1"/>
                </a:solidFill>
                <a:hlinkClick r:id="rId3"/>
              </a:rPr>
              <a:t>salud</a:t>
            </a:r>
            <a:r>
              <a:rPr lang="es-BO" dirty="0">
                <a:solidFill>
                  <a:schemeClr val="tx1"/>
                </a:solidFill>
              </a:rPr>
              <a:t>, ya que ayudan a disminuir la tensión muscular, la presión arterial y el ritmo cardiaco</a:t>
            </a:r>
            <a:r>
              <a:rPr lang="es-BO" dirty="0" smtClean="0">
                <a:solidFill>
                  <a:schemeClr val="tx1"/>
                </a:solidFill>
              </a:rPr>
              <a:t>.</a:t>
            </a:r>
          </a:p>
          <a:p>
            <a:r>
              <a:rPr lang="es-BO" dirty="0">
                <a:solidFill>
                  <a:schemeClr val="tx1"/>
                </a:solidFill>
              </a:rPr>
              <a:t>La </a:t>
            </a:r>
            <a:r>
              <a:rPr lang="es-BO" b="1" u="sng" dirty="0">
                <a:solidFill>
                  <a:schemeClr val="tx1"/>
                </a:solidFill>
                <a:hlinkClick r:id="rId4"/>
              </a:rPr>
              <a:t>ansiedad</a:t>
            </a:r>
            <a:r>
              <a:rPr lang="es-BO" dirty="0">
                <a:solidFill>
                  <a:schemeClr val="tx1"/>
                </a:solidFill>
              </a:rPr>
              <a:t>, los </a:t>
            </a:r>
            <a:r>
              <a:rPr lang="es-BO" b="1" dirty="0">
                <a:solidFill>
                  <a:schemeClr val="tx1"/>
                </a:solidFill>
              </a:rPr>
              <a:t>ataques de pánico</a:t>
            </a:r>
            <a:r>
              <a:rPr lang="es-BO" dirty="0">
                <a:solidFill>
                  <a:schemeClr val="tx1"/>
                </a:solidFill>
              </a:rPr>
              <a:t>, la </a:t>
            </a:r>
            <a:r>
              <a:rPr lang="es-BO" b="1" u="sng" dirty="0">
                <a:solidFill>
                  <a:schemeClr val="tx1"/>
                </a:solidFill>
                <a:hlinkClick r:id="rId5"/>
              </a:rPr>
              <a:t>depresión</a:t>
            </a:r>
            <a:r>
              <a:rPr lang="es-BO" dirty="0">
                <a:solidFill>
                  <a:schemeClr val="tx1"/>
                </a:solidFill>
              </a:rPr>
              <a:t>, el </a:t>
            </a:r>
            <a:r>
              <a:rPr lang="es-BO" b="1" dirty="0">
                <a:solidFill>
                  <a:schemeClr val="tx1"/>
                </a:solidFill>
              </a:rPr>
              <a:t>insomnio</a:t>
            </a:r>
            <a:r>
              <a:rPr lang="es-BO" dirty="0">
                <a:solidFill>
                  <a:schemeClr val="tx1"/>
                </a:solidFill>
              </a:rPr>
              <a:t> y hasta el </a:t>
            </a:r>
            <a:r>
              <a:rPr lang="es-BO" b="1" dirty="0">
                <a:solidFill>
                  <a:schemeClr val="tx1"/>
                </a:solidFill>
              </a:rPr>
              <a:t>dolor de cabeza</a:t>
            </a:r>
            <a:r>
              <a:rPr lang="es-BO" dirty="0">
                <a:solidFill>
                  <a:schemeClr val="tx1"/>
                </a:solidFill>
              </a:rPr>
              <a:t> pueden ser tratados y aliviados con las técnicas de relajación, que incluyen actividades tan diversas como caminar</a:t>
            </a:r>
            <a:r>
              <a:rPr lang="es-BO" dirty="0" smtClean="0">
                <a:solidFill>
                  <a:schemeClr val="tx1"/>
                </a:solidFill>
              </a:rPr>
              <a:t>, </a:t>
            </a:r>
            <a:r>
              <a:rPr lang="es-BO" dirty="0">
                <a:solidFill>
                  <a:schemeClr val="tx1"/>
                </a:solidFill>
              </a:rPr>
              <a:t>jardinería, </a:t>
            </a:r>
            <a:r>
              <a:rPr lang="es-BO" dirty="0" smtClean="0">
                <a:solidFill>
                  <a:schemeClr val="tx1"/>
                </a:solidFill>
              </a:rPr>
              <a:t>meditación, </a:t>
            </a:r>
            <a:r>
              <a:rPr lang="es-BO" dirty="0">
                <a:solidFill>
                  <a:schemeClr val="tx1"/>
                </a:solidFill>
              </a:rPr>
              <a:t>escuchar cierto tipo de música </a:t>
            </a:r>
            <a:r>
              <a:rPr lang="es-BO" dirty="0" smtClean="0">
                <a:solidFill>
                  <a:schemeClr val="tx1"/>
                </a:solidFill>
              </a:rPr>
              <a:t>o inclusive para algunas personas rezar (conectarse con lo espiritual).</a:t>
            </a:r>
            <a:endParaRPr lang="es-BO" dirty="0">
              <a:solidFill>
                <a:schemeClr val="tx1"/>
              </a:solidFill>
            </a:endParaRPr>
          </a:p>
        </p:txBody>
      </p:sp>
    </p:spTree>
    <p:extLst>
      <p:ext uri="{BB962C8B-B14F-4D97-AF65-F5344CB8AC3E}">
        <p14:creationId xmlns:p14="http://schemas.microsoft.com/office/powerpoint/2010/main" val="293790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smtClean="0"/>
              <a:t>Autocontrol Emocional</a:t>
            </a:r>
            <a:endParaRPr lang="es-BO" dirty="0"/>
          </a:p>
        </p:txBody>
      </p:sp>
      <p:sp>
        <p:nvSpPr>
          <p:cNvPr id="3" name="Marcador de contenido 2"/>
          <p:cNvSpPr>
            <a:spLocks noGrp="1"/>
          </p:cNvSpPr>
          <p:nvPr>
            <p:ph idx="1"/>
          </p:nvPr>
        </p:nvSpPr>
        <p:spPr/>
        <p:txBody>
          <a:bodyPr>
            <a:normAutofit/>
          </a:bodyPr>
          <a:lstStyle/>
          <a:p>
            <a:r>
              <a:rPr lang="es-BO" b="1" dirty="0" smtClean="0"/>
              <a:t>Es la </a:t>
            </a:r>
            <a:r>
              <a:rPr lang="es-BO" b="1" dirty="0"/>
              <a:t>capacidad, innata o adquirida, de conseguir, ante cualquier acontecimiento, situación, o pensamiento, mantener las emociones y </a:t>
            </a:r>
            <a:r>
              <a:rPr lang="es-BO" b="1" dirty="0" smtClean="0"/>
              <a:t>la </a:t>
            </a:r>
            <a:r>
              <a:rPr lang="es-BO" b="1" dirty="0"/>
              <a:t>activación fisiológica dentro de unos límites adaptativos</a:t>
            </a:r>
            <a:r>
              <a:rPr lang="es-BO" b="1" dirty="0" smtClean="0"/>
              <a:t>.</a:t>
            </a:r>
          </a:p>
          <a:p>
            <a:r>
              <a:rPr lang="es-BO" b="1" dirty="0"/>
              <a:t>N</a:t>
            </a:r>
            <a:r>
              <a:rPr lang="es-BO" b="1" dirty="0" smtClean="0"/>
              <a:t>o </a:t>
            </a:r>
            <a:r>
              <a:rPr lang="es-BO" b="1" dirty="0"/>
              <a:t>significa «no tener emociones».</a:t>
            </a:r>
            <a:r>
              <a:rPr lang="es-BO" dirty="0"/>
              <a:t> Manejar las emociones de forma controlada supone tener consciencia de ellas e inteligencia </a:t>
            </a:r>
            <a:r>
              <a:rPr lang="es-BO" dirty="0" smtClean="0"/>
              <a:t>emocional.</a:t>
            </a:r>
          </a:p>
          <a:p>
            <a:r>
              <a:rPr lang="es-BO" dirty="0"/>
              <a:t>R</a:t>
            </a:r>
            <a:r>
              <a:rPr lang="es-BO" dirty="0" smtClean="0"/>
              <a:t>elación </a:t>
            </a:r>
            <a:r>
              <a:rPr lang="es-BO" dirty="0"/>
              <a:t>que existe entre emoción, cognición y comportamiento.</a:t>
            </a:r>
          </a:p>
        </p:txBody>
      </p:sp>
    </p:spTree>
    <p:extLst>
      <p:ext uri="{BB962C8B-B14F-4D97-AF65-F5344CB8AC3E}">
        <p14:creationId xmlns:p14="http://schemas.microsoft.com/office/powerpoint/2010/main" val="2416659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smtClean="0"/>
              <a:t>Aplicación en las Artes</a:t>
            </a:r>
            <a:endParaRPr lang="es-BO" dirty="0"/>
          </a:p>
        </p:txBody>
      </p:sp>
      <p:sp>
        <p:nvSpPr>
          <p:cNvPr id="3" name="Marcador de contenido 2"/>
          <p:cNvSpPr>
            <a:spLocks noGrp="1"/>
          </p:cNvSpPr>
          <p:nvPr>
            <p:ph sz="half" idx="1"/>
          </p:nvPr>
        </p:nvSpPr>
        <p:spPr/>
        <p:txBody>
          <a:bodyPr>
            <a:normAutofit fontScale="92500" lnSpcReduction="20000"/>
          </a:bodyPr>
          <a:lstStyle/>
          <a:p>
            <a:r>
              <a:rPr lang="es-BO" dirty="0" smtClean="0"/>
              <a:t>Investigaciones ligadas a la neurociencias-efectividad como terapia</a:t>
            </a:r>
          </a:p>
          <a:p>
            <a:r>
              <a:rPr lang="es-BO" dirty="0" smtClean="0"/>
              <a:t>Relajación; buen uso del cuerpo para dominar aspectos importantes como la voz, la respiración, etc.</a:t>
            </a:r>
          </a:p>
          <a:p>
            <a:r>
              <a:rPr lang="es-BO" dirty="0"/>
              <a:t>Las técnicas </a:t>
            </a:r>
            <a:r>
              <a:rPr lang="es-BO" dirty="0" smtClean="0"/>
              <a:t>de </a:t>
            </a:r>
            <a:r>
              <a:rPr lang="es-BO" dirty="0"/>
              <a:t>relajación son cada vez más dispares y </a:t>
            </a:r>
            <a:r>
              <a:rPr lang="es-BO" dirty="0" smtClean="0"/>
              <a:t>variadas, </a:t>
            </a:r>
            <a:r>
              <a:rPr lang="es-BO" dirty="0"/>
              <a:t>pero las directrices para </a:t>
            </a:r>
            <a:r>
              <a:rPr lang="es-BO" dirty="0" smtClean="0"/>
              <a:t>trabajarlas </a:t>
            </a:r>
            <a:r>
              <a:rPr lang="es-BO" dirty="0"/>
              <a:t>con grupos vulnerables </a:t>
            </a:r>
            <a:r>
              <a:rPr lang="es-BO" dirty="0" smtClean="0"/>
              <a:t>como con </a:t>
            </a:r>
            <a:r>
              <a:rPr lang="es-BO" dirty="0"/>
              <a:t>personas con discapacidad intelectual </a:t>
            </a:r>
            <a:r>
              <a:rPr lang="es-BO" dirty="0" smtClean="0"/>
              <a:t>son limitadas. </a:t>
            </a:r>
            <a:endParaRPr lang="es-BO" dirty="0"/>
          </a:p>
          <a:p>
            <a:endParaRPr lang="es-BO"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229" y="2785730"/>
            <a:ext cx="4421370" cy="2775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185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BO" sz="3600" b="1" dirty="0"/>
              <a:t>Discapacidad intelectual (DI): desarrollo social/personal y su relación con la relajación</a:t>
            </a:r>
            <a:r>
              <a:rPr lang="es-BO" b="1" dirty="0"/>
              <a:t/>
            </a:r>
            <a:br>
              <a:rPr lang="es-BO" b="1" dirty="0"/>
            </a:br>
            <a:endParaRPr lang="es-BO" dirty="0"/>
          </a:p>
        </p:txBody>
      </p:sp>
      <p:sp>
        <p:nvSpPr>
          <p:cNvPr id="3" name="Marcador de contenido 2"/>
          <p:cNvSpPr>
            <a:spLocks noGrp="1"/>
          </p:cNvSpPr>
          <p:nvPr>
            <p:ph idx="1"/>
          </p:nvPr>
        </p:nvSpPr>
        <p:spPr/>
        <p:txBody>
          <a:bodyPr>
            <a:normAutofit fontScale="25000" lnSpcReduction="20000"/>
          </a:bodyPr>
          <a:lstStyle/>
          <a:p>
            <a:r>
              <a:rPr lang="es-BO" sz="7200" dirty="0" smtClean="0"/>
              <a:t>Muestran déficits para las relaciones interpersonales</a:t>
            </a:r>
            <a:r>
              <a:rPr lang="es-BO" sz="7200" dirty="0"/>
              <a:t> </a:t>
            </a:r>
            <a:r>
              <a:rPr lang="es-BO" sz="7200" dirty="0" smtClean="0"/>
              <a:t>y</a:t>
            </a:r>
            <a:r>
              <a:rPr lang="es-BO" sz="7200" dirty="0"/>
              <a:t> </a:t>
            </a:r>
            <a:r>
              <a:rPr lang="es-BO" sz="7200" dirty="0" smtClean="0"/>
              <a:t>para</a:t>
            </a:r>
            <a:r>
              <a:rPr lang="es-BO" sz="7200" dirty="0"/>
              <a:t> </a:t>
            </a:r>
            <a:r>
              <a:rPr lang="es-BO" sz="7200" dirty="0" smtClean="0"/>
              <a:t>su</a:t>
            </a:r>
            <a:r>
              <a:rPr lang="es-BO" sz="7200" dirty="0"/>
              <a:t> </a:t>
            </a:r>
            <a:r>
              <a:rPr lang="es-BO" sz="7200" dirty="0" smtClean="0"/>
              <a:t>autocontrol</a:t>
            </a:r>
            <a:r>
              <a:rPr lang="es-BO" sz="7200" dirty="0"/>
              <a:t>.</a:t>
            </a:r>
          </a:p>
          <a:p>
            <a:r>
              <a:rPr lang="es-BO" sz="7200" dirty="0" smtClean="0"/>
              <a:t>La</a:t>
            </a:r>
            <a:r>
              <a:rPr lang="es-BO" sz="7200" dirty="0"/>
              <a:t> </a:t>
            </a:r>
            <a:r>
              <a:rPr lang="es-BO" sz="7200" dirty="0" smtClean="0"/>
              <a:t>necesidad</a:t>
            </a:r>
            <a:r>
              <a:rPr lang="es-BO" sz="7200" dirty="0"/>
              <a:t> </a:t>
            </a:r>
            <a:r>
              <a:rPr lang="es-BO" sz="7200" dirty="0" smtClean="0"/>
              <a:t>de</a:t>
            </a:r>
            <a:r>
              <a:rPr lang="es-BO" sz="7200" dirty="0"/>
              <a:t> </a:t>
            </a:r>
            <a:r>
              <a:rPr lang="es-BO" sz="7200" dirty="0" smtClean="0"/>
              <a:t>integración social</a:t>
            </a:r>
            <a:r>
              <a:rPr lang="es-BO" sz="7200" dirty="0"/>
              <a:t> </a:t>
            </a:r>
            <a:r>
              <a:rPr lang="es-BO" sz="7200" dirty="0" smtClean="0"/>
              <a:t>que</a:t>
            </a:r>
            <a:r>
              <a:rPr lang="es-BO" sz="7200" dirty="0"/>
              <a:t> </a:t>
            </a:r>
            <a:r>
              <a:rPr lang="es-BO" sz="7200" dirty="0" smtClean="0"/>
              <a:t>presentan</a:t>
            </a:r>
            <a:r>
              <a:rPr lang="es-BO" sz="7200" dirty="0"/>
              <a:t> </a:t>
            </a:r>
            <a:r>
              <a:rPr lang="es-BO" sz="7200" dirty="0" smtClean="0"/>
              <a:t>la</a:t>
            </a:r>
            <a:r>
              <a:rPr lang="es-BO" sz="7200" dirty="0"/>
              <a:t> </a:t>
            </a:r>
            <a:r>
              <a:rPr lang="es-BO" sz="7200" dirty="0" smtClean="0"/>
              <a:t>manifiestan a</a:t>
            </a:r>
            <a:r>
              <a:rPr lang="es-BO" sz="7200" dirty="0"/>
              <a:t> </a:t>
            </a:r>
            <a:r>
              <a:rPr lang="es-BO" sz="7200" dirty="0" smtClean="0"/>
              <a:t>través</a:t>
            </a:r>
            <a:r>
              <a:rPr lang="es-BO" sz="7200" dirty="0"/>
              <a:t> </a:t>
            </a:r>
            <a:r>
              <a:rPr lang="es-BO" sz="7200" dirty="0" smtClean="0"/>
              <a:t>de</a:t>
            </a:r>
            <a:r>
              <a:rPr lang="es-BO" sz="7200" dirty="0"/>
              <a:t> </a:t>
            </a:r>
            <a:r>
              <a:rPr lang="es-BO" sz="7200" dirty="0" smtClean="0"/>
              <a:t>comportamientos </a:t>
            </a:r>
            <a:r>
              <a:rPr lang="es-BO" sz="7200" dirty="0"/>
              <a:t>llamativos que agraden a los demás y acostumbran mantener una </a:t>
            </a:r>
            <a:r>
              <a:rPr lang="es-BO" sz="7200" dirty="0" smtClean="0"/>
              <a:t>gran </a:t>
            </a:r>
            <a:r>
              <a:rPr lang="es-BO" sz="7200" dirty="0"/>
              <a:t>dependencia afectiva y comportamental respecto a otras personas.</a:t>
            </a:r>
          </a:p>
          <a:p>
            <a:r>
              <a:rPr lang="es-BO" sz="7200" dirty="0" smtClean="0"/>
              <a:t>Los</a:t>
            </a:r>
            <a:r>
              <a:rPr lang="es-BO" sz="7200" dirty="0"/>
              <a:t> </a:t>
            </a:r>
            <a:r>
              <a:rPr lang="es-BO" sz="7200" dirty="0" smtClean="0"/>
              <a:t>efectos</a:t>
            </a:r>
            <a:r>
              <a:rPr lang="es-BO" sz="7200" dirty="0"/>
              <a:t> </a:t>
            </a:r>
            <a:r>
              <a:rPr lang="es-BO" sz="7200" dirty="0" err="1" smtClean="0"/>
              <a:t>estigmatizantes</a:t>
            </a:r>
            <a:r>
              <a:rPr lang="es-BO" sz="7200" dirty="0"/>
              <a:t> </a:t>
            </a:r>
            <a:r>
              <a:rPr lang="es-BO" sz="7200" dirty="0" smtClean="0"/>
              <a:t>del</a:t>
            </a:r>
            <a:r>
              <a:rPr lang="es-BO" sz="7200" dirty="0"/>
              <a:t> </a:t>
            </a:r>
            <a:r>
              <a:rPr lang="es-BO" sz="7200" dirty="0" smtClean="0"/>
              <a:t>“etiquetaje” suelen</a:t>
            </a:r>
            <a:r>
              <a:rPr lang="es-BO" sz="7200" dirty="0"/>
              <a:t> </a:t>
            </a:r>
            <a:r>
              <a:rPr lang="es-BO" sz="7200" dirty="0" smtClean="0"/>
              <a:t>ser</a:t>
            </a:r>
            <a:r>
              <a:rPr lang="es-BO" sz="7200" dirty="0"/>
              <a:t> </a:t>
            </a:r>
            <a:r>
              <a:rPr lang="es-BO" sz="7200" dirty="0" smtClean="0"/>
              <a:t>la</a:t>
            </a:r>
            <a:r>
              <a:rPr lang="es-BO" sz="7200" dirty="0"/>
              <a:t> </a:t>
            </a:r>
            <a:r>
              <a:rPr lang="es-BO" sz="7200" dirty="0" smtClean="0"/>
              <a:t>causa</a:t>
            </a:r>
            <a:r>
              <a:rPr lang="es-BO" sz="7200" dirty="0"/>
              <a:t> </a:t>
            </a:r>
            <a:r>
              <a:rPr lang="es-BO" sz="7200" dirty="0" smtClean="0"/>
              <a:t>de que</a:t>
            </a:r>
            <a:r>
              <a:rPr lang="es-BO" sz="7200" dirty="0"/>
              <a:t> </a:t>
            </a:r>
            <a:r>
              <a:rPr lang="es-BO" sz="7200" dirty="0" smtClean="0"/>
              <a:t>se</a:t>
            </a:r>
            <a:r>
              <a:rPr lang="es-BO" sz="7200" dirty="0"/>
              <a:t> </a:t>
            </a:r>
            <a:r>
              <a:rPr lang="es-BO" sz="7200" dirty="0" smtClean="0"/>
              <a:t>les</a:t>
            </a:r>
            <a:r>
              <a:rPr lang="es-BO" sz="7200" dirty="0"/>
              <a:t> </a:t>
            </a:r>
            <a:r>
              <a:rPr lang="es-BO" sz="7200" dirty="0" smtClean="0"/>
              <a:t>trate </a:t>
            </a:r>
            <a:r>
              <a:rPr lang="es-BO" sz="7200" dirty="0"/>
              <a:t>de modo diferente. Desarrollan un pobre </a:t>
            </a:r>
            <a:r>
              <a:rPr lang="es-BO" sz="7200" dirty="0" err="1"/>
              <a:t>autoconcepto</a:t>
            </a:r>
            <a:r>
              <a:rPr lang="es-BO" sz="7200" dirty="0"/>
              <a:t> y baja autoestima. </a:t>
            </a:r>
          </a:p>
          <a:p>
            <a:r>
              <a:rPr lang="es-BO" sz="7200" dirty="0" smtClean="0"/>
              <a:t>Un rasgo distintivo es la labilidad emocional.</a:t>
            </a:r>
          </a:p>
          <a:p>
            <a:r>
              <a:rPr lang="es-BO" sz="7200" dirty="0" smtClean="0"/>
              <a:t>Cuanta más sensación de frustración y fracaso experimentan, menor voluntad expresan para emprender cualquier proyecto nuevo. </a:t>
            </a:r>
          </a:p>
          <a:p>
            <a:r>
              <a:rPr lang="es-BO" sz="7200" dirty="0" smtClean="0"/>
              <a:t>Desarrollan un sentimiento general de “desamparo” y creen que los acontecimientos que les ocurren están fuera de su control. Consecuentemente, son vulnerables al </a:t>
            </a:r>
            <a:r>
              <a:rPr lang="es-BO" sz="7200" b="1" dirty="0" smtClean="0"/>
              <a:t>estrés y la ansiedad</a:t>
            </a:r>
            <a:r>
              <a:rPr lang="es-BO" sz="7200" dirty="0" smtClean="0"/>
              <a:t>, pero sus mecanismos de autorregulación son pobres y las estrategias de defensa inmaduras y rudimentarias.</a:t>
            </a:r>
          </a:p>
        </p:txBody>
      </p:sp>
    </p:spTree>
    <p:extLst>
      <p:ext uri="{BB962C8B-B14F-4D97-AF65-F5344CB8AC3E}">
        <p14:creationId xmlns:p14="http://schemas.microsoft.com/office/powerpoint/2010/main" val="403456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smtClean="0"/>
              <a:t>Cont.</a:t>
            </a:r>
            <a:endParaRPr lang="es-BO" dirty="0"/>
          </a:p>
        </p:txBody>
      </p:sp>
      <p:sp>
        <p:nvSpPr>
          <p:cNvPr id="3" name="Marcador de contenido 2"/>
          <p:cNvSpPr>
            <a:spLocks noGrp="1"/>
          </p:cNvSpPr>
          <p:nvPr>
            <p:ph idx="1"/>
          </p:nvPr>
        </p:nvSpPr>
        <p:spPr/>
        <p:txBody>
          <a:bodyPr>
            <a:normAutofit fontScale="25000" lnSpcReduction="20000"/>
          </a:bodyPr>
          <a:lstStyle/>
          <a:p>
            <a:r>
              <a:rPr lang="es-BO" sz="9600" dirty="0"/>
              <a:t>La incapacidad para hacer una crítica de su motivación y comportamiento les lleva a no intentar cambiar su forma de ser.</a:t>
            </a:r>
          </a:p>
          <a:p>
            <a:r>
              <a:rPr lang="es-BO" sz="9600" dirty="0" smtClean="0"/>
              <a:t>Los efectos negativos de un clima familiar deteriorado pueden</a:t>
            </a:r>
            <a:r>
              <a:rPr lang="es-BO" sz="9600" dirty="0"/>
              <a:t> </a:t>
            </a:r>
            <a:r>
              <a:rPr lang="es-BO" sz="9600" dirty="0" smtClean="0"/>
              <a:t>producir trastornos </a:t>
            </a:r>
            <a:r>
              <a:rPr lang="es-BO" sz="9600" dirty="0"/>
              <a:t>emocionales y una conducta perturbada</a:t>
            </a:r>
            <a:r>
              <a:rPr lang="es-BO" sz="9600" dirty="0" smtClean="0"/>
              <a:t>.</a:t>
            </a:r>
          </a:p>
          <a:p>
            <a:r>
              <a:rPr lang="es-BO" sz="9600" dirty="0" smtClean="0"/>
              <a:t>Muchos son aisladas por sus iguales y suelen tener pocas amistades</a:t>
            </a:r>
            <a:r>
              <a:rPr lang="es-BO" sz="9600" dirty="0"/>
              <a:t>.</a:t>
            </a:r>
          </a:p>
          <a:p>
            <a:endParaRPr lang="es-BO" sz="9600" dirty="0"/>
          </a:p>
          <a:p>
            <a:endParaRPr lang="es-BO" dirty="0"/>
          </a:p>
          <a:p>
            <a:endParaRPr lang="es-BO" dirty="0"/>
          </a:p>
        </p:txBody>
      </p:sp>
    </p:spTree>
    <p:extLst>
      <p:ext uri="{BB962C8B-B14F-4D97-AF65-F5344CB8AC3E}">
        <p14:creationId xmlns:p14="http://schemas.microsoft.com/office/powerpoint/2010/main" val="2893832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l"/>
            <a:r>
              <a:rPr lang="es-BO" sz="2000" dirty="0" smtClean="0"/>
              <a:t>FINALIDAD: Aplicación de algunas técnicas de relajación y autocontrol de emociones para mejorar los </a:t>
            </a:r>
            <a:r>
              <a:rPr lang="es-BO" sz="2000" dirty="0"/>
              <a:t>procesos de participación con </a:t>
            </a:r>
            <a:r>
              <a:rPr lang="es-BO" sz="2000" dirty="0" smtClean="0"/>
              <a:t>personas con discapacidad intelectual.</a:t>
            </a:r>
            <a:r>
              <a:rPr lang="es-BO" sz="2000" dirty="0"/>
              <a:t/>
            </a:r>
            <a:br>
              <a:rPr lang="es-BO" sz="2000" dirty="0"/>
            </a:br>
            <a:endParaRPr lang="es-BO" sz="20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860" y="2509283"/>
            <a:ext cx="5316279" cy="3296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149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l"/>
            <a:r>
              <a:rPr lang="es-BO" sz="2800" b="1" dirty="0" smtClean="0"/>
              <a:t>Logro: </a:t>
            </a:r>
            <a:r>
              <a:rPr lang="es-BO" sz="1800" dirty="0" smtClean="0"/>
              <a:t>Fortalecer las </a:t>
            </a:r>
            <a:r>
              <a:rPr lang="es-BO" sz="1800" dirty="0"/>
              <a:t>habilidades de las </a:t>
            </a:r>
            <a:r>
              <a:rPr lang="es-BO" sz="1800" dirty="0" smtClean="0"/>
              <a:t>personas con DI </a:t>
            </a:r>
            <a:r>
              <a:rPr lang="es-BO" sz="1800" dirty="0"/>
              <a:t>y transferirlas a otras áreas vitales. Especialmente, la </a:t>
            </a:r>
            <a:r>
              <a:rPr lang="es-BO" sz="1800" dirty="0" smtClean="0"/>
              <a:t>relajación ayuda </a:t>
            </a:r>
            <a:r>
              <a:rPr lang="es-BO" sz="1800" dirty="0"/>
              <a:t>a encontrar otras vías de comunicación, útiles para quien tiene </a:t>
            </a:r>
            <a:r>
              <a:rPr lang="es-BO" sz="1800" dirty="0" err="1" smtClean="0"/>
              <a:t>diﬁcultades</a:t>
            </a:r>
            <a:r>
              <a:rPr lang="es-BO" sz="1800" dirty="0" smtClean="0"/>
              <a:t> </a:t>
            </a:r>
            <a:r>
              <a:rPr lang="es-BO" sz="1800" dirty="0"/>
              <a:t>para expresarse a través de palabras.</a:t>
            </a:r>
            <a:br>
              <a:rPr lang="es-BO" sz="1800" dirty="0"/>
            </a:br>
            <a:endParaRPr lang="es-BO" sz="18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1131" y="2534195"/>
            <a:ext cx="7236823" cy="3357154"/>
          </a:xfrm>
        </p:spPr>
      </p:pic>
    </p:spTree>
    <p:extLst>
      <p:ext uri="{BB962C8B-B14F-4D97-AF65-F5344CB8AC3E}">
        <p14:creationId xmlns:p14="http://schemas.microsoft.com/office/powerpoint/2010/main" val="11756162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TM02900743[[fn=Orgánico]]</Template>
  <TotalTime>257</TotalTime>
  <Words>1572</Words>
  <Application>Microsoft Office PowerPoint</Application>
  <PresentationFormat>Panorámica</PresentationFormat>
  <Paragraphs>93</Paragraphs>
  <Slides>28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28</vt:i4>
      </vt:variant>
    </vt:vector>
  </HeadingPairs>
  <TitlesOfParts>
    <vt:vector size="31" baseType="lpstr">
      <vt:lpstr>Arial</vt:lpstr>
      <vt:lpstr>Garamond</vt:lpstr>
      <vt:lpstr>Orgánico</vt:lpstr>
      <vt:lpstr>TÉCNICAS DE RELAJACIÓN Y AUTOCONTROL EMOCIONAL EN PCD</vt:lpstr>
      <vt:lpstr>Palabras Clave:</vt:lpstr>
      <vt:lpstr>Técnicas de Relajación</vt:lpstr>
      <vt:lpstr>Autocontrol Emocional</vt:lpstr>
      <vt:lpstr>Aplicación en las Artes</vt:lpstr>
      <vt:lpstr>Discapacidad intelectual (DI): desarrollo social/personal y su relación con la relajación </vt:lpstr>
      <vt:lpstr>Cont.</vt:lpstr>
      <vt:lpstr>FINALIDAD: Aplicación de algunas técnicas de relajación y autocontrol de emociones para mejorar los procesos de participación con personas con discapacidad intelectual. </vt:lpstr>
      <vt:lpstr>Logro: Fortalecer las habilidades de las personas con DI y transferirlas a otras áreas vitales. Especialmente, la relajación ayuda a encontrar otras vías de comunicación, útiles para quien tiene diﬁcultades para expresarse a través de palabras. </vt:lpstr>
      <vt:lpstr>El estrés como la tensión mantenida que genera un estado de desequilibrio porque al utilizarse los mecanismos de reserva, el individuo no puede regresar al estado de normalidad por los mecanismos naturales o habituales. Se diferencia de la tensión en que deja huellas en el organismo causando alteraciones emocionales y enfermedades funcionales.</vt:lpstr>
      <vt:lpstr>Qué son las técnicas de relajación y autocontrol emocional?</vt:lpstr>
      <vt:lpstr>Aplicación de técnicas de relajación y autocontrol emocional; mejorando la calidad de vida y sana</vt:lpstr>
      <vt:lpstr>Cont.</vt:lpstr>
      <vt:lpstr>Cont.</vt:lpstr>
      <vt:lpstr>Técnicas bio-energéticas</vt:lpstr>
      <vt:lpstr>Relajación profunda:</vt:lpstr>
      <vt:lpstr>Relajación mediante el suspiro:</vt:lpstr>
      <vt:lpstr>Relajación</vt:lpstr>
      <vt:lpstr>Prácticas de relajación/cambio de conducta</vt:lpstr>
      <vt:lpstr>Nuestro espacio</vt:lpstr>
      <vt:lpstr>El contacto humano</vt:lpstr>
      <vt:lpstr>Contacto con animales</vt:lpstr>
      <vt:lpstr>Ejercicio físico</vt:lpstr>
      <vt:lpstr>RELAJACIÓN. EJERCICIOS PARA EL ENTRENAMIENTO AUTÓGENO. </vt:lpstr>
      <vt:lpstr>BENEFICIOS PARA TODA POBLACIÓN</vt:lpstr>
      <vt:lpstr>Cont.</vt:lpstr>
      <vt:lpstr>Gracias por su atención!</vt:lpstr>
      <vt:lpstr>Bibliografía: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TÉCNICAS DE RELAJACIÓN Y AUTOCONTROL EMOCIONAL EN PCD</dc:title>
  <dc:creator>HP</dc:creator>
  <cp:lastModifiedBy>HP</cp:lastModifiedBy>
  <cp:revision>23</cp:revision>
  <dcterms:created xsi:type="dcterms:W3CDTF">2020-06-30T16:00:07Z</dcterms:created>
  <dcterms:modified xsi:type="dcterms:W3CDTF">2020-07-01T16:17:52Z</dcterms:modified>
</cp:coreProperties>
</file>