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Override1.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7" r:id="rId1"/>
  </p:sldMasterIdLst>
  <p:notesMasterIdLst>
    <p:notesMasterId r:id="rId26"/>
  </p:notesMasterIdLst>
  <p:sldIdLst>
    <p:sldId id="299" r:id="rId2"/>
    <p:sldId id="300" r:id="rId3"/>
    <p:sldId id="302" r:id="rId4"/>
    <p:sldId id="307" r:id="rId5"/>
    <p:sldId id="308" r:id="rId6"/>
    <p:sldId id="333" r:id="rId7"/>
    <p:sldId id="303" r:id="rId8"/>
    <p:sldId id="304" r:id="rId9"/>
    <p:sldId id="305" r:id="rId10"/>
    <p:sldId id="306" r:id="rId11"/>
    <p:sldId id="311" r:id="rId12"/>
    <p:sldId id="312" r:id="rId13"/>
    <p:sldId id="322" r:id="rId14"/>
    <p:sldId id="328" r:id="rId15"/>
    <p:sldId id="329" r:id="rId16"/>
    <p:sldId id="321" r:id="rId17"/>
    <p:sldId id="316" r:id="rId18"/>
    <p:sldId id="325" r:id="rId19"/>
    <p:sldId id="318" r:id="rId20"/>
    <p:sldId id="319" r:id="rId21"/>
    <p:sldId id="330" r:id="rId22"/>
    <p:sldId id="331" r:id="rId23"/>
    <p:sldId id="332" r:id="rId24"/>
    <p:sldId id="310" r:id="rId25"/>
  </p:sldIdLst>
  <p:sldSz cx="9144000" cy="6858000" type="screen4x3"/>
  <p:notesSz cx="9144000" cy="6858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4" d="100"/>
          <a:sy n="74" d="100"/>
        </p:scale>
        <p:origin x="1642" y="72"/>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3962400" cy="344488"/>
          </a:xfrm>
          <a:prstGeom prst="rect">
            <a:avLst/>
          </a:prstGeom>
        </p:spPr>
        <p:txBody>
          <a:bodyPr vert="horz" lIns="91440" tIns="45720" rIns="91440" bIns="45720" rtlCol="0"/>
          <a:lstStyle>
            <a:lvl1pPr algn="l">
              <a:defRPr sz="1200"/>
            </a:lvl1pPr>
          </a:lstStyle>
          <a:p>
            <a:endParaRPr lang="es-ES"/>
          </a:p>
        </p:txBody>
      </p:sp>
      <p:sp>
        <p:nvSpPr>
          <p:cNvPr id="3" name="Marcador de fecha 2"/>
          <p:cNvSpPr>
            <a:spLocks noGrp="1"/>
          </p:cNvSpPr>
          <p:nvPr>
            <p:ph type="dt" idx="1"/>
          </p:nvPr>
        </p:nvSpPr>
        <p:spPr>
          <a:xfrm>
            <a:off x="5180013" y="0"/>
            <a:ext cx="3962400" cy="344488"/>
          </a:xfrm>
          <a:prstGeom prst="rect">
            <a:avLst/>
          </a:prstGeom>
        </p:spPr>
        <p:txBody>
          <a:bodyPr vert="horz" lIns="91440" tIns="45720" rIns="91440" bIns="45720" rtlCol="0"/>
          <a:lstStyle>
            <a:lvl1pPr algn="r">
              <a:defRPr sz="1200"/>
            </a:lvl1pPr>
          </a:lstStyle>
          <a:p>
            <a:fld id="{FEBB8801-9B45-4800-8C8D-2E5EF641DB7B}" type="datetimeFigureOut">
              <a:rPr lang="es-ES" smtClean="0"/>
              <a:t>31/01/2020</a:t>
            </a:fld>
            <a:endParaRPr lang="es-ES"/>
          </a:p>
        </p:txBody>
      </p:sp>
      <p:sp>
        <p:nvSpPr>
          <p:cNvPr id="4" name="Marcador de imagen de diapositiva 3"/>
          <p:cNvSpPr>
            <a:spLocks noGrp="1" noRot="1" noChangeAspect="1"/>
          </p:cNvSpPr>
          <p:nvPr>
            <p:ph type="sldImg" idx="2"/>
          </p:nvPr>
        </p:nvSpPr>
        <p:spPr>
          <a:xfrm>
            <a:off x="3028950" y="857250"/>
            <a:ext cx="3086100" cy="2314575"/>
          </a:xfrm>
          <a:prstGeom prst="rect">
            <a:avLst/>
          </a:prstGeom>
          <a:noFill/>
          <a:ln w="12700">
            <a:solidFill>
              <a:prstClr val="black"/>
            </a:solidFill>
          </a:ln>
        </p:spPr>
        <p:txBody>
          <a:bodyPr vert="horz" lIns="91440" tIns="45720" rIns="91440" bIns="45720" rtlCol="0" anchor="ctr"/>
          <a:lstStyle/>
          <a:p>
            <a:endParaRPr lang="es-ES"/>
          </a:p>
        </p:txBody>
      </p:sp>
      <p:sp>
        <p:nvSpPr>
          <p:cNvPr id="5" name="Marcador de notas 4"/>
          <p:cNvSpPr>
            <a:spLocks noGrp="1"/>
          </p:cNvSpPr>
          <p:nvPr>
            <p:ph type="body" sz="quarter" idx="3"/>
          </p:nvPr>
        </p:nvSpPr>
        <p:spPr>
          <a:xfrm>
            <a:off x="914400" y="3300413"/>
            <a:ext cx="7315200" cy="2700337"/>
          </a:xfrm>
          <a:prstGeom prst="rect">
            <a:avLst/>
          </a:prstGeom>
        </p:spPr>
        <p:txBody>
          <a:bodyPr vert="horz" lIns="91440" tIns="45720" rIns="91440" bIns="45720" rtlCol="0"/>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6" name="Marcador de pie de página 5"/>
          <p:cNvSpPr>
            <a:spLocks noGrp="1"/>
          </p:cNvSpPr>
          <p:nvPr>
            <p:ph type="ftr" sz="quarter" idx="4"/>
          </p:nvPr>
        </p:nvSpPr>
        <p:spPr>
          <a:xfrm>
            <a:off x="0" y="6513513"/>
            <a:ext cx="3962400" cy="344487"/>
          </a:xfrm>
          <a:prstGeom prst="rect">
            <a:avLst/>
          </a:prstGeom>
        </p:spPr>
        <p:txBody>
          <a:bodyPr vert="horz" lIns="91440" tIns="45720" rIns="91440" bIns="45720" rtlCol="0" anchor="b"/>
          <a:lstStyle>
            <a:lvl1pPr algn="l">
              <a:defRPr sz="1200"/>
            </a:lvl1pPr>
          </a:lstStyle>
          <a:p>
            <a:endParaRPr lang="es-ES"/>
          </a:p>
        </p:txBody>
      </p:sp>
      <p:sp>
        <p:nvSpPr>
          <p:cNvPr id="7" name="Marcador de número de diapositiva 6"/>
          <p:cNvSpPr>
            <a:spLocks noGrp="1"/>
          </p:cNvSpPr>
          <p:nvPr>
            <p:ph type="sldNum" sz="quarter" idx="5"/>
          </p:nvPr>
        </p:nvSpPr>
        <p:spPr>
          <a:xfrm>
            <a:off x="5180013" y="6513513"/>
            <a:ext cx="3962400" cy="344487"/>
          </a:xfrm>
          <a:prstGeom prst="rect">
            <a:avLst/>
          </a:prstGeom>
        </p:spPr>
        <p:txBody>
          <a:bodyPr vert="horz" lIns="91440" tIns="45720" rIns="91440" bIns="45720" rtlCol="0" anchor="b"/>
          <a:lstStyle>
            <a:lvl1pPr algn="r">
              <a:defRPr sz="1200"/>
            </a:lvl1pPr>
          </a:lstStyle>
          <a:p>
            <a:fld id="{A4B7F953-E175-44C6-B32A-30A0546CC742}" type="slidenum">
              <a:rPr lang="es-ES" smtClean="0"/>
              <a:t>‹Nº›</a:t>
            </a:fld>
            <a:endParaRPr lang="es-ES"/>
          </a:p>
        </p:txBody>
      </p:sp>
    </p:spTree>
    <p:extLst>
      <p:ext uri="{BB962C8B-B14F-4D97-AF65-F5344CB8AC3E}">
        <p14:creationId xmlns:p14="http://schemas.microsoft.com/office/powerpoint/2010/main" val="28741586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1942416" y="2514601"/>
            <a:ext cx="6600451" cy="2262781"/>
          </a:xfrm>
        </p:spPr>
        <p:txBody>
          <a:bodyPr anchor="b">
            <a:normAutofit/>
          </a:bodyPr>
          <a:lstStyle>
            <a:lvl1pPr>
              <a:defRPr sz="5400"/>
            </a:lvl1pPr>
          </a:lstStyle>
          <a:p>
            <a:r>
              <a:rPr lang="es-ES" smtClean="0"/>
              <a:t>Haga clic para modificar el estilo de título del patrón</a:t>
            </a:r>
            <a:endParaRPr lang="en-US" dirty="0"/>
          </a:p>
        </p:txBody>
      </p:sp>
      <p:sp>
        <p:nvSpPr>
          <p:cNvPr id="3" name="Subtitle 2"/>
          <p:cNvSpPr>
            <a:spLocks noGrp="1"/>
          </p:cNvSpPr>
          <p:nvPr>
            <p:ph type="subTitle" idx="1"/>
          </p:nvPr>
        </p:nvSpPr>
        <p:spPr>
          <a:xfrm>
            <a:off x="1942416" y="4777380"/>
            <a:ext cx="6600451"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editar el estilo de subtítulo del patrón</a:t>
            </a:r>
            <a:endParaRPr lang="en-US" dirty="0"/>
          </a:p>
        </p:txBody>
      </p:sp>
      <p:sp>
        <p:nvSpPr>
          <p:cNvPr id="4" name="Date Placeholder 3"/>
          <p:cNvSpPr>
            <a:spLocks noGrp="1"/>
          </p:cNvSpPr>
          <p:nvPr>
            <p:ph type="dt" sz="half" idx="10"/>
          </p:nvPr>
        </p:nvSpPr>
        <p:spPr/>
        <p:txBody>
          <a:bodyPr/>
          <a:lstStyle/>
          <a:p>
            <a:fld id="{583A977F-2504-E741-85B4-8F01994E1F25}" type="datetimeFigureOut">
              <a:rPr lang="en-US" smtClean="0"/>
              <a:t>1/31/2020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8"/>
          <p:cNvSpPr/>
          <p:nvPr/>
        </p:nvSpPr>
        <p:spPr bwMode="auto">
          <a:xfrm>
            <a:off x="-31719" y="4321158"/>
            <a:ext cx="1395473" cy="781781"/>
          </a:xfrm>
          <a:custGeom>
            <a:avLst/>
            <a:gdLst/>
            <a:ahLst/>
            <a:cxnLst/>
            <a:rect l="l" t="t" r="r" b="b"/>
            <a:pathLst>
              <a:path w="8042" h="10000">
                <a:moveTo>
                  <a:pt x="5799" y="10000"/>
                </a:moveTo>
                <a:cubicBezTo>
                  <a:pt x="5880" y="10000"/>
                  <a:pt x="5934" y="9940"/>
                  <a:pt x="5961" y="9880"/>
                </a:cubicBezTo>
                <a:cubicBezTo>
                  <a:pt x="5961" y="9820"/>
                  <a:pt x="5988" y="9820"/>
                  <a:pt x="5988" y="9820"/>
                </a:cubicBezTo>
                <a:lnTo>
                  <a:pt x="8042" y="5260"/>
                </a:lnTo>
                <a:cubicBezTo>
                  <a:pt x="8096" y="5140"/>
                  <a:pt x="8096" y="4901"/>
                  <a:pt x="8042" y="4721"/>
                </a:cubicBezTo>
                <a:lnTo>
                  <a:pt x="5988" y="221"/>
                </a:lnTo>
                <a:cubicBezTo>
                  <a:pt x="5988" y="160"/>
                  <a:pt x="5961" y="160"/>
                  <a:pt x="5961" y="160"/>
                </a:cubicBezTo>
                <a:cubicBezTo>
                  <a:pt x="5934" y="101"/>
                  <a:pt x="5880" y="41"/>
                  <a:pt x="5799" y="41"/>
                </a:cubicBezTo>
                <a:lnTo>
                  <a:pt x="18" y="0"/>
                </a:lnTo>
                <a:cubicBezTo>
                  <a:pt x="12" y="3330"/>
                  <a:pt x="6" y="6661"/>
                  <a:pt x="0" y="9991"/>
                </a:cubicBezTo>
                <a:lnTo>
                  <a:pt x="5799" y="10000"/>
                </a:lnTo>
                <a:close/>
              </a:path>
            </a:pathLst>
          </a:custGeom>
          <a:solidFill>
            <a:schemeClr val="accent1"/>
          </a:solidFill>
          <a:ln>
            <a:noFill/>
          </a:ln>
        </p:spPr>
      </p:sp>
      <p:sp>
        <p:nvSpPr>
          <p:cNvPr id="6" name="Slide Number Placeholder 5"/>
          <p:cNvSpPr>
            <a:spLocks noGrp="1"/>
          </p:cNvSpPr>
          <p:nvPr>
            <p:ph type="sldNum" sz="quarter" idx="12"/>
          </p:nvPr>
        </p:nvSpPr>
        <p:spPr>
          <a:xfrm>
            <a:off x="423334" y="4529541"/>
            <a:ext cx="584978" cy="365125"/>
          </a:xfrm>
        </p:spPr>
        <p:txBody>
          <a:bodyPr/>
          <a:lstStyle/>
          <a:p>
            <a:fld id="{D57F1E4F-1CFF-5643-939E-217C01CDF565}" type="slidenum">
              <a:rPr lang="en-US" smtClean="0"/>
              <a:pPr/>
              <a:t>‹Nº›</a:t>
            </a:fld>
            <a:endParaRPr lang="en-US" dirty="0"/>
          </a:p>
        </p:txBody>
      </p:sp>
    </p:spTree>
    <p:extLst>
      <p:ext uri="{BB962C8B-B14F-4D97-AF65-F5344CB8AC3E}">
        <p14:creationId xmlns:p14="http://schemas.microsoft.com/office/powerpoint/2010/main" val="115633224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ítulo y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1942415" y="609600"/>
            <a:ext cx="6591985" cy="3117040"/>
          </a:xfrm>
        </p:spPr>
        <p:txBody>
          <a:bodyPr anchor="ctr">
            <a:normAutofit/>
          </a:bodyPr>
          <a:lstStyle>
            <a:lvl1pPr algn="l">
              <a:defRPr sz="4800" b="0" cap="none"/>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1942415" y="4354046"/>
            <a:ext cx="6591985"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Editar el estilo de texto del patrón</a:t>
            </a:r>
          </a:p>
        </p:txBody>
      </p:sp>
      <p:sp>
        <p:nvSpPr>
          <p:cNvPr id="4" name="Date Placeholder 3"/>
          <p:cNvSpPr>
            <a:spLocks noGrp="1"/>
          </p:cNvSpPr>
          <p:nvPr>
            <p:ph type="dt" sz="half" idx="10"/>
          </p:nvPr>
        </p:nvSpPr>
        <p:spPr/>
        <p:txBody>
          <a:bodyPr/>
          <a:lstStyle/>
          <a:p>
            <a:fld id="{944F351F-53B1-3B4C-8CD4-15B0457E8E3F}" type="datetimeFigureOut">
              <a:rPr lang="en-US" smtClean="0"/>
              <a:t>1/31/2020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0"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D57F1E4F-1CFF-5643-939E-217C01CDF565}" type="slidenum">
              <a:rPr lang="en-US" smtClean="0"/>
              <a:pPr/>
              <a:t>‹Nº›</a:t>
            </a:fld>
            <a:endParaRPr lang="en-US" dirty="0"/>
          </a:p>
        </p:txBody>
      </p:sp>
    </p:spTree>
    <p:extLst>
      <p:ext uri="{BB962C8B-B14F-4D97-AF65-F5344CB8AC3E}">
        <p14:creationId xmlns:p14="http://schemas.microsoft.com/office/powerpoint/2010/main" val="27948678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 con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2188123" y="609600"/>
            <a:ext cx="6109587" cy="2895600"/>
          </a:xfrm>
        </p:spPr>
        <p:txBody>
          <a:bodyPr anchor="ctr">
            <a:normAutofit/>
          </a:bodyPr>
          <a:lstStyle>
            <a:lvl1pPr algn="l">
              <a:defRPr sz="4800" b="0" cap="none"/>
            </a:lvl1pPr>
          </a:lstStyle>
          <a:p>
            <a:r>
              <a:rPr lang="es-ES" smtClean="0"/>
              <a:t>Haga clic para modificar el estilo de título del patrón</a:t>
            </a:r>
            <a:endParaRPr lang="en-US" dirty="0"/>
          </a:p>
        </p:txBody>
      </p:sp>
      <p:sp>
        <p:nvSpPr>
          <p:cNvPr id="13" name="Text Placeholder 9"/>
          <p:cNvSpPr>
            <a:spLocks noGrp="1"/>
          </p:cNvSpPr>
          <p:nvPr>
            <p:ph type="body" sz="quarter" idx="13"/>
          </p:nvPr>
        </p:nvSpPr>
        <p:spPr>
          <a:xfrm>
            <a:off x="2415972" y="3505200"/>
            <a:ext cx="5653888"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smtClean="0"/>
              <a:t>Editar el estilo de texto del patrón</a:t>
            </a:r>
          </a:p>
        </p:txBody>
      </p:sp>
      <p:sp>
        <p:nvSpPr>
          <p:cNvPr id="3" name="Text Placeholder 2"/>
          <p:cNvSpPr>
            <a:spLocks noGrp="1"/>
          </p:cNvSpPr>
          <p:nvPr>
            <p:ph type="body" idx="1"/>
          </p:nvPr>
        </p:nvSpPr>
        <p:spPr>
          <a:xfrm>
            <a:off x="1942415" y="4354046"/>
            <a:ext cx="6591985"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Editar el estilo de texto del patrón</a:t>
            </a:r>
          </a:p>
        </p:txBody>
      </p:sp>
      <p:sp>
        <p:nvSpPr>
          <p:cNvPr id="4" name="Date Placeholder 3"/>
          <p:cNvSpPr>
            <a:spLocks noGrp="1"/>
          </p:cNvSpPr>
          <p:nvPr>
            <p:ph type="dt" sz="half" idx="10"/>
          </p:nvPr>
        </p:nvSpPr>
        <p:spPr/>
        <p:txBody>
          <a:bodyPr/>
          <a:lstStyle/>
          <a:p>
            <a:fld id="{BAB1E8F6-4F69-E448-82E4-3FF8C30628E4}" type="datetimeFigureOut">
              <a:rPr lang="en-US" smtClean="0"/>
              <a:t>1/31/2020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9"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D57F1E4F-1CFF-5643-939E-217C01CDF565}" type="slidenum">
              <a:rPr lang="en-US" smtClean="0"/>
              <a:pPr/>
              <a:t>‹Nº›</a:t>
            </a:fld>
            <a:endParaRPr lang="en-US" dirty="0"/>
          </a:p>
        </p:txBody>
      </p:sp>
      <p:sp>
        <p:nvSpPr>
          <p:cNvPr id="14" name="TextBox 13"/>
          <p:cNvSpPr txBox="1"/>
          <p:nvPr/>
        </p:nvSpPr>
        <p:spPr>
          <a:xfrm>
            <a:off x="1808316" y="648005"/>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8169533" y="290530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5026690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Tarjeta de nombre">
    <p:spTree>
      <p:nvGrpSpPr>
        <p:cNvPr id="1" name=""/>
        <p:cNvGrpSpPr/>
        <p:nvPr/>
      </p:nvGrpSpPr>
      <p:grpSpPr>
        <a:xfrm>
          <a:off x="0" y="0"/>
          <a:ext cx="0" cy="0"/>
          <a:chOff x="0" y="0"/>
          <a:chExt cx="0" cy="0"/>
        </a:xfrm>
      </p:grpSpPr>
      <p:sp>
        <p:nvSpPr>
          <p:cNvPr id="2" name="Title 1"/>
          <p:cNvSpPr>
            <a:spLocks noGrp="1"/>
          </p:cNvSpPr>
          <p:nvPr>
            <p:ph type="title"/>
          </p:nvPr>
        </p:nvSpPr>
        <p:spPr>
          <a:xfrm>
            <a:off x="1942415" y="2438401"/>
            <a:ext cx="6591985" cy="2724845"/>
          </a:xfrm>
        </p:spPr>
        <p:txBody>
          <a:bodyPr anchor="b">
            <a:normAutofit/>
          </a:bodyPr>
          <a:lstStyle>
            <a:lvl1pPr algn="l">
              <a:defRPr sz="4800" b="0"/>
            </a:lvl1pPr>
          </a:lstStyle>
          <a:p>
            <a:r>
              <a:rPr lang="es-ES" smtClean="0"/>
              <a:t>Haga clic para modificar el estilo de título del patrón</a:t>
            </a:r>
            <a:endParaRPr lang="en-US" dirty="0"/>
          </a:p>
        </p:txBody>
      </p:sp>
      <p:sp>
        <p:nvSpPr>
          <p:cNvPr id="4" name="Text Placeholder 3"/>
          <p:cNvSpPr>
            <a:spLocks noGrp="1"/>
          </p:cNvSpPr>
          <p:nvPr>
            <p:ph type="body" sz="half" idx="2"/>
          </p:nvPr>
        </p:nvSpPr>
        <p:spPr>
          <a:xfrm>
            <a:off x="1942415" y="5181600"/>
            <a:ext cx="6591985"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s-ES" smtClean="0"/>
              <a:t>Editar el estilo de texto del patrón</a:t>
            </a:r>
          </a:p>
        </p:txBody>
      </p:sp>
      <p:sp>
        <p:nvSpPr>
          <p:cNvPr id="5" name="Date Placeholder 4"/>
          <p:cNvSpPr>
            <a:spLocks noGrp="1"/>
          </p:cNvSpPr>
          <p:nvPr>
            <p:ph type="dt" sz="half" idx="10"/>
          </p:nvPr>
        </p:nvSpPr>
        <p:spPr/>
        <p:txBody>
          <a:bodyPr/>
          <a:lstStyle/>
          <a:p>
            <a:fld id="{F790BAD4-EC93-8B4C-97AE-9AB5F3271B19}" type="datetimeFigureOut">
              <a:rPr lang="en-US" smtClean="0"/>
              <a:t>1/31/2020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D57F1E4F-1CFF-5643-939E-217C01CDF565}" type="slidenum">
              <a:rPr lang="en-US" smtClean="0"/>
              <a:pPr/>
              <a:t>‹Nº›</a:t>
            </a:fld>
            <a:endParaRPr lang="en-US" dirty="0"/>
          </a:p>
        </p:txBody>
      </p:sp>
    </p:spTree>
    <p:extLst>
      <p:ext uri="{BB962C8B-B14F-4D97-AF65-F5344CB8AC3E}">
        <p14:creationId xmlns:p14="http://schemas.microsoft.com/office/powerpoint/2010/main" val="219430347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itar la tarjeta de nombre">
    <p:spTree>
      <p:nvGrpSpPr>
        <p:cNvPr id="1" name=""/>
        <p:cNvGrpSpPr/>
        <p:nvPr/>
      </p:nvGrpSpPr>
      <p:grpSpPr>
        <a:xfrm>
          <a:off x="0" y="0"/>
          <a:ext cx="0" cy="0"/>
          <a:chOff x="0" y="0"/>
          <a:chExt cx="0" cy="0"/>
        </a:xfrm>
      </p:grpSpPr>
      <p:sp>
        <p:nvSpPr>
          <p:cNvPr id="13" name="Title 1"/>
          <p:cNvSpPr>
            <a:spLocks noGrp="1"/>
          </p:cNvSpPr>
          <p:nvPr>
            <p:ph type="title"/>
          </p:nvPr>
        </p:nvSpPr>
        <p:spPr>
          <a:xfrm>
            <a:off x="2188123" y="609600"/>
            <a:ext cx="6109587" cy="2895600"/>
          </a:xfrm>
        </p:spPr>
        <p:txBody>
          <a:bodyPr anchor="ctr">
            <a:normAutofit/>
          </a:bodyPr>
          <a:lstStyle>
            <a:lvl1pPr algn="l">
              <a:defRPr sz="4800" b="0" cap="none"/>
            </a:lvl1pPr>
          </a:lstStyle>
          <a:p>
            <a:r>
              <a:rPr lang="es-ES" smtClean="0"/>
              <a:t>Haga clic para modificar el estilo de título del patrón</a:t>
            </a:r>
            <a:endParaRPr lang="en-US" dirty="0"/>
          </a:p>
        </p:txBody>
      </p:sp>
      <p:sp>
        <p:nvSpPr>
          <p:cNvPr id="21" name="Text Placeholder 9"/>
          <p:cNvSpPr>
            <a:spLocks noGrp="1"/>
          </p:cNvSpPr>
          <p:nvPr>
            <p:ph type="body" sz="quarter" idx="13"/>
          </p:nvPr>
        </p:nvSpPr>
        <p:spPr>
          <a:xfrm>
            <a:off x="1942415" y="4343400"/>
            <a:ext cx="6688292"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smtClean="0"/>
              <a:t>Editar el estilo de texto del patrón</a:t>
            </a:r>
          </a:p>
        </p:txBody>
      </p:sp>
      <p:sp>
        <p:nvSpPr>
          <p:cNvPr id="4" name="Text Placeholder 3"/>
          <p:cNvSpPr>
            <a:spLocks noGrp="1"/>
          </p:cNvSpPr>
          <p:nvPr>
            <p:ph type="body" sz="half" idx="2"/>
          </p:nvPr>
        </p:nvSpPr>
        <p:spPr>
          <a:xfrm>
            <a:off x="1942415" y="5181600"/>
            <a:ext cx="6688292"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s-ES" smtClean="0"/>
              <a:t>Editar el estilo de texto del patrón</a:t>
            </a:r>
          </a:p>
        </p:txBody>
      </p:sp>
      <p:sp>
        <p:nvSpPr>
          <p:cNvPr id="5" name="Date Placeholder 4"/>
          <p:cNvSpPr>
            <a:spLocks noGrp="1"/>
          </p:cNvSpPr>
          <p:nvPr>
            <p:ph type="dt" sz="half" idx="10"/>
          </p:nvPr>
        </p:nvSpPr>
        <p:spPr/>
        <p:txBody>
          <a:bodyPr/>
          <a:lstStyle/>
          <a:p>
            <a:fld id="{E6C9050E-E079-6441-81E7-806D30677343}" type="datetimeFigureOut">
              <a:rPr lang="en-US" smtClean="0"/>
              <a:t>1/31/2020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2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D57F1E4F-1CFF-5643-939E-217C01CDF565}" type="slidenum">
              <a:rPr lang="en-US" smtClean="0"/>
              <a:pPr/>
              <a:t>‹Nº›</a:t>
            </a:fld>
            <a:endParaRPr lang="en-US" dirty="0"/>
          </a:p>
        </p:txBody>
      </p:sp>
      <p:sp>
        <p:nvSpPr>
          <p:cNvPr id="11" name="TextBox 10"/>
          <p:cNvSpPr txBox="1"/>
          <p:nvPr/>
        </p:nvSpPr>
        <p:spPr>
          <a:xfrm>
            <a:off x="1808316" y="648005"/>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2" name="TextBox 11"/>
          <p:cNvSpPr txBox="1"/>
          <p:nvPr/>
        </p:nvSpPr>
        <p:spPr>
          <a:xfrm>
            <a:off x="8169533" y="290530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02769979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erdadero o falso">
    <p:spTree>
      <p:nvGrpSpPr>
        <p:cNvPr id="1" name=""/>
        <p:cNvGrpSpPr/>
        <p:nvPr/>
      </p:nvGrpSpPr>
      <p:grpSpPr>
        <a:xfrm>
          <a:off x="0" y="0"/>
          <a:ext cx="0" cy="0"/>
          <a:chOff x="0" y="0"/>
          <a:chExt cx="0" cy="0"/>
        </a:xfrm>
      </p:grpSpPr>
      <p:sp>
        <p:nvSpPr>
          <p:cNvPr id="2" name="Title 1"/>
          <p:cNvSpPr>
            <a:spLocks noGrp="1"/>
          </p:cNvSpPr>
          <p:nvPr>
            <p:ph type="title"/>
          </p:nvPr>
        </p:nvSpPr>
        <p:spPr>
          <a:xfrm>
            <a:off x="1942416" y="627407"/>
            <a:ext cx="6591984" cy="2880020"/>
          </a:xfrm>
        </p:spPr>
        <p:txBody>
          <a:bodyPr anchor="ctr">
            <a:normAutofit/>
          </a:bodyPr>
          <a:lstStyle>
            <a:lvl1pPr algn="l">
              <a:defRPr sz="4800" b="0"/>
            </a:lvl1pPr>
          </a:lstStyle>
          <a:p>
            <a:r>
              <a:rPr lang="es-ES" smtClean="0"/>
              <a:t>Haga clic para modificar el estilo de título del patrón</a:t>
            </a:r>
            <a:endParaRPr lang="en-US" dirty="0"/>
          </a:p>
        </p:txBody>
      </p:sp>
      <p:sp>
        <p:nvSpPr>
          <p:cNvPr id="21" name="Text Placeholder 9"/>
          <p:cNvSpPr>
            <a:spLocks noGrp="1"/>
          </p:cNvSpPr>
          <p:nvPr>
            <p:ph type="body" sz="quarter" idx="13"/>
          </p:nvPr>
        </p:nvSpPr>
        <p:spPr>
          <a:xfrm>
            <a:off x="1942415" y="4343400"/>
            <a:ext cx="6591985"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smtClean="0"/>
              <a:t>Editar el estilo de texto del patrón</a:t>
            </a:r>
          </a:p>
        </p:txBody>
      </p:sp>
      <p:sp>
        <p:nvSpPr>
          <p:cNvPr id="4" name="Text Placeholder 3"/>
          <p:cNvSpPr>
            <a:spLocks noGrp="1"/>
          </p:cNvSpPr>
          <p:nvPr>
            <p:ph type="body" sz="half" idx="2"/>
          </p:nvPr>
        </p:nvSpPr>
        <p:spPr>
          <a:xfrm>
            <a:off x="1942415" y="5181600"/>
            <a:ext cx="6591985"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s-ES" smtClean="0"/>
              <a:t>Editar el estilo de texto del patrón</a:t>
            </a:r>
          </a:p>
        </p:txBody>
      </p:sp>
      <p:sp>
        <p:nvSpPr>
          <p:cNvPr id="5" name="Date Placeholder 4"/>
          <p:cNvSpPr>
            <a:spLocks noGrp="1"/>
          </p:cNvSpPr>
          <p:nvPr>
            <p:ph type="dt" sz="half" idx="10"/>
          </p:nvPr>
        </p:nvSpPr>
        <p:spPr/>
        <p:txBody>
          <a:bodyPr/>
          <a:lstStyle/>
          <a:p>
            <a:fld id="{99B230AF-FFB7-DE42-B481-AAC2589869DA}" type="datetimeFigureOut">
              <a:rPr lang="en-US" smtClean="0"/>
              <a:t>1/31/2020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D57F1E4F-1CFF-5643-939E-217C01CDF565}" type="slidenum">
              <a:rPr lang="en-US" smtClean="0"/>
              <a:pPr/>
              <a:t>‹Nº›</a:t>
            </a:fld>
            <a:endParaRPr lang="en-US" dirty="0"/>
          </a:p>
        </p:txBody>
      </p:sp>
    </p:spTree>
    <p:extLst>
      <p:ext uri="{BB962C8B-B14F-4D97-AF65-F5344CB8AC3E}">
        <p14:creationId xmlns:p14="http://schemas.microsoft.com/office/powerpoint/2010/main" val="240596418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nchor="t"/>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DE9A7C16-FAF2-2C41-B697-563997C522AD}" type="datetimeFigureOut">
              <a:rPr lang="en-US" smtClean="0"/>
              <a:t>1/31/2020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smtClean="0"/>
              <a:pPr/>
              <a:t>‹Nº›</a:t>
            </a:fld>
            <a:endParaRPr lang="en-US" dirty="0"/>
          </a:p>
        </p:txBody>
      </p:sp>
    </p:spTree>
    <p:extLst>
      <p:ext uri="{BB962C8B-B14F-4D97-AF65-F5344CB8AC3E}">
        <p14:creationId xmlns:p14="http://schemas.microsoft.com/office/powerpoint/2010/main" val="264797107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78535" y="627406"/>
            <a:ext cx="1656132" cy="5283817"/>
          </a:xfrm>
        </p:spPr>
        <p:txBody>
          <a:bodyPr vert="eaVert" anchor="ctr"/>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a:xfrm>
            <a:off x="1942416" y="627406"/>
            <a:ext cx="4716348" cy="5283817"/>
          </a:xfrm>
        </p:spPr>
        <p:txBody>
          <a:bodyPr vert="eaVert"/>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0A19D9EA-0687-604F-B97A-763B6765DF9F}" type="datetimeFigureOut">
              <a:rPr lang="en-US" smtClean="0"/>
              <a:t>1/31/2020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smtClean="0"/>
              <a:pPr/>
              <a:t>‹Nº›</a:t>
            </a:fld>
            <a:endParaRPr lang="en-US" dirty="0"/>
          </a:p>
        </p:txBody>
      </p:sp>
    </p:spTree>
    <p:extLst>
      <p:ext uri="{BB962C8B-B14F-4D97-AF65-F5344CB8AC3E}">
        <p14:creationId xmlns:p14="http://schemas.microsoft.com/office/powerpoint/2010/main" val="10635183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a:xfrm>
            <a:off x="1945201" y="624110"/>
            <a:ext cx="6589199" cy="1280890"/>
          </a:xfrm>
        </p:spPr>
        <p:txBody>
          <a:bodyPr/>
          <a:lstStyle/>
          <a:p>
            <a:r>
              <a:rPr lang="es-ES" smtClean="0"/>
              <a:t>Haga clic para modificar el estilo de título del patrón</a:t>
            </a:r>
            <a:endParaRPr lang="en-US" dirty="0"/>
          </a:p>
        </p:txBody>
      </p:sp>
      <p:sp>
        <p:nvSpPr>
          <p:cNvPr id="3" name="Content Placeholder 2"/>
          <p:cNvSpPr>
            <a:spLocks noGrp="1"/>
          </p:cNvSpPr>
          <p:nvPr>
            <p:ph idx="1"/>
          </p:nvPr>
        </p:nvSpPr>
        <p:spPr>
          <a:xfrm>
            <a:off x="1942415" y="2133600"/>
            <a:ext cx="6591985" cy="3777622"/>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12B9A02F-357D-AF42-B110-A7740AFDCA1B}" type="datetimeFigureOut">
              <a:rPr lang="en-US" smtClean="0"/>
              <a:t>1/31/2020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smtClean="0"/>
              <a:pPr/>
              <a:t>‹Nº›</a:t>
            </a:fld>
            <a:endParaRPr lang="en-US" dirty="0"/>
          </a:p>
        </p:txBody>
      </p:sp>
    </p:spTree>
    <p:extLst>
      <p:ext uri="{BB962C8B-B14F-4D97-AF65-F5344CB8AC3E}">
        <p14:creationId xmlns:p14="http://schemas.microsoft.com/office/powerpoint/2010/main" val="39946236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1942415" y="2074562"/>
            <a:ext cx="6591985" cy="1468800"/>
          </a:xfrm>
        </p:spPr>
        <p:txBody>
          <a:bodyPr anchor="b"/>
          <a:lstStyle>
            <a:lvl1pPr algn="l">
              <a:defRPr sz="4000" b="0" cap="none"/>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1942415" y="3581400"/>
            <a:ext cx="6591985"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Editar el estilo de texto del patrón</a:t>
            </a:r>
          </a:p>
        </p:txBody>
      </p:sp>
      <p:sp>
        <p:nvSpPr>
          <p:cNvPr id="4" name="Date Placeholder 3"/>
          <p:cNvSpPr>
            <a:spLocks noGrp="1"/>
          </p:cNvSpPr>
          <p:nvPr>
            <p:ph type="dt" sz="half" idx="10"/>
          </p:nvPr>
        </p:nvSpPr>
        <p:spPr/>
        <p:txBody>
          <a:bodyPr/>
          <a:lstStyle/>
          <a:p>
            <a:fld id="{DABB9B27-4D02-2940-AED5-BC8F2B3B1507}" type="datetimeFigureOut">
              <a:rPr lang="en-US" smtClean="0"/>
              <a:t>1/31/2020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D57F1E4F-1CFF-5643-939E-217C01CDF565}" type="slidenum">
              <a:rPr lang="en-US" smtClean="0"/>
              <a:pPr/>
              <a:t>‹Nº›</a:t>
            </a:fld>
            <a:endParaRPr lang="en-US" dirty="0"/>
          </a:p>
        </p:txBody>
      </p:sp>
    </p:spTree>
    <p:extLst>
      <p:ext uri="{BB962C8B-B14F-4D97-AF65-F5344CB8AC3E}">
        <p14:creationId xmlns:p14="http://schemas.microsoft.com/office/powerpoint/2010/main" val="341830898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s-ES" smtClean="0"/>
              <a:t>Haga clic para modificar el estilo de título del patrón</a:t>
            </a:r>
            <a:endParaRPr lang="en-US" dirty="0"/>
          </a:p>
        </p:txBody>
      </p:sp>
      <p:sp>
        <p:nvSpPr>
          <p:cNvPr id="3" name="Content Placeholder 2"/>
          <p:cNvSpPr>
            <a:spLocks noGrp="1"/>
          </p:cNvSpPr>
          <p:nvPr>
            <p:ph sz="half" idx="1"/>
          </p:nvPr>
        </p:nvSpPr>
        <p:spPr>
          <a:xfrm>
            <a:off x="1942416" y="2136706"/>
            <a:ext cx="3197531" cy="3767397"/>
          </a:xfrm>
        </p:spPr>
        <p:txBody>
          <a:bodyPr>
            <a:normAutofit/>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Content Placeholder 3"/>
          <p:cNvSpPr>
            <a:spLocks noGrp="1"/>
          </p:cNvSpPr>
          <p:nvPr>
            <p:ph sz="half" idx="2"/>
          </p:nvPr>
        </p:nvSpPr>
        <p:spPr>
          <a:xfrm>
            <a:off x="5337307" y="2136706"/>
            <a:ext cx="3197093" cy="3767397"/>
          </a:xfrm>
        </p:spPr>
        <p:txBody>
          <a:bodyPr>
            <a:normAutofit/>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Date Placeholder 4"/>
          <p:cNvSpPr>
            <a:spLocks noGrp="1"/>
          </p:cNvSpPr>
          <p:nvPr>
            <p:ph type="dt" sz="half" idx="10"/>
          </p:nvPr>
        </p:nvSpPr>
        <p:spPr/>
        <p:txBody>
          <a:bodyPr/>
          <a:lstStyle/>
          <a:p>
            <a:fld id="{04CF7878-2C98-7449-BB8F-764A5EA8E558}" type="datetimeFigureOut">
              <a:rPr lang="en-US" smtClean="0"/>
              <a:t>1/31/2020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10" name="Slide Number Placeholder 5"/>
          <p:cNvSpPr>
            <a:spLocks noGrp="1"/>
          </p:cNvSpPr>
          <p:nvPr>
            <p:ph type="sldNum" sz="quarter" idx="12"/>
          </p:nvPr>
        </p:nvSpPr>
        <p:spPr>
          <a:xfrm>
            <a:off x="511228" y="787783"/>
            <a:ext cx="584978" cy="365125"/>
          </a:xfrm>
        </p:spPr>
        <p:txBody>
          <a:bodyPr/>
          <a:lstStyle/>
          <a:p>
            <a:fld id="{D57F1E4F-1CFF-5643-939E-217C01CDF565}" type="slidenum">
              <a:rPr lang="en-US" smtClean="0"/>
              <a:pPr/>
              <a:t>‹Nº›</a:t>
            </a:fld>
            <a:endParaRPr lang="en-US" dirty="0"/>
          </a:p>
        </p:txBody>
      </p:sp>
    </p:spTree>
    <p:extLst>
      <p:ext uri="{BB962C8B-B14F-4D97-AF65-F5344CB8AC3E}">
        <p14:creationId xmlns:p14="http://schemas.microsoft.com/office/powerpoint/2010/main" val="259269338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2265352" y="2226626"/>
            <a:ext cx="2874596"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Editar el estilo de texto del patrón</a:t>
            </a:r>
          </a:p>
        </p:txBody>
      </p:sp>
      <p:sp>
        <p:nvSpPr>
          <p:cNvPr id="4" name="Content Placeholder 3"/>
          <p:cNvSpPr>
            <a:spLocks noGrp="1"/>
          </p:cNvSpPr>
          <p:nvPr>
            <p:ph sz="half" idx="2"/>
          </p:nvPr>
        </p:nvSpPr>
        <p:spPr>
          <a:xfrm>
            <a:off x="1942415" y="2802888"/>
            <a:ext cx="3197532" cy="3105703"/>
          </a:xfrm>
        </p:spPr>
        <p:txBody>
          <a:bodyPr>
            <a:normAutofit/>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Text Placeholder 4"/>
          <p:cNvSpPr>
            <a:spLocks noGrp="1"/>
          </p:cNvSpPr>
          <p:nvPr>
            <p:ph type="body" sz="quarter" idx="3"/>
          </p:nvPr>
        </p:nvSpPr>
        <p:spPr>
          <a:xfrm>
            <a:off x="5656154" y="2223398"/>
            <a:ext cx="2873239"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Editar el estilo de texto del patrón</a:t>
            </a:r>
          </a:p>
        </p:txBody>
      </p:sp>
      <p:sp>
        <p:nvSpPr>
          <p:cNvPr id="6" name="Content Placeholder 5"/>
          <p:cNvSpPr>
            <a:spLocks noGrp="1"/>
          </p:cNvSpPr>
          <p:nvPr>
            <p:ph sz="quarter" idx="4"/>
          </p:nvPr>
        </p:nvSpPr>
        <p:spPr>
          <a:xfrm>
            <a:off x="5333715" y="2799660"/>
            <a:ext cx="3195680" cy="3105703"/>
          </a:xfrm>
        </p:spPr>
        <p:txBody>
          <a:bodyPr>
            <a:normAutofit/>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7" name="Date Placeholder 6"/>
          <p:cNvSpPr>
            <a:spLocks noGrp="1"/>
          </p:cNvSpPr>
          <p:nvPr>
            <p:ph type="dt" sz="half" idx="10"/>
          </p:nvPr>
        </p:nvSpPr>
        <p:spPr/>
        <p:txBody>
          <a:bodyPr/>
          <a:lstStyle/>
          <a:p>
            <a:fld id="{E6D2F403-9584-1749-B6AB-5E1C5F94527C}" type="datetimeFigureOut">
              <a:rPr lang="en-US" smtClean="0"/>
              <a:t>1/31/2020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1"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12" name="Slide Number Placeholder 5"/>
          <p:cNvSpPr>
            <a:spLocks noGrp="1"/>
          </p:cNvSpPr>
          <p:nvPr>
            <p:ph type="sldNum" sz="quarter" idx="12"/>
          </p:nvPr>
        </p:nvSpPr>
        <p:spPr>
          <a:xfrm>
            <a:off x="511228" y="787783"/>
            <a:ext cx="584978" cy="365125"/>
          </a:xfrm>
        </p:spPr>
        <p:txBody>
          <a:bodyPr/>
          <a:lstStyle/>
          <a:p>
            <a:fld id="{D57F1E4F-1CFF-5643-939E-217C01CDF565}" type="slidenum">
              <a:rPr lang="en-US" smtClean="0"/>
              <a:pPr/>
              <a:t>‹Nº›</a:t>
            </a:fld>
            <a:endParaRPr lang="en-US" dirty="0"/>
          </a:p>
        </p:txBody>
      </p:sp>
    </p:spTree>
    <p:extLst>
      <p:ext uri="{BB962C8B-B14F-4D97-AF65-F5344CB8AC3E}">
        <p14:creationId xmlns:p14="http://schemas.microsoft.com/office/powerpoint/2010/main" val="25389728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a:xfrm>
            <a:off x="1945200" y="624110"/>
            <a:ext cx="6589200" cy="1280890"/>
          </a:xfrm>
        </p:spPr>
        <p:txBody>
          <a:bodyPr/>
          <a:lstStyle/>
          <a:p>
            <a:r>
              <a:rPr lang="es-ES" smtClean="0"/>
              <a:t>Haga clic para modificar el estilo de título del patrón</a:t>
            </a:r>
            <a:endParaRPr lang="en-US" dirty="0"/>
          </a:p>
        </p:txBody>
      </p:sp>
      <p:sp>
        <p:nvSpPr>
          <p:cNvPr id="3" name="Date Placeholder 2"/>
          <p:cNvSpPr>
            <a:spLocks noGrp="1"/>
          </p:cNvSpPr>
          <p:nvPr>
            <p:ph type="dt" sz="half" idx="10"/>
          </p:nvPr>
        </p:nvSpPr>
        <p:spPr/>
        <p:txBody>
          <a:bodyPr/>
          <a:lstStyle/>
          <a:p>
            <a:fld id="{A58C0351-EB03-5444-BA93-B7E778374E24}" type="datetimeFigureOut">
              <a:rPr lang="en-US" smtClean="0"/>
              <a:t>1/31/2020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8"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smtClean="0"/>
              <a:pPr/>
              <a:t>‹Nº›</a:t>
            </a:fld>
            <a:endParaRPr lang="en-US" dirty="0"/>
          </a:p>
        </p:txBody>
      </p:sp>
    </p:spTree>
    <p:extLst>
      <p:ext uri="{BB962C8B-B14F-4D97-AF65-F5344CB8AC3E}">
        <p14:creationId xmlns:p14="http://schemas.microsoft.com/office/powerpoint/2010/main" val="381070594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7EADB90-FF7E-5041-AB9F-1BC0957AB829}" type="datetimeFigureOut">
              <a:rPr lang="en-US" smtClean="0"/>
              <a:t>1/31/2020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smtClean="0"/>
              <a:pPr/>
              <a:t>‹Nº›</a:t>
            </a:fld>
            <a:endParaRPr lang="en-US" dirty="0"/>
          </a:p>
        </p:txBody>
      </p:sp>
    </p:spTree>
    <p:extLst>
      <p:ext uri="{BB962C8B-B14F-4D97-AF65-F5344CB8AC3E}">
        <p14:creationId xmlns:p14="http://schemas.microsoft.com/office/powerpoint/2010/main" val="345340169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1942415" y="446088"/>
            <a:ext cx="2629584" cy="976312"/>
          </a:xfrm>
        </p:spPr>
        <p:txBody>
          <a:bodyPr anchor="b"/>
          <a:lstStyle>
            <a:lvl1pPr algn="l">
              <a:defRPr sz="2000" b="0"/>
            </a:lvl1pPr>
          </a:lstStyle>
          <a:p>
            <a:r>
              <a:rPr lang="es-ES" smtClean="0"/>
              <a:t>Haga clic para modificar el estilo de título del patrón</a:t>
            </a:r>
            <a:endParaRPr lang="en-US" dirty="0"/>
          </a:p>
        </p:txBody>
      </p:sp>
      <p:sp>
        <p:nvSpPr>
          <p:cNvPr id="3" name="Content Placeholder 2"/>
          <p:cNvSpPr>
            <a:spLocks noGrp="1"/>
          </p:cNvSpPr>
          <p:nvPr>
            <p:ph idx="1"/>
          </p:nvPr>
        </p:nvSpPr>
        <p:spPr>
          <a:xfrm>
            <a:off x="4743494" y="446089"/>
            <a:ext cx="3790906" cy="5414963"/>
          </a:xfrm>
        </p:spPr>
        <p:txBody>
          <a:bodyPr anchor="ctr">
            <a:normAutofit/>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Text Placeholder 3"/>
          <p:cNvSpPr>
            <a:spLocks noGrp="1"/>
          </p:cNvSpPr>
          <p:nvPr>
            <p:ph type="body" sz="half" idx="2"/>
          </p:nvPr>
        </p:nvSpPr>
        <p:spPr>
          <a:xfrm>
            <a:off x="1942415" y="1598613"/>
            <a:ext cx="2629584"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Editar el estilo de texto del patrón</a:t>
            </a:r>
          </a:p>
        </p:txBody>
      </p:sp>
      <p:sp>
        <p:nvSpPr>
          <p:cNvPr id="5" name="Date Placeholder 4"/>
          <p:cNvSpPr>
            <a:spLocks noGrp="1"/>
          </p:cNvSpPr>
          <p:nvPr>
            <p:ph type="dt" sz="half" idx="10"/>
          </p:nvPr>
        </p:nvSpPr>
        <p:spPr/>
        <p:txBody>
          <a:bodyPr/>
          <a:lstStyle/>
          <a:p>
            <a:fld id="{C1EB8CB6-48D8-4E47-B0D3-B56230F429D0}" type="datetimeFigureOut">
              <a:rPr lang="en-US" smtClean="0"/>
              <a:t>1/31/2020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smtClean="0"/>
              <a:pPr/>
              <a:t>‹Nº›</a:t>
            </a:fld>
            <a:endParaRPr lang="en-US" dirty="0"/>
          </a:p>
        </p:txBody>
      </p:sp>
    </p:spTree>
    <p:extLst>
      <p:ext uri="{BB962C8B-B14F-4D97-AF65-F5344CB8AC3E}">
        <p14:creationId xmlns:p14="http://schemas.microsoft.com/office/powerpoint/2010/main" val="48295551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1942415" y="4800600"/>
            <a:ext cx="6591985" cy="566738"/>
          </a:xfrm>
        </p:spPr>
        <p:txBody>
          <a:bodyPr anchor="b">
            <a:normAutofit/>
          </a:bodyPr>
          <a:lstStyle>
            <a:lvl1pPr algn="l">
              <a:defRPr sz="2400" b="0"/>
            </a:lvl1pPr>
          </a:lstStyle>
          <a:p>
            <a:r>
              <a:rPr lang="es-ES" smtClean="0"/>
              <a:t>Haga clic para modificar el estilo de título del patrón</a:t>
            </a:r>
            <a:endParaRPr lang="en-US" dirty="0"/>
          </a:p>
        </p:txBody>
      </p:sp>
      <p:sp>
        <p:nvSpPr>
          <p:cNvPr id="3" name="Picture Placeholder 2"/>
          <p:cNvSpPr>
            <a:spLocks noGrp="1" noChangeAspect="1"/>
          </p:cNvSpPr>
          <p:nvPr>
            <p:ph type="pic" idx="1"/>
          </p:nvPr>
        </p:nvSpPr>
        <p:spPr>
          <a:xfrm>
            <a:off x="1942415" y="634965"/>
            <a:ext cx="6591985"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smtClean="0"/>
              <a:t>Haga clic en el icono para agregar una imagen</a:t>
            </a:r>
            <a:endParaRPr lang="en-US" dirty="0"/>
          </a:p>
        </p:txBody>
      </p:sp>
      <p:sp>
        <p:nvSpPr>
          <p:cNvPr id="4" name="Text Placeholder 3"/>
          <p:cNvSpPr>
            <a:spLocks noGrp="1"/>
          </p:cNvSpPr>
          <p:nvPr>
            <p:ph type="body" sz="half" idx="2"/>
          </p:nvPr>
        </p:nvSpPr>
        <p:spPr>
          <a:xfrm>
            <a:off x="1942415" y="5367338"/>
            <a:ext cx="6591985"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Editar el estilo de texto del patrón</a:t>
            </a:r>
          </a:p>
        </p:txBody>
      </p:sp>
      <p:sp>
        <p:nvSpPr>
          <p:cNvPr id="5" name="Date Placeholder 4"/>
          <p:cNvSpPr>
            <a:spLocks noGrp="1"/>
          </p:cNvSpPr>
          <p:nvPr>
            <p:ph type="dt" sz="half" idx="10"/>
          </p:nvPr>
        </p:nvSpPr>
        <p:spPr/>
        <p:txBody>
          <a:bodyPr/>
          <a:lstStyle/>
          <a:p>
            <a:fld id="{4EF716D3-DCE8-CC45-8106-AE5DFCD073F9}" type="datetimeFigureOut">
              <a:rPr lang="en-US" smtClean="0"/>
              <a:t>1/31/2020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D57F1E4F-1CFF-5643-939E-217C01CDF565}" type="slidenum">
              <a:rPr lang="en-US" smtClean="0"/>
              <a:pPr/>
              <a:t>‹Nº›</a:t>
            </a:fld>
            <a:endParaRPr lang="en-US" dirty="0"/>
          </a:p>
        </p:txBody>
      </p:sp>
    </p:spTree>
    <p:extLst>
      <p:ext uri="{BB962C8B-B14F-4D97-AF65-F5344CB8AC3E}">
        <p14:creationId xmlns:p14="http://schemas.microsoft.com/office/powerpoint/2010/main" val="7814357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36" name="Group 35"/>
          <p:cNvGrpSpPr/>
          <p:nvPr/>
        </p:nvGrpSpPr>
        <p:grpSpPr>
          <a:xfrm>
            <a:off x="1" y="228600"/>
            <a:ext cx="1981200" cy="6638628"/>
            <a:chOff x="2487613" y="285750"/>
            <a:chExt cx="2428875" cy="5654676"/>
          </a:xfrm>
        </p:grpSpPr>
        <p:sp>
          <p:nvSpPr>
            <p:cNvPr id="37"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38"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39"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40"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41"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42"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43"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44"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45"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46"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47"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48"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49" name="Group 48"/>
          <p:cNvGrpSpPr/>
          <p:nvPr/>
        </p:nvGrpSpPr>
        <p:grpSpPr>
          <a:xfrm>
            <a:off x="20421" y="285"/>
            <a:ext cx="1952272" cy="6852968"/>
            <a:chOff x="6627813" y="195717"/>
            <a:chExt cx="1952625" cy="5678034"/>
          </a:xfrm>
        </p:grpSpPr>
        <p:sp>
          <p:nvSpPr>
            <p:cNvPr id="50" name="Freeform 27"/>
            <p:cNvSpPr/>
            <p:nvPr/>
          </p:nvSpPr>
          <p:spPr bwMode="auto">
            <a:xfrm>
              <a:off x="6627813" y="195717"/>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51"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52"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53"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54"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55"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56"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57"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58"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59"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60"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61"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62" name="Rectangle 61"/>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1945200" y="624110"/>
            <a:ext cx="6589200" cy="1280890"/>
          </a:xfrm>
          <a:prstGeom prst="rect">
            <a:avLst/>
          </a:prstGeom>
        </p:spPr>
        <p:txBody>
          <a:bodyPr vert="horz" lIns="91440" tIns="45720" rIns="91440" bIns="45720" rtlCol="0" anchor="t">
            <a:normAutofit/>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1942415" y="2133600"/>
            <a:ext cx="6591985" cy="3886200"/>
          </a:xfrm>
          <a:prstGeom prst="rect">
            <a:avLst/>
          </a:prstGeom>
        </p:spPr>
        <p:txBody>
          <a:bodyPr vert="horz" lIns="91440" tIns="45720" rIns="91440" bIns="45720" rtlCol="0">
            <a:normAutofit/>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2"/>
          </p:nvPr>
        </p:nvSpPr>
        <p:spPr>
          <a:xfrm>
            <a:off x="7772400" y="6135089"/>
            <a:ext cx="766380" cy="370171"/>
          </a:xfrm>
          <a:prstGeom prst="rect">
            <a:avLst/>
          </a:prstGeom>
        </p:spPr>
        <p:txBody>
          <a:bodyPr vert="horz" lIns="91440" tIns="45720" rIns="91440" bIns="45720" rtlCol="0" anchor="ctr"/>
          <a:lstStyle>
            <a:lvl1pPr algn="r">
              <a:defRPr sz="900">
                <a:solidFill>
                  <a:schemeClr val="tx1">
                    <a:tint val="75000"/>
                  </a:schemeClr>
                </a:solidFill>
              </a:defRPr>
            </a:lvl1pPr>
          </a:lstStyle>
          <a:p>
            <a:fld id="{4D9FFFB4-400D-1240-AB24-6F86C96D4DFB}" type="datetimeFigureOut">
              <a:rPr lang="en-US" smtClean="0"/>
              <a:t>1/31/2020</a:t>
            </a:fld>
            <a:endParaRPr lang="en-US" dirty="0"/>
          </a:p>
        </p:txBody>
      </p:sp>
      <p:sp>
        <p:nvSpPr>
          <p:cNvPr id="5" name="Footer Placeholder 4"/>
          <p:cNvSpPr>
            <a:spLocks noGrp="1"/>
          </p:cNvSpPr>
          <p:nvPr>
            <p:ph type="ftr" sz="quarter" idx="3"/>
          </p:nvPr>
        </p:nvSpPr>
        <p:spPr>
          <a:xfrm>
            <a:off x="1942415" y="6135809"/>
            <a:ext cx="5716488"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11228" y="787783"/>
            <a:ext cx="584978"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smtClean="0"/>
              <a:pPr/>
              <a:t>‹Nº›</a:t>
            </a:fld>
            <a:endParaRPr lang="en-US" dirty="0"/>
          </a:p>
        </p:txBody>
      </p:sp>
    </p:spTree>
    <p:extLst>
      <p:ext uri="{BB962C8B-B14F-4D97-AF65-F5344CB8AC3E}">
        <p14:creationId xmlns:p14="http://schemas.microsoft.com/office/powerpoint/2010/main" val="562107831"/>
      </p:ext>
    </p:extLst>
  </p:cSld>
  <p:clrMap bg1="lt1" tx1="dk1" bg2="lt2" tx2="dk2" accent1="accent1" accent2="accent2" accent3="accent3" accent4="accent4" accent5="accent5" accent6="accent6" hlink="hlink" folHlink="folHlink"/>
  <p:sldLayoutIdLst>
    <p:sldLayoutId id="2147483668" r:id="rId1"/>
    <p:sldLayoutId id="2147483669" r:id="rId2"/>
    <p:sldLayoutId id="2147483670" r:id="rId3"/>
    <p:sldLayoutId id="2147483671" r:id="rId4"/>
    <p:sldLayoutId id="2147483672" r:id="rId5"/>
    <p:sldLayoutId id="2147483673" r:id="rId6"/>
    <p:sldLayoutId id="2147483674" r:id="rId7"/>
    <p:sldLayoutId id="2147483675" r:id="rId8"/>
    <p:sldLayoutId id="2147483676" r:id="rId9"/>
    <p:sldLayoutId id="2147483677" r:id="rId10"/>
    <p:sldLayoutId id="2147483678" r:id="rId11"/>
    <p:sldLayoutId id="2147483679" r:id="rId12"/>
    <p:sldLayoutId id="2147483680" r:id="rId13"/>
    <p:sldLayoutId id="2147483681" r:id="rId14"/>
    <p:sldLayoutId id="2147483682" r:id="rId15"/>
    <p:sldLayoutId id="2147483683"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hyperlink" Target="https://prezi.com/" TargetMode="External"/><Relationship Id="rId2" Type="http://schemas.openxmlformats.org/officeDocument/2006/relationships/hyperlink" Target="https://www.significados.com/clima-organizacional/" TargetMode="Externa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slideLayout" Target="../slideLayouts/slideLayout7.xml"/><Relationship Id="rId1" Type="http://schemas.openxmlformats.org/officeDocument/2006/relationships/themeOverride" Target="../theme/themeOverride1.xml"/><Relationship Id="rId5" Type="http://schemas.openxmlformats.org/officeDocument/2006/relationships/image" Target="../media/image5.png"/><Relationship Id="rId4" Type="http://schemas.openxmlformats.org/officeDocument/2006/relationships/image" Target="../media/image4.png"/></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g"/><Relationship Id="rId1" Type="http://schemas.openxmlformats.org/officeDocument/2006/relationships/slideLayout" Target="../slideLayouts/slideLayout7.xml"/><Relationship Id="rId4" Type="http://schemas.openxmlformats.org/officeDocument/2006/relationships/image" Target="../media/image5.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a:xfrm>
            <a:off x="685800" y="1066800"/>
            <a:ext cx="8305799" cy="4343400"/>
          </a:xfrm>
        </p:spPr>
        <p:txBody>
          <a:bodyPr>
            <a:normAutofit/>
          </a:bodyPr>
          <a:lstStyle/>
          <a:p>
            <a:r>
              <a:rPr lang="es-ES" sz="5400" dirty="0" smtClean="0"/>
              <a:t/>
            </a:r>
            <a:br>
              <a:rPr lang="es-ES" sz="5400" dirty="0" smtClean="0"/>
            </a:br>
            <a:r>
              <a:rPr lang="es-ES" sz="5400" dirty="0" smtClean="0"/>
              <a:t>CLIMA INSTITUCIONAL Y ORGANIZACIONAL</a:t>
            </a:r>
            <a:endParaRPr lang="es-ES" sz="5400" dirty="0"/>
          </a:p>
        </p:txBody>
      </p:sp>
      <p:sp>
        <p:nvSpPr>
          <p:cNvPr id="3" name="Marcador de contenido 2"/>
          <p:cNvSpPr>
            <a:spLocks noGrp="1"/>
          </p:cNvSpPr>
          <p:nvPr>
            <p:ph idx="1"/>
          </p:nvPr>
        </p:nvSpPr>
        <p:spPr>
          <a:xfrm>
            <a:off x="4419600" y="4343400"/>
            <a:ext cx="4114800" cy="609600"/>
          </a:xfrm>
        </p:spPr>
        <p:txBody>
          <a:bodyPr/>
          <a:lstStyle/>
          <a:p>
            <a:pPr marL="0" indent="0">
              <a:buNone/>
            </a:pPr>
            <a:r>
              <a:rPr lang="es-ES" dirty="0" smtClean="0"/>
              <a:t> </a:t>
            </a:r>
            <a:r>
              <a:rPr lang="es-ES" sz="1600" b="1" dirty="0" smtClean="0"/>
              <a:t>MGR JAVIER MENDOZA YAÑEZ</a:t>
            </a:r>
            <a:endParaRPr lang="es-ES" sz="1600" b="1" dirty="0"/>
          </a:p>
        </p:txBody>
      </p:sp>
      <p:pic>
        <p:nvPicPr>
          <p:cNvPr id="5" name="Imagen 4"/>
          <p:cNvPicPr>
            <a:picLocks noChangeAspect="1"/>
          </p:cNvPicPr>
          <p:nvPr/>
        </p:nvPicPr>
        <p:blipFill rotWithShape="1">
          <a:blip r:embed="rId2" cstate="print">
            <a:extLst>
              <a:ext uri="{28A0092B-C50C-407E-A947-70E740481C1C}">
                <a14:useLocalDpi xmlns:a14="http://schemas.microsoft.com/office/drawing/2010/main" val="0"/>
              </a:ext>
            </a:extLst>
          </a:blip>
          <a:srcRect l="24871" t="25107" r="25486" b="25820"/>
          <a:stretch/>
        </p:blipFill>
        <p:spPr>
          <a:xfrm>
            <a:off x="304800" y="304800"/>
            <a:ext cx="1493143" cy="1476000"/>
          </a:xfrm>
          <a:prstGeom prst="ellipse">
            <a:avLst/>
          </a:prstGeom>
        </p:spPr>
      </p:pic>
      <p:pic>
        <p:nvPicPr>
          <p:cNvPr id="6" name="Imagen 3"/>
          <p:cNvPicPr>
            <a:picLocks noChangeAspect="1"/>
          </p:cNvPicPr>
          <p:nvPr/>
        </p:nvPicPr>
        <p:blipFill rotWithShape="1">
          <a:blip r:embed="rId3" cstate="print">
            <a:extLst>
              <a:ext uri="{28A0092B-C50C-407E-A947-70E740481C1C}">
                <a14:useLocalDpi xmlns:a14="http://schemas.microsoft.com/office/drawing/2010/main" val="0"/>
              </a:ext>
            </a:extLst>
          </a:blip>
          <a:srcRect l="25494" t="39005" r="25379" b="39441"/>
          <a:stretch/>
        </p:blipFill>
        <p:spPr>
          <a:xfrm>
            <a:off x="6781800" y="533400"/>
            <a:ext cx="1996226" cy="875764"/>
          </a:xfrm>
          <a:prstGeom prst="roundRect">
            <a:avLst/>
          </a:prstGeom>
        </p:spPr>
      </p:pic>
    </p:spTree>
    <p:extLst>
      <p:ext uri="{BB962C8B-B14F-4D97-AF65-F5344CB8AC3E}">
        <p14:creationId xmlns:p14="http://schemas.microsoft.com/office/powerpoint/2010/main" val="369731250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1295400" y="751344"/>
            <a:ext cx="7391400" cy="4801314"/>
          </a:xfrm>
          <a:prstGeom prst="rect">
            <a:avLst/>
          </a:prstGeom>
        </p:spPr>
        <p:txBody>
          <a:bodyPr wrap="square">
            <a:spAutoFit/>
          </a:bodyPr>
          <a:lstStyle/>
          <a:p>
            <a:endParaRPr lang="es-ES" dirty="0" smtClean="0"/>
          </a:p>
          <a:p>
            <a:endParaRPr lang="es-ES" dirty="0"/>
          </a:p>
          <a:p>
            <a:endParaRPr lang="es-ES" dirty="0" smtClean="0"/>
          </a:p>
          <a:p>
            <a:r>
              <a:rPr lang="es-ES" b="1" dirty="0" smtClean="0"/>
              <a:t>Liderazgo</a:t>
            </a:r>
            <a:r>
              <a:rPr lang="es-ES" b="1" dirty="0"/>
              <a:t>:</a:t>
            </a:r>
            <a:r>
              <a:rPr lang="es-ES" dirty="0"/>
              <a:t> quienes tienen la responsabilidad de dirigir y ser cabeza de una dependencia o departamento deben mostrarse como personas responsables, comprometidas y capaces de motivar e incitar a su equipo para hacer cada día mejor su trabajo</a:t>
            </a:r>
            <a:r>
              <a:rPr lang="es-ES" dirty="0" smtClean="0"/>
              <a:t>.</a:t>
            </a:r>
          </a:p>
          <a:p>
            <a:endParaRPr lang="es-ES" dirty="0" smtClean="0"/>
          </a:p>
          <a:p>
            <a:endParaRPr lang="es-ES" dirty="0"/>
          </a:p>
          <a:p>
            <a:endParaRPr lang="es-ES" dirty="0"/>
          </a:p>
          <a:p>
            <a:r>
              <a:rPr lang="es-ES" b="1" dirty="0"/>
              <a:t>Motivación:</a:t>
            </a:r>
            <a:r>
              <a:rPr lang="es-ES" dirty="0"/>
              <a:t> forma parte de la cultura de una organización fomentar el bienestar y motivación de su equipo de trabajo a través de diferentes estrategias como, ofrecer un espacio de trabajo limpio e iluminado, dar bonos especiales por productividad, respetar los días libres o de descanso, incentivar la competitividad, entre otros.</a:t>
            </a:r>
          </a:p>
        </p:txBody>
      </p:sp>
    </p:spTree>
    <p:extLst>
      <p:ext uri="{BB962C8B-B14F-4D97-AF65-F5344CB8AC3E}">
        <p14:creationId xmlns:p14="http://schemas.microsoft.com/office/powerpoint/2010/main" val="303357819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524001" y="304800"/>
            <a:ext cx="7010400" cy="685800"/>
          </a:xfrm>
        </p:spPr>
        <p:txBody>
          <a:bodyPr>
            <a:normAutofit/>
          </a:bodyPr>
          <a:lstStyle/>
          <a:p>
            <a:r>
              <a:rPr lang="es-ES" dirty="0" smtClean="0"/>
              <a:t>LOS VALORES</a:t>
            </a:r>
            <a:endParaRPr lang="es-ES" dirty="0"/>
          </a:p>
        </p:txBody>
      </p:sp>
      <p:sp>
        <p:nvSpPr>
          <p:cNvPr id="3" name="Marcador de contenido 2"/>
          <p:cNvSpPr>
            <a:spLocks noGrp="1"/>
          </p:cNvSpPr>
          <p:nvPr>
            <p:ph idx="1"/>
          </p:nvPr>
        </p:nvSpPr>
        <p:spPr>
          <a:xfrm>
            <a:off x="609600" y="1447800"/>
            <a:ext cx="8305799" cy="5181600"/>
          </a:xfrm>
        </p:spPr>
        <p:txBody>
          <a:bodyPr>
            <a:normAutofit lnSpcReduction="10000"/>
          </a:bodyPr>
          <a:lstStyle/>
          <a:p>
            <a:r>
              <a:rPr lang="es-ES" dirty="0"/>
              <a:t>Los valores son las cualidades que nos impulsan a actuar de una u otra forma, a determinar de manera crítica qué consideramos correcto o incorrecto e, incluso, a estimar como positiva o negativa una situación, individuo u objeto</a:t>
            </a:r>
          </a:p>
          <a:p>
            <a:endParaRPr lang="es-ES" dirty="0"/>
          </a:p>
          <a:p>
            <a:r>
              <a:rPr lang="es-ES" dirty="0"/>
              <a:t>Cada persona tiene establecida una escala de valores en la que determina cuáles son las posturas y conductas que debe tomar según sus principios o situación en la que se encuentre</a:t>
            </a:r>
          </a:p>
          <a:p>
            <a:r>
              <a:rPr lang="es-ES" dirty="0"/>
              <a:t> </a:t>
            </a:r>
          </a:p>
          <a:p>
            <a:r>
              <a:rPr lang="es-ES" dirty="0"/>
              <a:t>Los primeros valores que aprendemos son los que nos enseñan en nuestras familias, por ejemplo, el amor, el respeto y la gratitud.</a:t>
            </a:r>
          </a:p>
          <a:p>
            <a:endParaRPr lang="es-ES" dirty="0"/>
          </a:p>
          <a:p>
            <a:r>
              <a:rPr lang="es-ES" dirty="0"/>
              <a:t>Luego, a medida que nos integramos en la sociedad, conocemos y aprendemos otros tipos de valores como los valores humanos, sociales, culturales o éticos, que complementan nuestra lista de valores personales, virtudes y cualidades</a:t>
            </a:r>
          </a:p>
          <a:p>
            <a:endParaRPr lang="es-ES" dirty="0"/>
          </a:p>
        </p:txBody>
      </p:sp>
    </p:spTree>
    <p:extLst>
      <p:ext uri="{BB962C8B-B14F-4D97-AF65-F5344CB8AC3E}">
        <p14:creationId xmlns:p14="http://schemas.microsoft.com/office/powerpoint/2010/main" val="260399898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447801" y="624110"/>
            <a:ext cx="7086600" cy="823690"/>
          </a:xfrm>
        </p:spPr>
        <p:txBody>
          <a:bodyPr>
            <a:normAutofit fontScale="90000"/>
          </a:bodyPr>
          <a:lstStyle/>
          <a:p>
            <a:r>
              <a:rPr lang="en-US" b="1" dirty="0">
                <a:solidFill>
                  <a:srgbClr val="2C6C92"/>
                </a:solidFill>
                <a:latin typeface="Arial"/>
                <a:cs typeface="Arial"/>
              </a:rPr>
              <a:t>TR</a:t>
            </a:r>
            <a:r>
              <a:rPr lang="en-US" b="1" spc="-9" dirty="0">
                <a:solidFill>
                  <a:srgbClr val="2C6C92"/>
                </a:solidFill>
                <a:latin typeface="Arial"/>
                <a:cs typeface="Arial"/>
              </a:rPr>
              <a:t>A</a:t>
            </a:r>
            <a:r>
              <a:rPr lang="en-US" b="1" dirty="0">
                <a:solidFill>
                  <a:srgbClr val="2C6C92"/>
                </a:solidFill>
                <a:latin typeface="Arial"/>
                <a:cs typeface="Arial"/>
              </a:rPr>
              <a:t>B</a:t>
            </a:r>
            <a:r>
              <a:rPr lang="en-US" b="1" spc="-9" dirty="0">
                <a:solidFill>
                  <a:srgbClr val="2C6C92"/>
                </a:solidFill>
                <a:latin typeface="Arial"/>
                <a:cs typeface="Arial"/>
              </a:rPr>
              <a:t>A</a:t>
            </a:r>
            <a:r>
              <a:rPr lang="en-US" b="1" dirty="0">
                <a:solidFill>
                  <a:srgbClr val="2C6C92"/>
                </a:solidFill>
                <a:latin typeface="Arial"/>
                <a:cs typeface="Arial"/>
              </a:rPr>
              <a:t>JO</a:t>
            </a:r>
            <a:r>
              <a:rPr lang="en-US" b="1" spc="-14" dirty="0">
                <a:solidFill>
                  <a:srgbClr val="2C6C92"/>
                </a:solidFill>
                <a:latin typeface="Arial"/>
                <a:cs typeface="Arial"/>
              </a:rPr>
              <a:t> </a:t>
            </a:r>
            <a:r>
              <a:rPr lang="en-US" b="1" dirty="0">
                <a:solidFill>
                  <a:srgbClr val="2C6C92"/>
                </a:solidFill>
                <a:latin typeface="Arial"/>
                <a:cs typeface="Arial"/>
              </a:rPr>
              <a:t>EN</a:t>
            </a:r>
            <a:r>
              <a:rPr lang="en-US" b="1" spc="-4" dirty="0">
                <a:solidFill>
                  <a:srgbClr val="2C6C92"/>
                </a:solidFill>
                <a:latin typeface="Arial"/>
                <a:cs typeface="Arial"/>
              </a:rPr>
              <a:t> </a:t>
            </a:r>
            <a:r>
              <a:rPr lang="en-US" b="1" dirty="0">
                <a:solidFill>
                  <a:srgbClr val="2C6C92"/>
                </a:solidFill>
                <a:latin typeface="Arial"/>
                <a:cs typeface="Arial"/>
              </a:rPr>
              <a:t>EQUIPO</a:t>
            </a:r>
            <a:r>
              <a:rPr lang="en-US" dirty="0">
                <a:latin typeface="Arial"/>
                <a:cs typeface="Arial"/>
              </a:rPr>
              <a:t/>
            </a:r>
            <a:br>
              <a:rPr lang="en-US" dirty="0">
                <a:latin typeface="Arial"/>
                <a:cs typeface="Arial"/>
              </a:rPr>
            </a:br>
            <a:endParaRPr lang="es-ES" dirty="0"/>
          </a:p>
        </p:txBody>
      </p:sp>
      <p:sp>
        <p:nvSpPr>
          <p:cNvPr id="3" name="Marcador de contenido 2"/>
          <p:cNvSpPr>
            <a:spLocks noGrp="1"/>
          </p:cNvSpPr>
          <p:nvPr>
            <p:ph idx="1"/>
          </p:nvPr>
        </p:nvSpPr>
        <p:spPr>
          <a:xfrm>
            <a:off x="609600" y="1600200"/>
            <a:ext cx="8305799" cy="4311022"/>
          </a:xfrm>
        </p:spPr>
        <p:txBody>
          <a:bodyPr>
            <a:normAutofit/>
          </a:bodyPr>
          <a:lstStyle/>
          <a:p>
            <a:r>
              <a:rPr lang="es-ES" dirty="0"/>
              <a:t>Los equipos se han vuelto parte esencial para el logro de los objetivos de las </a:t>
            </a:r>
            <a:r>
              <a:rPr lang="es-ES" dirty="0" smtClean="0"/>
              <a:t>instituciones</a:t>
            </a:r>
          </a:p>
          <a:p>
            <a:r>
              <a:rPr lang="es-ES" dirty="0">
                <a:latin typeface="Arial"/>
                <a:cs typeface="Arial"/>
              </a:rPr>
              <a:t>el re</a:t>
            </a:r>
            <a:r>
              <a:rPr lang="es-ES" spc="4" dirty="0">
                <a:latin typeface="Arial"/>
                <a:cs typeface="Arial"/>
              </a:rPr>
              <a:t>s</a:t>
            </a:r>
            <a:r>
              <a:rPr lang="es-ES" dirty="0">
                <a:latin typeface="Arial"/>
                <a:cs typeface="Arial"/>
              </a:rPr>
              <a:t>ultado</a:t>
            </a:r>
            <a:r>
              <a:rPr lang="es-ES" spc="-34" dirty="0">
                <a:latin typeface="Arial"/>
                <a:cs typeface="Arial"/>
              </a:rPr>
              <a:t> </a:t>
            </a:r>
            <a:r>
              <a:rPr lang="es-ES" dirty="0">
                <a:latin typeface="Arial"/>
                <a:cs typeface="Arial"/>
              </a:rPr>
              <a:t>de s</a:t>
            </a:r>
            <a:r>
              <a:rPr lang="es-ES" spc="4" dirty="0">
                <a:latin typeface="Arial"/>
                <a:cs typeface="Arial"/>
              </a:rPr>
              <a:t>u</a:t>
            </a:r>
            <a:r>
              <a:rPr lang="es-ES" dirty="0">
                <a:latin typeface="Arial"/>
                <a:cs typeface="Arial"/>
              </a:rPr>
              <a:t>s esfuerzos es mayor que la suma de sus contribuciones individuales </a:t>
            </a:r>
            <a:endParaRPr lang="es-ES" dirty="0" smtClean="0">
              <a:latin typeface="Arial"/>
              <a:cs typeface="Arial"/>
            </a:endParaRPr>
          </a:p>
          <a:p>
            <a:r>
              <a:rPr lang="es-ES" b="1" dirty="0">
                <a:solidFill>
                  <a:srgbClr val="2C6C92"/>
                </a:solidFill>
                <a:latin typeface="Arial"/>
                <a:ea typeface="+mj-ea"/>
                <a:cs typeface="Arial"/>
              </a:rPr>
              <a:t>TIPOS DE EQUIPOS</a:t>
            </a:r>
          </a:p>
          <a:p>
            <a:r>
              <a:rPr lang="es-ES" dirty="0" smtClean="0">
                <a:latin typeface="Arial"/>
                <a:cs typeface="Arial"/>
              </a:rPr>
              <a:t>Equipos</a:t>
            </a:r>
            <a:r>
              <a:rPr lang="es-ES" spc="-9" dirty="0" smtClean="0">
                <a:latin typeface="Arial"/>
                <a:cs typeface="Arial"/>
              </a:rPr>
              <a:t> </a:t>
            </a:r>
            <a:r>
              <a:rPr lang="es-ES" dirty="0">
                <a:latin typeface="Arial"/>
                <a:cs typeface="Arial"/>
              </a:rPr>
              <a:t>de</a:t>
            </a:r>
            <a:r>
              <a:rPr lang="es-ES" spc="-9" dirty="0">
                <a:latin typeface="Arial"/>
                <a:cs typeface="Arial"/>
              </a:rPr>
              <a:t> </a:t>
            </a:r>
            <a:r>
              <a:rPr lang="es-ES" dirty="0">
                <a:latin typeface="Arial"/>
                <a:cs typeface="Arial"/>
              </a:rPr>
              <a:t>s</a:t>
            </a:r>
            <a:r>
              <a:rPr lang="es-ES" spc="4" dirty="0">
                <a:latin typeface="Arial"/>
                <a:cs typeface="Arial"/>
              </a:rPr>
              <a:t>o</a:t>
            </a:r>
            <a:r>
              <a:rPr lang="es-ES" dirty="0">
                <a:latin typeface="Arial"/>
                <a:cs typeface="Arial"/>
              </a:rPr>
              <a:t>lu</a:t>
            </a:r>
            <a:r>
              <a:rPr lang="es-ES" spc="4" dirty="0">
                <a:latin typeface="Arial"/>
                <a:cs typeface="Arial"/>
              </a:rPr>
              <a:t>c</a:t>
            </a:r>
            <a:r>
              <a:rPr lang="es-ES" dirty="0">
                <a:latin typeface="Arial"/>
                <a:cs typeface="Arial"/>
              </a:rPr>
              <a:t>ión</a:t>
            </a:r>
            <a:r>
              <a:rPr lang="es-ES" spc="-9" dirty="0">
                <a:latin typeface="Arial"/>
                <a:cs typeface="Arial"/>
              </a:rPr>
              <a:t> </a:t>
            </a:r>
            <a:r>
              <a:rPr lang="es-ES" dirty="0">
                <a:latin typeface="Arial"/>
                <a:cs typeface="Arial"/>
              </a:rPr>
              <a:t>de</a:t>
            </a:r>
            <a:r>
              <a:rPr lang="es-ES" spc="-9" dirty="0">
                <a:latin typeface="Arial"/>
                <a:cs typeface="Arial"/>
              </a:rPr>
              <a:t> </a:t>
            </a:r>
            <a:r>
              <a:rPr lang="es-ES" dirty="0">
                <a:latin typeface="Arial"/>
                <a:cs typeface="Arial"/>
              </a:rPr>
              <a:t>p</a:t>
            </a:r>
            <a:r>
              <a:rPr lang="es-ES" spc="4" dirty="0">
                <a:latin typeface="Arial"/>
                <a:cs typeface="Arial"/>
              </a:rPr>
              <a:t>r</a:t>
            </a:r>
            <a:r>
              <a:rPr lang="es-ES" dirty="0">
                <a:latin typeface="Arial"/>
                <a:cs typeface="Arial"/>
              </a:rPr>
              <a:t>oblemas, provienen de distintas áreas y se encargan de solucionar </a:t>
            </a:r>
            <a:r>
              <a:rPr lang="es-ES" dirty="0" smtClean="0">
                <a:latin typeface="Arial"/>
                <a:cs typeface="Arial"/>
              </a:rPr>
              <a:t>problemas</a:t>
            </a:r>
          </a:p>
          <a:p>
            <a:r>
              <a:rPr lang="es-ES" dirty="0">
                <a:latin typeface="Arial"/>
                <a:cs typeface="Arial"/>
              </a:rPr>
              <a:t>Los</a:t>
            </a:r>
            <a:r>
              <a:rPr lang="es-ES" spc="-9" dirty="0">
                <a:latin typeface="Arial"/>
                <a:cs typeface="Arial"/>
              </a:rPr>
              <a:t> </a:t>
            </a:r>
            <a:r>
              <a:rPr lang="es-ES" dirty="0">
                <a:latin typeface="Arial"/>
                <a:cs typeface="Arial"/>
              </a:rPr>
              <a:t>equipos</a:t>
            </a:r>
            <a:r>
              <a:rPr lang="es-ES" spc="-14" dirty="0">
                <a:latin typeface="Arial"/>
                <a:cs typeface="Arial"/>
              </a:rPr>
              <a:t> </a:t>
            </a:r>
            <a:r>
              <a:rPr lang="es-ES" dirty="0" err="1" smtClean="0">
                <a:latin typeface="Arial"/>
                <a:cs typeface="Arial"/>
              </a:rPr>
              <a:t>autodirigidos</a:t>
            </a:r>
            <a:r>
              <a:rPr lang="es-ES" dirty="0" smtClean="0">
                <a:latin typeface="Arial"/>
                <a:cs typeface="Arial"/>
              </a:rPr>
              <a:t> </a:t>
            </a:r>
            <a:r>
              <a:rPr lang="es-ES" dirty="0">
                <a:latin typeface="Arial"/>
                <a:cs typeface="Arial"/>
              </a:rPr>
              <a:t>se les da autonomía para decidir como se hará un trabajo </a:t>
            </a:r>
            <a:endParaRPr lang="es-ES" dirty="0" smtClean="0">
              <a:latin typeface="Arial"/>
              <a:cs typeface="Arial"/>
            </a:endParaRPr>
          </a:p>
          <a:p>
            <a:r>
              <a:rPr lang="es-ES" dirty="0">
                <a:latin typeface="Arial"/>
                <a:cs typeface="Arial"/>
              </a:rPr>
              <a:t>Equipos interfun</a:t>
            </a:r>
            <a:r>
              <a:rPr lang="es-ES" spc="4" dirty="0">
                <a:latin typeface="Arial"/>
                <a:cs typeface="Arial"/>
              </a:rPr>
              <a:t>c</a:t>
            </a:r>
            <a:r>
              <a:rPr lang="es-ES" dirty="0">
                <a:latin typeface="Arial"/>
                <a:cs typeface="Arial"/>
              </a:rPr>
              <a:t>ionales son formados por personas de un mismo nivel jerárquico pero de diferentes áreas de trabajo </a:t>
            </a:r>
          </a:p>
          <a:p>
            <a:endParaRPr lang="es-ES" dirty="0">
              <a:latin typeface="Arial"/>
              <a:cs typeface="Arial"/>
            </a:endParaRPr>
          </a:p>
          <a:p>
            <a:endParaRPr lang="es-ES" dirty="0">
              <a:latin typeface="Arial"/>
              <a:cs typeface="Arial"/>
            </a:endParaRPr>
          </a:p>
          <a:p>
            <a:endParaRPr lang="en-US" dirty="0">
              <a:latin typeface="Arial"/>
              <a:cs typeface="Arial"/>
            </a:endParaRPr>
          </a:p>
          <a:p>
            <a:endParaRPr lang="es-ES" dirty="0">
              <a:latin typeface="Arial"/>
              <a:cs typeface="Arial"/>
            </a:endParaRPr>
          </a:p>
          <a:p>
            <a:endParaRPr lang="es-ES" dirty="0"/>
          </a:p>
        </p:txBody>
      </p:sp>
    </p:spTree>
    <p:extLst>
      <p:ext uri="{BB962C8B-B14F-4D97-AF65-F5344CB8AC3E}">
        <p14:creationId xmlns:p14="http://schemas.microsoft.com/office/powerpoint/2010/main" val="14130628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676401" y="381000"/>
            <a:ext cx="6858000" cy="1295400"/>
          </a:xfrm>
        </p:spPr>
        <p:txBody>
          <a:bodyPr/>
          <a:lstStyle/>
          <a:p>
            <a:pPr marL="12700">
              <a:lnSpc>
                <a:spcPts val="2555"/>
              </a:lnSpc>
              <a:spcBef>
                <a:spcPts val="127"/>
              </a:spcBef>
            </a:pPr>
            <a:r>
              <a:rPr lang="en-US" b="1" dirty="0" smtClean="0">
                <a:solidFill>
                  <a:srgbClr val="2C6C92"/>
                </a:solidFill>
                <a:latin typeface="Arial"/>
                <a:cs typeface="Arial"/>
              </a:rPr>
              <a:t/>
            </a:r>
            <a:br>
              <a:rPr lang="en-US" b="1" dirty="0" smtClean="0">
                <a:solidFill>
                  <a:srgbClr val="2C6C92"/>
                </a:solidFill>
                <a:latin typeface="Arial"/>
                <a:cs typeface="Arial"/>
              </a:rPr>
            </a:br>
            <a:r>
              <a:rPr lang="en-US" b="1" dirty="0" smtClean="0">
                <a:solidFill>
                  <a:srgbClr val="2C6C92"/>
                </a:solidFill>
                <a:latin typeface="Arial"/>
                <a:cs typeface="Arial"/>
              </a:rPr>
              <a:t>COMUNIC</a:t>
            </a:r>
            <a:r>
              <a:rPr lang="en-US" b="1" spc="-9" dirty="0" smtClean="0">
                <a:solidFill>
                  <a:srgbClr val="2C6C92"/>
                </a:solidFill>
                <a:latin typeface="Arial"/>
                <a:cs typeface="Arial"/>
              </a:rPr>
              <a:t>A</a:t>
            </a:r>
            <a:r>
              <a:rPr lang="en-US" b="1" dirty="0" smtClean="0">
                <a:solidFill>
                  <a:srgbClr val="2C6C92"/>
                </a:solidFill>
                <a:latin typeface="Arial"/>
                <a:cs typeface="Arial"/>
              </a:rPr>
              <a:t>CIÓN </a:t>
            </a:r>
            <a:endParaRPr lang="en-US" dirty="0">
              <a:latin typeface="Arial"/>
              <a:cs typeface="Arial"/>
            </a:endParaRPr>
          </a:p>
        </p:txBody>
      </p:sp>
      <p:sp>
        <p:nvSpPr>
          <p:cNvPr id="3" name="Marcador de contenido 2"/>
          <p:cNvSpPr>
            <a:spLocks noGrp="1"/>
          </p:cNvSpPr>
          <p:nvPr>
            <p:ph idx="1"/>
          </p:nvPr>
        </p:nvSpPr>
        <p:spPr>
          <a:xfrm>
            <a:off x="533401" y="1371600"/>
            <a:ext cx="8077200" cy="5105400"/>
          </a:xfrm>
        </p:spPr>
        <p:txBody>
          <a:bodyPr/>
          <a:lstStyle/>
          <a:p>
            <a:pPr marL="12700" marR="31111">
              <a:spcBef>
                <a:spcPts val="107"/>
              </a:spcBef>
            </a:pPr>
            <a:endParaRPr lang="es-ES" dirty="0" smtClean="0">
              <a:latin typeface="Arial"/>
              <a:cs typeface="Arial"/>
            </a:endParaRPr>
          </a:p>
          <a:p>
            <a:pPr marL="12700" marR="31111">
              <a:spcBef>
                <a:spcPts val="107"/>
              </a:spcBef>
            </a:pPr>
            <a:endParaRPr lang="es-ES" dirty="0">
              <a:latin typeface="Arial"/>
              <a:cs typeface="Arial"/>
            </a:endParaRPr>
          </a:p>
          <a:p>
            <a:pPr marL="12700" marR="31111">
              <a:spcBef>
                <a:spcPts val="107"/>
              </a:spcBef>
            </a:pPr>
            <a:r>
              <a:rPr lang="es-ES" dirty="0" smtClean="0">
                <a:latin typeface="Arial"/>
                <a:cs typeface="Arial"/>
              </a:rPr>
              <a:t>Es </a:t>
            </a:r>
            <a:r>
              <a:rPr lang="es-ES" dirty="0">
                <a:latin typeface="Arial"/>
                <a:cs typeface="Arial"/>
              </a:rPr>
              <a:t>el “proceso a través del cual se transmite información entre dos o</a:t>
            </a:r>
          </a:p>
          <a:p>
            <a:pPr marL="0" indent="0">
              <a:spcBef>
                <a:spcPts val="367"/>
              </a:spcBef>
              <a:buNone/>
            </a:pPr>
            <a:r>
              <a:rPr lang="es-ES" dirty="0">
                <a:latin typeface="Arial"/>
                <a:cs typeface="Arial"/>
              </a:rPr>
              <a:t>más personas para lo cual se requiere que el emisor codifique lo que quiere transmitir en un lenguaje que pueda ser descifrado y entendido por el receptor generando una respuesta de retroalimentación que le indique al emisor en que medida su mensaje ha sido bien entendido</a:t>
            </a:r>
            <a:r>
              <a:rPr lang="es-ES" dirty="0" smtClean="0">
                <a:latin typeface="Arial"/>
                <a:cs typeface="Arial"/>
              </a:rPr>
              <a:t>.</a:t>
            </a:r>
          </a:p>
          <a:p>
            <a:pPr marL="37083">
              <a:lnSpc>
                <a:spcPts val="3600"/>
              </a:lnSpc>
              <a:spcBef>
                <a:spcPts val="367"/>
              </a:spcBef>
            </a:pPr>
            <a:endParaRPr lang="es-ES" dirty="0" smtClean="0">
              <a:latin typeface="Arial"/>
              <a:cs typeface="Arial"/>
            </a:endParaRPr>
          </a:p>
          <a:p>
            <a:pPr marL="12700" marR="38176">
              <a:lnSpc>
                <a:spcPts val="2150"/>
              </a:lnSpc>
              <a:spcBef>
                <a:spcPts val="107"/>
              </a:spcBef>
            </a:pPr>
            <a:r>
              <a:rPr lang="es-ES" dirty="0" smtClean="0">
                <a:latin typeface="Arial"/>
                <a:cs typeface="Arial"/>
              </a:rPr>
              <a:t>“</a:t>
            </a:r>
            <a:r>
              <a:rPr lang="es-ES" dirty="0">
                <a:latin typeface="Arial"/>
                <a:cs typeface="Arial"/>
              </a:rPr>
              <a:t>la comunicación es acción comunicativa, para lograr el entendimiento recíproco entre los actores del proceso de comunicación en el que se produce un saber común validadas a través  de las diferencias, el mutuo acuerdo   y el intercambio reciproco</a:t>
            </a:r>
          </a:p>
          <a:p>
            <a:pPr marL="37083">
              <a:lnSpc>
                <a:spcPts val="3600"/>
              </a:lnSpc>
              <a:spcBef>
                <a:spcPts val="367"/>
              </a:spcBef>
            </a:pPr>
            <a:endParaRPr lang="es-ES" dirty="0">
              <a:latin typeface="Arial"/>
              <a:cs typeface="Arial"/>
            </a:endParaRPr>
          </a:p>
          <a:p>
            <a:endParaRPr lang="es-ES" dirty="0"/>
          </a:p>
        </p:txBody>
      </p:sp>
    </p:spTree>
    <p:extLst>
      <p:ext uri="{BB962C8B-B14F-4D97-AF65-F5344CB8AC3E}">
        <p14:creationId xmlns:p14="http://schemas.microsoft.com/office/powerpoint/2010/main" val="51972625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371600" y="624110"/>
            <a:ext cx="7619999" cy="747490"/>
          </a:xfrm>
        </p:spPr>
        <p:txBody>
          <a:bodyPr>
            <a:normAutofit fontScale="90000"/>
          </a:bodyPr>
          <a:lstStyle/>
          <a:p>
            <a:r>
              <a:rPr lang="en-US" b="1" dirty="0">
                <a:solidFill>
                  <a:srgbClr val="2C6C92"/>
                </a:solidFill>
                <a:latin typeface="Arial"/>
                <a:cs typeface="Arial"/>
              </a:rPr>
              <a:t>COMUNIC</a:t>
            </a:r>
            <a:r>
              <a:rPr lang="en-US" b="1" spc="-9" dirty="0">
                <a:solidFill>
                  <a:srgbClr val="2C6C92"/>
                </a:solidFill>
                <a:latin typeface="Arial"/>
                <a:cs typeface="Arial"/>
              </a:rPr>
              <a:t>A</a:t>
            </a:r>
            <a:r>
              <a:rPr lang="en-US" b="1" dirty="0">
                <a:solidFill>
                  <a:srgbClr val="2C6C92"/>
                </a:solidFill>
                <a:latin typeface="Arial"/>
                <a:cs typeface="Arial"/>
              </a:rPr>
              <a:t>CIÓN </a:t>
            </a:r>
            <a:r>
              <a:rPr lang="en-US" b="1" spc="4" dirty="0">
                <a:solidFill>
                  <a:srgbClr val="2C6C92"/>
                </a:solidFill>
                <a:latin typeface="Arial"/>
                <a:cs typeface="Arial"/>
              </a:rPr>
              <a:t>O</a:t>
            </a:r>
            <a:r>
              <a:rPr lang="en-US" b="1" dirty="0">
                <a:solidFill>
                  <a:srgbClr val="2C6C92"/>
                </a:solidFill>
                <a:latin typeface="Arial"/>
                <a:cs typeface="Arial"/>
              </a:rPr>
              <a:t>RGA</a:t>
            </a:r>
            <a:r>
              <a:rPr lang="en-US" b="1" spc="-9" dirty="0">
                <a:solidFill>
                  <a:srgbClr val="2C6C92"/>
                </a:solidFill>
                <a:latin typeface="Arial"/>
                <a:cs typeface="Arial"/>
              </a:rPr>
              <a:t>N</a:t>
            </a:r>
            <a:r>
              <a:rPr lang="en-US" b="1" dirty="0">
                <a:solidFill>
                  <a:srgbClr val="2C6C92"/>
                </a:solidFill>
                <a:latin typeface="Arial"/>
                <a:cs typeface="Arial"/>
              </a:rPr>
              <a:t>IZA</a:t>
            </a:r>
            <a:r>
              <a:rPr lang="en-US" b="1" spc="-4" dirty="0">
                <a:solidFill>
                  <a:srgbClr val="2C6C92"/>
                </a:solidFill>
                <a:latin typeface="Arial"/>
                <a:cs typeface="Arial"/>
              </a:rPr>
              <a:t>C</a:t>
            </a:r>
            <a:r>
              <a:rPr lang="en-US" b="1" dirty="0">
                <a:solidFill>
                  <a:srgbClr val="2C6C92"/>
                </a:solidFill>
                <a:latin typeface="Arial"/>
                <a:cs typeface="Arial"/>
              </a:rPr>
              <a:t>I</a:t>
            </a:r>
            <a:r>
              <a:rPr lang="en-US" b="1" spc="4" dirty="0">
                <a:solidFill>
                  <a:srgbClr val="2C6C92"/>
                </a:solidFill>
                <a:latin typeface="Arial"/>
                <a:cs typeface="Arial"/>
              </a:rPr>
              <a:t>O</a:t>
            </a:r>
            <a:r>
              <a:rPr lang="en-US" b="1" dirty="0">
                <a:solidFill>
                  <a:srgbClr val="2C6C92"/>
                </a:solidFill>
                <a:latin typeface="Arial"/>
                <a:cs typeface="Arial"/>
              </a:rPr>
              <a:t>N</a:t>
            </a:r>
            <a:r>
              <a:rPr lang="en-US" b="1" spc="-9" dirty="0">
                <a:solidFill>
                  <a:srgbClr val="2C6C92"/>
                </a:solidFill>
                <a:latin typeface="Arial"/>
                <a:cs typeface="Arial"/>
              </a:rPr>
              <a:t>A</a:t>
            </a:r>
            <a:r>
              <a:rPr lang="en-US" b="1" dirty="0">
                <a:solidFill>
                  <a:srgbClr val="2C6C92"/>
                </a:solidFill>
                <a:latin typeface="Arial"/>
                <a:cs typeface="Arial"/>
              </a:rPr>
              <a:t>L</a:t>
            </a:r>
            <a:r>
              <a:rPr lang="en-US" dirty="0">
                <a:latin typeface="Arial"/>
                <a:cs typeface="Arial"/>
              </a:rPr>
              <a:t/>
            </a:r>
            <a:br>
              <a:rPr lang="en-US" dirty="0">
                <a:latin typeface="Arial"/>
                <a:cs typeface="Arial"/>
              </a:rPr>
            </a:br>
            <a:endParaRPr lang="es-ES" dirty="0"/>
          </a:p>
        </p:txBody>
      </p:sp>
      <p:sp>
        <p:nvSpPr>
          <p:cNvPr id="3" name="Marcador de contenido 2"/>
          <p:cNvSpPr>
            <a:spLocks noGrp="1"/>
          </p:cNvSpPr>
          <p:nvPr>
            <p:ph idx="1"/>
          </p:nvPr>
        </p:nvSpPr>
        <p:spPr>
          <a:xfrm>
            <a:off x="685801" y="1371600"/>
            <a:ext cx="7848600" cy="5105400"/>
          </a:xfrm>
        </p:spPr>
        <p:txBody>
          <a:bodyPr>
            <a:normAutofit/>
          </a:bodyPr>
          <a:lstStyle/>
          <a:p>
            <a:endParaRPr lang="es-ES" dirty="0" smtClean="0"/>
          </a:p>
          <a:p>
            <a:r>
              <a:rPr lang="es-ES" dirty="0" smtClean="0"/>
              <a:t>Es aquella que instauran las  instituciones y forman parte de su cultura o de sus normas  en las instituciones existe la comunicación formal e informal </a:t>
            </a:r>
          </a:p>
          <a:p>
            <a:r>
              <a:rPr lang="es-ES" b="1" dirty="0" smtClean="0"/>
              <a:t>Comunicación ascendente:  </a:t>
            </a:r>
            <a:r>
              <a:rPr lang="es-ES" dirty="0" smtClean="0"/>
              <a:t>se refiere a los mensajes que los empleados envían al director o a otros que ocupan cargos jerárquicos. El correo electrónico, las redes sociales, reuniones periódicas etc.</a:t>
            </a:r>
          </a:p>
          <a:p>
            <a:r>
              <a:rPr lang="es-ES" b="1" dirty="0" smtClean="0"/>
              <a:t>Comunicación descendente</a:t>
            </a:r>
            <a:r>
              <a:rPr lang="es-ES" dirty="0" smtClean="0"/>
              <a:t>:  se refiere a los mensajes  de los superiores  a los empleados  las circulares,   correo electrónico WhatsApp y otros   </a:t>
            </a:r>
          </a:p>
          <a:p>
            <a:r>
              <a:rPr lang="es-ES" b="1" dirty="0" smtClean="0"/>
              <a:t>Comunicación horizontal  </a:t>
            </a:r>
            <a:r>
              <a:rPr lang="es-ES" dirty="0" smtClean="0"/>
              <a:t>se refiere a la comunicación compartida entre personas  del mismo nivel jerárquico  </a:t>
            </a:r>
            <a:endParaRPr lang="es-ES" dirty="0"/>
          </a:p>
        </p:txBody>
      </p:sp>
    </p:spTree>
    <p:extLst>
      <p:ext uri="{BB962C8B-B14F-4D97-AF65-F5344CB8AC3E}">
        <p14:creationId xmlns:p14="http://schemas.microsoft.com/office/powerpoint/2010/main" val="383647812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219201" y="624110"/>
            <a:ext cx="7315200" cy="1280890"/>
          </a:xfrm>
        </p:spPr>
        <p:txBody>
          <a:bodyPr/>
          <a:lstStyle/>
          <a:p>
            <a:r>
              <a:rPr lang="es-ES" dirty="0" smtClean="0"/>
              <a:t/>
            </a:r>
            <a:br>
              <a:rPr lang="es-ES" dirty="0" smtClean="0"/>
            </a:br>
            <a:r>
              <a:rPr lang="es-ES" dirty="0" smtClean="0"/>
              <a:t>Funciones de la comunicación </a:t>
            </a:r>
            <a:endParaRPr lang="es-ES" dirty="0"/>
          </a:p>
        </p:txBody>
      </p:sp>
      <p:sp>
        <p:nvSpPr>
          <p:cNvPr id="3" name="Marcador de contenido 2"/>
          <p:cNvSpPr>
            <a:spLocks noGrp="1"/>
          </p:cNvSpPr>
          <p:nvPr>
            <p:ph idx="1"/>
          </p:nvPr>
        </p:nvSpPr>
        <p:spPr>
          <a:xfrm>
            <a:off x="533401" y="2209800"/>
            <a:ext cx="8001000" cy="3701422"/>
          </a:xfrm>
        </p:spPr>
        <p:txBody>
          <a:bodyPr/>
          <a:lstStyle/>
          <a:p>
            <a:r>
              <a:rPr lang="es-ES" dirty="0" smtClean="0"/>
              <a:t>Permite compartir información, coordinar y resolver problemas o conflictos, permite la interacción  entre iguales, proporciona apoyo social, emocional  a las personas.</a:t>
            </a:r>
          </a:p>
          <a:p>
            <a:endParaRPr lang="es-ES" dirty="0" smtClean="0"/>
          </a:p>
          <a:p>
            <a:r>
              <a:rPr lang="es-ES" dirty="0" smtClean="0"/>
              <a:t>Genera un espíritu de cooperación y logra crear un ambiente de trabajo en común    </a:t>
            </a:r>
            <a:endParaRPr lang="es-ES" dirty="0"/>
          </a:p>
        </p:txBody>
      </p:sp>
    </p:spTree>
    <p:extLst>
      <p:ext uri="{BB962C8B-B14F-4D97-AF65-F5344CB8AC3E}">
        <p14:creationId xmlns:p14="http://schemas.microsoft.com/office/powerpoint/2010/main" val="374080514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371600" y="152401"/>
            <a:ext cx="7619999" cy="990600"/>
          </a:xfrm>
        </p:spPr>
        <p:txBody>
          <a:bodyPr>
            <a:normAutofit/>
          </a:bodyPr>
          <a:lstStyle/>
          <a:p>
            <a:r>
              <a:rPr lang="es-ES" sz="2800" b="1" dirty="0" smtClean="0"/>
              <a:t>CLIMA ORGANIZACIONAL Y HABILIDADES PARA LA VIDA</a:t>
            </a:r>
            <a:endParaRPr lang="es-ES" sz="2800" b="1" dirty="0"/>
          </a:p>
        </p:txBody>
      </p:sp>
      <p:sp>
        <p:nvSpPr>
          <p:cNvPr id="3" name="Marcador de contenido 2"/>
          <p:cNvSpPr>
            <a:spLocks noGrp="1"/>
          </p:cNvSpPr>
          <p:nvPr>
            <p:ph idx="1"/>
          </p:nvPr>
        </p:nvSpPr>
        <p:spPr>
          <a:xfrm>
            <a:off x="533401" y="1143001"/>
            <a:ext cx="8458198" cy="5562599"/>
          </a:xfrm>
        </p:spPr>
        <p:txBody>
          <a:bodyPr/>
          <a:lstStyle/>
          <a:p>
            <a:endParaRPr lang="es-ES" altLang="en-US" sz="2000" dirty="0" smtClean="0"/>
          </a:p>
          <a:p>
            <a:r>
              <a:rPr lang="es-ES" altLang="en-US" sz="2000" dirty="0" smtClean="0"/>
              <a:t>Son </a:t>
            </a:r>
            <a:r>
              <a:rPr lang="es-ES" altLang="en-US" sz="2000" dirty="0"/>
              <a:t>destrezas psicosociales que les facilitan a las personas afrontar en forma efectiva las exigencias y desafíos de la vida diaria, es decir, nos sirven  para aprender a vivir</a:t>
            </a:r>
            <a:r>
              <a:rPr lang="es-ES" altLang="en-US" sz="2000" dirty="0" smtClean="0"/>
              <a:t>.</a:t>
            </a:r>
          </a:p>
          <a:p>
            <a:endParaRPr lang="es-ES" altLang="en-US" sz="2000" dirty="0"/>
          </a:p>
          <a:p>
            <a:endParaRPr lang="es-ES" altLang="en-US" sz="2000" dirty="0" smtClean="0"/>
          </a:p>
          <a:p>
            <a:r>
              <a:rPr lang="es-ES" altLang="en-US" sz="2000" dirty="0" smtClean="0"/>
              <a:t>Las </a:t>
            </a:r>
            <a:r>
              <a:rPr lang="es-ES" altLang="en-US" sz="2000" dirty="0"/>
              <a:t>habilidades para la vida guardan estrecha relación con la promoción de la salud y el tejido de resiliencia (afrontar las adversidades con éxito). Favorecen el desarrollo de aptitudes personales para optar por actitudes resilientes y estilos de vida y comportamientos </a:t>
            </a:r>
            <a:r>
              <a:rPr lang="es-ES" altLang="en-US" sz="2000" dirty="0" smtClean="0"/>
              <a:t>saludables</a:t>
            </a:r>
          </a:p>
          <a:p>
            <a:endParaRPr lang="es-ES" altLang="en-US" sz="2000" dirty="0" smtClean="0"/>
          </a:p>
          <a:p>
            <a:pPr marL="0" indent="0" algn="just">
              <a:spcBef>
                <a:spcPts val="469"/>
              </a:spcBef>
              <a:buClr>
                <a:srgbClr val="0AD0D9"/>
              </a:buClr>
              <a:buSzPct val="94000"/>
              <a:buNone/>
            </a:pPr>
            <a:r>
              <a:rPr lang="en-US" altLang="en-US" sz="2000" dirty="0" smtClean="0"/>
              <a:t>     </a:t>
            </a:r>
          </a:p>
          <a:p>
            <a:pPr marL="0" indent="0">
              <a:spcBef>
                <a:spcPts val="469"/>
              </a:spcBef>
              <a:buClr>
                <a:srgbClr val="0AD0D9"/>
              </a:buClr>
              <a:buSzPct val="94000"/>
              <a:buNone/>
            </a:pPr>
            <a:r>
              <a:rPr lang="en-US" altLang="en-US" sz="2000" dirty="0"/>
              <a:t> </a:t>
            </a:r>
            <a:r>
              <a:rPr lang="en-US" altLang="en-US" sz="2000" dirty="0" smtClean="0"/>
              <a:t>        </a:t>
            </a:r>
            <a:endParaRPr lang="es-ES" altLang="en-US" sz="2000" dirty="0" smtClean="0"/>
          </a:p>
          <a:p>
            <a:endParaRPr lang="en-US" altLang="en-US" sz="2000" dirty="0"/>
          </a:p>
          <a:p>
            <a:endParaRPr lang="es-ES" altLang="en-US" sz="2000" dirty="0"/>
          </a:p>
          <a:p>
            <a:endParaRPr lang="es-ES" dirty="0"/>
          </a:p>
        </p:txBody>
      </p:sp>
    </p:spTree>
    <p:extLst>
      <p:ext uri="{BB962C8B-B14F-4D97-AF65-F5344CB8AC3E}">
        <p14:creationId xmlns:p14="http://schemas.microsoft.com/office/powerpoint/2010/main" val="57100949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object 2"/>
          <p:cNvSpPr>
            <a:spLocks noGrp="1"/>
          </p:cNvSpPr>
          <p:nvPr>
            <p:ph type="title"/>
          </p:nvPr>
        </p:nvSpPr>
        <p:spPr>
          <a:xfrm>
            <a:off x="1439466" y="974251"/>
            <a:ext cx="6332934" cy="563616"/>
          </a:xfrm>
        </p:spPr>
        <p:txBody>
          <a:bodyPr vert="horz" wrap="square" lIns="0" tIns="9525" rIns="0" bIns="0" rtlCol="0" anchor="ctr">
            <a:spAutoFit/>
          </a:bodyPr>
          <a:lstStyle/>
          <a:p>
            <a:pPr marL="1993106" indent="-1983581">
              <a:spcBef>
                <a:spcPts val="75"/>
              </a:spcBef>
            </a:pPr>
            <a:r>
              <a:rPr lang="en-US" altLang="en-US" b="1" dirty="0">
                <a:solidFill>
                  <a:srgbClr val="002060"/>
                </a:solidFill>
              </a:rPr>
              <a:t>HABILIDADES PARA LA  VIDA</a:t>
            </a:r>
          </a:p>
        </p:txBody>
      </p:sp>
      <p:sp>
        <p:nvSpPr>
          <p:cNvPr id="2" name="Rectángulo 1"/>
          <p:cNvSpPr/>
          <p:nvPr/>
        </p:nvSpPr>
        <p:spPr>
          <a:xfrm>
            <a:off x="381000" y="2667000"/>
            <a:ext cx="8534400" cy="1974900"/>
          </a:xfrm>
          <a:prstGeom prst="rect">
            <a:avLst/>
          </a:prstGeom>
        </p:spPr>
        <p:txBody>
          <a:bodyPr wrap="square">
            <a:spAutoFit/>
          </a:bodyPr>
          <a:lstStyle/>
          <a:p>
            <a:pPr>
              <a:spcBef>
                <a:spcPts val="469"/>
              </a:spcBef>
              <a:buClr>
                <a:srgbClr val="0AD0D9"/>
              </a:buClr>
              <a:buSzPct val="94000"/>
            </a:pPr>
            <a:r>
              <a:rPr lang="en-US" altLang="en-US" b="1" dirty="0" smtClean="0"/>
              <a:t>  </a:t>
            </a:r>
            <a:r>
              <a:rPr lang="en-US" altLang="en-US" sz="3200" b="1" dirty="0" smtClean="0"/>
              <a:t>Habilidades </a:t>
            </a:r>
            <a:r>
              <a:rPr lang="en-US" altLang="en-US" sz="3200" b="1" dirty="0" err="1"/>
              <a:t>sociales</a:t>
            </a:r>
            <a:r>
              <a:rPr lang="en-US" altLang="en-US" sz="3200" b="1" dirty="0"/>
              <a:t>  e interpersonales    </a:t>
            </a:r>
          </a:p>
          <a:p>
            <a:pPr>
              <a:spcBef>
                <a:spcPts val="469"/>
              </a:spcBef>
              <a:buClr>
                <a:srgbClr val="0AD0D9"/>
              </a:buClr>
              <a:buSzPct val="94000"/>
            </a:pPr>
            <a:r>
              <a:rPr lang="en-US" altLang="en-US" sz="3200" b="1" dirty="0"/>
              <a:t> </a:t>
            </a:r>
            <a:r>
              <a:rPr lang="en-US" altLang="en-US" sz="3200" b="1" dirty="0" smtClean="0"/>
              <a:t>Habilidades </a:t>
            </a:r>
            <a:r>
              <a:rPr lang="en-US" altLang="en-US" sz="3200" b="1" dirty="0" err="1"/>
              <a:t>cognitivas</a:t>
            </a:r>
            <a:r>
              <a:rPr lang="en-US" altLang="en-US" sz="3200" b="1" dirty="0"/>
              <a:t> </a:t>
            </a:r>
          </a:p>
          <a:p>
            <a:pPr>
              <a:spcBef>
                <a:spcPts val="469"/>
              </a:spcBef>
              <a:buClr>
                <a:srgbClr val="0AD0D9"/>
              </a:buClr>
              <a:buSzPct val="94000"/>
            </a:pPr>
            <a:r>
              <a:rPr lang="en-US" altLang="en-US" sz="3200" b="1" dirty="0"/>
              <a:t> </a:t>
            </a:r>
            <a:r>
              <a:rPr lang="en-US" altLang="en-US" sz="3200" b="1" dirty="0" smtClean="0"/>
              <a:t>Habilidades </a:t>
            </a:r>
            <a:r>
              <a:rPr lang="en-US" altLang="en-US" sz="3200" b="1" dirty="0"/>
              <a:t>para </a:t>
            </a:r>
            <a:r>
              <a:rPr lang="en-US" altLang="en-US" sz="3200" b="1" dirty="0" err="1"/>
              <a:t>manejar</a:t>
            </a:r>
            <a:r>
              <a:rPr lang="en-US" altLang="en-US" sz="3200" b="1" dirty="0"/>
              <a:t> </a:t>
            </a:r>
            <a:r>
              <a:rPr lang="en-US" altLang="en-US" sz="3200" b="1" dirty="0" err="1"/>
              <a:t>emociones</a:t>
            </a:r>
            <a:r>
              <a:rPr lang="en-US" altLang="en-US" sz="3200" b="1" dirty="0"/>
              <a:t> </a:t>
            </a:r>
          </a:p>
          <a:p>
            <a:endParaRPr lang="es-ES" altLang="en-US" dirty="0"/>
          </a:p>
        </p:txBody>
      </p:sp>
    </p:spTree>
    <p:extLst>
      <p:ext uri="{BB962C8B-B14F-4D97-AF65-F5344CB8AC3E}">
        <p14:creationId xmlns:p14="http://schemas.microsoft.com/office/powerpoint/2010/main" val="409017652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object 3"/>
          <p:cNvSpPr txBox="1">
            <a:spLocks noChangeArrowheads="1"/>
          </p:cNvSpPr>
          <p:nvPr/>
        </p:nvSpPr>
        <p:spPr bwMode="auto">
          <a:xfrm>
            <a:off x="900113" y="1916907"/>
            <a:ext cx="7775972" cy="36234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9525" rIns="0" bIns="0">
            <a:spAutoFit/>
          </a:bodyPr>
          <a:lstStyle>
            <a:lvl1pPr marL="12700">
              <a:spcBef>
                <a:spcPts val="1000"/>
              </a:spcBef>
              <a:buClr>
                <a:schemeClr val="accent1"/>
              </a:buClr>
              <a:buFont typeface="Wingdings 3" panose="05040102010807070707" pitchFamily="18" charset="2"/>
              <a:buChar char=""/>
              <a:tabLst>
                <a:tab pos="285750" algn="l"/>
              </a:tabLst>
              <a:defRPr>
                <a:solidFill>
                  <a:srgbClr val="404040"/>
                </a:solidFill>
                <a:latin typeface="Century Gothic" panose="020B0502020202020204" pitchFamily="34" charset="0"/>
              </a:defRPr>
            </a:lvl1pPr>
            <a:lvl2pPr marL="742950" indent="-285750">
              <a:spcBef>
                <a:spcPts val="1000"/>
              </a:spcBef>
              <a:buClr>
                <a:schemeClr val="accent1"/>
              </a:buClr>
              <a:buFont typeface="Wingdings 3" panose="05040102010807070707" pitchFamily="18" charset="2"/>
              <a:buChar char=""/>
              <a:tabLst>
                <a:tab pos="285750" algn="l"/>
              </a:tabLst>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anose="05040102010807070707" pitchFamily="18" charset="2"/>
              <a:buChar char=""/>
              <a:tabLst>
                <a:tab pos="285750" algn="l"/>
              </a:tabLst>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anose="05040102010807070707" pitchFamily="18" charset="2"/>
              <a:buChar char=""/>
              <a:tabLst>
                <a:tab pos="285750" algn="l"/>
              </a:tabLst>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anose="05040102010807070707" pitchFamily="18" charset="2"/>
              <a:buChar char=""/>
              <a:tabLst>
                <a:tab pos="285750" algn="l"/>
              </a:tabLst>
              <a:defRPr sz="1200">
                <a:solidFill>
                  <a:srgbClr val="404040"/>
                </a:solidFill>
                <a:latin typeface="Century Gothic" panose="020B0502020202020204" pitchFamily="34" charset="0"/>
              </a:defRPr>
            </a:lvl5pPr>
            <a:lvl6pPr marL="2514600" indent="-228600" eaLnBrk="0" fontAlgn="base" hangingPunct="0">
              <a:spcBef>
                <a:spcPts val="1000"/>
              </a:spcBef>
              <a:spcAft>
                <a:spcPct val="0"/>
              </a:spcAft>
              <a:buClr>
                <a:schemeClr val="accent1"/>
              </a:buClr>
              <a:buFont typeface="Wingdings 3" panose="05040102010807070707" pitchFamily="18" charset="2"/>
              <a:buChar char=""/>
              <a:tabLst>
                <a:tab pos="285750" algn="l"/>
              </a:tabLst>
              <a:defRPr sz="1200">
                <a:solidFill>
                  <a:srgbClr val="404040"/>
                </a:solidFill>
                <a:latin typeface="Century Gothic" panose="020B0502020202020204" pitchFamily="34" charset="0"/>
              </a:defRPr>
            </a:lvl6pPr>
            <a:lvl7pPr marL="2971800" indent="-228600" eaLnBrk="0" fontAlgn="base" hangingPunct="0">
              <a:spcBef>
                <a:spcPts val="1000"/>
              </a:spcBef>
              <a:spcAft>
                <a:spcPct val="0"/>
              </a:spcAft>
              <a:buClr>
                <a:schemeClr val="accent1"/>
              </a:buClr>
              <a:buFont typeface="Wingdings 3" panose="05040102010807070707" pitchFamily="18" charset="2"/>
              <a:buChar char=""/>
              <a:tabLst>
                <a:tab pos="285750" algn="l"/>
              </a:tabLst>
              <a:defRPr sz="1200">
                <a:solidFill>
                  <a:srgbClr val="404040"/>
                </a:solidFill>
                <a:latin typeface="Century Gothic" panose="020B0502020202020204" pitchFamily="34" charset="0"/>
              </a:defRPr>
            </a:lvl7pPr>
            <a:lvl8pPr marL="3429000" indent="-228600" eaLnBrk="0" fontAlgn="base" hangingPunct="0">
              <a:spcBef>
                <a:spcPts val="1000"/>
              </a:spcBef>
              <a:spcAft>
                <a:spcPct val="0"/>
              </a:spcAft>
              <a:buClr>
                <a:schemeClr val="accent1"/>
              </a:buClr>
              <a:buFont typeface="Wingdings 3" panose="05040102010807070707" pitchFamily="18" charset="2"/>
              <a:buChar char=""/>
              <a:tabLst>
                <a:tab pos="285750" algn="l"/>
              </a:tabLst>
              <a:defRPr sz="1200">
                <a:solidFill>
                  <a:srgbClr val="404040"/>
                </a:solidFill>
                <a:latin typeface="Century Gothic" panose="020B0502020202020204" pitchFamily="34" charset="0"/>
              </a:defRPr>
            </a:lvl8pPr>
            <a:lvl9pPr marL="3886200" indent="-228600" eaLnBrk="0" fontAlgn="base" hangingPunct="0">
              <a:spcBef>
                <a:spcPts val="1000"/>
              </a:spcBef>
              <a:spcAft>
                <a:spcPct val="0"/>
              </a:spcAft>
              <a:buClr>
                <a:schemeClr val="accent1"/>
              </a:buClr>
              <a:buFont typeface="Wingdings 3" panose="05040102010807070707" pitchFamily="18" charset="2"/>
              <a:buChar char=""/>
              <a:tabLst>
                <a:tab pos="285750" algn="l"/>
              </a:tabLst>
              <a:defRPr sz="1200">
                <a:solidFill>
                  <a:srgbClr val="404040"/>
                </a:solidFill>
                <a:latin typeface="Century Gothic" panose="020B0502020202020204" pitchFamily="34" charset="0"/>
              </a:defRPr>
            </a:lvl9pPr>
          </a:lstStyle>
          <a:p>
            <a:pPr>
              <a:spcBef>
                <a:spcPts val="75"/>
              </a:spcBef>
              <a:buClr>
                <a:srgbClr val="0AD0D9"/>
              </a:buClr>
              <a:buSzPct val="94000"/>
              <a:buNone/>
            </a:pPr>
            <a:r>
              <a:rPr lang="en-US" altLang="en-US" sz="1350" b="1">
                <a:solidFill>
                  <a:srgbClr val="C00000"/>
                </a:solidFill>
                <a:latin typeface="Georgia" panose="02040502050405020303" pitchFamily="18" charset="0"/>
                <a:ea typeface="Georgia" panose="02040502050405020303" pitchFamily="18" charset="0"/>
                <a:cs typeface="Georgia" panose="02040502050405020303" pitchFamily="18" charset="0"/>
              </a:rPr>
              <a:t>AUTOCONOCIMIENTO</a:t>
            </a:r>
            <a:endParaRPr lang="es-ES" altLang="en-US" sz="1350" b="1">
              <a:solidFill>
                <a:srgbClr val="C00000"/>
              </a:solidFill>
              <a:latin typeface="Georgia" panose="02040502050405020303" pitchFamily="18" charset="0"/>
              <a:ea typeface="Georgia" panose="02040502050405020303" pitchFamily="18" charset="0"/>
              <a:cs typeface="Georgia" panose="02040502050405020303" pitchFamily="18" charset="0"/>
            </a:endParaRPr>
          </a:p>
          <a:p>
            <a:pPr>
              <a:spcBef>
                <a:spcPts val="75"/>
              </a:spcBef>
              <a:buClr>
                <a:srgbClr val="0AD0D9"/>
              </a:buClr>
              <a:buSzPct val="94000"/>
              <a:buNone/>
            </a:pPr>
            <a:r>
              <a:rPr lang="en-US" altLang="en-US" sz="1350">
                <a:solidFill>
                  <a:schemeClr val="tx1"/>
                </a:solidFill>
                <a:latin typeface="Georgia" panose="02040502050405020303" pitchFamily="18" charset="0"/>
                <a:ea typeface="Georgia" panose="02040502050405020303" pitchFamily="18" charset="0"/>
                <a:cs typeface="Georgia" panose="02040502050405020303" pitchFamily="18" charset="0"/>
              </a:rPr>
              <a:t>Es la habilidad de conocer nuestros propios  pensamientos, reacciones, sentimientos, qué nos gusta o disgusta, cuáles son nuestros  límites, y nuestros puntos fuertes/débiles.</a:t>
            </a:r>
          </a:p>
          <a:p>
            <a:pPr>
              <a:spcBef>
                <a:spcPts val="28"/>
              </a:spcBef>
              <a:buClr>
                <a:srgbClr val="0AD0D9"/>
              </a:buClr>
              <a:buNone/>
            </a:pPr>
            <a:endParaRPr lang="en-US" altLang="en-US" sz="1950">
              <a:solidFill>
                <a:schemeClr val="tx1"/>
              </a:solidFill>
              <a:latin typeface="Times New Roman" panose="02020603050405020304" pitchFamily="18" charset="0"/>
              <a:cs typeface="Times New Roman" panose="02020603050405020304" pitchFamily="18" charset="0"/>
            </a:endParaRPr>
          </a:p>
          <a:p>
            <a:pPr>
              <a:spcBef>
                <a:spcPct val="0"/>
              </a:spcBef>
              <a:buClr>
                <a:srgbClr val="0AD0D9"/>
              </a:buClr>
              <a:buSzPct val="94000"/>
              <a:buFontTx/>
              <a:buNone/>
            </a:pPr>
            <a:r>
              <a:rPr lang="en-US" altLang="en-US" sz="1350" b="1">
                <a:solidFill>
                  <a:srgbClr val="C00000"/>
                </a:solidFill>
                <a:latin typeface="Georgia" panose="02040502050405020303" pitchFamily="18" charset="0"/>
                <a:ea typeface="Georgia" panose="02040502050405020303" pitchFamily="18" charset="0"/>
                <a:cs typeface="Georgia" panose="02040502050405020303" pitchFamily="18" charset="0"/>
              </a:rPr>
              <a:t>EMPATÍA</a:t>
            </a:r>
            <a:endParaRPr lang="es-ES" altLang="en-US" sz="1350" b="1">
              <a:solidFill>
                <a:srgbClr val="C00000"/>
              </a:solidFill>
              <a:latin typeface="Georgia" panose="02040502050405020303" pitchFamily="18" charset="0"/>
              <a:ea typeface="Georgia" panose="02040502050405020303" pitchFamily="18" charset="0"/>
              <a:cs typeface="Georgia" panose="02040502050405020303" pitchFamily="18" charset="0"/>
            </a:endParaRPr>
          </a:p>
          <a:p>
            <a:pPr>
              <a:spcBef>
                <a:spcPct val="0"/>
              </a:spcBef>
              <a:buClr>
                <a:srgbClr val="0AD0D9"/>
              </a:buClr>
              <a:buSzPct val="94000"/>
              <a:buFontTx/>
              <a:buNone/>
            </a:pPr>
            <a:r>
              <a:rPr lang="en-US" altLang="en-US" sz="1350">
                <a:solidFill>
                  <a:schemeClr val="tx1"/>
                </a:solidFill>
                <a:latin typeface="Georgia" panose="02040502050405020303" pitchFamily="18" charset="0"/>
                <a:ea typeface="Georgia" panose="02040502050405020303" pitchFamily="18" charset="0"/>
                <a:cs typeface="Georgia" panose="02040502050405020303" pitchFamily="18" charset="0"/>
              </a:rPr>
              <a:t>Es la habilidad de ponerse en el lugar de la otra persona en una  situación muy diferente de la primera. Esta habilidad ayuda al alumno a comprender  mejor al otro y por tanto responder de forma consecuente con las necesidades y  circunstancias de la otra persona.</a:t>
            </a:r>
          </a:p>
          <a:p>
            <a:pPr>
              <a:spcBef>
                <a:spcPts val="28"/>
              </a:spcBef>
              <a:buClr>
                <a:srgbClr val="0AD0D9"/>
              </a:buClr>
              <a:buNone/>
            </a:pPr>
            <a:endParaRPr lang="en-US" altLang="en-US" sz="1950">
              <a:solidFill>
                <a:schemeClr val="tx1"/>
              </a:solidFill>
              <a:latin typeface="Times New Roman" panose="02020603050405020304" pitchFamily="18" charset="0"/>
              <a:cs typeface="Times New Roman" panose="02020603050405020304" pitchFamily="18" charset="0"/>
            </a:endParaRPr>
          </a:p>
          <a:p>
            <a:pPr>
              <a:spcBef>
                <a:spcPct val="0"/>
              </a:spcBef>
              <a:buClr>
                <a:srgbClr val="0AD0D9"/>
              </a:buClr>
              <a:buSzPct val="94000"/>
              <a:buFontTx/>
              <a:buNone/>
            </a:pPr>
            <a:r>
              <a:rPr lang="en-US" altLang="en-US" sz="1350" b="1">
                <a:solidFill>
                  <a:schemeClr val="tx1"/>
                </a:solidFill>
                <a:latin typeface="Georgia" panose="02040502050405020303" pitchFamily="18" charset="0"/>
                <a:ea typeface="Georgia" panose="02040502050405020303" pitchFamily="18" charset="0"/>
                <a:cs typeface="Georgia" panose="02040502050405020303" pitchFamily="18" charset="0"/>
              </a:rPr>
              <a:t> </a:t>
            </a:r>
            <a:r>
              <a:rPr lang="es-ES" altLang="en-US" sz="1350" b="1">
                <a:solidFill>
                  <a:srgbClr val="C00000"/>
                </a:solidFill>
                <a:latin typeface="Georgia" panose="02040502050405020303" pitchFamily="18" charset="0"/>
                <a:ea typeface="Georgia" panose="02040502050405020303" pitchFamily="18" charset="0"/>
                <a:cs typeface="Georgia" panose="02040502050405020303" pitchFamily="18" charset="0"/>
              </a:rPr>
              <a:t>C</a:t>
            </a:r>
            <a:r>
              <a:rPr lang="en-US" altLang="en-US" sz="1350" b="1">
                <a:solidFill>
                  <a:srgbClr val="C00000"/>
                </a:solidFill>
                <a:latin typeface="Georgia" panose="02040502050405020303" pitchFamily="18" charset="0"/>
                <a:ea typeface="Georgia" panose="02040502050405020303" pitchFamily="18" charset="0"/>
                <a:cs typeface="Georgia" panose="02040502050405020303" pitchFamily="18" charset="0"/>
              </a:rPr>
              <a:t>OMUNICACIÓN ASERTIVA</a:t>
            </a:r>
            <a:endParaRPr lang="es-ES" altLang="en-US" sz="1350" b="1">
              <a:solidFill>
                <a:srgbClr val="C00000"/>
              </a:solidFill>
              <a:latin typeface="Georgia" panose="02040502050405020303" pitchFamily="18" charset="0"/>
              <a:ea typeface="Georgia" panose="02040502050405020303" pitchFamily="18" charset="0"/>
              <a:cs typeface="Georgia" panose="02040502050405020303" pitchFamily="18" charset="0"/>
            </a:endParaRPr>
          </a:p>
          <a:p>
            <a:pPr>
              <a:spcBef>
                <a:spcPct val="0"/>
              </a:spcBef>
              <a:buClr>
                <a:srgbClr val="0AD0D9"/>
              </a:buClr>
              <a:buSzPct val="94000"/>
              <a:buFontTx/>
              <a:buNone/>
            </a:pPr>
            <a:r>
              <a:rPr lang="en-US" altLang="en-US" sz="1350">
                <a:solidFill>
                  <a:schemeClr val="tx1"/>
                </a:solidFill>
                <a:latin typeface="Georgia" panose="02040502050405020303" pitchFamily="18" charset="0"/>
                <a:ea typeface="Georgia" panose="02040502050405020303" pitchFamily="18" charset="0"/>
                <a:cs typeface="Georgia" panose="02040502050405020303" pitchFamily="18" charset="0"/>
              </a:rPr>
              <a:t>Es la habilidad para expresar con claridad y de  forma adecuada los sentimientos, pensamientos o necesidades individuales.</a:t>
            </a:r>
          </a:p>
          <a:p>
            <a:pPr>
              <a:spcBef>
                <a:spcPts val="28"/>
              </a:spcBef>
              <a:buClr>
                <a:srgbClr val="0AD0D9"/>
              </a:buClr>
              <a:buNone/>
            </a:pPr>
            <a:endParaRPr lang="en-US" altLang="en-US" sz="1950">
              <a:solidFill>
                <a:schemeClr val="tx1"/>
              </a:solidFill>
              <a:latin typeface="Times New Roman" panose="02020603050405020304" pitchFamily="18" charset="0"/>
              <a:cs typeface="Times New Roman" panose="02020603050405020304" pitchFamily="18" charset="0"/>
            </a:endParaRPr>
          </a:p>
          <a:p>
            <a:pPr algn="just">
              <a:spcBef>
                <a:spcPct val="0"/>
              </a:spcBef>
              <a:buClr>
                <a:srgbClr val="0AD0D9"/>
              </a:buClr>
              <a:buSzPct val="94000"/>
              <a:buFontTx/>
              <a:buNone/>
            </a:pPr>
            <a:r>
              <a:rPr lang="en-US" altLang="en-US" sz="1350" b="1">
                <a:solidFill>
                  <a:srgbClr val="C00000"/>
                </a:solidFill>
                <a:latin typeface="Georgia" panose="02040502050405020303" pitchFamily="18" charset="0"/>
                <a:ea typeface="Georgia" panose="02040502050405020303" pitchFamily="18" charset="0"/>
                <a:cs typeface="Georgia" panose="02040502050405020303" pitchFamily="18" charset="0"/>
              </a:rPr>
              <a:t>RELACIONES INTERPERSONALES</a:t>
            </a:r>
            <a:r>
              <a:rPr lang="en-US" altLang="en-US" sz="1350" b="1">
                <a:solidFill>
                  <a:schemeClr val="tx1"/>
                </a:solidFill>
                <a:latin typeface="Georgia" panose="02040502050405020303" pitchFamily="18" charset="0"/>
                <a:ea typeface="Georgia" panose="02040502050405020303" pitchFamily="18" charset="0"/>
                <a:cs typeface="Georgia" panose="02040502050405020303" pitchFamily="18" charset="0"/>
              </a:rPr>
              <a:t> </a:t>
            </a:r>
            <a:endParaRPr lang="es-ES" altLang="en-US" sz="1350" b="1">
              <a:solidFill>
                <a:schemeClr val="tx1"/>
              </a:solidFill>
              <a:latin typeface="Georgia" panose="02040502050405020303" pitchFamily="18" charset="0"/>
              <a:ea typeface="Georgia" panose="02040502050405020303" pitchFamily="18" charset="0"/>
              <a:cs typeface="Georgia" panose="02040502050405020303" pitchFamily="18" charset="0"/>
            </a:endParaRPr>
          </a:p>
          <a:p>
            <a:pPr algn="just">
              <a:spcBef>
                <a:spcPct val="0"/>
              </a:spcBef>
              <a:buClr>
                <a:srgbClr val="0AD0D9"/>
              </a:buClr>
              <a:buSzPct val="94000"/>
              <a:buFontTx/>
              <a:buNone/>
            </a:pPr>
            <a:r>
              <a:rPr lang="en-US" altLang="en-US" sz="1350">
                <a:solidFill>
                  <a:schemeClr val="tx1"/>
                </a:solidFill>
                <a:latin typeface="Georgia" panose="02040502050405020303" pitchFamily="18" charset="0"/>
                <a:ea typeface="Georgia" panose="02040502050405020303" pitchFamily="18" charset="0"/>
                <a:cs typeface="Georgia" panose="02040502050405020303" pitchFamily="18" charset="0"/>
              </a:rPr>
              <a:t>Es la habilidad de establecer, conservar e  interactuar con otras personas de forma positiva, así como dejar de lado aquellas  relaciones que impiden un desarrollo personal.</a:t>
            </a:r>
          </a:p>
        </p:txBody>
      </p:sp>
      <p:sp>
        <p:nvSpPr>
          <p:cNvPr id="4" name="Título 3"/>
          <p:cNvSpPr>
            <a:spLocks noGrp="1"/>
          </p:cNvSpPr>
          <p:nvPr>
            <p:ph type="title"/>
          </p:nvPr>
        </p:nvSpPr>
        <p:spPr>
          <a:xfrm>
            <a:off x="1385888" y="457201"/>
            <a:ext cx="5994797" cy="1297782"/>
          </a:xfrm>
        </p:spPr>
        <p:txBody>
          <a:bodyPr rtlCol="0">
            <a:normAutofit/>
          </a:bodyPr>
          <a:lstStyle/>
          <a:p>
            <a:pPr>
              <a:defRPr/>
            </a:pPr>
            <a:r>
              <a:rPr lang="es-ES" dirty="0" smtClean="0">
                <a:solidFill>
                  <a:schemeClr val="tx1">
                    <a:lumMod val="85000"/>
                    <a:lumOff val="15000"/>
                  </a:schemeClr>
                </a:solidFill>
              </a:rPr>
              <a:t/>
            </a:r>
            <a:br>
              <a:rPr lang="es-ES" dirty="0" smtClean="0">
                <a:solidFill>
                  <a:schemeClr val="tx1">
                    <a:lumMod val="85000"/>
                    <a:lumOff val="15000"/>
                  </a:schemeClr>
                </a:solidFill>
              </a:rPr>
            </a:br>
            <a:r>
              <a:rPr lang="es-ES" b="1" dirty="0" smtClean="0">
                <a:solidFill>
                  <a:srgbClr val="002060"/>
                </a:solidFill>
              </a:rPr>
              <a:t>HABILIDADES SOCIALES</a:t>
            </a:r>
            <a:endParaRPr lang="en-US" b="1" dirty="0">
              <a:solidFill>
                <a:srgbClr val="002060"/>
              </a:solidFill>
            </a:endParaRPr>
          </a:p>
        </p:txBody>
      </p:sp>
    </p:spTree>
    <p:extLst>
      <p:ext uri="{BB962C8B-B14F-4D97-AF65-F5344CB8AC3E}">
        <p14:creationId xmlns:p14="http://schemas.microsoft.com/office/powerpoint/2010/main" val="261950915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ítulo 1"/>
          <p:cNvSpPr>
            <a:spLocks noGrp="1"/>
          </p:cNvSpPr>
          <p:nvPr>
            <p:ph type="title"/>
          </p:nvPr>
        </p:nvSpPr>
        <p:spPr>
          <a:xfrm>
            <a:off x="1223963" y="1107281"/>
            <a:ext cx="6642497" cy="701279"/>
          </a:xfrm>
        </p:spPr>
        <p:txBody>
          <a:bodyPr/>
          <a:lstStyle/>
          <a:p>
            <a:pPr eaLnBrk="1" hangingPunct="1"/>
            <a:r>
              <a:rPr lang="es-ES" altLang="en-US" b="1" dirty="0" smtClean="0">
                <a:solidFill>
                  <a:srgbClr val="002060"/>
                </a:solidFill>
              </a:rPr>
              <a:t>HABILIDADES COGNITIVAS</a:t>
            </a:r>
            <a:endParaRPr lang="en-US" altLang="en-US" b="1" dirty="0" smtClean="0">
              <a:solidFill>
                <a:srgbClr val="002060"/>
              </a:solidFill>
            </a:endParaRPr>
          </a:p>
        </p:txBody>
      </p:sp>
      <p:sp>
        <p:nvSpPr>
          <p:cNvPr id="26627" name="Marcador de contenido 2"/>
          <p:cNvSpPr>
            <a:spLocks noGrp="1"/>
          </p:cNvSpPr>
          <p:nvPr>
            <p:ph idx="1"/>
          </p:nvPr>
        </p:nvSpPr>
        <p:spPr>
          <a:xfrm>
            <a:off x="629841" y="1808560"/>
            <a:ext cx="8370094" cy="3726656"/>
          </a:xfrm>
        </p:spPr>
        <p:txBody>
          <a:bodyPr/>
          <a:lstStyle/>
          <a:p>
            <a:pPr marL="214313" indent="-204788">
              <a:lnSpc>
                <a:spcPct val="90000"/>
              </a:lnSpc>
              <a:spcBef>
                <a:spcPts val="75"/>
              </a:spcBef>
              <a:buClr>
                <a:srgbClr val="0AD0D9"/>
              </a:buClr>
              <a:buSzPct val="94000"/>
              <a:buFont typeface="Arial" panose="020B0604020202020204" pitchFamily="34" charset="0"/>
              <a:buChar char=""/>
              <a:tabLst>
                <a:tab pos="214313" algn="l"/>
              </a:tabLst>
            </a:pPr>
            <a:endParaRPr lang="es-ES" altLang="en-US" sz="1275" dirty="0">
              <a:latin typeface="Georgia" panose="02040502050405020303" pitchFamily="18" charset="0"/>
              <a:ea typeface="Georgia" panose="02040502050405020303" pitchFamily="18" charset="0"/>
              <a:cs typeface="Georgia" panose="02040502050405020303" pitchFamily="18" charset="0"/>
            </a:endParaRPr>
          </a:p>
          <a:p>
            <a:pPr marL="214313" indent="-204788">
              <a:lnSpc>
                <a:spcPct val="90000"/>
              </a:lnSpc>
              <a:spcBef>
                <a:spcPts val="75"/>
              </a:spcBef>
              <a:buClr>
                <a:srgbClr val="0AD0D9"/>
              </a:buClr>
              <a:buSzPct val="94000"/>
              <a:buNone/>
              <a:tabLst>
                <a:tab pos="214313" algn="l"/>
              </a:tabLst>
            </a:pPr>
            <a:r>
              <a:rPr lang="es-ES" altLang="en-US" sz="1275" b="1" dirty="0">
                <a:solidFill>
                  <a:srgbClr val="C00000"/>
                </a:solidFill>
                <a:latin typeface="Georgia" panose="02040502050405020303" pitchFamily="18" charset="0"/>
                <a:ea typeface="Georgia" panose="02040502050405020303" pitchFamily="18" charset="0"/>
                <a:cs typeface="Georgia" panose="02040502050405020303" pitchFamily="18" charset="0"/>
              </a:rPr>
              <a:t>TOMA DE DECISIONES</a:t>
            </a:r>
            <a:r>
              <a:rPr lang="es-ES" altLang="en-US" sz="1275" dirty="0">
                <a:solidFill>
                  <a:srgbClr val="C00000"/>
                </a:solidFill>
                <a:latin typeface="Georgia" panose="02040502050405020303" pitchFamily="18" charset="0"/>
                <a:ea typeface="Georgia" panose="02040502050405020303" pitchFamily="18" charset="0"/>
                <a:cs typeface="Georgia" panose="02040502050405020303" pitchFamily="18" charset="0"/>
              </a:rPr>
              <a:t> </a:t>
            </a:r>
          </a:p>
          <a:p>
            <a:pPr marL="214313" indent="-204788">
              <a:lnSpc>
                <a:spcPct val="90000"/>
              </a:lnSpc>
              <a:spcBef>
                <a:spcPts val="75"/>
              </a:spcBef>
              <a:buClr>
                <a:srgbClr val="0AD0D9"/>
              </a:buClr>
              <a:buSzPct val="94000"/>
              <a:buNone/>
              <a:tabLst>
                <a:tab pos="214313" algn="l"/>
              </a:tabLst>
            </a:pPr>
            <a:r>
              <a:rPr lang="es-ES" altLang="en-US" sz="1275" dirty="0">
                <a:solidFill>
                  <a:srgbClr val="002060"/>
                </a:solidFill>
                <a:latin typeface="Georgia" panose="02040502050405020303" pitchFamily="18" charset="0"/>
                <a:ea typeface="Georgia" panose="02040502050405020303" pitchFamily="18" charset="0"/>
                <a:cs typeface="Georgia" panose="02040502050405020303" pitchFamily="18" charset="0"/>
              </a:rPr>
              <a:t>Es la habilidad de evaluar las </a:t>
            </a:r>
            <a:r>
              <a:rPr lang="es-ES" altLang="en-US" sz="1275" dirty="0">
                <a:latin typeface="Georgia" panose="02040502050405020303" pitchFamily="18" charset="0"/>
                <a:ea typeface="Georgia" panose="02040502050405020303" pitchFamily="18" charset="0"/>
                <a:cs typeface="Georgia" panose="02040502050405020303" pitchFamily="18" charset="0"/>
              </a:rPr>
              <a:t>distintas posibilidades,  teniendo en cuenta necesidades y criterios, y estudiando </a:t>
            </a:r>
          </a:p>
          <a:p>
            <a:pPr marL="214313" indent="-204788">
              <a:lnSpc>
                <a:spcPct val="90000"/>
              </a:lnSpc>
              <a:spcBef>
                <a:spcPts val="75"/>
              </a:spcBef>
              <a:buClr>
                <a:srgbClr val="0AD0D9"/>
              </a:buClr>
              <a:buSzPct val="94000"/>
              <a:buNone/>
              <a:tabLst>
                <a:tab pos="214313" algn="l"/>
              </a:tabLst>
            </a:pPr>
            <a:r>
              <a:rPr lang="es-ES" altLang="en-US" sz="1275" dirty="0">
                <a:latin typeface="Georgia" panose="02040502050405020303" pitchFamily="18" charset="0"/>
                <a:ea typeface="Georgia" panose="02040502050405020303" pitchFamily="18" charset="0"/>
                <a:cs typeface="Georgia" panose="02040502050405020303" pitchFamily="18" charset="0"/>
              </a:rPr>
              <a:t>cuidadosamente las  consecuencias que pueden acarrear las diferentes alternativas, tanto en la vida  individual </a:t>
            </a:r>
          </a:p>
          <a:p>
            <a:pPr marL="214313" indent="-204788">
              <a:lnSpc>
                <a:spcPct val="90000"/>
              </a:lnSpc>
              <a:spcBef>
                <a:spcPts val="75"/>
              </a:spcBef>
              <a:buClr>
                <a:srgbClr val="0AD0D9"/>
              </a:buClr>
              <a:buSzPct val="94000"/>
              <a:buNone/>
              <a:tabLst>
                <a:tab pos="214313" algn="l"/>
              </a:tabLst>
            </a:pPr>
            <a:r>
              <a:rPr lang="es-ES" altLang="en-US" sz="1275" dirty="0">
                <a:latin typeface="Georgia" panose="02040502050405020303" pitchFamily="18" charset="0"/>
                <a:ea typeface="Georgia" panose="02040502050405020303" pitchFamily="18" charset="0"/>
                <a:cs typeface="Georgia" panose="02040502050405020303" pitchFamily="18" charset="0"/>
              </a:rPr>
              <a:t>como ajena.</a:t>
            </a:r>
          </a:p>
          <a:p>
            <a:pPr marL="214313" indent="-204788">
              <a:lnSpc>
                <a:spcPct val="90000"/>
              </a:lnSpc>
              <a:spcBef>
                <a:spcPts val="19"/>
              </a:spcBef>
              <a:buClr>
                <a:srgbClr val="0AD0D9"/>
              </a:buClr>
              <a:buNone/>
              <a:tabLst>
                <a:tab pos="214313" algn="l"/>
              </a:tabLst>
            </a:pPr>
            <a:endParaRPr lang="es-ES" altLang="en-US" sz="1275" dirty="0">
              <a:latin typeface="Times New Roman" panose="02020603050405020304" pitchFamily="18" charset="0"/>
              <a:cs typeface="Times New Roman" panose="02020603050405020304" pitchFamily="18" charset="0"/>
            </a:endParaRPr>
          </a:p>
          <a:p>
            <a:pPr marL="214313" indent="-204788">
              <a:lnSpc>
                <a:spcPct val="90000"/>
              </a:lnSpc>
              <a:spcBef>
                <a:spcPct val="0"/>
              </a:spcBef>
              <a:buClr>
                <a:srgbClr val="0AD0D9"/>
              </a:buClr>
              <a:buSzPct val="94000"/>
              <a:buNone/>
              <a:tabLst>
                <a:tab pos="214313" algn="l"/>
              </a:tabLst>
            </a:pPr>
            <a:r>
              <a:rPr lang="es-ES" altLang="en-US" sz="1275" b="1" dirty="0">
                <a:solidFill>
                  <a:srgbClr val="C00000"/>
                </a:solidFill>
                <a:latin typeface="Georgia" panose="02040502050405020303" pitchFamily="18" charset="0"/>
                <a:ea typeface="Georgia" panose="02040502050405020303" pitchFamily="18" charset="0"/>
                <a:cs typeface="Georgia" panose="02040502050405020303" pitchFamily="18" charset="0"/>
              </a:rPr>
              <a:t>SOLUCIÓN DE PROBLEMAS Y CONFLICTOS</a:t>
            </a:r>
            <a:r>
              <a:rPr lang="es-ES" altLang="en-US" sz="1275" dirty="0">
                <a:solidFill>
                  <a:srgbClr val="002060"/>
                </a:solidFill>
                <a:latin typeface="Georgia" panose="02040502050405020303" pitchFamily="18" charset="0"/>
                <a:ea typeface="Georgia" panose="02040502050405020303" pitchFamily="18" charset="0"/>
                <a:cs typeface="Georgia" panose="02040502050405020303" pitchFamily="18" charset="0"/>
              </a:rPr>
              <a:t>. </a:t>
            </a:r>
          </a:p>
          <a:p>
            <a:pPr marL="214313" indent="-204788">
              <a:lnSpc>
                <a:spcPct val="90000"/>
              </a:lnSpc>
              <a:spcBef>
                <a:spcPct val="0"/>
              </a:spcBef>
              <a:buClr>
                <a:srgbClr val="0AD0D9"/>
              </a:buClr>
              <a:buSzPct val="94000"/>
              <a:buNone/>
              <a:tabLst>
                <a:tab pos="214313" algn="l"/>
              </a:tabLst>
            </a:pPr>
            <a:r>
              <a:rPr lang="es-ES" altLang="en-US" sz="1275" dirty="0">
                <a:latin typeface="Georgia" panose="02040502050405020303" pitchFamily="18" charset="0"/>
                <a:ea typeface="Georgia" panose="02040502050405020303" pitchFamily="18" charset="0"/>
                <a:cs typeface="Georgia" panose="02040502050405020303" pitchFamily="18" charset="0"/>
              </a:rPr>
              <a:t>Habilidad para buscar la solución  más adecuada a un problema/conflicto, identificando en ello oportunidades </a:t>
            </a:r>
          </a:p>
          <a:p>
            <a:pPr marL="214313" indent="-204788">
              <a:lnSpc>
                <a:spcPct val="90000"/>
              </a:lnSpc>
              <a:spcBef>
                <a:spcPct val="0"/>
              </a:spcBef>
              <a:buClr>
                <a:srgbClr val="0AD0D9"/>
              </a:buClr>
              <a:buSzPct val="94000"/>
              <a:buNone/>
              <a:tabLst>
                <a:tab pos="214313" algn="l"/>
              </a:tabLst>
            </a:pPr>
            <a:r>
              <a:rPr lang="es-ES" altLang="en-US" sz="1275" dirty="0">
                <a:latin typeface="Georgia" panose="02040502050405020303" pitchFamily="18" charset="0"/>
                <a:ea typeface="Georgia" panose="02040502050405020303" pitchFamily="18" charset="0"/>
                <a:cs typeface="Georgia" panose="02040502050405020303" pitchFamily="18" charset="0"/>
              </a:rPr>
              <a:t>de  cambio y crecimiento personal y social.</a:t>
            </a:r>
          </a:p>
          <a:p>
            <a:pPr marL="214313" indent="-204788">
              <a:lnSpc>
                <a:spcPct val="90000"/>
              </a:lnSpc>
              <a:spcBef>
                <a:spcPts val="28"/>
              </a:spcBef>
              <a:buClr>
                <a:srgbClr val="0AD0D9"/>
              </a:buClr>
              <a:buNone/>
              <a:tabLst>
                <a:tab pos="214313" algn="l"/>
              </a:tabLst>
            </a:pPr>
            <a:endParaRPr lang="es-ES" altLang="en-US" sz="1275" dirty="0">
              <a:latin typeface="Times New Roman" panose="02020603050405020304" pitchFamily="18" charset="0"/>
              <a:cs typeface="Times New Roman" panose="02020603050405020304" pitchFamily="18" charset="0"/>
            </a:endParaRPr>
          </a:p>
          <a:p>
            <a:pPr marL="214313" indent="-204788">
              <a:lnSpc>
                <a:spcPct val="90000"/>
              </a:lnSpc>
              <a:buClr>
                <a:srgbClr val="0AD0D9"/>
              </a:buClr>
              <a:buSzPct val="94000"/>
              <a:buNone/>
              <a:tabLst>
                <a:tab pos="214313" algn="l"/>
              </a:tabLst>
            </a:pPr>
            <a:r>
              <a:rPr lang="es-ES" altLang="en-US" sz="1275" b="1" dirty="0">
                <a:solidFill>
                  <a:srgbClr val="C00000"/>
                </a:solidFill>
                <a:latin typeface="Georgia" panose="02040502050405020303" pitchFamily="18" charset="0"/>
                <a:ea typeface="Georgia" panose="02040502050405020303" pitchFamily="18" charset="0"/>
                <a:cs typeface="Georgia" panose="02040502050405020303" pitchFamily="18" charset="0"/>
              </a:rPr>
              <a:t>PENSAMIENTO CREATIVO</a:t>
            </a:r>
            <a:r>
              <a:rPr lang="es-ES" altLang="en-US" sz="1275" dirty="0">
                <a:solidFill>
                  <a:srgbClr val="C00000"/>
                </a:solidFill>
                <a:latin typeface="Georgia" panose="02040502050405020303" pitchFamily="18" charset="0"/>
                <a:ea typeface="Georgia" panose="02040502050405020303" pitchFamily="18" charset="0"/>
                <a:cs typeface="Georgia" panose="02040502050405020303" pitchFamily="18" charset="0"/>
              </a:rPr>
              <a:t> </a:t>
            </a:r>
          </a:p>
          <a:p>
            <a:pPr marL="214313" indent="-204788">
              <a:lnSpc>
                <a:spcPct val="90000"/>
              </a:lnSpc>
              <a:spcBef>
                <a:spcPct val="0"/>
              </a:spcBef>
              <a:buClr>
                <a:srgbClr val="0AD0D9"/>
              </a:buClr>
              <a:buSzPct val="94000"/>
              <a:buNone/>
              <a:tabLst>
                <a:tab pos="214313" algn="l"/>
              </a:tabLst>
            </a:pPr>
            <a:r>
              <a:rPr lang="es-ES" altLang="en-US" sz="1275" dirty="0">
                <a:latin typeface="Georgia" panose="02040502050405020303" pitchFamily="18" charset="0"/>
                <a:ea typeface="Georgia" panose="02040502050405020303" pitchFamily="18" charset="0"/>
                <a:cs typeface="Georgia" panose="02040502050405020303" pitchFamily="18" charset="0"/>
              </a:rPr>
              <a:t>Es la habilidad que permite buscar alternativas diferentes de manera original ayudando a realizar una toma de </a:t>
            </a:r>
          </a:p>
          <a:p>
            <a:pPr marL="214313" indent="-204788">
              <a:lnSpc>
                <a:spcPct val="90000"/>
              </a:lnSpc>
              <a:spcBef>
                <a:spcPct val="0"/>
              </a:spcBef>
              <a:buClr>
                <a:srgbClr val="0AD0D9"/>
              </a:buClr>
              <a:buSzPct val="94000"/>
              <a:buNone/>
              <a:tabLst>
                <a:tab pos="214313" algn="l"/>
              </a:tabLst>
            </a:pPr>
            <a:r>
              <a:rPr lang="es-ES" altLang="en-US" sz="1275" dirty="0">
                <a:latin typeface="Georgia" panose="02040502050405020303" pitchFamily="18" charset="0"/>
                <a:ea typeface="Georgia" panose="02040502050405020303" pitchFamily="18" charset="0"/>
                <a:cs typeface="Georgia" panose="02040502050405020303" pitchFamily="18" charset="0"/>
              </a:rPr>
              <a:t>decisiones adecuada.</a:t>
            </a:r>
          </a:p>
          <a:p>
            <a:pPr marL="214313" indent="-204788">
              <a:lnSpc>
                <a:spcPct val="90000"/>
              </a:lnSpc>
              <a:spcBef>
                <a:spcPts val="28"/>
              </a:spcBef>
              <a:buNone/>
              <a:tabLst>
                <a:tab pos="214313" algn="l"/>
              </a:tabLst>
            </a:pPr>
            <a:endParaRPr lang="es-ES" altLang="en-US" sz="1275" dirty="0">
              <a:latin typeface="Times New Roman" panose="02020603050405020304" pitchFamily="18" charset="0"/>
              <a:cs typeface="Times New Roman" panose="02020603050405020304" pitchFamily="18" charset="0"/>
            </a:endParaRPr>
          </a:p>
          <a:p>
            <a:pPr marL="214313" indent="-204788">
              <a:lnSpc>
                <a:spcPct val="90000"/>
              </a:lnSpc>
              <a:buClr>
                <a:srgbClr val="0AD0D9"/>
              </a:buClr>
              <a:buSzPct val="94000"/>
              <a:buNone/>
              <a:tabLst>
                <a:tab pos="214313" algn="l"/>
              </a:tabLst>
            </a:pPr>
            <a:r>
              <a:rPr lang="es-ES" altLang="en-US" sz="1275" b="1" dirty="0">
                <a:solidFill>
                  <a:srgbClr val="C00000"/>
                </a:solidFill>
                <a:latin typeface="Georgia" panose="02040502050405020303" pitchFamily="18" charset="0"/>
                <a:ea typeface="Georgia" panose="02040502050405020303" pitchFamily="18" charset="0"/>
                <a:cs typeface="Georgia" panose="02040502050405020303" pitchFamily="18" charset="0"/>
              </a:rPr>
              <a:t>PENSAMIENTO CRÍTICO </a:t>
            </a:r>
          </a:p>
          <a:p>
            <a:pPr marL="214313" indent="-204788">
              <a:lnSpc>
                <a:spcPct val="90000"/>
              </a:lnSpc>
              <a:spcBef>
                <a:spcPct val="0"/>
              </a:spcBef>
              <a:buClr>
                <a:srgbClr val="0AD0D9"/>
              </a:buClr>
              <a:buSzPct val="94000"/>
              <a:buNone/>
              <a:tabLst>
                <a:tab pos="214313" algn="l"/>
              </a:tabLst>
            </a:pPr>
            <a:r>
              <a:rPr lang="es-ES" altLang="en-US" sz="1275" dirty="0">
                <a:latin typeface="Georgia" panose="02040502050405020303" pitchFamily="18" charset="0"/>
                <a:ea typeface="Georgia" panose="02040502050405020303" pitchFamily="18" charset="0"/>
                <a:cs typeface="Georgia" panose="02040502050405020303" pitchFamily="18" charset="0"/>
              </a:rPr>
              <a:t>Es la habilidad que permite preguntarse, replantearse,  analizar objetivamente la situación existente de la forma </a:t>
            </a:r>
          </a:p>
          <a:p>
            <a:pPr marL="214313" indent="-204788">
              <a:lnSpc>
                <a:spcPct val="90000"/>
              </a:lnSpc>
              <a:spcBef>
                <a:spcPct val="0"/>
              </a:spcBef>
              <a:buClr>
                <a:srgbClr val="0AD0D9"/>
              </a:buClr>
              <a:buSzPct val="94000"/>
              <a:buNone/>
              <a:tabLst>
                <a:tab pos="214313" algn="l"/>
              </a:tabLst>
            </a:pPr>
            <a:r>
              <a:rPr lang="es-ES" altLang="en-US" sz="1275" dirty="0">
                <a:latin typeface="Georgia" panose="02040502050405020303" pitchFamily="18" charset="0"/>
                <a:ea typeface="Georgia" panose="02040502050405020303" pitchFamily="18" charset="0"/>
                <a:cs typeface="Georgia" panose="02040502050405020303" pitchFamily="18" charset="0"/>
              </a:rPr>
              <a:t>más objetiva posible para  llegar a conclusiones propias sobre la realidad.</a:t>
            </a:r>
          </a:p>
          <a:p>
            <a:pPr marL="214313" indent="-204788">
              <a:lnSpc>
                <a:spcPct val="90000"/>
              </a:lnSpc>
              <a:tabLst>
                <a:tab pos="214313" algn="l"/>
              </a:tabLst>
            </a:pPr>
            <a:endParaRPr lang="en-US" altLang="en-US" sz="1275" dirty="0"/>
          </a:p>
        </p:txBody>
      </p:sp>
    </p:spTree>
    <p:extLst>
      <p:ext uri="{BB962C8B-B14F-4D97-AF65-F5344CB8AC3E}">
        <p14:creationId xmlns:p14="http://schemas.microsoft.com/office/powerpoint/2010/main" val="112594980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1447801" y="2133600"/>
            <a:ext cx="7086600" cy="2895600"/>
          </a:xfrm>
        </p:spPr>
        <p:txBody>
          <a:bodyPr/>
          <a:lstStyle/>
          <a:p>
            <a:pPr marL="0" indent="0">
              <a:buNone/>
            </a:pPr>
            <a:r>
              <a:rPr lang="es-ES" sz="4000" b="1" dirty="0" smtClean="0"/>
              <a:t>¿QUE ENTENDEMOS POR CLIMA ORGANIZACIONAL</a:t>
            </a:r>
            <a:r>
              <a:rPr lang="es-ES" b="1" dirty="0" smtClean="0"/>
              <a:t>? </a:t>
            </a:r>
            <a:endParaRPr lang="es-ES" b="1" dirty="0"/>
          </a:p>
        </p:txBody>
      </p:sp>
    </p:spTree>
    <p:extLst>
      <p:ext uri="{BB962C8B-B14F-4D97-AF65-F5344CB8AC3E}">
        <p14:creationId xmlns:p14="http://schemas.microsoft.com/office/powerpoint/2010/main" val="109963288"/>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277541" y="1376363"/>
            <a:ext cx="7074694" cy="702469"/>
          </a:xfrm>
        </p:spPr>
        <p:txBody>
          <a:bodyPr rtlCol="0">
            <a:normAutofit/>
          </a:bodyPr>
          <a:lstStyle/>
          <a:p>
            <a:pPr>
              <a:defRPr/>
            </a:pPr>
            <a:r>
              <a:rPr lang="en-US" sz="3300" spc="-26" dirty="0">
                <a:solidFill>
                  <a:srgbClr val="002060"/>
                </a:solidFill>
                <a:latin typeface="Georgia"/>
                <a:cs typeface="Georgia"/>
              </a:rPr>
              <a:t>HABILIDADES </a:t>
            </a:r>
            <a:r>
              <a:rPr lang="en-US" sz="3300" spc="-38" dirty="0">
                <a:solidFill>
                  <a:srgbClr val="002060"/>
                </a:solidFill>
                <a:latin typeface="Georgia"/>
                <a:cs typeface="Georgia"/>
              </a:rPr>
              <a:t> </a:t>
            </a:r>
            <a:r>
              <a:rPr lang="en-US" sz="3300" spc="-15" dirty="0">
                <a:solidFill>
                  <a:srgbClr val="002060"/>
                </a:solidFill>
                <a:latin typeface="Georgia"/>
                <a:cs typeface="Georgia"/>
              </a:rPr>
              <a:t>EMOCIONALES</a:t>
            </a:r>
            <a:endParaRPr lang="en-US" sz="3300" dirty="0">
              <a:solidFill>
                <a:srgbClr val="002060"/>
              </a:solidFill>
            </a:endParaRPr>
          </a:p>
        </p:txBody>
      </p:sp>
      <p:sp>
        <p:nvSpPr>
          <p:cNvPr id="27651" name="Marcador de contenido 2"/>
          <p:cNvSpPr>
            <a:spLocks noGrp="1"/>
          </p:cNvSpPr>
          <p:nvPr>
            <p:ph idx="1"/>
          </p:nvPr>
        </p:nvSpPr>
        <p:spPr>
          <a:xfrm>
            <a:off x="575072" y="2457450"/>
            <a:ext cx="8053388" cy="2833688"/>
          </a:xfrm>
        </p:spPr>
        <p:txBody>
          <a:bodyPr/>
          <a:lstStyle/>
          <a:p>
            <a:pPr marL="9525" indent="0">
              <a:spcBef>
                <a:spcPts val="75"/>
              </a:spcBef>
              <a:buClr>
                <a:srgbClr val="0AD0D9"/>
              </a:buClr>
              <a:buSzPct val="93000"/>
              <a:buNone/>
              <a:tabLst>
                <a:tab pos="214313" algn="l"/>
              </a:tabLst>
            </a:pPr>
            <a:r>
              <a:rPr lang="es-ES" altLang="en-US" b="1" dirty="0">
                <a:solidFill>
                  <a:srgbClr val="C00000"/>
                </a:solidFill>
                <a:latin typeface="Georgia" panose="02040502050405020303" pitchFamily="18" charset="0"/>
                <a:ea typeface="Georgia" panose="02040502050405020303" pitchFamily="18" charset="0"/>
                <a:cs typeface="Georgia" panose="02040502050405020303" pitchFamily="18" charset="0"/>
              </a:rPr>
              <a:t>MANEJO DE EMOCIONES Y SENTIMIENTOS</a:t>
            </a:r>
          </a:p>
          <a:p>
            <a:pPr marL="9525" indent="0">
              <a:spcBef>
                <a:spcPts val="75"/>
              </a:spcBef>
              <a:buClr>
                <a:srgbClr val="0AD0D9"/>
              </a:buClr>
              <a:buSzPct val="93000"/>
              <a:buNone/>
              <a:tabLst>
                <a:tab pos="214313" algn="l"/>
              </a:tabLst>
            </a:pPr>
            <a:r>
              <a:rPr lang="es-ES" altLang="en-US" dirty="0">
                <a:latin typeface="Georgia" panose="02040502050405020303" pitchFamily="18" charset="0"/>
                <a:ea typeface="Georgia" panose="02040502050405020303" pitchFamily="18" charset="0"/>
                <a:cs typeface="Georgia" panose="02040502050405020303" pitchFamily="18" charset="0"/>
              </a:rPr>
              <a:t> Es la habilidad de reconocer las propias emociones y sentimientos y  saber cómo influyen en el comportamiento, aprendiendo a  manejar las emociones más difíciles como ira, agresividad, etc.</a:t>
            </a:r>
          </a:p>
          <a:p>
            <a:pPr marL="9525" indent="0">
              <a:spcBef>
                <a:spcPts val="19"/>
              </a:spcBef>
              <a:buNone/>
              <a:tabLst>
                <a:tab pos="214313" algn="l"/>
              </a:tabLst>
            </a:pPr>
            <a:endParaRPr lang="es-ES" altLang="en-US" dirty="0">
              <a:latin typeface="Times New Roman" panose="02020603050405020304" pitchFamily="18" charset="0"/>
              <a:cs typeface="Times New Roman" panose="02020603050405020304" pitchFamily="18" charset="0"/>
            </a:endParaRPr>
          </a:p>
          <a:p>
            <a:pPr marL="9525" indent="0">
              <a:buClr>
                <a:srgbClr val="0AD0D9"/>
              </a:buClr>
              <a:buSzPct val="93000"/>
              <a:buNone/>
              <a:tabLst>
                <a:tab pos="214313" algn="l"/>
              </a:tabLst>
            </a:pPr>
            <a:r>
              <a:rPr lang="es-ES" altLang="en-US" b="1" dirty="0">
                <a:solidFill>
                  <a:srgbClr val="C00000"/>
                </a:solidFill>
                <a:latin typeface="Georgia" panose="02040502050405020303" pitchFamily="18" charset="0"/>
                <a:ea typeface="Georgia" panose="02040502050405020303" pitchFamily="18" charset="0"/>
                <a:cs typeface="Georgia" panose="02040502050405020303" pitchFamily="18" charset="0"/>
              </a:rPr>
              <a:t>MANEJO DE TENSIONES Y ESTRÉS </a:t>
            </a:r>
          </a:p>
          <a:p>
            <a:pPr marL="9525" indent="0">
              <a:buClr>
                <a:srgbClr val="0AD0D9"/>
              </a:buClr>
              <a:buSzPct val="93000"/>
              <a:buNone/>
              <a:tabLst>
                <a:tab pos="214313" algn="l"/>
              </a:tabLst>
            </a:pPr>
            <a:r>
              <a:rPr lang="es-ES" altLang="en-US" dirty="0">
                <a:solidFill>
                  <a:srgbClr val="002060"/>
                </a:solidFill>
                <a:latin typeface="Georgia" panose="02040502050405020303" pitchFamily="18" charset="0"/>
                <a:ea typeface="Georgia" panose="02040502050405020303" pitchFamily="18" charset="0"/>
                <a:cs typeface="Georgia" panose="02040502050405020303" pitchFamily="18" charset="0"/>
              </a:rPr>
              <a:t>Es la habilidad de  conocer qué provoca tensión y e</a:t>
            </a:r>
            <a:r>
              <a:rPr lang="es-ES" altLang="en-US" dirty="0">
                <a:latin typeface="Georgia" panose="02040502050405020303" pitchFamily="18" charset="0"/>
                <a:ea typeface="Georgia" panose="02040502050405020303" pitchFamily="18" charset="0"/>
                <a:cs typeface="Georgia" panose="02040502050405020303" pitchFamily="18" charset="0"/>
              </a:rPr>
              <a:t>strés en la vida y encontrar  formas de canalizarlas para que no interfieran en nuestra  salud.</a:t>
            </a:r>
          </a:p>
          <a:p>
            <a:pPr marL="9525" indent="0">
              <a:buNone/>
              <a:tabLst>
                <a:tab pos="214313" algn="l"/>
              </a:tabLst>
            </a:pPr>
            <a:endParaRPr lang="en-US" altLang="en-US" dirty="0"/>
          </a:p>
          <a:p>
            <a:pPr marL="9525" indent="0">
              <a:tabLst>
                <a:tab pos="214313" algn="l"/>
              </a:tabLst>
            </a:pPr>
            <a:endParaRPr lang="en-US" altLang="en-US" dirty="0" smtClean="0"/>
          </a:p>
        </p:txBody>
      </p:sp>
    </p:spTree>
    <p:extLst>
      <p:ext uri="{BB962C8B-B14F-4D97-AF65-F5344CB8AC3E}">
        <p14:creationId xmlns:p14="http://schemas.microsoft.com/office/powerpoint/2010/main" val="363637542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447801" y="624110"/>
            <a:ext cx="7086600" cy="1280890"/>
          </a:xfrm>
        </p:spPr>
        <p:txBody>
          <a:bodyPr/>
          <a:lstStyle/>
          <a:p>
            <a:r>
              <a:rPr lang="es-ES" dirty="0" smtClean="0"/>
              <a:t>Conclusiones </a:t>
            </a:r>
            <a:endParaRPr lang="es-ES" dirty="0"/>
          </a:p>
        </p:txBody>
      </p:sp>
      <p:sp>
        <p:nvSpPr>
          <p:cNvPr id="3" name="Marcador de contenido 2"/>
          <p:cNvSpPr>
            <a:spLocks noGrp="1"/>
          </p:cNvSpPr>
          <p:nvPr>
            <p:ph idx="1"/>
          </p:nvPr>
        </p:nvSpPr>
        <p:spPr>
          <a:xfrm>
            <a:off x="304800" y="1371600"/>
            <a:ext cx="8610600" cy="5257800"/>
          </a:xfrm>
        </p:spPr>
        <p:txBody>
          <a:bodyPr>
            <a:normAutofit/>
          </a:bodyPr>
          <a:lstStyle/>
          <a:p>
            <a:r>
              <a:rPr lang="es-ES" dirty="0"/>
              <a:t>1. Descartar a las personas tóxicas porque pueden afectar al resto del equipo de trabajo.</a:t>
            </a:r>
            <a:endParaRPr lang="en-US" dirty="0"/>
          </a:p>
          <a:p>
            <a:r>
              <a:rPr lang="es-ES" dirty="0"/>
              <a:t>2. Mantener un entorno limpio y confortable como una correcta ventilación y climatización, buena iluminación, espacios amplios y mobiliario adecuado y confortable.</a:t>
            </a:r>
            <a:endParaRPr lang="en-US" dirty="0"/>
          </a:p>
          <a:p>
            <a:r>
              <a:rPr lang="es-ES" dirty="0"/>
              <a:t>3. Permitir que los colaboradores puedan personalizar su espacio de trabajo.</a:t>
            </a:r>
            <a:endParaRPr lang="en-US" dirty="0"/>
          </a:p>
          <a:p>
            <a:r>
              <a:rPr lang="es-ES" dirty="0"/>
              <a:t>4. Habilitar un espacio separado del lugar de trabajo donde las personas puedan desconectarse unos minutos.</a:t>
            </a:r>
            <a:endParaRPr lang="en-US" dirty="0"/>
          </a:p>
          <a:p>
            <a:r>
              <a:rPr lang="es-ES" dirty="0"/>
              <a:t>5. Crear espacios que fomenten la colaboración.</a:t>
            </a:r>
            <a:endParaRPr lang="en-US" dirty="0"/>
          </a:p>
          <a:p>
            <a:r>
              <a:rPr lang="es-ES" dirty="0"/>
              <a:t>6. Reforzar el espíritu de equipo.</a:t>
            </a:r>
            <a:endParaRPr lang="en-US" dirty="0"/>
          </a:p>
          <a:p>
            <a:r>
              <a:rPr lang="es-ES" dirty="0"/>
              <a:t>7. Promover reuniones para hablar cara a cara y así fomentar la cercanía.</a:t>
            </a:r>
            <a:endParaRPr lang="en-US" dirty="0"/>
          </a:p>
          <a:p>
            <a:r>
              <a:rPr lang="es-ES" dirty="0"/>
              <a:t>8. Comunicarse con tu equipo en primera persona para reforzar la sensación de pertenencia a un grupo.</a:t>
            </a:r>
            <a:endParaRPr lang="en-US" dirty="0"/>
          </a:p>
          <a:p>
            <a:endParaRPr lang="es-ES" dirty="0"/>
          </a:p>
        </p:txBody>
      </p:sp>
    </p:spTree>
    <p:extLst>
      <p:ext uri="{BB962C8B-B14F-4D97-AF65-F5344CB8AC3E}">
        <p14:creationId xmlns:p14="http://schemas.microsoft.com/office/powerpoint/2010/main" val="323438091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1066800" y="381000"/>
            <a:ext cx="7924799" cy="6248400"/>
          </a:xfrm>
        </p:spPr>
        <p:txBody>
          <a:bodyPr>
            <a:normAutofit/>
          </a:bodyPr>
          <a:lstStyle/>
          <a:p>
            <a:endParaRPr lang="es-ES" dirty="0" smtClean="0"/>
          </a:p>
          <a:p>
            <a:endParaRPr lang="en-US" dirty="0"/>
          </a:p>
          <a:p>
            <a:r>
              <a:rPr lang="es-ES" dirty="0" smtClean="0"/>
              <a:t>Reconocer </a:t>
            </a:r>
            <a:r>
              <a:rPr lang="es-ES" dirty="0"/>
              <a:t>el trabajo de los miembros de tu equipo cuando tengan un buen desempeño.</a:t>
            </a:r>
            <a:endParaRPr lang="en-US" dirty="0"/>
          </a:p>
          <a:p>
            <a:r>
              <a:rPr lang="es-ES" dirty="0" smtClean="0"/>
              <a:t>Escuchar </a:t>
            </a:r>
            <a:r>
              <a:rPr lang="es-ES" dirty="0"/>
              <a:t>a tus colaboradores cuando tengan sugerencias o quieran dar a conocer problemas.</a:t>
            </a:r>
            <a:endParaRPr lang="en-US" dirty="0"/>
          </a:p>
          <a:p>
            <a:r>
              <a:rPr lang="es-ES" dirty="0" smtClean="0"/>
              <a:t>Ofrecer </a:t>
            </a:r>
            <a:r>
              <a:rPr lang="es-ES" dirty="0"/>
              <a:t>formación de interés a los empleados para que puedan mejorar su desempeño.</a:t>
            </a:r>
            <a:endParaRPr lang="en-US" dirty="0"/>
          </a:p>
          <a:p>
            <a:r>
              <a:rPr lang="es-ES" dirty="0" smtClean="0"/>
              <a:t>Implementar </a:t>
            </a:r>
            <a:r>
              <a:rPr lang="es-ES" dirty="0"/>
              <a:t>prácticas de responsabilidad social corporativa. De este modo, los colaboradores sentirán que la empresa se preocupa por mejorar su entorno social.</a:t>
            </a:r>
            <a:endParaRPr lang="en-US" dirty="0"/>
          </a:p>
          <a:p>
            <a:r>
              <a:rPr lang="es-ES" dirty="0"/>
              <a:t>Todos estos aspectos son importantes porque los trabajadores, además de su sueldo e incentivos materiales, necesitan un ambiente confortable para poder trabajar de manera óptima. Aunque muchos reúnan los requerimientos necesarios para los puestos que se desempeñan, necesitan de un entorno agradable para desarrollar su máximo potencial.</a:t>
            </a:r>
            <a:endParaRPr lang="en-US" dirty="0"/>
          </a:p>
          <a:p>
            <a:endParaRPr lang="es-ES" dirty="0"/>
          </a:p>
        </p:txBody>
      </p:sp>
    </p:spTree>
    <p:extLst>
      <p:ext uri="{BB962C8B-B14F-4D97-AF65-F5344CB8AC3E}">
        <p14:creationId xmlns:p14="http://schemas.microsoft.com/office/powerpoint/2010/main" val="2453966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304801" y="2133600"/>
            <a:ext cx="8229600" cy="1447800"/>
          </a:xfrm>
        </p:spPr>
        <p:txBody>
          <a:bodyPr>
            <a:normAutofit/>
          </a:bodyPr>
          <a:lstStyle/>
          <a:p>
            <a:pPr marL="0" indent="0">
              <a:buNone/>
            </a:pPr>
            <a:r>
              <a:rPr lang="es-ES" sz="6000" b="1" dirty="0" smtClean="0"/>
              <a:t>        GRACIAS</a:t>
            </a:r>
            <a:endParaRPr lang="es-ES" sz="6000" b="1" dirty="0"/>
          </a:p>
        </p:txBody>
      </p:sp>
    </p:spTree>
    <p:extLst>
      <p:ext uri="{BB962C8B-B14F-4D97-AF65-F5344CB8AC3E}">
        <p14:creationId xmlns:p14="http://schemas.microsoft.com/office/powerpoint/2010/main" val="148968611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457200" y="1295400"/>
            <a:ext cx="7772400" cy="2308324"/>
          </a:xfrm>
          <a:prstGeom prst="rect">
            <a:avLst/>
          </a:prstGeom>
        </p:spPr>
        <p:txBody>
          <a:bodyPr wrap="square">
            <a:spAutoFit/>
          </a:bodyPr>
          <a:lstStyle/>
          <a:p>
            <a:endParaRPr lang="es-ES" dirty="0" smtClean="0">
              <a:solidFill>
                <a:schemeClr val="bg1"/>
              </a:solidFill>
              <a:hlinkClick r:id="rId2"/>
            </a:endParaRPr>
          </a:p>
          <a:p>
            <a:endParaRPr lang="es-ES" dirty="0">
              <a:solidFill>
                <a:schemeClr val="bg1"/>
              </a:solidFill>
              <a:hlinkClick r:id="rId2"/>
            </a:endParaRPr>
          </a:p>
          <a:p>
            <a:r>
              <a:rPr lang="es-ES" dirty="0" smtClean="0">
                <a:solidFill>
                  <a:schemeClr val="bg1"/>
                </a:solidFill>
                <a:hlinkClick r:id="rId2"/>
              </a:rPr>
              <a:t>BIBLIOGRAFIA </a:t>
            </a:r>
          </a:p>
          <a:p>
            <a:r>
              <a:rPr lang="es-ES" dirty="0" smtClean="0">
                <a:solidFill>
                  <a:schemeClr val="bg1"/>
                </a:solidFill>
                <a:hlinkClick r:id="rId2"/>
              </a:rPr>
              <a:t>https</a:t>
            </a:r>
            <a:r>
              <a:rPr lang="es-ES" dirty="0">
                <a:solidFill>
                  <a:schemeClr val="bg1"/>
                </a:solidFill>
                <a:hlinkClick r:id="rId2"/>
              </a:rPr>
              <a:t>://www.significados.com/clima-organizacional</a:t>
            </a:r>
            <a:r>
              <a:rPr lang="es-ES" dirty="0" smtClean="0">
                <a:solidFill>
                  <a:schemeClr val="bg1"/>
                </a:solidFill>
                <a:hlinkClick r:id="rId2"/>
              </a:rPr>
              <a:t>/</a:t>
            </a:r>
            <a:endParaRPr lang="es-ES" dirty="0" smtClean="0">
              <a:solidFill>
                <a:schemeClr val="bg1"/>
              </a:solidFill>
            </a:endParaRPr>
          </a:p>
          <a:p>
            <a:r>
              <a:rPr lang="es-ES" dirty="0" smtClean="0">
                <a:solidFill>
                  <a:schemeClr val="bg1"/>
                </a:solidFill>
                <a:hlinkClick r:id="rId3"/>
              </a:rPr>
              <a:t>https://prezi.com</a:t>
            </a:r>
            <a:r>
              <a:rPr lang="es-ES" dirty="0" smtClean="0">
                <a:solidFill>
                  <a:schemeClr val="bg1"/>
                </a:solidFill>
              </a:rPr>
              <a:t> ::</a:t>
            </a:r>
            <a:r>
              <a:rPr lang="es-ES" dirty="0" smtClean="0">
                <a:solidFill>
                  <a:schemeClr val="accent2"/>
                </a:solidFill>
              </a:rPr>
              <a:t>comunicación </a:t>
            </a:r>
            <a:r>
              <a:rPr lang="es-ES" dirty="0">
                <a:solidFill>
                  <a:schemeClr val="accent2"/>
                </a:solidFill>
              </a:rPr>
              <a:t>ascendente, descendente y horizontal </a:t>
            </a:r>
          </a:p>
          <a:p>
            <a:endParaRPr lang="es-ES" dirty="0">
              <a:solidFill>
                <a:schemeClr val="accent2"/>
              </a:solidFill>
            </a:endParaRPr>
          </a:p>
          <a:p>
            <a:endParaRPr lang="es-ES" dirty="0"/>
          </a:p>
        </p:txBody>
      </p:sp>
    </p:spTree>
    <p:extLst>
      <p:ext uri="{BB962C8B-B14F-4D97-AF65-F5344CB8AC3E}">
        <p14:creationId xmlns:p14="http://schemas.microsoft.com/office/powerpoint/2010/main" val="102545098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762001" y="1295400"/>
            <a:ext cx="7772400" cy="4615822"/>
          </a:xfrm>
        </p:spPr>
        <p:txBody>
          <a:bodyPr>
            <a:normAutofit/>
          </a:bodyPr>
          <a:lstStyle/>
          <a:p>
            <a:r>
              <a:rPr lang="es-ES" sz="3200" dirty="0" smtClean="0"/>
              <a:t>todas </a:t>
            </a:r>
            <a:r>
              <a:rPr lang="es-ES" sz="3200" dirty="0"/>
              <a:t>aquellas relaciones laborales y personales que se desarrollan en todo lugar de trabajo. Según sea el clima organizacional de una institución o empresa se puede evaluar y medir su desempeño, logro de objetivos y calidad de bienes o servicios</a:t>
            </a:r>
            <a:r>
              <a:rPr lang="es-ES" dirty="0"/>
              <a:t>.</a:t>
            </a:r>
          </a:p>
        </p:txBody>
      </p:sp>
    </p:spTree>
    <p:extLst>
      <p:ext uri="{BB962C8B-B14F-4D97-AF65-F5344CB8AC3E}">
        <p14:creationId xmlns:p14="http://schemas.microsoft.com/office/powerpoint/2010/main" val="315784976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9" name="object 9"/>
          <p:cNvSpPr/>
          <p:nvPr/>
        </p:nvSpPr>
        <p:spPr>
          <a:xfrm>
            <a:off x="1493520" y="0"/>
            <a:ext cx="7635240" cy="472439"/>
          </a:xfrm>
          <a:prstGeom prst="rect">
            <a:avLst/>
          </a:prstGeom>
          <a:blipFill>
            <a:blip r:embed="rId3" cstate="print"/>
            <a:stretch>
              <a:fillRect/>
            </a:stretch>
          </a:blipFill>
        </p:spPr>
        <p:txBody>
          <a:bodyPr wrap="square" lIns="0" tIns="0" rIns="0" bIns="0" rtlCol="0">
            <a:noAutofit/>
          </a:bodyPr>
          <a:lstStyle/>
          <a:p>
            <a:endParaRPr/>
          </a:p>
        </p:txBody>
      </p:sp>
      <p:sp>
        <p:nvSpPr>
          <p:cNvPr id="10" name="object 10"/>
          <p:cNvSpPr/>
          <p:nvPr/>
        </p:nvSpPr>
        <p:spPr>
          <a:xfrm>
            <a:off x="0" y="426720"/>
            <a:ext cx="2407919" cy="76199"/>
          </a:xfrm>
          <a:prstGeom prst="rect">
            <a:avLst/>
          </a:prstGeom>
          <a:blipFill>
            <a:blip r:embed="rId4" cstate="print"/>
            <a:stretch>
              <a:fillRect/>
            </a:stretch>
          </a:blipFill>
        </p:spPr>
        <p:txBody>
          <a:bodyPr wrap="square" lIns="0" tIns="0" rIns="0" bIns="0" rtlCol="0">
            <a:noAutofit/>
          </a:bodyPr>
          <a:lstStyle/>
          <a:p>
            <a:endParaRPr/>
          </a:p>
        </p:txBody>
      </p:sp>
      <p:sp>
        <p:nvSpPr>
          <p:cNvPr id="8" name="object 8"/>
          <p:cNvSpPr/>
          <p:nvPr/>
        </p:nvSpPr>
        <p:spPr>
          <a:xfrm>
            <a:off x="15239" y="6126480"/>
            <a:ext cx="9113520" cy="45719"/>
          </a:xfrm>
          <a:prstGeom prst="rect">
            <a:avLst/>
          </a:prstGeom>
          <a:blipFill>
            <a:blip r:embed="rId5" cstate="print"/>
            <a:stretch>
              <a:fillRect/>
            </a:stretch>
          </a:blipFill>
        </p:spPr>
        <p:txBody>
          <a:bodyPr wrap="square" lIns="0" tIns="0" rIns="0" bIns="0" rtlCol="0">
            <a:noAutofit/>
          </a:bodyPr>
          <a:lstStyle/>
          <a:p>
            <a:endParaRPr/>
          </a:p>
        </p:txBody>
      </p:sp>
      <p:sp>
        <p:nvSpPr>
          <p:cNvPr id="7" name="object 7"/>
          <p:cNvSpPr txBox="1"/>
          <p:nvPr/>
        </p:nvSpPr>
        <p:spPr>
          <a:xfrm>
            <a:off x="1493520" y="814743"/>
            <a:ext cx="7395451" cy="696206"/>
          </a:xfrm>
          <a:prstGeom prst="rect">
            <a:avLst/>
          </a:prstGeom>
        </p:spPr>
        <p:txBody>
          <a:bodyPr wrap="square" lIns="0" tIns="0" rIns="0" bIns="0" rtlCol="0">
            <a:noAutofit/>
          </a:bodyPr>
          <a:lstStyle/>
          <a:p>
            <a:pPr marL="12700">
              <a:lnSpc>
                <a:spcPts val="2555"/>
              </a:lnSpc>
              <a:spcBef>
                <a:spcPts val="127"/>
              </a:spcBef>
            </a:pPr>
            <a:r>
              <a:rPr sz="2400" b="1" spc="0" dirty="0" smtClean="0">
                <a:solidFill>
                  <a:srgbClr val="2C6C94"/>
                </a:solidFill>
                <a:latin typeface="Arial"/>
                <a:cs typeface="Arial"/>
              </a:rPr>
              <a:t>C</a:t>
            </a:r>
            <a:r>
              <a:rPr sz="2400" b="1" spc="-9" dirty="0" smtClean="0">
                <a:solidFill>
                  <a:srgbClr val="2C6C94"/>
                </a:solidFill>
                <a:latin typeface="Arial"/>
                <a:cs typeface="Arial"/>
              </a:rPr>
              <a:t>L</a:t>
            </a:r>
            <a:r>
              <a:rPr sz="2400" b="1" spc="0" dirty="0" smtClean="0">
                <a:solidFill>
                  <a:srgbClr val="2C6C94"/>
                </a:solidFill>
                <a:latin typeface="Arial"/>
                <a:cs typeface="Arial"/>
              </a:rPr>
              <a:t>IMA</a:t>
            </a:r>
            <a:r>
              <a:rPr sz="2400" b="1" spc="-100" dirty="0" smtClean="0">
                <a:solidFill>
                  <a:srgbClr val="2C6C94"/>
                </a:solidFill>
                <a:latin typeface="Arial"/>
                <a:cs typeface="Arial"/>
              </a:rPr>
              <a:t> </a:t>
            </a:r>
            <a:r>
              <a:rPr sz="2400" b="1" spc="0" dirty="0" smtClean="0">
                <a:solidFill>
                  <a:srgbClr val="2C6C94"/>
                </a:solidFill>
                <a:latin typeface="Arial"/>
                <a:cs typeface="Arial"/>
              </a:rPr>
              <a:t>ORGA</a:t>
            </a:r>
            <a:r>
              <a:rPr sz="2400" b="1" spc="-14" dirty="0" smtClean="0">
                <a:solidFill>
                  <a:srgbClr val="2C6C94"/>
                </a:solidFill>
                <a:latin typeface="Arial"/>
                <a:cs typeface="Arial"/>
              </a:rPr>
              <a:t>N</a:t>
            </a:r>
            <a:r>
              <a:rPr sz="2400" b="1" spc="0" dirty="0" smtClean="0">
                <a:solidFill>
                  <a:srgbClr val="2C6C94"/>
                </a:solidFill>
                <a:latin typeface="Arial"/>
                <a:cs typeface="Arial"/>
              </a:rPr>
              <a:t>IZA</a:t>
            </a:r>
            <a:r>
              <a:rPr sz="2400" b="1" spc="-9" dirty="0" smtClean="0">
                <a:solidFill>
                  <a:srgbClr val="2C6C94"/>
                </a:solidFill>
                <a:latin typeface="Arial"/>
                <a:cs typeface="Arial"/>
              </a:rPr>
              <a:t>C</a:t>
            </a:r>
            <a:r>
              <a:rPr sz="2400" b="1" spc="0" dirty="0" smtClean="0">
                <a:solidFill>
                  <a:srgbClr val="2C6C94"/>
                </a:solidFill>
                <a:latin typeface="Arial"/>
                <a:cs typeface="Arial"/>
              </a:rPr>
              <a:t>IONAL</a:t>
            </a:r>
            <a:r>
              <a:rPr sz="2400" b="1" spc="-39" dirty="0" smtClean="0">
                <a:solidFill>
                  <a:srgbClr val="2C6C94"/>
                </a:solidFill>
                <a:latin typeface="Arial"/>
                <a:cs typeface="Arial"/>
              </a:rPr>
              <a:t> </a:t>
            </a:r>
            <a:r>
              <a:rPr sz="2400" b="1" spc="0" dirty="0" smtClean="0">
                <a:solidFill>
                  <a:srgbClr val="2C6C94"/>
                </a:solidFill>
                <a:latin typeface="Arial"/>
                <a:cs typeface="Arial"/>
              </a:rPr>
              <a:t>S</a:t>
            </a:r>
            <a:r>
              <a:rPr sz="2400" b="1" spc="-9" dirty="0" smtClean="0">
                <a:solidFill>
                  <a:srgbClr val="2C6C94"/>
                </a:solidFill>
                <a:latin typeface="Arial"/>
                <a:cs typeface="Arial"/>
              </a:rPr>
              <a:t>E</a:t>
            </a:r>
            <a:r>
              <a:rPr sz="2400" b="1" spc="0" dirty="0" smtClean="0">
                <a:solidFill>
                  <a:srgbClr val="2C6C94"/>
                </a:solidFill>
                <a:latin typeface="Arial"/>
                <a:cs typeface="Arial"/>
              </a:rPr>
              <a:t>GUN</a:t>
            </a:r>
            <a:r>
              <a:rPr sz="2400" b="1" spc="9" dirty="0" smtClean="0">
                <a:solidFill>
                  <a:srgbClr val="2C6C94"/>
                </a:solidFill>
                <a:latin typeface="Arial"/>
                <a:cs typeface="Arial"/>
              </a:rPr>
              <a:t> </a:t>
            </a:r>
            <a:r>
              <a:rPr sz="2400" b="1" spc="0" dirty="0" smtClean="0">
                <a:solidFill>
                  <a:srgbClr val="2C6C94"/>
                </a:solidFill>
                <a:latin typeface="Arial"/>
                <a:cs typeface="Arial"/>
              </a:rPr>
              <a:t>DIF</a:t>
            </a:r>
            <a:r>
              <a:rPr sz="2400" b="1" spc="-9" dirty="0" smtClean="0">
                <a:solidFill>
                  <a:srgbClr val="2C6C94"/>
                </a:solidFill>
                <a:latin typeface="Arial"/>
                <a:cs typeface="Arial"/>
              </a:rPr>
              <a:t>E</a:t>
            </a:r>
            <a:r>
              <a:rPr sz="2400" b="1" spc="0" dirty="0" smtClean="0">
                <a:solidFill>
                  <a:srgbClr val="2C6C94"/>
                </a:solidFill>
                <a:latin typeface="Arial"/>
                <a:cs typeface="Arial"/>
              </a:rPr>
              <a:t>R</a:t>
            </a:r>
            <a:r>
              <a:rPr sz="2400" b="1" spc="-9" dirty="0" smtClean="0">
                <a:solidFill>
                  <a:srgbClr val="2C6C94"/>
                </a:solidFill>
                <a:latin typeface="Arial"/>
                <a:cs typeface="Arial"/>
              </a:rPr>
              <a:t>E</a:t>
            </a:r>
            <a:r>
              <a:rPr sz="2400" b="1" spc="0" dirty="0" smtClean="0">
                <a:solidFill>
                  <a:srgbClr val="2C6C94"/>
                </a:solidFill>
                <a:latin typeface="Arial"/>
                <a:cs typeface="Arial"/>
              </a:rPr>
              <a:t>N</a:t>
            </a:r>
            <a:r>
              <a:rPr sz="2400" b="1" spc="-9" dirty="0" smtClean="0">
                <a:solidFill>
                  <a:srgbClr val="2C6C94"/>
                </a:solidFill>
                <a:latin typeface="Arial"/>
                <a:cs typeface="Arial"/>
              </a:rPr>
              <a:t>T</a:t>
            </a:r>
            <a:r>
              <a:rPr sz="2400" b="1" spc="0" dirty="0" smtClean="0">
                <a:solidFill>
                  <a:srgbClr val="2C6C94"/>
                </a:solidFill>
                <a:latin typeface="Arial"/>
                <a:cs typeface="Arial"/>
              </a:rPr>
              <a:t>ES</a:t>
            </a:r>
            <a:endParaRPr sz="2400" dirty="0">
              <a:latin typeface="Arial"/>
              <a:cs typeface="Arial"/>
            </a:endParaRPr>
          </a:p>
          <a:p>
            <a:pPr marL="12700" marR="45765">
              <a:lnSpc>
                <a:spcPct val="95825"/>
              </a:lnSpc>
            </a:pPr>
            <a:r>
              <a:rPr sz="2400" b="1" spc="0" dirty="0" smtClean="0">
                <a:solidFill>
                  <a:srgbClr val="2C6C94"/>
                </a:solidFill>
                <a:latin typeface="Arial"/>
                <a:cs typeface="Arial"/>
              </a:rPr>
              <a:t>A</a:t>
            </a:r>
            <a:r>
              <a:rPr sz="2400" b="1" spc="-9" dirty="0" smtClean="0">
                <a:solidFill>
                  <a:srgbClr val="2C6C94"/>
                </a:solidFill>
                <a:latin typeface="Arial"/>
                <a:cs typeface="Arial"/>
              </a:rPr>
              <a:t>U</a:t>
            </a:r>
            <a:r>
              <a:rPr sz="2400" b="1" spc="-50" dirty="0" smtClean="0">
                <a:solidFill>
                  <a:srgbClr val="2C6C94"/>
                </a:solidFill>
                <a:latin typeface="Arial"/>
                <a:cs typeface="Arial"/>
              </a:rPr>
              <a:t>T</a:t>
            </a:r>
            <a:r>
              <a:rPr sz="2400" b="1" spc="0" dirty="0" smtClean="0">
                <a:solidFill>
                  <a:srgbClr val="2C6C94"/>
                </a:solidFill>
                <a:latin typeface="Arial"/>
                <a:cs typeface="Arial"/>
              </a:rPr>
              <a:t>ORES</a:t>
            </a:r>
            <a:endParaRPr sz="2400" dirty="0">
              <a:latin typeface="Arial"/>
              <a:cs typeface="Arial"/>
            </a:endParaRPr>
          </a:p>
        </p:txBody>
      </p:sp>
      <p:sp>
        <p:nvSpPr>
          <p:cNvPr id="6" name="object 6"/>
          <p:cNvSpPr txBox="1"/>
          <p:nvPr/>
        </p:nvSpPr>
        <p:spPr>
          <a:xfrm>
            <a:off x="311302" y="1910445"/>
            <a:ext cx="180140" cy="279907"/>
          </a:xfrm>
          <a:prstGeom prst="rect">
            <a:avLst/>
          </a:prstGeom>
        </p:spPr>
        <p:txBody>
          <a:bodyPr wrap="square" lIns="0" tIns="0" rIns="0" bIns="0" rtlCol="0">
            <a:noAutofit/>
          </a:bodyPr>
          <a:lstStyle/>
          <a:p>
            <a:pPr marL="12700">
              <a:lnSpc>
                <a:spcPts val="2145"/>
              </a:lnSpc>
              <a:spcBef>
                <a:spcPts val="107"/>
              </a:spcBef>
            </a:pPr>
            <a:r>
              <a:rPr sz="2000" spc="0" dirty="0" smtClean="0">
                <a:solidFill>
                  <a:srgbClr val="1C4B74"/>
                </a:solidFill>
                <a:latin typeface="Wingdings"/>
                <a:cs typeface="Wingdings"/>
              </a:rPr>
              <a:t></a:t>
            </a:r>
            <a:endParaRPr sz="2000">
              <a:latin typeface="Wingdings"/>
              <a:cs typeface="Wingdings"/>
            </a:endParaRPr>
          </a:p>
        </p:txBody>
      </p:sp>
      <p:sp>
        <p:nvSpPr>
          <p:cNvPr id="5" name="object 5"/>
          <p:cNvSpPr txBox="1"/>
          <p:nvPr/>
        </p:nvSpPr>
        <p:spPr>
          <a:xfrm>
            <a:off x="704494" y="1910350"/>
            <a:ext cx="7879468" cy="3938168"/>
          </a:xfrm>
          <a:prstGeom prst="rect">
            <a:avLst/>
          </a:prstGeom>
        </p:spPr>
        <p:txBody>
          <a:bodyPr wrap="square" lIns="0" tIns="0" rIns="0" bIns="0" rtlCol="0">
            <a:noAutofit/>
          </a:bodyPr>
          <a:lstStyle/>
          <a:p>
            <a:pPr marL="12700" marR="38176">
              <a:lnSpc>
                <a:spcPts val="2150"/>
              </a:lnSpc>
              <a:spcBef>
                <a:spcPts val="107"/>
              </a:spcBef>
            </a:pPr>
            <a:r>
              <a:rPr sz="2000" b="1" spc="0" dirty="0" smtClean="0">
                <a:solidFill>
                  <a:srgbClr val="1C4B74"/>
                </a:solidFill>
                <a:latin typeface="Arial"/>
                <a:cs typeface="Arial"/>
              </a:rPr>
              <a:t>Martínez</a:t>
            </a:r>
            <a:r>
              <a:rPr sz="2000" b="1" spc="-34" dirty="0" smtClean="0">
                <a:solidFill>
                  <a:srgbClr val="1C4B74"/>
                </a:solidFill>
                <a:latin typeface="Arial"/>
                <a:cs typeface="Arial"/>
              </a:rPr>
              <a:t> </a:t>
            </a:r>
            <a:r>
              <a:rPr sz="2000" b="1" spc="0" dirty="0" smtClean="0">
                <a:solidFill>
                  <a:srgbClr val="1C4B74"/>
                </a:solidFill>
                <a:latin typeface="Arial"/>
                <a:cs typeface="Arial"/>
              </a:rPr>
              <a:t>Gui</a:t>
            </a:r>
            <a:r>
              <a:rPr sz="2000" b="1" spc="-9" dirty="0" smtClean="0">
                <a:solidFill>
                  <a:srgbClr val="1C4B74"/>
                </a:solidFill>
                <a:latin typeface="Arial"/>
                <a:cs typeface="Arial"/>
              </a:rPr>
              <a:t>l</a:t>
            </a:r>
            <a:r>
              <a:rPr sz="2000" b="1" spc="0" dirty="0" smtClean="0">
                <a:solidFill>
                  <a:srgbClr val="1C4B74"/>
                </a:solidFill>
                <a:latin typeface="Arial"/>
                <a:cs typeface="Arial"/>
              </a:rPr>
              <a:t>lén</a:t>
            </a:r>
            <a:r>
              <a:rPr sz="2000" b="1" spc="-14" dirty="0" smtClean="0">
                <a:solidFill>
                  <a:srgbClr val="1C4B74"/>
                </a:solidFill>
                <a:latin typeface="Arial"/>
                <a:cs typeface="Arial"/>
              </a:rPr>
              <a:t> </a:t>
            </a:r>
            <a:r>
              <a:rPr sz="2000" b="1" spc="0" dirty="0" smtClean="0">
                <a:solidFill>
                  <a:srgbClr val="1C4B74"/>
                </a:solidFill>
                <a:latin typeface="Arial"/>
                <a:cs typeface="Arial"/>
              </a:rPr>
              <a:t>M.</a:t>
            </a:r>
            <a:r>
              <a:rPr sz="2000" b="1" spc="-19" dirty="0" smtClean="0">
                <a:solidFill>
                  <a:srgbClr val="1C4B74"/>
                </a:solidFill>
                <a:latin typeface="Arial"/>
                <a:cs typeface="Arial"/>
              </a:rPr>
              <a:t> </a:t>
            </a:r>
            <a:r>
              <a:rPr sz="2000" b="1" spc="0" dirty="0" smtClean="0">
                <a:solidFill>
                  <a:srgbClr val="1C4B74"/>
                </a:solidFill>
                <a:latin typeface="Arial"/>
                <a:cs typeface="Arial"/>
              </a:rPr>
              <a:t>(</a:t>
            </a:r>
            <a:r>
              <a:rPr sz="2000" b="1" spc="4" dirty="0" smtClean="0">
                <a:solidFill>
                  <a:srgbClr val="1C4B74"/>
                </a:solidFill>
                <a:latin typeface="Arial"/>
                <a:cs typeface="Arial"/>
              </a:rPr>
              <a:t>2</a:t>
            </a:r>
            <a:r>
              <a:rPr sz="2000" b="1" spc="0" dirty="0" smtClean="0">
                <a:solidFill>
                  <a:srgbClr val="1C4B74"/>
                </a:solidFill>
                <a:latin typeface="Arial"/>
                <a:cs typeface="Arial"/>
              </a:rPr>
              <a:t>003</a:t>
            </a:r>
            <a:r>
              <a:rPr sz="2000" b="1" spc="9" dirty="0" smtClean="0">
                <a:solidFill>
                  <a:srgbClr val="1C4B74"/>
                </a:solidFill>
                <a:latin typeface="Arial"/>
                <a:cs typeface="Arial"/>
              </a:rPr>
              <a:t>:</a:t>
            </a:r>
            <a:r>
              <a:rPr sz="2000" b="1" spc="0" dirty="0" smtClean="0">
                <a:solidFill>
                  <a:srgbClr val="1C4B74"/>
                </a:solidFill>
                <a:latin typeface="Arial"/>
                <a:cs typeface="Arial"/>
              </a:rPr>
              <a:t>70)</a:t>
            </a:r>
            <a:r>
              <a:rPr sz="2000" b="1" spc="-39" dirty="0" smtClean="0">
                <a:solidFill>
                  <a:srgbClr val="1C4B74"/>
                </a:solidFill>
                <a:latin typeface="Arial"/>
                <a:cs typeface="Arial"/>
              </a:rPr>
              <a:t> </a:t>
            </a:r>
            <a:r>
              <a:rPr sz="2000" spc="0" dirty="0" smtClean="0">
                <a:latin typeface="Arial"/>
                <a:cs typeface="Arial"/>
              </a:rPr>
              <a:t>“El clima o</a:t>
            </a:r>
            <a:r>
              <a:rPr sz="2000" spc="4" dirty="0" smtClean="0">
                <a:latin typeface="Arial"/>
                <a:cs typeface="Arial"/>
              </a:rPr>
              <a:t>r</a:t>
            </a:r>
            <a:r>
              <a:rPr sz="2000" spc="0" dirty="0" smtClean="0">
                <a:latin typeface="Arial"/>
                <a:cs typeface="Arial"/>
              </a:rPr>
              <a:t>gani</a:t>
            </a:r>
            <a:r>
              <a:rPr sz="2000" spc="9" dirty="0" smtClean="0">
                <a:latin typeface="Arial"/>
                <a:cs typeface="Arial"/>
              </a:rPr>
              <a:t>z</a:t>
            </a:r>
            <a:r>
              <a:rPr sz="2000" spc="0" dirty="0" smtClean="0">
                <a:latin typeface="Arial"/>
                <a:cs typeface="Arial"/>
              </a:rPr>
              <a:t>a</a:t>
            </a:r>
            <a:r>
              <a:rPr sz="2000" spc="4" dirty="0" smtClean="0">
                <a:latin typeface="Arial"/>
                <a:cs typeface="Arial"/>
              </a:rPr>
              <a:t>c</a:t>
            </a:r>
            <a:r>
              <a:rPr sz="2000" spc="0" dirty="0" smtClean="0">
                <a:latin typeface="Arial"/>
                <a:cs typeface="Arial"/>
              </a:rPr>
              <a:t>ional</a:t>
            </a:r>
            <a:r>
              <a:rPr sz="2000" spc="-34" dirty="0" smtClean="0">
                <a:latin typeface="Arial"/>
                <a:cs typeface="Arial"/>
              </a:rPr>
              <a:t> </a:t>
            </a:r>
            <a:r>
              <a:rPr sz="2000" spc="0" dirty="0" smtClean="0">
                <a:latin typeface="Arial"/>
                <a:cs typeface="Arial"/>
              </a:rPr>
              <a:t>determina</a:t>
            </a:r>
            <a:r>
              <a:rPr sz="2000" spc="-34" dirty="0" smtClean="0">
                <a:latin typeface="Arial"/>
                <a:cs typeface="Arial"/>
              </a:rPr>
              <a:t> </a:t>
            </a:r>
            <a:r>
              <a:rPr sz="2000" spc="0" dirty="0" smtClean="0">
                <a:latin typeface="Arial"/>
                <a:cs typeface="Arial"/>
              </a:rPr>
              <a:t>la</a:t>
            </a:r>
            <a:endParaRPr sz="2000" dirty="0">
              <a:latin typeface="Arial"/>
              <a:cs typeface="Arial"/>
            </a:endParaRPr>
          </a:p>
          <a:p>
            <a:pPr marL="37083" marR="275061">
              <a:lnSpc>
                <a:spcPts val="2299"/>
              </a:lnSpc>
              <a:spcBef>
                <a:spcPts val="1192"/>
              </a:spcBef>
            </a:pPr>
            <a:r>
              <a:rPr sz="2000" spc="0" dirty="0" smtClean="0">
                <a:latin typeface="Arial"/>
                <a:cs typeface="Arial"/>
              </a:rPr>
              <a:t>forma</a:t>
            </a:r>
            <a:r>
              <a:rPr sz="2000" spc="-25" dirty="0" smtClean="0">
                <a:latin typeface="Arial"/>
                <a:cs typeface="Arial"/>
              </a:rPr>
              <a:t> </a:t>
            </a:r>
            <a:r>
              <a:rPr sz="2000" spc="0" dirty="0" smtClean="0">
                <a:latin typeface="Arial"/>
                <a:cs typeface="Arial"/>
              </a:rPr>
              <a:t>en</a:t>
            </a:r>
            <a:r>
              <a:rPr sz="2000" spc="-9" dirty="0" smtClean="0">
                <a:latin typeface="Arial"/>
                <a:cs typeface="Arial"/>
              </a:rPr>
              <a:t> </a:t>
            </a:r>
            <a:r>
              <a:rPr sz="2000" spc="0" dirty="0" smtClean="0">
                <a:latin typeface="Arial"/>
                <a:cs typeface="Arial"/>
              </a:rPr>
              <a:t>que</a:t>
            </a:r>
            <a:r>
              <a:rPr sz="2000" spc="-9" dirty="0" smtClean="0">
                <a:latin typeface="Arial"/>
                <a:cs typeface="Arial"/>
              </a:rPr>
              <a:t> </a:t>
            </a:r>
            <a:r>
              <a:rPr sz="2000" spc="0" dirty="0" smtClean="0">
                <a:latin typeface="Arial"/>
                <a:cs typeface="Arial"/>
              </a:rPr>
              <a:t>un</a:t>
            </a:r>
            <a:r>
              <a:rPr sz="2000" spc="-9" dirty="0" smtClean="0">
                <a:latin typeface="Arial"/>
                <a:cs typeface="Arial"/>
              </a:rPr>
              <a:t> </a:t>
            </a:r>
            <a:r>
              <a:rPr sz="2000" spc="0" dirty="0" smtClean="0">
                <a:latin typeface="Arial"/>
                <a:cs typeface="Arial"/>
              </a:rPr>
              <a:t>individuo</a:t>
            </a:r>
            <a:r>
              <a:rPr sz="2000" spc="9" dirty="0" smtClean="0">
                <a:latin typeface="Arial"/>
                <a:cs typeface="Arial"/>
              </a:rPr>
              <a:t> </a:t>
            </a:r>
            <a:r>
              <a:rPr sz="2000" spc="0" dirty="0" smtClean="0">
                <a:latin typeface="Arial"/>
                <a:cs typeface="Arial"/>
              </a:rPr>
              <a:t>pe</a:t>
            </a:r>
            <a:r>
              <a:rPr sz="2000" spc="4" dirty="0" smtClean="0">
                <a:latin typeface="Arial"/>
                <a:cs typeface="Arial"/>
              </a:rPr>
              <a:t>r</a:t>
            </a:r>
            <a:r>
              <a:rPr sz="2000" spc="0" dirty="0" smtClean="0">
                <a:latin typeface="Arial"/>
                <a:cs typeface="Arial"/>
              </a:rPr>
              <a:t>ci</a:t>
            </a:r>
            <a:r>
              <a:rPr sz="2000" spc="4" dirty="0" smtClean="0">
                <a:latin typeface="Arial"/>
                <a:cs typeface="Arial"/>
              </a:rPr>
              <a:t>b</a:t>
            </a:r>
            <a:r>
              <a:rPr sz="2000" spc="0" dirty="0" smtClean="0">
                <a:latin typeface="Arial"/>
                <a:cs typeface="Arial"/>
              </a:rPr>
              <a:t>e</a:t>
            </a:r>
            <a:r>
              <a:rPr sz="2000" spc="-34" dirty="0" smtClean="0">
                <a:latin typeface="Arial"/>
                <a:cs typeface="Arial"/>
              </a:rPr>
              <a:t> </a:t>
            </a:r>
            <a:r>
              <a:rPr sz="2000" spc="0" dirty="0" smtClean="0">
                <a:latin typeface="Arial"/>
                <a:cs typeface="Arial"/>
              </a:rPr>
              <a:t>su</a:t>
            </a:r>
            <a:r>
              <a:rPr sz="2000" spc="-9" dirty="0" smtClean="0">
                <a:latin typeface="Arial"/>
                <a:cs typeface="Arial"/>
              </a:rPr>
              <a:t> </a:t>
            </a:r>
            <a:r>
              <a:rPr sz="2000" spc="0" dirty="0" smtClean="0">
                <a:latin typeface="Arial"/>
                <a:cs typeface="Arial"/>
              </a:rPr>
              <a:t>trabajo,</a:t>
            </a:r>
            <a:r>
              <a:rPr sz="2000" spc="-24" dirty="0" smtClean="0">
                <a:latin typeface="Arial"/>
                <a:cs typeface="Arial"/>
              </a:rPr>
              <a:t> </a:t>
            </a:r>
            <a:r>
              <a:rPr sz="2000" spc="0" dirty="0" smtClean="0">
                <a:latin typeface="Arial"/>
                <a:cs typeface="Arial"/>
              </a:rPr>
              <a:t>su</a:t>
            </a:r>
            <a:r>
              <a:rPr sz="2000" spc="-9" dirty="0" smtClean="0">
                <a:latin typeface="Arial"/>
                <a:cs typeface="Arial"/>
              </a:rPr>
              <a:t> </a:t>
            </a:r>
            <a:r>
              <a:rPr sz="2000" spc="0" dirty="0" smtClean="0">
                <a:latin typeface="Arial"/>
                <a:cs typeface="Arial"/>
              </a:rPr>
              <a:t>r</a:t>
            </a:r>
            <a:r>
              <a:rPr sz="2000" spc="4" dirty="0" smtClean="0">
                <a:latin typeface="Arial"/>
                <a:cs typeface="Arial"/>
              </a:rPr>
              <a:t>e</a:t>
            </a:r>
            <a:r>
              <a:rPr sz="2000" spc="0" dirty="0" smtClean="0">
                <a:latin typeface="Arial"/>
                <a:cs typeface="Arial"/>
              </a:rPr>
              <a:t>ndimiento,</a:t>
            </a:r>
            <a:r>
              <a:rPr sz="2000" spc="-29" dirty="0" smtClean="0">
                <a:latin typeface="Arial"/>
                <a:cs typeface="Arial"/>
              </a:rPr>
              <a:t> </a:t>
            </a:r>
            <a:r>
              <a:rPr sz="2000" spc="0" dirty="0" smtClean="0">
                <a:latin typeface="Arial"/>
                <a:cs typeface="Arial"/>
              </a:rPr>
              <a:t>su </a:t>
            </a:r>
            <a:endParaRPr sz="2000" dirty="0">
              <a:latin typeface="Arial"/>
              <a:cs typeface="Arial"/>
            </a:endParaRPr>
          </a:p>
          <a:p>
            <a:pPr marL="37083" marR="275061">
              <a:lnSpc>
                <a:spcPts val="2299"/>
              </a:lnSpc>
              <a:spcBef>
                <a:spcPts val="1301"/>
              </a:spcBef>
            </a:pPr>
            <a:r>
              <a:rPr sz="2000" spc="0" dirty="0" smtClean="0">
                <a:latin typeface="Arial"/>
                <a:cs typeface="Arial"/>
              </a:rPr>
              <a:t>p</a:t>
            </a:r>
            <a:r>
              <a:rPr sz="2000" spc="4" dirty="0" smtClean="0">
                <a:latin typeface="Arial"/>
                <a:cs typeface="Arial"/>
              </a:rPr>
              <a:t>r</a:t>
            </a:r>
            <a:r>
              <a:rPr sz="2000" spc="0" dirty="0" smtClean="0">
                <a:latin typeface="Arial"/>
                <a:cs typeface="Arial"/>
              </a:rPr>
              <a:t>odu</a:t>
            </a:r>
            <a:r>
              <a:rPr sz="2000" spc="9" dirty="0" smtClean="0">
                <a:latin typeface="Arial"/>
                <a:cs typeface="Arial"/>
              </a:rPr>
              <a:t>c</a:t>
            </a:r>
            <a:r>
              <a:rPr sz="2000" spc="0" dirty="0" smtClean="0">
                <a:latin typeface="Arial"/>
                <a:cs typeface="Arial"/>
              </a:rPr>
              <a:t>ti</a:t>
            </a:r>
            <a:r>
              <a:rPr sz="2000" spc="-9" dirty="0" smtClean="0">
                <a:latin typeface="Arial"/>
                <a:cs typeface="Arial"/>
              </a:rPr>
              <a:t>v</a:t>
            </a:r>
            <a:r>
              <a:rPr sz="2000" spc="0" dirty="0" smtClean="0">
                <a:latin typeface="Arial"/>
                <a:cs typeface="Arial"/>
              </a:rPr>
              <a:t>idad,</a:t>
            </a:r>
            <a:r>
              <a:rPr sz="2000" spc="-39" dirty="0" smtClean="0">
                <a:latin typeface="Arial"/>
                <a:cs typeface="Arial"/>
              </a:rPr>
              <a:t> </a:t>
            </a:r>
            <a:r>
              <a:rPr sz="2000" spc="0" dirty="0" smtClean="0">
                <a:latin typeface="Arial"/>
                <a:cs typeface="Arial"/>
              </a:rPr>
              <a:t>su</a:t>
            </a:r>
            <a:r>
              <a:rPr sz="2000" spc="-9" dirty="0" smtClean="0">
                <a:latin typeface="Arial"/>
                <a:cs typeface="Arial"/>
              </a:rPr>
              <a:t> </a:t>
            </a:r>
            <a:r>
              <a:rPr sz="2000" spc="0" dirty="0" smtClean="0">
                <a:latin typeface="Arial"/>
                <a:cs typeface="Arial"/>
              </a:rPr>
              <a:t>s</a:t>
            </a:r>
            <a:r>
              <a:rPr sz="2000" spc="4" dirty="0" smtClean="0">
                <a:latin typeface="Arial"/>
                <a:cs typeface="Arial"/>
              </a:rPr>
              <a:t>a</a:t>
            </a:r>
            <a:r>
              <a:rPr sz="2000" spc="0" dirty="0" smtClean="0">
                <a:latin typeface="Arial"/>
                <a:cs typeface="Arial"/>
              </a:rPr>
              <a:t>tisfac</a:t>
            </a:r>
            <a:r>
              <a:rPr sz="2000" spc="4" dirty="0" smtClean="0">
                <a:latin typeface="Arial"/>
                <a:cs typeface="Arial"/>
              </a:rPr>
              <a:t>c</a:t>
            </a:r>
            <a:r>
              <a:rPr sz="2000" spc="0" dirty="0" smtClean="0">
                <a:latin typeface="Arial"/>
                <a:cs typeface="Arial"/>
              </a:rPr>
              <a:t>ión.</a:t>
            </a:r>
            <a:r>
              <a:rPr sz="2000" spc="-9" dirty="0" smtClean="0">
                <a:latin typeface="Arial"/>
                <a:cs typeface="Arial"/>
              </a:rPr>
              <a:t>.</a:t>
            </a:r>
            <a:r>
              <a:rPr sz="2000" spc="0" dirty="0" smtClean="0">
                <a:latin typeface="Arial"/>
                <a:cs typeface="Arial"/>
              </a:rPr>
              <a:t>.”.</a:t>
            </a:r>
            <a:r>
              <a:rPr sz="2000" spc="-104" dirty="0" smtClean="0">
                <a:latin typeface="Arial"/>
                <a:cs typeface="Arial"/>
              </a:rPr>
              <a:t> </a:t>
            </a:r>
            <a:r>
              <a:rPr sz="2000" spc="0" dirty="0" smtClean="0">
                <a:latin typeface="Arial"/>
                <a:cs typeface="Arial"/>
              </a:rPr>
              <a:t>Y</a:t>
            </a:r>
            <a:r>
              <a:rPr sz="2000" spc="-34" dirty="0" smtClean="0">
                <a:latin typeface="Arial"/>
                <a:cs typeface="Arial"/>
              </a:rPr>
              <a:t> </a:t>
            </a:r>
            <a:r>
              <a:rPr sz="2000" spc="0" dirty="0" smtClean="0">
                <a:latin typeface="Arial"/>
                <a:cs typeface="Arial"/>
              </a:rPr>
              <a:t>s</a:t>
            </a:r>
            <a:r>
              <a:rPr sz="2000" spc="4" dirty="0" smtClean="0">
                <a:latin typeface="Arial"/>
                <a:cs typeface="Arial"/>
              </a:rPr>
              <a:t>o</a:t>
            </a:r>
            <a:r>
              <a:rPr sz="2000" spc="0" dirty="0" smtClean="0">
                <a:latin typeface="Arial"/>
                <a:cs typeface="Arial"/>
              </a:rPr>
              <a:t>stiene</a:t>
            </a:r>
            <a:r>
              <a:rPr sz="2000" spc="-34" dirty="0" smtClean="0">
                <a:latin typeface="Arial"/>
                <a:cs typeface="Arial"/>
              </a:rPr>
              <a:t> </a:t>
            </a:r>
            <a:r>
              <a:rPr sz="2000" spc="0" dirty="0" smtClean="0">
                <a:latin typeface="Arial"/>
                <a:cs typeface="Arial"/>
              </a:rPr>
              <a:t>que</a:t>
            </a:r>
            <a:r>
              <a:rPr sz="2000" spc="-9" dirty="0" smtClean="0">
                <a:latin typeface="Arial"/>
                <a:cs typeface="Arial"/>
              </a:rPr>
              <a:t> </a:t>
            </a:r>
            <a:r>
              <a:rPr sz="2000" spc="0" dirty="0" smtClean="0">
                <a:latin typeface="Arial"/>
                <a:cs typeface="Arial"/>
              </a:rPr>
              <a:t>las</a:t>
            </a:r>
            <a:r>
              <a:rPr sz="2000" spc="4" dirty="0" smtClean="0">
                <a:latin typeface="Arial"/>
                <a:cs typeface="Arial"/>
              </a:rPr>
              <a:t> </a:t>
            </a:r>
            <a:r>
              <a:rPr sz="2000" spc="0" dirty="0" smtClean="0">
                <a:latin typeface="Arial"/>
                <a:cs typeface="Arial"/>
              </a:rPr>
              <a:t>ca</a:t>
            </a:r>
            <a:r>
              <a:rPr sz="2000" spc="4" dirty="0" smtClean="0">
                <a:latin typeface="Arial"/>
                <a:cs typeface="Arial"/>
              </a:rPr>
              <a:t>r</a:t>
            </a:r>
            <a:r>
              <a:rPr sz="2000" spc="0" dirty="0" smtClean="0">
                <a:latin typeface="Arial"/>
                <a:cs typeface="Arial"/>
              </a:rPr>
              <a:t>a</a:t>
            </a:r>
            <a:r>
              <a:rPr sz="2000" spc="4" dirty="0" smtClean="0">
                <a:latin typeface="Arial"/>
                <a:cs typeface="Arial"/>
              </a:rPr>
              <a:t>c</a:t>
            </a:r>
            <a:r>
              <a:rPr sz="2000" spc="0" dirty="0" smtClean="0">
                <a:latin typeface="Arial"/>
                <a:cs typeface="Arial"/>
              </a:rPr>
              <a:t>terí</a:t>
            </a:r>
            <a:r>
              <a:rPr sz="2000" spc="-9" dirty="0" smtClean="0">
                <a:latin typeface="Arial"/>
                <a:cs typeface="Arial"/>
              </a:rPr>
              <a:t>s</a:t>
            </a:r>
            <a:r>
              <a:rPr sz="2000" spc="0" dirty="0" smtClean="0">
                <a:latin typeface="Arial"/>
                <a:cs typeface="Arial"/>
              </a:rPr>
              <a:t>tic</a:t>
            </a:r>
            <a:r>
              <a:rPr sz="2000" spc="-9" dirty="0" smtClean="0">
                <a:latin typeface="Arial"/>
                <a:cs typeface="Arial"/>
              </a:rPr>
              <a:t>a</a:t>
            </a:r>
            <a:r>
              <a:rPr sz="2000" spc="0" dirty="0" smtClean="0">
                <a:latin typeface="Arial"/>
                <a:cs typeface="Arial"/>
              </a:rPr>
              <a:t>s </a:t>
            </a:r>
            <a:endParaRPr sz="2000" dirty="0">
              <a:latin typeface="Arial"/>
              <a:cs typeface="Arial"/>
            </a:endParaRPr>
          </a:p>
          <a:p>
            <a:pPr marL="37083" marR="275061">
              <a:lnSpc>
                <a:spcPts val="2299"/>
              </a:lnSpc>
              <a:spcBef>
                <a:spcPts val="1301"/>
              </a:spcBef>
            </a:pPr>
            <a:r>
              <a:rPr sz="2000" spc="0" dirty="0" smtClean="0">
                <a:latin typeface="Arial"/>
                <a:cs typeface="Arial"/>
              </a:rPr>
              <a:t>del si</a:t>
            </a:r>
            <a:r>
              <a:rPr sz="2000" spc="4" dirty="0" smtClean="0">
                <a:latin typeface="Arial"/>
                <a:cs typeface="Arial"/>
              </a:rPr>
              <a:t>s</a:t>
            </a:r>
            <a:r>
              <a:rPr sz="2000" spc="0" dirty="0" smtClean="0">
                <a:latin typeface="Arial"/>
                <a:cs typeface="Arial"/>
              </a:rPr>
              <a:t>te</a:t>
            </a:r>
            <a:r>
              <a:rPr sz="2000" spc="-9" dirty="0" smtClean="0">
                <a:latin typeface="Arial"/>
                <a:cs typeface="Arial"/>
              </a:rPr>
              <a:t>m</a:t>
            </a:r>
            <a:r>
              <a:rPr sz="2000" spc="0" dirty="0" smtClean="0">
                <a:latin typeface="Arial"/>
                <a:cs typeface="Arial"/>
              </a:rPr>
              <a:t>a</a:t>
            </a:r>
            <a:r>
              <a:rPr sz="2000" spc="-24" dirty="0" smtClean="0">
                <a:latin typeface="Arial"/>
                <a:cs typeface="Arial"/>
              </a:rPr>
              <a:t> </a:t>
            </a:r>
            <a:r>
              <a:rPr sz="2000" spc="0" dirty="0" smtClean="0">
                <a:latin typeface="Arial"/>
                <a:cs typeface="Arial"/>
              </a:rPr>
              <a:t>organi</a:t>
            </a:r>
            <a:r>
              <a:rPr sz="2000" spc="4" dirty="0" smtClean="0">
                <a:latin typeface="Arial"/>
                <a:cs typeface="Arial"/>
              </a:rPr>
              <a:t>z</a:t>
            </a:r>
            <a:r>
              <a:rPr sz="2000" spc="0" dirty="0" smtClean="0">
                <a:latin typeface="Arial"/>
                <a:cs typeface="Arial"/>
              </a:rPr>
              <a:t>acional</a:t>
            </a:r>
            <a:r>
              <a:rPr sz="2000" spc="-44" dirty="0" smtClean="0">
                <a:latin typeface="Arial"/>
                <a:cs typeface="Arial"/>
              </a:rPr>
              <a:t> </a:t>
            </a:r>
            <a:r>
              <a:rPr sz="2000" spc="0" dirty="0" smtClean="0">
                <a:latin typeface="Arial"/>
                <a:cs typeface="Arial"/>
              </a:rPr>
              <a:t>gener</a:t>
            </a:r>
            <a:r>
              <a:rPr sz="2000" spc="4" dirty="0" smtClean="0">
                <a:latin typeface="Arial"/>
                <a:cs typeface="Arial"/>
              </a:rPr>
              <a:t>a</a:t>
            </a:r>
            <a:r>
              <a:rPr sz="2000" spc="0" dirty="0" smtClean="0">
                <a:latin typeface="Arial"/>
                <a:cs typeface="Arial"/>
              </a:rPr>
              <a:t>n</a:t>
            </a:r>
            <a:r>
              <a:rPr sz="2000" spc="-24" dirty="0" smtClean="0">
                <a:latin typeface="Arial"/>
                <a:cs typeface="Arial"/>
              </a:rPr>
              <a:t> </a:t>
            </a:r>
            <a:r>
              <a:rPr sz="2000" spc="0" dirty="0" smtClean="0">
                <a:latin typeface="Arial"/>
                <a:cs typeface="Arial"/>
              </a:rPr>
              <a:t>un</a:t>
            </a:r>
            <a:r>
              <a:rPr sz="2000" spc="-9" dirty="0" smtClean="0">
                <a:latin typeface="Arial"/>
                <a:cs typeface="Arial"/>
              </a:rPr>
              <a:t> </a:t>
            </a:r>
            <a:r>
              <a:rPr sz="2000" spc="0" dirty="0" smtClean="0">
                <a:latin typeface="Arial"/>
                <a:cs typeface="Arial"/>
              </a:rPr>
              <a:t>determinado</a:t>
            </a:r>
            <a:r>
              <a:rPr sz="2000" spc="-39" dirty="0" smtClean="0">
                <a:latin typeface="Arial"/>
                <a:cs typeface="Arial"/>
              </a:rPr>
              <a:t> </a:t>
            </a:r>
            <a:r>
              <a:rPr sz="2000" spc="0" dirty="0" smtClean="0">
                <a:latin typeface="Arial"/>
                <a:cs typeface="Arial"/>
              </a:rPr>
              <a:t>clima </a:t>
            </a:r>
            <a:endParaRPr sz="2000" dirty="0">
              <a:latin typeface="Arial"/>
              <a:cs typeface="Arial"/>
            </a:endParaRPr>
          </a:p>
          <a:p>
            <a:pPr marL="37083" marR="275061">
              <a:lnSpc>
                <a:spcPts val="2299"/>
              </a:lnSpc>
              <a:spcBef>
                <a:spcPts val="1301"/>
              </a:spcBef>
            </a:pPr>
            <a:r>
              <a:rPr sz="2000" spc="0" dirty="0" smtClean="0">
                <a:latin typeface="Arial"/>
                <a:cs typeface="Arial"/>
              </a:rPr>
              <a:t>o</a:t>
            </a:r>
            <a:r>
              <a:rPr sz="2000" spc="4" dirty="0" smtClean="0">
                <a:latin typeface="Arial"/>
                <a:cs typeface="Arial"/>
              </a:rPr>
              <a:t>r</a:t>
            </a:r>
            <a:r>
              <a:rPr sz="2000" spc="0" dirty="0" smtClean="0">
                <a:latin typeface="Arial"/>
                <a:cs typeface="Arial"/>
              </a:rPr>
              <a:t>gani</a:t>
            </a:r>
            <a:r>
              <a:rPr sz="2000" spc="9" dirty="0" smtClean="0">
                <a:latin typeface="Arial"/>
                <a:cs typeface="Arial"/>
              </a:rPr>
              <a:t>z</a:t>
            </a:r>
            <a:r>
              <a:rPr sz="2000" spc="0" dirty="0" smtClean="0">
                <a:latin typeface="Arial"/>
                <a:cs typeface="Arial"/>
              </a:rPr>
              <a:t>a</a:t>
            </a:r>
            <a:r>
              <a:rPr sz="2000" spc="4" dirty="0" smtClean="0">
                <a:latin typeface="Arial"/>
                <a:cs typeface="Arial"/>
              </a:rPr>
              <a:t>c</a:t>
            </a:r>
            <a:r>
              <a:rPr sz="2000" spc="0" dirty="0" smtClean="0">
                <a:latin typeface="Arial"/>
                <a:cs typeface="Arial"/>
              </a:rPr>
              <a:t>ional.</a:t>
            </a:r>
            <a:endParaRPr sz="2000" dirty="0">
              <a:latin typeface="Arial"/>
              <a:cs typeface="Arial"/>
            </a:endParaRPr>
          </a:p>
          <a:p>
            <a:pPr marL="37083" marR="189209" indent="-24383">
              <a:lnSpc>
                <a:spcPts val="2357"/>
              </a:lnSpc>
              <a:spcBef>
                <a:spcPts val="1336"/>
              </a:spcBef>
            </a:pPr>
            <a:r>
              <a:rPr sz="2000" b="1" spc="0" dirty="0" smtClean="0">
                <a:solidFill>
                  <a:srgbClr val="1C4B74"/>
                </a:solidFill>
                <a:latin typeface="Arial"/>
                <a:cs typeface="Arial"/>
              </a:rPr>
              <a:t>Da</a:t>
            </a:r>
            <a:r>
              <a:rPr sz="2000" b="1" spc="4" dirty="0" smtClean="0">
                <a:solidFill>
                  <a:srgbClr val="1C4B74"/>
                </a:solidFill>
                <a:latin typeface="Arial"/>
                <a:cs typeface="Arial"/>
              </a:rPr>
              <a:t> </a:t>
            </a:r>
            <a:r>
              <a:rPr sz="2000" b="1" spc="-9" dirty="0" smtClean="0">
                <a:solidFill>
                  <a:srgbClr val="1C4B74"/>
                </a:solidFill>
                <a:latin typeface="Arial"/>
                <a:cs typeface="Arial"/>
              </a:rPr>
              <a:t>S</a:t>
            </a:r>
            <a:r>
              <a:rPr sz="2000" b="1" spc="0" dirty="0" smtClean="0">
                <a:solidFill>
                  <a:srgbClr val="1C4B74"/>
                </a:solidFill>
                <a:latin typeface="Arial"/>
                <a:cs typeface="Arial"/>
              </a:rPr>
              <a:t>i</a:t>
            </a:r>
            <a:r>
              <a:rPr sz="2000" b="1" spc="-9" dirty="0" smtClean="0">
                <a:solidFill>
                  <a:srgbClr val="1C4B74"/>
                </a:solidFill>
                <a:latin typeface="Arial"/>
                <a:cs typeface="Arial"/>
              </a:rPr>
              <a:t>l</a:t>
            </a:r>
            <a:r>
              <a:rPr sz="2000" b="1" spc="-19" dirty="0" smtClean="0">
                <a:solidFill>
                  <a:srgbClr val="1C4B74"/>
                </a:solidFill>
                <a:latin typeface="Arial"/>
                <a:cs typeface="Arial"/>
              </a:rPr>
              <a:t>v</a:t>
            </a:r>
            <a:r>
              <a:rPr sz="2000" b="1" spc="0" dirty="0" smtClean="0">
                <a:solidFill>
                  <a:srgbClr val="1C4B74"/>
                </a:solidFill>
                <a:latin typeface="Arial"/>
                <a:cs typeface="Arial"/>
              </a:rPr>
              <a:t>a, </a:t>
            </a:r>
            <a:r>
              <a:rPr sz="2000" b="1" spc="4" dirty="0" smtClean="0">
                <a:solidFill>
                  <a:srgbClr val="1C4B74"/>
                </a:solidFill>
                <a:latin typeface="Arial"/>
                <a:cs typeface="Arial"/>
              </a:rPr>
              <a:t>R</a:t>
            </a:r>
            <a:r>
              <a:rPr sz="2000" b="1" spc="0" dirty="0" smtClean="0">
                <a:solidFill>
                  <a:srgbClr val="1C4B74"/>
                </a:solidFill>
                <a:latin typeface="Arial"/>
                <a:cs typeface="Arial"/>
              </a:rPr>
              <a:t>.</a:t>
            </a:r>
            <a:r>
              <a:rPr sz="2000" b="1" spc="-19" dirty="0" smtClean="0">
                <a:solidFill>
                  <a:srgbClr val="1C4B74"/>
                </a:solidFill>
                <a:latin typeface="Arial"/>
                <a:cs typeface="Arial"/>
              </a:rPr>
              <a:t> </a:t>
            </a:r>
            <a:r>
              <a:rPr sz="2000" b="1" spc="0" dirty="0" smtClean="0">
                <a:solidFill>
                  <a:srgbClr val="1C4B74"/>
                </a:solidFill>
                <a:latin typeface="Arial"/>
                <a:cs typeface="Arial"/>
              </a:rPr>
              <a:t>(</a:t>
            </a:r>
            <a:r>
              <a:rPr sz="2000" b="1" spc="4" dirty="0" smtClean="0">
                <a:solidFill>
                  <a:srgbClr val="1C4B74"/>
                </a:solidFill>
                <a:latin typeface="Arial"/>
                <a:cs typeface="Arial"/>
              </a:rPr>
              <a:t>1</a:t>
            </a:r>
            <a:r>
              <a:rPr sz="2000" b="1" spc="0" dirty="0" smtClean="0">
                <a:solidFill>
                  <a:srgbClr val="1C4B74"/>
                </a:solidFill>
                <a:latin typeface="Arial"/>
                <a:cs typeface="Arial"/>
              </a:rPr>
              <a:t>995:</a:t>
            </a:r>
            <a:r>
              <a:rPr sz="2000" b="1" spc="-19" dirty="0" smtClean="0">
                <a:solidFill>
                  <a:srgbClr val="1C4B74"/>
                </a:solidFill>
                <a:latin typeface="Arial"/>
                <a:cs typeface="Arial"/>
              </a:rPr>
              <a:t> </a:t>
            </a:r>
            <a:r>
              <a:rPr sz="2000" b="1" spc="0" dirty="0" smtClean="0">
                <a:solidFill>
                  <a:srgbClr val="1C4B74"/>
                </a:solidFill>
                <a:latin typeface="Arial"/>
                <a:cs typeface="Arial"/>
              </a:rPr>
              <a:t>425) </a:t>
            </a:r>
            <a:r>
              <a:rPr sz="2000" spc="0" dirty="0" smtClean="0">
                <a:latin typeface="Arial"/>
                <a:cs typeface="Arial"/>
              </a:rPr>
              <a:t>R</a:t>
            </a:r>
            <a:r>
              <a:rPr sz="2000" spc="4" dirty="0" smtClean="0">
                <a:latin typeface="Arial"/>
                <a:cs typeface="Arial"/>
              </a:rPr>
              <a:t>e</a:t>
            </a:r>
            <a:r>
              <a:rPr sz="2000" spc="0" dirty="0" smtClean="0">
                <a:latin typeface="Arial"/>
                <a:cs typeface="Arial"/>
              </a:rPr>
              <a:t>s</a:t>
            </a:r>
            <a:r>
              <a:rPr sz="2000" spc="4" dirty="0" smtClean="0">
                <a:latin typeface="Arial"/>
                <a:cs typeface="Arial"/>
              </a:rPr>
              <a:t>p</a:t>
            </a:r>
            <a:r>
              <a:rPr sz="2000" spc="0" dirty="0" smtClean="0">
                <a:latin typeface="Arial"/>
                <a:cs typeface="Arial"/>
              </a:rPr>
              <a:t>e</a:t>
            </a:r>
            <a:r>
              <a:rPr sz="2000" spc="4" dirty="0" smtClean="0">
                <a:latin typeface="Arial"/>
                <a:cs typeface="Arial"/>
              </a:rPr>
              <a:t>c</a:t>
            </a:r>
            <a:r>
              <a:rPr sz="2000" spc="0" dirty="0" smtClean="0">
                <a:latin typeface="Arial"/>
                <a:cs typeface="Arial"/>
              </a:rPr>
              <a:t>to</a:t>
            </a:r>
            <a:r>
              <a:rPr sz="2000" spc="-39" dirty="0" smtClean="0">
                <a:latin typeface="Arial"/>
                <a:cs typeface="Arial"/>
              </a:rPr>
              <a:t> </a:t>
            </a:r>
            <a:r>
              <a:rPr sz="2000" spc="0" dirty="0" smtClean="0">
                <a:latin typeface="Arial"/>
                <a:cs typeface="Arial"/>
              </a:rPr>
              <a:t>al clima</a:t>
            </a:r>
            <a:r>
              <a:rPr sz="2000" spc="-14" dirty="0" smtClean="0">
                <a:latin typeface="Arial"/>
                <a:cs typeface="Arial"/>
              </a:rPr>
              <a:t> </a:t>
            </a:r>
            <a:r>
              <a:rPr sz="2000" spc="0" dirty="0" smtClean="0">
                <a:latin typeface="Arial"/>
                <a:cs typeface="Arial"/>
              </a:rPr>
              <a:t>o</a:t>
            </a:r>
            <a:r>
              <a:rPr sz="2000" spc="4" dirty="0" smtClean="0">
                <a:latin typeface="Arial"/>
                <a:cs typeface="Arial"/>
              </a:rPr>
              <a:t>r</a:t>
            </a:r>
            <a:r>
              <a:rPr sz="2000" spc="0" dirty="0" smtClean="0">
                <a:latin typeface="Arial"/>
                <a:cs typeface="Arial"/>
              </a:rPr>
              <a:t>gani</a:t>
            </a:r>
            <a:r>
              <a:rPr sz="2000" spc="9" dirty="0" smtClean="0">
                <a:latin typeface="Arial"/>
                <a:cs typeface="Arial"/>
              </a:rPr>
              <a:t>z</a:t>
            </a:r>
            <a:r>
              <a:rPr sz="2000" spc="0" dirty="0" smtClean="0">
                <a:latin typeface="Arial"/>
                <a:cs typeface="Arial"/>
              </a:rPr>
              <a:t>a</a:t>
            </a:r>
            <a:r>
              <a:rPr sz="2000" spc="4" dirty="0" smtClean="0">
                <a:latin typeface="Arial"/>
                <a:cs typeface="Arial"/>
              </a:rPr>
              <a:t>c</a:t>
            </a:r>
            <a:r>
              <a:rPr sz="2000" spc="0" dirty="0" smtClean="0">
                <a:latin typeface="Arial"/>
                <a:cs typeface="Arial"/>
              </a:rPr>
              <a:t>ional</a:t>
            </a:r>
            <a:r>
              <a:rPr sz="2000" spc="-34" dirty="0" smtClean="0">
                <a:latin typeface="Arial"/>
                <a:cs typeface="Arial"/>
              </a:rPr>
              <a:t> </a:t>
            </a:r>
            <a:r>
              <a:rPr sz="2000" spc="0" dirty="0" smtClean="0">
                <a:latin typeface="Arial"/>
                <a:cs typeface="Arial"/>
              </a:rPr>
              <a:t>s</a:t>
            </a:r>
            <a:r>
              <a:rPr sz="2000" spc="4" dirty="0" smtClean="0">
                <a:latin typeface="Arial"/>
                <a:cs typeface="Arial"/>
              </a:rPr>
              <a:t>e</a:t>
            </a:r>
            <a:r>
              <a:rPr sz="2000" spc="0" dirty="0" smtClean="0">
                <a:latin typeface="Arial"/>
                <a:cs typeface="Arial"/>
              </a:rPr>
              <a:t>ñala</a:t>
            </a:r>
            <a:r>
              <a:rPr sz="2000" spc="-9" dirty="0" smtClean="0">
                <a:latin typeface="Arial"/>
                <a:cs typeface="Arial"/>
              </a:rPr>
              <a:t> </a:t>
            </a:r>
            <a:r>
              <a:rPr sz="2000" spc="0" dirty="0" smtClean="0">
                <a:latin typeface="Arial"/>
                <a:cs typeface="Arial"/>
              </a:rPr>
              <a:t>lo </a:t>
            </a:r>
            <a:endParaRPr sz="2000" dirty="0">
              <a:latin typeface="Arial"/>
              <a:cs typeface="Arial"/>
            </a:endParaRPr>
          </a:p>
          <a:p>
            <a:pPr marL="37083" marR="189209">
              <a:lnSpc>
                <a:spcPts val="2299"/>
              </a:lnSpc>
              <a:spcBef>
                <a:spcPts val="1334"/>
              </a:spcBef>
            </a:pPr>
            <a:r>
              <a:rPr sz="2000" spc="0" dirty="0" smtClean="0">
                <a:latin typeface="Arial"/>
                <a:cs typeface="Arial"/>
              </a:rPr>
              <a:t>si</a:t>
            </a:r>
            <a:r>
              <a:rPr sz="2000" spc="4" dirty="0" smtClean="0">
                <a:latin typeface="Arial"/>
                <a:cs typeface="Arial"/>
              </a:rPr>
              <a:t>g</a:t>
            </a:r>
            <a:r>
              <a:rPr sz="2000" spc="0" dirty="0" smtClean="0">
                <a:latin typeface="Arial"/>
                <a:cs typeface="Arial"/>
              </a:rPr>
              <a:t>uiente:</a:t>
            </a:r>
            <a:r>
              <a:rPr sz="2000" spc="-29" dirty="0" smtClean="0">
                <a:latin typeface="Arial"/>
                <a:cs typeface="Arial"/>
              </a:rPr>
              <a:t> </a:t>
            </a:r>
            <a:r>
              <a:rPr sz="2000" spc="0" dirty="0" smtClean="0">
                <a:latin typeface="Arial"/>
                <a:cs typeface="Arial"/>
              </a:rPr>
              <a:t>“…</a:t>
            </a:r>
            <a:r>
              <a:rPr sz="2000" spc="4" dirty="0" smtClean="0">
                <a:latin typeface="Arial"/>
                <a:cs typeface="Arial"/>
              </a:rPr>
              <a:t>e</a:t>
            </a:r>
            <a:r>
              <a:rPr sz="2000" spc="0" dirty="0" smtClean="0">
                <a:latin typeface="Arial"/>
                <a:cs typeface="Arial"/>
              </a:rPr>
              <a:t>s</a:t>
            </a:r>
            <a:r>
              <a:rPr sz="2000" spc="-19" dirty="0" smtClean="0">
                <a:latin typeface="Arial"/>
                <a:cs typeface="Arial"/>
              </a:rPr>
              <a:t> </a:t>
            </a:r>
            <a:r>
              <a:rPr sz="2000" spc="0" dirty="0" smtClean="0">
                <a:latin typeface="Arial"/>
                <a:cs typeface="Arial"/>
              </a:rPr>
              <a:t>el ambiente</a:t>
            </a:r>
            <a:r>
              <a:rPr sz="2000" spc="-29" dirty="0" smtClean="0">
                <a:latin typeface="Arial"/>
                <a:cs typeface="Arial"/>
              </a:rPr>
              <a:t> </a:t>
            </a:r>
            <a:r>
              <a:rPr sz="2000" spc="0" dirty="0" smtClean="0">
                <a:latin typeface="Arial"/>
                <a:cs typeface="Arial"/>
              </a:rPr>
              <a:t>p</a:t>
            </a:r>
            <a:r>
              <a:rPr sz="2000" spc="4" dirty="0" smtClean="0">
                <a:latin typeface="Arial"/>
                <a:cs typeface="Arial"/>
              </a:rPr>
              <a:t>s</a:t>
            </a:r>
            <a:r>
              <a:rPr sz="2000" spc="0" dirty="0" smtClean="0">
                <a:latin typeface="Arial"/>
                <a:cs typeface="Arial"/>
              </a:rPr>
              <a:t>ic</a:t>
            </a:r>
            <a:r>
              <a:rPr sz="2000" spc="4" dirty="0" smtClean="0">
                <a:latin typeface="Arial"/>
                <a:cs typeface="Arial"/>
              </a:rPr>
              <a:t>o</a:t>
            </a:r>
            <a:r>
              <a:rPr sz="2000" spc="0" dirty="0" smtClean="0">
                <a:latin typeface="Arial"/>
                <a:cs typeface="Arial"/>
              </a:rPr>
              <a:t>lógi</a:t>
            </a:r>
            <a:r>
              <a:rPr sz="2000" spc="4" dirty="0" smtClean="0">
                <a:latin typeface="Arial"/>
                <a:cs typeface="Arial"/>
              </a:rPr>
              <a:t>c</a:t>
            </a:r>
            <a:r>
              <a:rPr sz="2000" spc="0" dirty="0" smtClean="0">
                <a:latin typeface="Arial"/>
                <a:cs typeface="Arial"/>
              </a:rPr>
              <a:t>o</a:t>
            </a:r>
            <a:r>
              <a:rPr sz="2000" spc="-24" dirty="0" smtClean="0">
                <a:latin typeface="Arial"/>
                <a:cs typeface="Arial"/>
              </a:rPr>
              <a:t> </a:t>
            </a:r>
            <a:r>
              <a:rPr sz="2000" spc="0" dirty="0" smtClean="0">
                <a:latin typeface="Arial"/>
                <a:cs typeface="Arial"/>
              </a:rPr>
              <a:t>que</a:t>
            </a:r>
            <a:r>
              <a:rPr sz="2000" spc="-9" dirty="0" smtClean="0">
                <a:latin typeface="Arial"/>
                <a:cs typeface="Arial"/>
              </a:rPr>
              <a:t> </a:t>
            </a:r>
            <a:r>
              <a:rPr sz="2000" spc="0" dirty="0" smtClean="0">
                <a:latin typeface="Arial"/>
                <a:cs typeface="Arial"/>
              </a:rPr>
              <a:t>r</a:t>
            </a:r>
            <a:r>
              <a:rPr sz="2000" spc="4" dirty="0" smtClean="0">
                <a:latin typeface="Arial"/>
                <a:cs typeface="Arial"/>
              </a:rPr>
              <a:t>e</a:t>
            </a:r>
            <a:r>
              <a:rPr sz="2000" spc="0" dirty="0" smtClean="0">
                <a:latin typeface="Arial"/>
                <a:cs typeface="Arial"/>
              </a:rPr>
              <a:t>s</a:t>
            </a:r>
            <a:r>
              <a:rPr sz="2000" spc="4" dirty="0" smtClean="0">
                <a:latin typeface="Arial"/>
                <a:cs typeface="Arial"/>
              </a:rPr>
              <a:t>u</a:t>
            </a:r>
            <a:r>
              <a:rPr sz="2000" spc="0" dirty="0" smtClean="0">
                <a:latin typeface="Arial"/>
                <a:cs typeface="Arial"/>
              </a:rPr>
              <a:t>lta</a:t>
            </a:r>
            <a:r>
              <a:rPr sz="2000" spc="-29" dirty="0" smtClean="0">
                <a:latin typeface="Arial"/>
                <a:cs typeface="Arial"/>
              </a:rPr>
              <a:t> </a:t>
            </a:r>
            <a:r>
              <a:rPr sz="2000" spc="0" dirty="0" smtClean="0">
                <a:latin typeface="Arial"/>
                <a:cs typeface="Arial"/>
              </a:rPr>
              <a:t>de</a:t>
            </a:r>
            <a:r>
              <a:rPr sz="2000" spc="-9" dirty="0" smtClean="0">
                <a:latin typeface="Arial"/>
                <a:cs typeface="Arial"/>
              </a:rPr>
              <a:t> </a:t>
            </a:r>
            <a:r>
              <a:rPr sz="2000" spc="0" dirty="0" smtClean="0">
                <a:latin typeface="Arial"/>
                <a:cs typeface="Arial"/>
              </a:rPr>
              <a:t>los </a:t>
            </a:r>
            <a:endParaRPr sz="2000" dirty="0">
              <a:latin typeface="Arial"/>
              <a:cs typeface="Arial"/>
            </a:endParaRPr>
          </a:p>
          <a:p>
            <a:pPr marL="37083" marR="189209">
              <a:lnSpc>
                <a:spcPts val="2299"/>
              </a:lnSpc>
              <a:spcBef>
                <a:spcPts val="1301"/>
              </a:spcBef>
            </a:pPr>
            <a:r>
              <a:rPr sz="2000" spc="0" dirty="0" smtClean="0">
                <a:latin typeface="Arial"/>
                <a:cs typeface="Arial"/>
              </a:rPr>
              <a:t>c</a:t>
            </a:r>
            <a:r>
              <a:rPr sz="2000" spc="4" dirty="0" smtClean="0">
                <a:latin typeface="Arial"/>
                <a:cs typeface="Arial"/>
              </a:rPr>
              <a:t>o</a:t>
            </a:r>
            <a:r>
              <a:rPr sz="2000" spc="0" dirty="0" smtClean="0">
                <a:latin typeface="Arial"/>
                <a:cs typeface="Arial"/>
              </a:rPr>
              <a:t>mpo</a:t>
            </a:r>
            <a:r>
              <a:rPr sz="2000" spc="4" dirty="0" smtClean="0">
                <a:latin typeface="Arial"/>
                <a:cs typeface="Arial"/>
              </a:rPr>
              <a:t>r</a:t>
            </a:r>
            <a:r>
              <a:rPr sz="2000" spc="0" dirty="0" smtClean="0">
                <a:latin typeface="Arial"/>
                <a:cs typeface="Arial"/>
              </a:rPr>
              <a:t>tamien</a:t>
            </a:r>
            <a:r>
              <a:rPr sz="2000" spc="-9" dirty="0" smtClean="0">
                <a:latin typeface="Arial"/>
                <a:cs typeface="Arial"/>
              </a:rPr>
              <a:t>t</a:t>
            </a:r>
            <a:r>
              <a:rPr sz="2000" spc="0" dirty="0" smtClean="0">
                <a:latin typeface="Arial"/>
                <a:cs typeface="Arial"/>
              </a:rPr>
              <a:t>os,</a:t>
            </a:r>
            <a:r>
              <a:rPr sz="2000" spc="-59" dirty="0" smtClean="0">
                <a:latin typeface="Arial"/>
                <a:cs typeface="Arial"/>
              </a:rPr>
              <a:t> </a:t>
            </a:r>
            <a:r>
              <a:rPr sz="2000" spc="0" dirty="0" smtClean="0">
                <a:latin typeface="Arial"/>
                <a:cs typeface="Arial"/>
              </a:rPr>
              <a:t>los</a:t>
            </a:r>
            <a:r>
              <a:rPr sz="2000" spc="-9" dirty="0" smtClean="0">
                <a:latin typeface="Arial"/>
                <a:cs typeface="Arial"/>
              </a:rPr>
              <a:t> </a:t>
            </a:r>
            <a:r>
              <a:rPr sz="2000" spc="0" dirty="0" smtClean="0">
                <a:latin typeface="Arial"/>
                <a:cs typeface="Arial"/>
              </a:rPr>
              <a:t>modelos</a:t>
            </a:r>
            <a:r>
              <a:rPr sz="2000" spc="-19" dirty="0" smtClean="0">
                <a:latin typeface="Arial"/>
                <a:cs typeface="Arial"/>
              </a:rPr>
              <a:t> </a:t>
            </a:r>
            <a:r>
              <a:rPr sz="2000" spc="0" dirty="0" smtClean="0">
                <a:latin typeface="Arial"/>
                <a:cs typeface="Arial"/>
              </a:rPr>
              <a:t>de</a:t>
            </a:r>
            <a:r>
              <a:rPr sz="2000" spc="-9" dirty="0" smtClean="0">
                <a:latin typeface="Arial"/>
                <a:cs typeface="Arial"/>
              </a:rPr>
              <a:t> </a:t>
            </a:r>
            <a:r>
              <a:rPr sz="2000" spc="0" dirty="0" smtClean="0">
                <a:latin typeface="Arial"/>
                <a:cs typeface="Arial"/>
              </a:rPr>
              <a:t>ge</a:t>
            </a:r>
            <a:r>
              <a:rPr sz="2000" spc="9" dirty="0" smtClean="0">
                <a:latin typeface="Arial"/>
                <a:cs typeface="Arial"/>
              </a:rPr>
              <a:t>s</a:t>
            </a:r>
            <a:r>
              <a:rPr sz="2000" spc="0" dirty="0" smtClean="0">
                <a:latin typeface="Arial"/>
                <a:cs typeface="Arial"/>
              </a:rPr>
              <a:t>tión</a:t>
            </a:r>
            <a:r>
              <a:rPr sz="2000" spc="-14" dirty="0" smtClean="0">
                <a:latin typeface="Arial"/>
                <a:cs typeface="Arial"/>
              </a:rPr>
              <a:t> </a:t>
            </a:r>
            <a:r>
              <a:rPr sz="2000" spc="0" dirty="0" smtClean="0">
                <a:latin typeface="Arial"/>
                <a:cs typeface="Arial"/>
              </a:rPr>
              <a:t>y</a:t>
            </a:r>
            <a:r>
              <a:rPr sz="2000" spc="-9" dirty="0" smtClean="0">
                <a:latin typeface="Arial"/>
                <a:cs typeface="Arial"/>
              </a:rPr>
              <a:t> </a:t>
            </a:r>
            <a:r>
              <a:rPr sz="2000" spc="0" dirty="0" smtClean="0">
                <a:latin typeface="Arial"/>
                <a:cs typeface="Arial"/>
              </a:rPr>
              <a:t>las</a:t>
            </a:r>
            <a:r>
              <a:rPr sz="2000" spc="-9" dirty="0" smtClean="0">
                <a:latin typeface="Arial"/>
                <a:cs typeface="Arial"/>
              </a:rPr>
              <a:t> </a:t>
            </a:r>
            <a:r>
              <a:rPr sz="2000" spc="0" dirty="0" smtClean="0">
                <a:latin typeface="Arial"/>
                <a:cs typeface="Arial"/>
              </a:rPr>
              <a:t>polí</a:t>
            </a:r>
            <a:r>
              <a:rPr sz="2000" spc="-9" dirty="0" smtClean="0">
                <a:latin typeface="Arial"/>
                <a:cs typeface="Arial"/>
              </a:rPr>
              <a:t>t</a:t>
            </a:r>
            <a:r>
              <a:rPr sz="2000" spc="0" dirty="0" smtClean="0">
                <a:latin typeface="Arial"/>
                <a:cs typeface="Arial"/>
              </a:rPr>
              <a:t>ic</a:t>
            </a:r>
            <a:r>
              <a:rPr sz="2000" spc="4" dirty="0" smtClean="0">
                <a:latin typeface="Arial"/>
                <a:cs typeface="Arial"/>
              </a:rPr>
              <a:t>a</a:t>
            </a:r>
            <a:r>
              <a:rPr sz="2000" spc="0" dirty="0" smtClean="0">
                <a:latin typeface="Arial"/>
                <a:cs typeface="Arial"/>
              </a:rPr>
              <a:t>s</a:t>
            </a:r>
            <a:endParaRPr sz="2000" dirty="0">
              <a:latin typeface="Arial"/>
              <a:cs typeface="Arial"/>
            </a:endParaRPr>
          </a:p>
          <a:p>
            <a:pPr marL="37083">
              <a:lnSpc>
                <a:spcPct val="95825"/>
              </a:lnSpc>
              <a:spcBef>
                <a:spcPts val="1336"/>
              </a:spcBef>
            </a:pPr>
            <a:r>
              <a:rPr sz="2000" spc="0" dirty="0" smtClean="0">
                <a:latin typeface="Arial"/>
                <a:cs typeface="Arial"/>
              </a:rPr>
              <a:t>emp</a:t>
            </a:r>
            <a:r>
              <a:rPr sz="2000" spc="4" dirty="0" smtClean="0">
                <a:latin typeface="Arial"/>
                <a:cs typeface="Arial"/>
              </a:rPr>
              <a:t>r</a:t>
            </a:r>
            <a:r>
              <a:rPr sz="2000" spc="0" dirty="0" smtClean="0">
                <a:latin typeface="Arial"/>
                <a:cs typeface="Arial"/>
              </a:rPr>
              <a:t>e</a:t>
            </a:r>
            <a:r>
              <a:rPr sz="2000" spc="4" dirty="0" smtClean="0">
                <a:latin typeface="Arial"/>
                <a:cs typeface="Arial"/>
              </a:rPr>
              <a:t>s</a:t>
            </a:r>
            <a:r>
              <a:rPr sz="2000" spc="0" dirty="0" smtClean="0">
                <a:latin typeface="Arial"/>
                <a:cs typeface="Arial"/>
              </a:rPr>
              <a:t>a</a:t>
            </a:r>
            <a:r>
              <a:rPr sz="2000" spc="4" dirty="0" smtClean="0">
                <a:latin typeface="Arial"/>
                <a:cs typeface="Arial"/>
              </a:rPr>
              <a:t>r</a:t>
            </a:r>
            <a:r>
              <a:rPr sz="2000" spc="0" dirty="0" smtClean="0">
                <a:latin typeface="Arial"/>
                <a:cs typeface="Arial"/>
              </a:rPr>
              <a:t>iale</a:t>
            </a:r>
            <a:r>
              <a:rPr sz="2000" spc="4" dirty="0" smtClean="0">
                <a:latin typeface="Arial"/>
                <a:cs typeface="Arial"/>
              </a:rPr>
              <a:t>s</a:t>
            </a:r>
            <a:r>
              <a:rPr sz="2000" spc="0" dirty="0" smtClean="0">
                <a:latin typeface="Arial"/>
                <a:cs typeface="Arial"/>
              </a:rPr>
              <a:t>,</a:t>
            </a:r>
            <a:r>
              <a:rPr sz="2000" spc="-54" dirty="0" smtClean="0">
                <a:latin typeface="Arial"/>
                <a:cs typeface="Arial"/>
              </a:rPr>
              <a:t> </a:t>
            </a:r>
            <a:r>
              <a:rPr sz="2000" spc="0" dirty="0" smtClean="0">
                <a:latin typeface="Arial"/>
                <a:cs typeface="Arial"/>
              </a:rPr>
              <a:t>y</a:t>
            </a:r>
            <a:r>
              <a:rPr sz="2000" spc="-9" dirty="0" smtClean="0">
                <a:latin typeface="Arial"/>
                <a:cs typeface="Arial"/>
              </a:rPr>
              <a:t> </a:t>
            </a:r>
            <a:r>
              <a:rPr sz="2000" spc="0" dirty="0" smtClean="0">
                <a:latin typeface="Arial"/>
                <a:cs typeface="Arial"/>
              </a:rPr>
              <a:t>que</a:t>
            </a:r>
            <a:r>
              <a:rPr sz="2000" spc="-9" dirty="0" smtClean="0">
                <a:latin typeface="Arial"/>
                <a:cs typeface="Arial"/>
              </a:rPr>
              <a:t> </a:t>
            </a:r>
            <a:r>
              <a:rPr sz="2000" spc="0" dirty="0" smtClean="0">
                <a:latin typeface="Arial"/>
                <a:cs typeface="Arial"/>
              </a:rPr>
              <a:t>se</a:t>
            </a:r>
            <a:r>
              <a:rPr sz="2000" spc="-9" dirty="0" smtClean="0">
                <a:latin typeface="Arial"/>
                <a:cs typeface="Arial"/>
              </a:rPr>
              <a:t> </a:t>
            </a:r>
            <a:r>
              <a:rPr sz="2000" spc="0" dirty="0" smtClean="0">
                <a:latin typeface="Arial"/>
                <a:cs typeface="Arial"/>
              </a:rPr>
              <a:t>r</a:t>
            </a:r>
            <a:r>
              <a:rPr sz="2000" spc="4" dirty="0" smtClean="0">
                <a:latin typeface="Arial"/>
                <a:cs typeface="Arial"/>
              </a:rPr>
              <a:t>e</a:t>
            </a:r>
            <a:r>
              <a:rPr sz="2000" spc="0" dirty="0" smtClean="0">
                <a:latin typeface="Arial"/>
                <a:cs typeface="Arial"/>
              </a:rPr>
              <a:t>flejan</a:t>
            </a:r>
            <a:r>
              <a:rPr sz="2000" spc="-24" dirty="0" smtClean="0">
                <a:latin typeface="Arial"/>
                <a:cs typeface="Arial"/>
              </a:rPr>
              <a:t> </a:t>
            </a:r>
            <a:r>
              <a:rPr sz="2000" spc="0" dirty="0" smtClean="0">
                <a:latin typeface="Arial"/>
                <a:cs typeface="Arial"/>
              </a:rPr>
              <a:t>en las</a:t>
            </a:r>
            <a:r>
              <a:rPr sz="2000" spc="-9" dirty="0" smtClean="0">
                <a:latin typeface="Arial"/>
                <a:cs typeface="Arial"/>
              </a:rPr>
              <a:t> </a:t>
            </a:r>
            <a:r>
              <a:rPr sz="2000" spc="0" dirty="0" smtClean="0">
                <a:latin typeface="Arial"/>
                <a:cs typeface="Arial"/>
              </a:rPr>
              <a:t>r</a:t>
            </a:r>
            <a:r>
              <a:rPr sz="2000" spc="4" dirty="0" smtClean="0">
                <a:latin typeface="Arial"/>
                <a:cs typeface="Arial"/>
              </a:rPr>
              <a:t>e</a:t>
            </a:r>
            <a:r>
              <a:rPr sz="2000" spc="0" dirty="0" smtClean="0">
                <a:latin typeface="Arial"/>
                <a:cs typeface="Arial"/>
              </a:rPr>
              <a:t>la</a:t>
            </a:r>
            <a:r>
              <a:rPr sz="2000" spc="4" dirty="0" smtClean="0">
                <a:latin typeface="Arial"/>
                <a:cs typeface="Arial"/>
              </a:rPr>
              <a:t>c</a:t>
            </a:r>
            <a:r>
              <a:rPr sz="2000" spc="0" dirty="0" smtClean="0">
                <a:latin typeface="Arial"/>
                <a:cs typeface="Arial"/>
              </a:rPr>
              <a:t>iones</a:t>
            </a:r>
            <a:r>
              <a:rPr sz="2000" spc="-29" dirty="0" smtClean="0">
                <a:latin typeface="Arial"/>
                <a:cs typeface="Arial"/>
              </a:rPr>
              <a:t> </a:t>
            </a:r>
            <a:r>
              <a:rPr sz="2000" spc="0" dirty="0" smtClean="0">
                <a:latin typeface="Arial"/>
                <a:cs typeface="Arial"/>
              </a:rPr>
              <a:t>interpe</a:t>
            </a:r>
            <a:r>
              <a:rPr sz="2000" spc="9" dirty="0" smtClean="0">
                <a:latin typeface="Arial"/>
                <a:cs typeface="Arial"/>
              </a:rPr>
              <a:t>r</a:t>
            </a:r>
            <a:r>
              <a:rPr sz="2000" spc="0" dirty="0" smtClean="0">
                <a:latin typeface="Arial"/>
                <a:cs typeface="Arial"/>
              </a:rPr>
              <a:t>s</a:t>
            </a:r>
            <a:r>
              <a:rPr sz="2000" spc="4" dirty="0" smtClean="0">
                <a:latin typeface="Arial"/>
                <a:cs typeface="Arial"/>
              </a:rPr>
              <a:t>o</a:t>
            </a:r>
            <a:r>
              <a:rPr sz="2000" spc="0" dirty="0" smtClean="0">
                <a:latin typeface="Arial"/>
                <a:cs typeface="Arial"/>
              </a:rPr>
              <a:t>nale</a:t>
            </a:r>
            <a:r>
              <a:rPr sz="2000" spc="9" dirty="0" smtClean="0">
                <a:latin typeface="Arial"/>
                <a:cs typeface="Arial"/>
              </a:rPr>
              <a:t>s</a:t>
            </a:r>
            <a:r>
              <a:rPr sz="2000" spc="-9" dirty="0" smtClean="0">
                <a:latin typeface="Arial"/>
                <a:cs typeface="Arial"/>
              </a:rPr>
              <a:t>…</a:t>
            </a:r>
            <a:r>
              <a:rPr sz="2000" spc="0" dirty="0" smtClean="0">
                <a:latin typeface="Arial"/>
                <a:cs typeface="Arial"/>
              </a:rPr>
              <a:t>”.</a:t>
            </a:r>
            <a:endParaRPr sz="2000" dirty="0">
              <a:latin typeface="Arial"/>
              <a:cs typeface="Arial"/>
            </a:endParaRPr>
          </a:p>
        </p:txBody>
      </p:sp>
      <p:sp>
        <p:nvSpPr>
          <p:cNvPr id="4" name="object 4"/>
          <p:cNvSpPr txBox="1"/>
          <p:nvPr/>
        </p:nvSpPr>
        <p:spPr>
          <a:xfrm>
            <a:off x="311302" y="4196826"/>
            <a:ext cx="180140" cy="279907"/>
          </a:xfrm>
          <a:prstGeom prst="rect">
            <a:avLst/>
          </a:prstGeom>
        </p:spPr>
        <p:txBody>
          <a:bodyPr wrap="square" lIns="0" tIns="0" rIns="0" bIns="0" rtlCol="0">
            <a:noAutofit/>
          </a:bodyPr>
          <a:lstStyle/>
          <a:p>
            <a:pPr marL="12700">
              <a:lnSpc>
                <a:spcPts val="2145"/>
              </a:lnSpc>
              <a:spcBef>
                <a:spcPts val="107"/>
              </a:spcBef>
            </a:pPr>
            <a:r>
              <a:rPr sz="2000" spc="0" dirty="0" smtClean="0">
                <a:solidFill>
                  <a:srgbClr val="1C4B74"/>
                </a:solidFill>
                <a:latin typeface="Wingdings"/>
                <a:cs typeface="Wingdings"/>
              </a:rPr>
              <a:t></a:t>
            </a:r>
            <a:endParaRPr sz="2000">
              <a:latin typeface="Wingdings"/>
              <a:cs typeface="Wingdings"/>
            </a:endParaRPr>
          </a:p>
        </p:txBody>
      </p:sp>
    </p:spTree>
    <p:extLst>
      <p:ext uri="{BB962C8B-B14F-4D97-AF65-F5344CB8AC3E}">
        <p14:creationId xmlns:p14="http://schemas.microsoft.com/office/powerpoint/2010/main" val="336176192"/>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object 13"/>
          <p:cNvSpPr/>
          <p:nvPr/>
        </p:nvSpPr>
        <p:spPr>
          <a:xfrm>
            <a:off x="1493520" y="0"/>
            <a:ext cx="7635240" cy="472439"/>
          </a:xfrm>
          <a:prstGeom prst="rect">
            <a:avLst/>
          </a:prstGeom>
          <a:blipFill>
            <a:blip r:embed="rId2" cstate="print"/>
            <a:stretch>
              <a:fillRect/>
            </a:stretch>
          </a:blipFill>
        </p:spPr>
        <p:txBody>
          <a:bodyPr wrap="square" lIns="0" tIns="0" rIns="0" bIns="0" rtlCol="0">
            <a:noAutofit/>
          </a:bodyPr>
          <a:lstStyle/>
          <a:p>
            <a:endParaRPr/>
          </a:p>
        </p:txBody>
      </p:sp>
      <p:sp>
        <p:nvSpPr>
          <p:cNvPr id="14" name="object 14"/>
          <p:cNvSpPr/>
          <p:nvPr/>
        </p:nvSpPr>
        <p:spPr>
          <a:xfrm>
            <a:off x="0" y="426720"/>
            <a:ext cx="2407919" cy="76199"/>
          </a:xfrm>
          <a:prstGeom prst="rect">
            <a:avLst/>
          </a:prstGeom>
          <a:blipFill>
            <a:blip r:embed="rId3" cstate="print"/>
            <a:stretch>
              <a:fillRect/>
            </a:stretch>
          </a:blipFill>
        </p:spPr>
        <p:txBody>
          <a:bodyPr wrap="square" lIns="0" tIns="0" rIns="0" bIns="0" rtlCol="0">
            <a:noAutofit/>
          </a:bodyPr>
          <a:lstStyle/>
          <a:p>
            <a:endParaRPr/>
          </a:p>
        </p:txBody>
      </p:sp>
      <p:sp>
        <p:nvSpPr>
          <p:cNvPr id="12" name="object 12"/>
          <p:cNvSpPr/>
          <p:nvPr/>
        </p:nvSpPr>
        <p:spPr>
          <a:xfrm>
            <a:off x="15239" y="6126480"/>
            <a:ext cx="9113520" cy="45719"/>
          </a:xfrm>
          <a:prstGeom prst="rect">
            <a:avLst/>
          </a:prstGeom>
          <a:blipFill>
            <a:blip r:embed="rId4" cstate="print"/>
            <a:stretch>
              <a:fillRect/>
            </a:stretch>
          </a:blipFill>
        </p:spPr>
        <p:txBody>
          <a:bodyPr wrap="square" lIns="0" tIns="0" rIns="0" bIns="0" rtlCol="0">
            <a:noAutofit/>
          </a:bodyPr>
          <a:lstStyle/>
          <a:p>
            <a:endParaRPr/>
          </a:p>
        </p:txBody>
      </p:sp>
      <p:sp>
        <p:nvSpPr>
          <p:cNvPr id="11" name="object 11"/>
          <p:cNvSpPr txBox="1"/>
          <p:nvPr/>
        </p:nvSpPr>
        <p:spPr>
          <a:xfrm>
            <a:off x="1493520" y="814743"/>
            <a:ext cx="7076423" cy="696206"/>
          </a:xfrm>
          <a:prstGeom prst="rect">
            <a:avLst/>
          </a:prstGeom>
        </p:spPr>
        <p:txBody>
          <a:bodyPr wrap="square" lIns="0" tIns="0" rIns="0" bIns="0" rtlCol="0">
            <a:noAutofit/>
          </a:bodyPr>
          <a:lstStyle/>
          <a:p>
            <a:pPr marL="12700">
              <a:lnSpc>
                <a:spcPts val="2555"/>
              </a:lnSpc>
              <a:spcBef>
                <a:spcPts val="127"/>
              </a:spcBef>
            </a:pPr>
            <a:r>
              <a:rPr sz="2400" b="1" spc="0" dirty="0" smtClean="0">
                <a:solidFill>
                  <a:srgbClr val="2C6C94"/>
                </a:solidFill>
                <a:latin typeface="Arial"/>
                <a:cs typeface="Arial"/>
              </a:rPr>
              <a:t>C</a:t>
            </a:r>
            <a:r>
              <a:rPr sz="2400" b="1" spc="-9" dirty="0" smtClean="0">
                <a:solidFill>
                  <a:srgbClr val="2C6C94"/>
                </a:solidFill>
                <a:latin typeface="Arial"/>
                <a:cs typeface="Arial"/>
              </a:rPr>
              <a:t>L</a:t>
            </a:r>
            <a:r>
              <a:rPr sz="2400" b="1" spc="0" dirty="0" smtClean="0">
                <a:solidFill>
                  <a:srgbClr val="2C6C94"/>
                </a:solidFill>
                <a:latin typeface="Arial"/>
                <a:cs typeface="Arial"/>
              </a:rPr>
              <a:t>IMA</a:t>
            </a:r>
            <a:r>
              <a:rPr sz="2400" b="1" spc="-100" dirty="0" smtClean="0">
                <a:solidFill>
                  <a:srgbClr val="2C6C94"/>
                </a:solidFill>
                <a:latin typeface="Arial"/>
                <a:cs typeface="Arial"/>
              </a:rPr>
              <a:t> </a:t>
            </a:r>
            <a:r>
              <a:rPr sz="2400" b="1" spc="0" dirty="0" smtClean="0">
                <a:solidFill>
                  <a:srgbClr val="2C6C94"/>
                </a:solidFill>
                <a:latin typeface="Arial"/>
                <a:cs typeface="Arial"/>
              </a:rPr>
              <a:t>ORGA</a:t>
            </a:r>
            <a:r>
              <a:rPr sz="2400" b="1" spc="-14" dirty="0" smtClean="0">
                <a:solidFill>
                  <a:srgbClr val="2C6C94"/>
                </a:solidFill>
                <a:latin typeface="Arial"/>
                <a:cs typeface="Arial"/>
              </a:rPr>
              <a:t>N</a:t>
            </a:r>
            <a:r>
              <a:rPr sz="2400" b="1" spc="0" dirty="0" smtClean="0">
                <a:solidFill>
                  <a:srgbClr val="2C6C94"/>
                </a:solidFill>
                <a:latin typeface="Arial"/>
                <a:cs typeface="Arial"/>
              </a:rPr>
              <a:t>IZA</a:t>
            </a:r>
            <a:r>
              <a:rPr sz="2400" b="1" spc="-9" dirty="0" smtClean="0">
                <a:solidFill>
                  <a:srgbClr val="2C6C94"/>
                </a:solidFill>
                <a:latin typeface="Arial"/>
                <a:cs typeface="Arial"/>
              </a:rPr>
              <a:t>C</a:t>
            </a:r>
            <a:r>
              <a:rPr sz="2400" b="1" spc="0" dirty="0" smtClean="0">
                <a:solidFill>
                  <a:srgbClr val="2C6C94"/>
                </a:solidFill>
                <a:latin typeface="Arial"/>
                <a:cs typeface="Arial"/>
              </a:rPr>
              <a:t>IONAL</a:t>
            </a:r>
            <a:r>
              <a:rPr sz="2400" b="1" spc="-39" dirty="0" smtClean="0">
                <a:solidFill>
                  <a:srgbClr val="2C6C94"/>
                </a:solidFill>
                <a:latin typeface="Arial"/>
                <a:cs typeface="Arial"/>
              </a:rPr>
              <a:t> </a:t>
            </a:r>
            <a:r>
              <a:rPr sz="2400" b="1" spc="0" dirty="0" smtClean="0">
                <a:solidFill>
                  <a:srgbClr val="2C6C94"/>
                </a:solidFill>
                <a:latin typeface="Arial"/>
                <a:cs typeface="Arial"/>
              </a:rPr>
              <a:t>S</a:t>
            </a:r>
            <a:r>
              <a:rPr sz="2400" b="1" spc="-9" dirty="0" smtClean="0">
                <a:solidFill>
                  <a:srgbClr val="2C6C94"/>
                </a:solidFill>
                <a:latin typeface="Arial"/>
                <a:cs typeface="Arial"/>
              </a:rPr>
              <a:t>E</a:t>
            </a:r>
            <a:r>
              <a:rPr sz="2400" b="1" spc="0" dirty="0" smtClean="0">
                <a:solidFill>
                  <a:srgbClr val="2C6C94"/>
                </a:solidFill>
                <a:latin typeface="Arial"/>
                <a:cs typeface="Arial"/>
              </a:rPr>
              <a:t>GUN</a:t>
            </a:r>
            <a:r>
              <a:rPr sz="2400" b="1" spc="9" dirty="0" smtClean="0">
                <a:solidFill>
                  <a:srgbClr val="2C6C94"/>
                </a:solidFill>
                <a:latin typeface="Arial"/>
                <a:cs typeface="Arial"/>
              </a:rPr>
              <a:t> </a:t>
            </a:r>
            <a:r>
              <a:rPr sz="2400" b="1" spc="0" dirty="0" smtClean="0">
                <a:solidFill>
                  <a:srgbClr val="2C6C94"/>
                </a:solidFill>
                <a:latin typeface="Arial"/>
                <a:cs typeface="Arial"/>
              </a:rPr>
              <a:t>DIF</a:t>
            </a:r>
            <a:r>
              <a:rPr sz="2400" b="1" spc="-9" dirty="0" smtClean="0">
                <a:solidFill>
                  <a:srgbClr val="2C6C94"/>
                </a:solidFill>
                <a:latin typeface="Arial"/>
                <a:cs typeface="Arial"/>
              </a:rPr>
              <a:t>E</a:t>
            </a:r>
            <a:r>
              <a:rPr sz="2400" b="1" spc="0" dirty="0" smtClean="0">
                <a:solidFill>
                  <a:srgbClr val="2C6C94"/>
                </a:solidFill>
                <a:latin typeface="Arial"/>
                <a:cs typeface="Arial"/>
              </a:rPr>
              <a:t>R</a:t>
            </a:r>
            <a:r>
              <a:rPr sz="2400" b="1" spc="-9" dirty="0" smtClean="0">
                <a:solidFill>
                  <a:srgbClr val="2C6C94"/>
                </a:solidFill>
                <a:latin typeface="Arial"/>
                <a:cs typeface="Arial"/>
              </a:rPr>
              <a:t>E</a:t>
            </a:r>
            <a:r>
              <a:rPr sz="2400" b="1" spc="0" dirty="0" smtClean="0">
                <a:solidFill>
                  <a:srgbClr val="2C6C94"/>
                </a:solidFill>
                <a:latin typeface="Arial"/>
                <a:cs typeface="Arial"/>
              </a:rPr>
              <a:t>N</a:t>
            </a:r>
            <a:r>
              <a:rPr sz="2400" b="1" spc="-9" dirty="0" smtClean="0">
                <a:solidFill>
                  <a:srgbClr val="2C6C94"/>
                </a:solidFill>
                <a:latin typeface="Arial"/>
                <a:cs typeface="Arial"/>
              </a:rPr>
              <a:t>T</a:t>
            </a:r>
            <a:r>
              <a:rPr sz="2400" b="1" spc="0" dirty="0" smtClean="0">
                <a:solidFill>
                  <a:srgbClr val="2C6C94"/>
                </a:solidFill>
                <a:latin typeface="Arial"/>
                <a:cs typeface="Arial"/>
              </a:rPr>
              <a:t>ES</a:t>
            </a:r>
            <a:endParaRPr sz="2400" dirty="0">
              <a:latin typeface="Arial"/>
              <a:cs typeface="Arial"/>
            </a:endParaRPr>
          </a:p>
          <a:p>
            <a:pPr marL="12700" marR="45765">
              <a:lnSpc>
                <a:spcPct val="95825"/>
              </a:lnSpc>
            </a:pPr>
            <a:r>
              <a:rPr sz="2400" b="1" spc="0" dirty="0" smtClean="0">
                <a:solidFill>
                  <a:srgbClr val="2C6C94"/>
                </a:solidFill>
                <a:latin typeface="Arial"/>
                <a:cs typeface="Arial"/>
              </a:rPr>
              <a:t>A</a:t>
            </a:r>
            <a:r>
              <a:rPr sz="2400" b="1" spc="-9" dirty="0" smtClean="0">
                <a:solidFill>
                  <a:srgbClr val="2C6C94"/>
                </a:solidFill>
                <a:latin typeface="Arial"/>
                <a:cs typeface="Arial"/>
              </a:rPr>
              <a:t>U</a:t>
            </a:r>
            <a:r>
              <a:rPr sz="2400" b="1" spc="-50" dirty="0" smtClean="0">
                <a:solidFill>
                  <a:srgbClr val="2C6C94"/>
                </a:solidFill>
                <a:latin typeface="Arial"/>
                <a:cs typeface="Arial"/>
              </a:rPr>
              <a:t>T</a:t>
            </a:r>
            <a:r>
              <a:rPr sz="2400" b="1" spc="0" dirty="0" smtClean="0">
                <a:solidFill>
                  <a:srgbClr val="2C6C94"/>
                </a:solidFill>
                <a:latin typeface="Arial"/>
                <a:cs typeface="Arial"/>
              </a:rPr>
              <a:t>ORES</a:t>
            </a:r>
            <a:endParaRPr sz="2400" dirty="0">
              <a:latin typeface="Arial"/>
              <a:cs typeface="Arial"/>
            </a:endParaRPr>
          </a:p>
        </p:txBody>
      </p:sp>
      <p:sp>
        <p:nvSpPr>
          <p:cNvPr id="10" name="object 10"/>
          <p:cNvSpPr txBox="1"/>
          <p:nvPr/>
        </p:nvSpPr>
        <p:spPr>
          <a:xfrm>
            <a:off x="311302" y="1910445"/>
            <a:ext cx="180140" cy="279907"/>
          </a:xfrm>
          <a:prstGeom prst="rect">
            <a:avLst/>
          </a:prstGeom>
        </p:spPr>
        <p:txBody>
          <a:bodyPr wrap="square" lIns="0" tIns="0" rIns="0" bIns="0" rtlCol="0">
            <a:noAutofit/>
          </a:bodyPr>
          <a:lstStyle/>
          <a:p>
            <a:pPr marL="12700">
              <a:lnSpc>
                <a:spcPts val="2145"/>
              </a:lnSpc>
              <a:spcBef>
                <a:spcPts val="107"/>
              </a:spcBef>
            </a:pPr>
            <a:r>
              <a:rPr sz="2000" spc="0" dirty="0" smtClean="0">
                <a:solidFill>
                  <a:srgbClr val="1C4B74"/>
                </a:solidFill>
                <a:latin typeface="Wingdings"/>
                <a:cs typeface="Wingdings"/>
              </a:rPr>
              <a:t></a:t>
            </a:r>
            <a:endParaRPr sz="2000">
              <a:latin typeface="Wingdings"/>
              <a:cs typeface="Wingdings"/>
            </a:endParaRPr>
          </a:p>
        </p:txBody>
      </p:sp>
      <p:sp>
        <p:nvSpPr>
          <p:cNvPr id="9" name="object 9"/>
          <p:cNvSpPr txBox="1"/>
          <p:nvPr/>
        </p:nvSpPr>
        <p:spPr>
          <a:xfrm>
            <a:off x="704494" y="1910350"/>
            <a:ext cx="7031556" cy="737107"/>
          </a:xfrm>
          <a:prstGeom prst="rect">
            <a:avLst/>
          </a:prstGeom>
        </p:spPr>
        <p:txBody>
          <a:bodyPr wrap="square" lIns="0" tIns="0" rIns="0" bIns="0" rtlCol="0">
            <a:noAutofit/>
          </a:bodyPr>
          <a:lstStyle/>
          <a:p>
            <a:pPr marL="12700">
              <a:lnSpc>
                <a:spcPts val="2150"/>
              </a:lnSpc>
              <a:spcBef>
                <a:spcPts val="107"/>
              </a:spcBef>
            </a:pPr>
            <a:r>
              <a:rPr sz="2000" b="1" spc="0" dirty="0" smtClean="0">
                <a:solidFill>
                  <a:srgbClr val="1C4B74"/>
                </a:solidFill>
                <a:latin typeface="Arial"/>
                <a:cs typeface="Arial"/>
              </a:rPr>
              <a:t>B</a:t>
            </a:r>
            <a:r>
              <a:rPr sz="2000" b="1" spc="4" dirty="0" smtClean="0">
                <a:solidFill>
                  <a:srgbClr val="1C4B74"/>
                </a:solidFill>
                <a:latin typeface="Arial"/>
                <a:cs typeface="Arial"/>
              </a:rPr>
              <a:t>a</a:t>
            </a:r>
            <a:r>
              <a:rPr sz="2000" b="1" spc="0" dirty="0" smtClean="0">
                <a:solidFill>
                  <a:srgbClr val="1C4B74"/>
                </a:solidFill>
                <a:latin typeface="Arial"/>
                <a:cs typeface="Arial"/>
              </a:rPr>
              <a:t>di</a:t>
            </a:r>
            <a:r>
              <a:rPr sz="2000" b="1" spc="-9" dirty="0" smtClean="0">
                <a:solidFill>
                  <a:srgbClr val="1C4B74"/>
                </a:solidFill>
                <a:latin typeface="Arial"/>
                <a:cs typeface="Arial"/>
              </a:rPr>
              <a:t>l</a:t>
            </a:r>
            <a:r>
              <a:rPr sz="2000" b="1" spc="0" dirty="0" smtClean="0">
                <a:solidFill>
                  <a:srgbClr val="1C4B74"/>
                </a:solidFill>
                <a:latin typeface="Arial"/>
                <a:cs typeface="Arial"/>
              </a:rPr>
              <a:t>lo</a:t>
            </a:r>
            <a:r>
              <a:rPr sz="2000" b="1" spc="-19" dirty="0" smtClean="0">
                <a:solidFill>
                  <a:srgbClr val="1C4B74"/>
                </a:solidFill>
                <a:latin typeface="Arial"/>
                <a:cs typeface="Arial"/>
              </a:rPr>
              <a:t> </a:t>
            </a:r>
            <a:r>
              <a:rPr sz="2000" b="1" spc="0" dirty="0" smtClean="0">
                <a:solidFill>
                  <a:srgbClr val="1C4B74"/>
                </a:solidFill>
                <a:latin typeface="Arial"/>
                <a:cs typeface="Arial"/>
              </a:rPr>
              <a:t>I.</a:t>
            </a:r>
            <a:r>
              <a:rPr sz="2000" b="1" spc="-4" dirty="0" smtClean="0">
                <a:solidFill>
                  <a:srgbClr val="1C4B74"/>
                </a:solidFill>
                <a:latin typeface="Arial"/>
                <a:cs typeface="Arial"/>
              </a:rPr>
              <a:t> </a:t>
            </a:r>
            <a:r>
              <a:rPr sz="2000" b="1" spc="0" dirty="0" smtClean="0">
                <a:solidFill>
                  <a:srgbClr val="1C4B74"/>
                </a:solidFill>
                <a:latin typeface="Arial"/>
                <a:cs typeface="Arial"/>
              </a:rPr>
              <a:t>(199</a:t>
            </a:r>
            <a:r>
              <a:rPr sz="2000" b="1" spc="4" dirty="0" smtClean="0">
                <a:solidFill>
                  <a:srgbClr val="1C4B74"/>
                </a:solidFill>
                <a:latin typeface="Arial"/>
                <a:cs typeface="Arial"/>
              </a:rPr>
              <a:t>5</a:t>
            </a:r>
            <a:r>
              <a:rPr sz="2000" b="1" spc="0" dirty="0" smtClean="0">
                <a:solidFill>
                  <a:srgbClr val="1C4B74"/>
                </a:solidFill>
                <a:latin typeface="Arial"/>
                <a:cs typeface="Arial"/>
              </a:rPr>
              <a:t>)</a:t>
            </a:r>
            <a:r>
              <a:rPr sz="2000" b="1" spc="-25" dirty="0" smtClean="0">
                <a:solidFill>
                  <a:srgbClr val="1C4B74"/>
                </a:solidFill>
                <a:latin typeface="Arial"/>
                <a:cs typeface="Arial"/>
              </a:rPr>
              <a:t> </a:t>
            </a:r>
            <a:r>
              <a:rPr sz="2000" spc="0" dirty="0" smtClean="0">
                <a:latin typeface="Arial"/>
                <a:cs typeface="Arial"/>
              </a:rPr>
              <a:t>“…</a:t>
            </a:r>
            <a:r>
              <a:rPr sz="2000" spc="4" dirty="0" smtClean="0">
                <a:latin typeface="Arial"/>
                <a:cs typeface="Arial"/>
              </a:rPr>
              <a:t>u</a:t>
            </a:r>
            <a:r>
              <a:rPr sz="2000" spc="0" dirty="0" smtClean="0">
                <a:latin typeface="Arial"/>
                <a:cs typeface="Arial"/>
              </a:rPr>
              <a:t>n</a:t>
            </a:r>
            <a:r>
              <a:rPr sz="2000" spc="-25" dirty="0" smtClean="0">
                <a:latin typeface="Arial"/>
                <a:cs typeface="Arial"/>
              </a:rPr>
              <a:t> </a:t>
            </a:r>
            <a:r>
              <a:rPr sz="2000" spc="0" dirty="0" smtClean="0">
                <a:latin typeface="Arial"/>
                <a:cs typeface="Arial"/>
              </a:rPr>
              <a:t>e</a:t>
            </a:r>
            <a:r>
              <a:rPr sz="2000" spc="4" dirty="0" smtClean="0">
                <a:latin typeface="Arial"/>
                <a:cs typeface="Arial"/>
              </a:rPr>
              <a:t>s</a:t>
            </a:r>
            <a:r>
              <a:rPr sz="2000" spc="0" dirty="0" smtClean="0">
                <a:latin typeface="Arial"/>
                <a:cs typeface="Arial"/>
              </a:rPr>
              <a:t>ti</a:t>
            </a:r>
            <a:r>
              <a:rPr sz="2000" spc="-4" dirty="0" smtClean="0">
                <a:latin typeface="Arial"/>
                <a:cs typeface="Arial"/>
              </a:rPr>
              <a:t>l</a:t>
            </a:r>
            <a:r>
              <a:rPr sz="2000" spc="0" dirty="0" smtClean="0">
                <a:latin typeface="Arial"/>
                <a:cs typeface="Arial"/>
              </a:rPr>
              <a:t>o de</a:t>
            </a:r>
            <a:r>
              <a:rPr sz="2000" spc="-14" dirty="0" smtClean="0">
                <a:latin typeface="Arial"/>
                <a:cs typeface="Arial"/>
              </a:rPr>
              <a:t> </a:t>
            </a:r>
            <a:r>
              <a:rPr sz="2000" spc="0" dirty="0" smtClean="0">
                <a:latin typeface="Arial"/>
                <a:cs typeface="Arial"/>
              </a:rPr>
              <a:t>g</a:t>
            </a:r>
            <a:r>
              <a:rPr sz="2000" spc="4" dirty="0" smtClean="0">
                <a:latin typeface="Arial"/>
                <a:cs typeface="Arial"/>
              </a:rPr>
              <a:t>r</a:t>
            </a:r>
            <a:r>
              <a:rPr sz="2000" spc="0" dirty="0" smtClean="0">
                <a:latin typeface="Arial"/>
                <a:cs typeface="Arial"/>
              </a:rPr>
              <a:t>upo,</a:t>
            </a:r>
            <a:r>
              <a:rPr sz="2000" spc="-34" dirty="0" smtClean="0">
                <a:latin typeface="Arial"/>
                <a:cs typeface="Arial"/>
              </a:rPr>
              <a:t> </a:t>
            </a:r>
            <a:r>
              <a:rPr sz="2000" spc="0" dirty="0" smtClean="0">
                <a:latin typeface="Arial"/>
                <a:cs typeface="Arial"/>
              </a:rPr>
              <a:t>una</a:t>
            </a:r>
            <a:r>
              <a:rPr sz="2000" spc="-9" dirty="0" smtClean="0">
                <a:latin typeface="Arial"/>
                <a:cs typeface="Arial"/>
              </a:rPr>
              <a:t> </a:t>
            </a:r>
            <a:r>
              <a:rPr sz="2000" spc="0" dirty="0" smtClean="0">
                <a:latin typeface="Arial"/>
                <a:cs typeface="Arial"/>
              </a:rPr>
              <a:t>imagen,</a:t>
            </a:r>
            <a:r>
              <a:rPr sz="2000" spc="-14" dirty="0" smtClean="0">
                <a:latin typeface="Arial"/>
                <a:cs typeface="Arial"/>
              </a:rPr>
              <a:t> </a:t>
            </a:r>
            <a:r>
              <a:rPr sz="2000" spc="0" dirty="0" smtClean="0">
                <a:latin typeface="Arial"/>
                <a:cs typeface="Arial"/>
              </a:rPr>
              <a:t>gen</a:t>
            </a:r>
            <a:r>
              <a:rPr sz="2000" spc="4" dirty="0" smtClean="0">
                <a:latin typeface="Arial"/>
                <a:cs typeface="Arial"/>
              </a:rPr>
              <a:t>e</a:t>
            </a:r>
            <a:r>
              <a:rPr sz="2000" spc="0" dirty="0" smtClean="0">
                <a:latin typeface="Arial"/>
                <a:cs typeface="Arial"/>
              </a:rPr>
              <a:t>r</a:t>
            </a:r>
            <a:r>
              <a:rPr sz="2000" spc="4" dirty="0" smtClean="0">
                <a:latin typeface="Arial"/>
                <a:cs typeface="Arial"/>
              </a:rPr>
              <a:t>a</a:t>
            </a:r>
            <a:r>
              <a:rPr sz="2000" spc="0" dirty="0" smtClean="0">
                <a:latin typeface="Arial"/>
                <a:cs typeface="Arial"/>
              </a:rPr>
              <a:t>do</a:t>
            </a:r>
            <a:endParaRPr sz="2000">
              <a:latin typeface="Arial"/>
              <a:cs typeface="Arial"/>
            </a:endParaRPr>
          </a:p>
          <a:p>
            <a:pPr marL="37083" marR="38176">
              <a:lnSpc>
                <a:spcPct val="95825"/>
              </a:lnSpc>
              <a:spcBef>
                <a:spcPts val="1192"/>
              </a:spcBef>
            </a:pPr>
            <a:r>
              <a:rPr sz="2000" spc="0" dirty="0" smtClean="0">
                <a:latin typeface="Arial"/>
                <a:cs typeface="Arial"/>
              </a:rPr>
              <a:t>por</a:t>
            </a:r>
            <a:r>
              <a:rPr sz="2000" spc="-19" dirty="0" smtClean="0">
                <a:latin typeface="Arial"/>
                <a:cs typeface="Arial"/>
              </a:rPr>
              <a:t> </a:t>
            </a:r>
            <a:r>
              <a:rPr sz="2000" spc="0" dirty="0" smtClean="0">
                <a:latin typeface="Arial"/>
                <a:cs typeface="Arial"/>
              </a:rPr>
              <a:t>los</a:t>
            </a:r>
            <a:r>
              <a:rPr sz="2000" spc="4" dirty="0" smtClean="0">
                <a:latin typeface="Arial"/>
                <a:cs typeface="Arial"/>
              </a:rPr>
              <a:t> </a:t>
            </a:r>
            <a:r>
              <a:rPr sz="2000" spc="-4" dirty="0" smtClean="0">
                <a:latin typeface="Arial"/>
                <a:cs typeface="Arial"/>
              </a:rPr>
              <a:t>m</a:t>
            </a:r>
            <a:r>
              <a:rPr sz="2000" spc="0" dirty="0" smtClean="0">
                <a:latin typeface="Arial"/>
                <a:cs typeface="Arial"/>
              </a:rPr>
              <a:t>iembr</a:t>
            </a:r>
            <a:r>
              <a:rPr sz="2000" spc="4" dirty="0" smtClean="0">
                <a:latin typeface="Arial"/>
                <a:cs typeface="Arial"/>
              </a:rPr>
              <a:t>o</a:t>
            </a:r>
            <a:r>
              <a:rPr sz="2000" spc="0" dirty="0" smtClean="0">
                <a:latin typeface="Arial"/>
                <a:cs typeface="Arial"/>
              </a:rPr>
              <a:t>s,</a:t>
            </a:r>
            <a:r>
              <a:rPr sz="2000" spc="-34" dirty="0" smtClean="0">
                <a:latin typeface="Arial"/>
                <a:cs typeface="Arial"/>
              </a:rPr>
              <a:t> </a:t>
            </a:r>
            <a:r>
              <a:rPr sz="2000" spc="0" dirty="0" smtClean="0">
                <a:latin typeface="Arial"/>
                <a:cs typeface="Arial"/>
              </a:rPr>
              <a:t>pe</a:t>
            </a:r>
            <a:r>
              <a:rPr sz="2000" spc="4" dirty="0" smtClean="0">
                <a:latin typeface="Arial"/>
                <a:cs typeface="Arial"/>
              </a:rPr>
              <a:t>r</a:t>
            </a:r>
            <a:r>
              <a:rPr sz="2000" spc="0" dirty="0" smtClean="0">
                <a:latin typeface="Arial"/>
                <a:cs typeface="Arial"/>
              </a:rPr>
              <a:t>o</a:t>
            </a:r>
            <a:r>
              <a:rPr sz="2000" spc="-25" dirty="0" smtClean="0">
                <a:latin typeface="Arial"/>
                <a:cs typeface="Arial"/>
              </a:rPr>
              <a:t> </a:t>
            </a:r>
            <a:r>
              <a:rPr sz="2000" spc="0" dirty="0" smtClean="0">
                <a:latin typeface="Arial"/>
                <a:cs typeface="Arial"/>
              </a:rPr>
              <a:t>que</a:t>
            </a:r>
            <a:r>
              <a:rPr sz="2000" spc="-9" dirty="0" smtClean="0">
                <a:latin typeface="Arial"/>
                <a:cs typeface="Arial"/>
              </a:rPr>
              <a:t> </a:t>
            </a:r>
            <a:r>
              <a:rPr sz="2000" spc="0" dirty="0" smtClean="0">
                <a:latin typeface="Arial"/>
                <a:cs typeface="Arial"/>
              </a:rPr>
              <a:t>les</a:t>
            </a:r>
            <a:r>
              <a:rPr sz="2000" spc="-9" dirty="0" smtClean="0">
                <a:latin typeface="Arial"/>
                <a:cs typeface="Arial"/>
              </a:rPr>
              <a:t> </a:t>
            </a:r>
            <a:r>
              <a:rPr sz="2000" spc="0" dirty="0" smtClean="0">
                <a:latin typeface="Arial"/>
                <a:cs typeface="Arial"/>
              </a:rPr>
              <a:t>tra</a:t>
            </a:r>
            <a:r>
              <a:rPr sz="2000" spc="4" dirty="0" smtClean="0">
                <a:latin typeface="Arial"/>
                <a:cs typeface="Arial"/>
              </a:rPr>
              <a:t>s</a:t>
            </a:r>
            <a:r>
              <a:rPr sz="2000" spc="0" dirty="0" smtClean="0">
                <a:latin typeface="Arial"/>
                <a:cs typeface="Arial"/>
              </a:rPr>
              <a:t>ci</a:t>
            </a:r>
            <a:r>
              <a:rPr sz="2000" spc="4" dirty="0" smtClean="0">
                <a:latin typeface="Arial"/>
                <a:cs typeface="Arial"/>
              </a:rPr>
              <a:t>e</a:t>
            </a:r>
            <a:r>
              <a:rPr sz="2000" spc="0" dirty="0" smtClean="0">
                <a:latin typeface="Arial"/>
                <a:cs typeface="Arial"/>
              </a:rPr>
              <a:t>nde”</a:t>
            </a:r>
            <a:endParaRPr sz="2000">
              <a:latin typeface="Arial"/>
              <a:cs typeface="Arial"/>
            </a:endParaRPr>
          </a:p>
        </p:txBody>
      </p:sp>
      <p:sp>
        <p:nvSpPr>
          <p:cNvPr id="8" name="object 8"/>
          <p:cNvSpPr txBox="1"/>
          <p:nvPr/>
        </p:nvSpPr>
        <p:spPr>
          <a:xfrm>
            <a:off x="311302" y="3282179"/>
            <a:ext cx="180326" cy="280212"/>
          </a:xfrm>
          <a:prstGeom prst="rect">
            <a:avLst/>
          </a:prstGeom>
        </p:spPr>
        <p:txBody>
          <a:bodyPr wrap="square" lIns="0" tIns="0" rIns="0" bIns="0" rtlCol="0">
            <a:noAutofit/>
          </a:bodyPr>
          <a:lstStyle/>
          <a:p>
            <a:pPr marL="12700">
              <a:lnSpc>
                <a:spcPts val="2145"/>
              </a:lnSpc>
              <a:spcBef>
                <a:spcPts val="107"/>
              </a:spcBef>
            </a:pPr>
            <a:r>
              <a:rPr sz="2000" spc="0" dirty="0" smtClean="0">
                <a:solidFill>
                  <a:srgbClr val="1C4B74"/>
                </a:solidFill>
                <a:latin typeface="Wingdings"/>
                <a:cs typeface="Wingdings"/>
              </a:rPr>
              <a:t></a:t>
            </a:r>
            <a:endParaRPr sz="2000">
              <a:latin typeface="Wingdings"/>
              <a:cs typeface="Wingdings"/>
            </a:endParaRPr>
          </a:p>
        </p:txBody>
      </p:sp>
      <p:sp>
        <p:nvSpPr>
          <p:cNvPr id="7" name="object 7"/>
          <p:cNvSpPr txBox="1"/>
          <p:nvPr/>
        </p:nvSpPr>
        <p:spPr>
          <a:xfrm>
            <a:off x="704494" y="3282084"/>
            <a:ext cx="7172358" cy="280212"/>
          </a:xfrm>
          <a:prstGeom prst="rect">
            <a:avLst/>
          </a:prstGeom>
        </p:spPr>
        <p:txBody>
          <a:bodyPr wrap="square" lIns="0" tIns="0" rIns="0" bIns="0" rtlCol="0">
            <a:noAutofit/>
          </a:bodyPr>
          <a:lstStyle/>
          <a:p>
            <a:pPr marL="12700">
              <a:lnSpc>
                <a:spcPts val="2150"/>
              </a:lnSpc>
              <a:spcBef>
                <a:spcPts val="107"/>
              </a:spcBef>
            </a:pPr>
            <a:r>
              <a:rPr sz="2000" b="1" spc="0" dirty="0" smtClean="0">
                <a:solidFill>
                  <a:srgbClr val="1C4B74"/>
                </a:solidFill>
                <a:latin typeface="Arial"/>
                <a:cs typeface="Arial"/>
              </a:rPr>
              <a:t>Frese</a:t>
            </a:r>
            <a:r>
              <a:rPr sz="2000" b="1" spc="-14" dirty="0" smtClean="0">
                <a:solidFill>
                  <a:srgbClr val="1C4B74"/>
                </a:solidFill>
                <a:latin typeface="Arial"/>
                <a:cs typeface="Arial"/>
              </a:rPr>
              <a:t> </a:t>
            </a:r>
            <a:r>
              <a:rPr sz="2000" b="1" spc="0" dirty="0" smtClean="0">
                <a:solidFill>
                  <a:srgbClr val="1C4B74"/>
                </a:solidFill>
                <a:latin typeface="Arial"/>
                <a:cs typeface="Arial"/>
              </a:rPr>
              <a:t>y</a:t>
            </a:r>
            <a:r>
              <a:rPr sz="2000" b="1" spc="-14" dirty="0" smtClean="0">
                <a:solidFill>
                  <a:srgbClr val="1C4B74"/>
                </a:solidFill>
                <a:latin typeface="Arial"/>
                <a:cs typeface="Arial"/>
              </a:rPr>
              <a:t> </a:t>
            </a:r>
            <a:r>
              <a:rPr sz="2000" b="1" spc="0" dirty="0" smtClean="0">
                <a:solidFill>
                  <a:srgbClr val="1C4B74"/>
                </a:solidFill>
                <a:latin typeface="Arial"/>
                <a:cs typeface="Arial"/>
              </a:rPr>
              <a:t>Fay (2001)</a:t>
            </a:r>
            <a:r>
              <a:rPr sz="2000" b="1" spc="-29" dirty="0" smtClean="0">
                <a:solidFill>
                  <a:srgbClr val="1C4B74"/>
                </a:solidFill>
                <a:latin typeface="Arial"/>
                <a:cs typeface="Arial"/>
              </a:rPr>
              <a:t> </a:t>
            </a:r>
            <a:r>
              <a:rPr sz="2000" spc="0" dirty="0" smtClean="0">
                <a:latin typeface="Arial"/>
                <a:cs typeface="Arial"/>
              </a:rPr>
              <a:t>para</a:t>
            </a:r>
            <a:r>
              <a:rPr sz="2000" spc="-19" dirty="0" smtClean="0">
                <a:latin typeface="Arial"/>
                <a:cs typeface="Arial"/>
              </a:rPr>
              <a:t> </a:t>
            </a:r>
            <a:r>
              <a:rPr sz="2000" spc="0" dirty="0" smtClean="0">
                <a:latin typeface="Arial"/>
                <a:cs typeface="Arial"/>
              </a:rPr>
              <a:t>af</a:t>
            </a:r>
            <a:r>
              <a:rPr sz="2000" spc="-4" dirty="0" smtClean="0">
                <a:latin typeface="Arial"/>
                <a:cs typeface="Arial"/>
              </a:rPr>
              <a:t>i</a:t>
            </a:r>
            <a:r>
              <a:rPr sz="2000" spc="0" dirty="0" smtClean="0">
                <a:latin typeface="Arial"/>
                <a:cs typeface="Arial"/>
              </a:rPr>
              <a:t>rmar</a:t>
            </a:r>
            <a:r>
              <a:rPr sz="2000" spc="-19" dirty="0" smtClean="0">
                <a:latin typeface="Arial"/>
                <a:cs typeface="Arial"/>
              </a:rPr>
              <a:t> </a:t>
            </a:r>
            <a:r>
              <a:rPr sz="2000" spc="0" dirty="0" smtClean="0">
                <a:latin typeface="Arial"/>
                <a:cs typeface="Arial"/>
              </a:rPr>
              <a:t>que:</a:t>
            </a:r>
            <a:r>
              <a:rPr sz="2000" spc="-29" dirty="0" smtClean="0">
                <a:latin typeface="Arial"/>
                <a:cs typeface="Arial"/>
              </a:rPr>
              <a:t> </a:t>
            </a:r>
            <a:r>
              <a:rPr sz="2000" spc="0" dirty="0" smtClean="0">
                <a:latin typeface="Arial"/>
                <a:cs typeface="Arial"/>
              </a:rPr>
              <a:t>“el clima</a:t>
            </a:r>
            <a:r>
              <a:rPr sz="2000" spc="-19" dirty="0" smtClean="0">
                <a:latin typeface="Arial"/>
                <a:cs typeface="Arial"/>
              </a:rPr>
              <a:t> </a:t>
            </a:r>
            <a:r>
              <a:rPr sz="2000" spc="0" dirty="0" smtClean="0">
                <a:latin typeface="Arial"/>
                <a:cs typeface="Arial"/>
              </a:rPr>
              <a:t>para</a:t>
            </a:r>
            <a:r>
              <a:rPr sz="2000" spc="-19" dirty="0" smtClean="0">
                <a:latin typeface="Arial"/>
                <a:cs typeface="Arial"/>
              </a:rPr>
              <a:t> </a:t>
            </a:r>
            <a:r>
              <a:rPr sz="2000" spc="0" dirty="0" smtClean="0">
                <a:latin typeface="Arial"/>
                <a:cs typeface="Arial"/>
              </a:rPr>
              <a:t>la iniciati</a:t>
            </a:r>
            <a:r>
              <a:rPr sz="2000" spc="-9" dirty="0" smtClean="0">
                <a:latin typeface="Arial"/>
                <a:cs typeface="Arial"/>
              </a:rPr>
              <a:t>v</a:t>
            </a:r>
            <a:r>
              <a:rPr sz="2000" spc="0" dirty="0" smtClean="0">
                <a:latin typeface="Arial"/>
                <a:cs typeface="Arial"/>
              </a:rPr>
              <a:t>a</a:t>
            </a:r>
            <a:endParaRPr sz="2000">
              <a:latin typeface="Arial"/>
              <a:cs typeface="Arial"/>
            </a:endParaRPr>
          </a:p>
        </p:txBody>
      </p:sp>
      <p:sp>
        <p:nvSpPr>
          <p:cNvPr id="6" name="object 6"/>
          <p:cNvSpPr txBox="1"/>
          <p:nvPr/>
        </p:nvSpPr>
        <p:spPr>
          <a:xfrm>
            <a:off x="7884578" y="3282084"/>
            <a:ext cx="685365" cy="280212"/>
          </a:xfrm>
          <a:prstGeom prst="rect">
            <a:avLst/>
          </a:prstGeom>
        </p:spPr>
        <p:txBody>
          <a:bodyPr wrap="square" lIns="0" tIns="0" rIns="0" bIns="0" rtlCol="0">
            <a:noAutofit/>
          </a:bodyPr>
          <a:lstStyle/>
          <a:p>
            <a:pPr marL="12700">
              <a:lnSpc>
                <a:spcPts val="2150"/>
              </a:lnSpc>
              <a:spcBef>
                <a:spcPts val="107"/>
              </a:spcBef>
            </a:pPr>
            <a:r>
              <a:rPr sz="2000" spc="0" dirty="0" smtClean="0">
                <a:latin typeface="Arial"/>
                <a:cs typeface="Arial"/>
              </a:rPr>
              <a:t>es</a:t>
            </a:r>
            <a:r>
              <a:rPr sz="2000" spc="-9" dirty="0" smtClean="0">
                <a:latin typeface="Arial"/>
                <a:cs typeface="Arial"/>
              </a:rPr>
              <a:t> </a:t>
            </a:r>
            <a:r>
              <a:rPr sz="2000" spc="0" dirty="0" smtClean="0">
                <a:latin typeface="Arial"/>
                <a:cs typeface="Arial"/>
              </a:rPr>
              <a:t>un</a:t>
            </a:r>
            <a:endParaRPr sz="2000">
              <a:latin typeface="Arial"/>
              <a:cs typeface="Arial"/>
            </a:endParaRPr>
          </a:p>
        </p:txBody>
      </p:sp>
      <p:sp>
        <p:nvSpPr>
          <p:cNvPr id="5" name="object 5"/>
          <p:cNvSpPr txBox="1"/>
          <p:nvPr/>
        </p:nvSpPr>
        <p:spPr>
          <a:xfrm>
            <a:off x="728878" y="3739531"/>
            <a:ext cx="7589439" cy="1651761"/>
          </a:xfrm>
          <a:prstGeom prst="rect">
            <a:avLst/>
          </a:prstGeom>
        </p:spPr>
        <p:txBody>
          <a:bodyPr wrap="square" lIns="0" tIns="0" rIns="0" bIns="0" rtlCol="0">
            <a:noAutofit/>
          </a:bodyPr>
          <a:lstStyle/>
          <a:p>
            <a:pPr marL="12700" marR="345912" algn="just">
              <a:lnSpc>
                <a:spcPts val="2150"/>
              </a:lnSpc>
              <a:spcBef>
                <a:spcPts val="107"/>
              </a:spcBef>
            </a:pPr>
            <a:r>
              <a:rPr sz="2000" spc="0" dirty="0" smtClean="0">
                <a:latin typeface="Arial"/>
                <a:cs typeface="Arial"/>
              </a:rPr>
              <a:t>c</a:t>
            </a:r>
            <a:r>
              <a:rPr sz="2000" spc="4" dirty="0" smtClean="0">
                <a:latin typeface="Arial"/>
                <a:cs typeface="Arial"/>
              </a:rPr>
              <a:t>o</a:t>
            </a:r>
            <a:r>
              <a:rPr sz="2000" spc="0" dirty="0" smtClean="0">
                <a:latin typeface="Arial"/>
                <a:cs typeface="Arial"/>
              </a:rPr>
              <a:t>n</a:t>
            </a:r>
            <a:r>
              <a:rPr sz="2000" spc="4" dirty="0" smtClean="0">
                <a:latin typeface="Arial"/>
                <a:cs typeface="Arial"/>
              </a:rPr>
              <a:t>s</a:t>
            </a:r>
            <a:r>
              <a:rPr sz="2000" spc="0" dirty="0" smtClean="0">
                <a:latin typeface="Arial"/>
                <a:cs typeface="Arial"/>
              </a:rPr>
              <a:t>tru</a:t>
            </a:r>
            <a:r>
              <a:rPr sz="2000" spc="4" dirty="0" smtClean="0">
                <a:latin typeface="Arial"/>
                <a:cs typeface="Arial"/>
              </a:rPr>
              <a:t>c</a:t>
            </a:r>
            <a:r>
              <a:rPr sz="2000" spc="0" dirty="0" smtClean="0">
                <a:latin typeface="Arial"/>
                <a:cs typeface="Arial"/>
              </a:rPr>
              <a:t>to</a:t>
            </a:r>
            <a:r>
              <a:rPr sz="2000" spc="-54" dirty="0" smtClean="0">
                <a:latin typeface="Arial"/>
                <a:cs typeface="Arial"/>
              </a:rPr>
              <a:t> </a:t>
            </a:r>
            <a:r>
              <a:rPr sz="2000" spc="0" dirty="0" smtClean="0">
                <a:latin typeface="Arial"/>
                <a:cs typeface="Arial"/>
              </a:rPr>
              <a:t>a</a:t>
            </a:r>
            <a:r>
              <a:rPr sz="2000" spc="-14" dirty="0" smtClean="0">
                <a:latin typeface="Arial"/>
                <a:cs typeface="Arial"/>
              </a:rPr>
              <a:t> </a:t>
            </a:r>
            <a:r>
              <a:rPr sz="2000" spc="0" dirty="0" smtClean="0">
                <a:latin typeface="Arial"/>
                <a:cs typeface="Arial"/>
              </a:rPr>
              <a:t>nivel o</a:t>
            </a:r>
            <a:r>
              <a:rPr sz="2000" spc="9" dirty="0" smtClean="0">
                <a:latin typeface="Arial"/>
                <a:cs typeface="Arial"/>
              </a:rPr>
              <a:t>r</a:t>
            </a:r>
            <a:r>
              <a:rPr sz="2000" spc="0" dirty="0" smtClean="0">
                <a:latin typeface="Arial"/>
                <a:cs typeface="Arial"/>
              </a:rPr>
              <a:t>gani</a:t>
            </a:r>
            <a:r>
              <a:rPr sz="2000" spc="9" dirty="0" smtClean="0">
                <a:latin typeface="Arial"/>
                <a:cs typeface="Arial"/>
              </a:rPr>
              <a:t>z</a:t>
            </a:r>
            <a:r>
              <a:rPr sz="2000" spc="0" dirty="0" smtClean="0">
                <a:latin typeface="Arial"/>
                <a:cs typeface="Arial"/>
              </a:rPr>
              <a:t>a</a:t>
            </a:r>
            <a:r>
              <a:rPr sz="2000" spc="4" dirty="0" smtClean="0">
                <a:latin typeface="Arial"/>
                <a:cs typeface="Arial"/>
              </a:rPr>
              <a:t>c</a:t>
            </a:r>
            <a:r>
              <a:rPr sz="2000" spc="0" dirty="0" smtClean="0">
                <a:latin typeface="Arial"/>
                <a:cs typeface="Arial"/>
              </a:rPr>
              <a:t>ional</a:t>
            </a:r>
            <a:r>
              <a:rPr sz="2000" spc="-34" dirty="0" smtClean="0">
                <a:latin typeface="Arial"/>
                <a:cs typeface="Arial"/>
              </a:rPr>
              <a:t> </a:t>
            </a:r>
            <a:r>
              <a:rPr sz="2000" spc="0" dirty="0" smtClean="0">
                <a:latin typeface="Arial"/>
                <a:cs typeface="Arial"/>
              </a:rPr>
              <a:t>que</a:t>
            </a:r>
            <a:r>
              <a:rPr sz="2000" spc="-9" dirty="0" smtClean="0">
                <a:latin typeface="Arial"/>
                <a:cs typeface="Arial"/>
              </a:rPr>
              <a:t> </a:t>
            </a:r>
            <a:r>
              <a:rPr sz="2000" spc="0" dirty="0" smtClean="0">
                <a:latin typeface="Arial"/>
                <a:cs typeface="Arial"/>
              </a:rPr>
              <a:t>se</a:t>
            </a:r>
            <a:r>
              <a:rPr sz="2000" spc="-19" dirty="0" smtClean="0">
                <a:latin typeface="Arial"/>
                <a:cs typeface="Arial"/>
              </a:rPr>
              <a:t> </a:t>
            </a:r>
            <a:r>
              <a:rPr sz="2000" spc="0" dirty="0" smtClean="0">
                <a:latin typeface="Arial"/>
                <a:cs typeface="Arial"/>
              </a:rPr>
              <a:t>r</a:t>
            </a:r>
            <a:r>
              <a:rPr sz="2000" spc="4" dirty="0" smtClean="0">
                <a:latin typeface="Arial"/>
                <a:cs typeface="Arial"/>
              </a:rPr>
              <a:t>e</a:t>
            </a:r>
            <a:r>
              <a:rPr sz="2000" spc="0" dirty="0" smtClean="0">
                <a:latin typeface="Arial"/>
                <a:cs typeface="Arial"/>
              </a:rPr>
              <a:t>fiere</a:t>
            </a:r>
            <a:r>
              <a:rPr sz="2000" spc="-24" dirty="0" smtClean="0">
                <a:latin typeface="Arial"/>
                <a:cs typeface="Arial"/>
              </a:rPr>
              <a:t> </a:t>
            </a:r>
            <a:r>
              <a:rPr sz="2000" spc="0" dirty="0" smtClean="0">
                <a:latin typeface="Arial"/>
                <a:cs typeface="Arial"/>
              </a:rPr>
              <a:t>a las</a:t>
            </a:r>
            <a:r>
              <a:rPr sz="2000" spc="-9" dirty="0" smtClean="0">
                <a:latin typeface="Arial"/>
                <a:cs typeface="Arial"/>
              </a:rPr>
              <a:t> </a:t>
            </a:r>
            <a:r>
              <a:rPr sz="2000" spc="0" dirty="0" smtClean="0">
                <a:latin typeface="Arial"/>
                <a:cs typeface="Arial"/>
              </a:rPr>
              <a:t>p</a:t>
            </a:r>
            <a:r>
              <a:rPr sz="2000" spc="4" dirty="0" smtClean="0">
                <a:latin typeface="Arial"/>
                <a:cs typeface="Arial"/>
              </a:rPr>
              <a:t>r</a:t>
            </a:r>
            <a:r>
              <a:rPr sz="2000" spc="0" dirty="0" smtClean="0">
                <a:latin typeface="Arial"/>
                <a:cs typeface="Arial"/>
              </a:rPr>
              <a:t>á</a:t>
            </a:r>
            <a:r>
              <a:rPr sz="2000" spc="4" dirty="0" smtClean="0">
                <a:latin typeface="Arial"/>
                <a:cs typeface="Arial"/>
              </a:rPr>
              <a:t>c</a:t>
            </a:r>
            <a:r>
              <a:rPr sz="2000" spc="0" dirty="0" smtClean="0">
                <a:latin typeface="Arial"/>
                <a:cs typeface="Arial"/>
              </a:rPr>
              <a:t>ticas</a:t>
            </a:r>
            <a:r>
              <a:rPr sz="2000" spc="-34" dirty="0" smtClean="0">
                <a:latin typeface="Arial"/>
                <a:cs typeface="Arial"/>
              </a:rPr>
              <a:t> </a:t>
            </a:r>
            <a:r>
              <a:rPr sz="2000" spc="0" dirty="0" smtClean="0">
                <a:latin typeface="Arial"/>
                <a:cs typeface="Arial"/>
              </a:rPr>
              <a:t>y</a:t>
            </a:r>
            <a:endParaRPr sz="2000">
              <a:latin typeface="Arial"/>
              <a:cs typeface="Arial"/>
            </a:endParaRPr>
          </a:p>
          <a:p>
            <a:pPr marL="12700" algn="just">
              <a:lnSpc>
                <a:spcPts val="3600"/>
              </a:lnSpc>
              <a:spcBef>
                <a:spcPts val="367"/>
              </a:spcBef>
            </a:pPr>
            <a:r>
              <a:rPr sz="2000" spc="0" dirty="0" smtClean="0">
                <a:latin typeface="Arial"/>
                <a:cs typeface="Arial"/>
              </a:rPr>
              <a:t>p</a:t>
            </a:r>
            <a:r>
              <a:rPr sz="2000" spc="4" dirty="0" smtClean="0">
                <a:latin typeface="Arial"/>
                <a:cs typeface="Arial"/>
              </a:rPr>
              <a:t>r</a:t>
            </a:r>
            <a:r>
              <a:rPr sz="2000" spc="0" dirty="0" smtClean="0">
                <a:latin typeface="Arial"/>
                <a:cs typeface="Arial"/>
              </a:rPr>
              <a:t>o</a:t>
            </a:r>
            <a:r>
              <a:rPr sz="2000" spc="4" dirty="0" smtClean="0">
                <a:latin typeface="Arial"/>
                <a:cs typeface="Arial"/>
              </a:rPr>
              <a:t>c</a:t>
            </a:r>
            <a:r>
              <a:rPr sz="2000" spc="0" dirty="0" smtClean="0">
                <a:latin typeface="Arial"/>
                <a:cs typeface="Arial"/>
              </a:rPr>
              <a:t>edimientos</a:t>
            </a:r>
            <a:r>
              <a:rPr sz="2000" spc="-44" dirty="0" smtClean="0">
                <a:latin typeface="Arial"/>
                <a:cs typeface="Arial"/>
              </a:rPr>
              <a:t> </a:t>
            </a:r>
            <a:r>
              <a:rPr sz="2000" spc="0" dirty="0" smtClean="0">
                <a:latin typeface="Arial"/>
                <a:cs typeface="Arial"/>
              </a:rPr>
              <a:t>informales</a:t>
            </a:r>
            <a:r>
              <a:rPr sz="2000" spc="-19" dirty="0" smtClean="0">
                <a:latin typeface="Arial"/>
                <a:cs typeface="Arial"/>
              </a:rPr>
              <a:t> </a:t>
            </a:r>
            <a:r>
              <a:rPr sz="2000" spc="0" dirty="0" smtClean="0">
                <a:latin typeface="Arial"/>
                <a:cs typeface="Arial"/>
              </a:rPr>
              <a:t>y</a:t>
            </a:r>
            <a:r>
              <a:rPr sz="2000" spc="-9" dirty="0" smtClean="0">
                <a:latin typeface="Arial"/>
                <a:cs typeface="Arial"/>
              </a:rPr>
              <a:t> </a:t>
            </a:r>
            <a:r>
              <a:rPr sz="2000" spc="0" dirty="0" smtClean="0">
                <a:latin typeface="Arial"/>
                <a:cs typeface="Arial"/>
              </a:rPr>
              <a:t>formales</a:t>
            </a:r>
            <a:r>
              <a:rPr sz="2000" spc="-34" dirty="0" smtClean="0">
                <a:latin typeface="Arial"/>
                <a:cs typeface="Arial"/>
              </a:rPr>
              <a:t> </a:t>
            </a:r>
            <a:r>
              <a:rPr sz="2000" spc="0" dirty="0" smtClean="0">
                <a:latin typeface="Arial"/>
                <a:cs typeface="Arial"/>
              </a:rPr>
              <a:t>de</a:t>
            </a:r>
            <a:r>
              <a:rPr sz="2000" spc="-9" dirty="0" smtClean="0">
                <a:latin typeface="Arial"/>
                <a:cs typeface="Arial"/>
              </a:rPr>
              <a:t> </a:t>
            </a:r>
            <a:r>
              <a:rPr sz="2000" spc="0" dirty="0" smtClean="0">
                <a:latin typeface="Arial"/>
                <a:cs typeface="Arial"/>
              </a:rPr>
              <a:t>la orga</a:t>
            </a:r>
            <a:r>
              <a:rPr sz="2000" spc="4" dirty="0" smtClean="0">
                <a:latin typeface="Arial"/>
                <a:cs typeface="Arial"/>
              </a:rPr>
              <a:t>n</a:t>
            </a:r>
            <a:r>
              <a:rPr sz="2000" spc="0" dirty="0" smtClean="0">
                <a:latin typeface="Arial"/>
                <a:cs typeface="Arial"/>
              </a:rPr>
              <a:t>iz</a:t>
            </a:r>
            <a:r>
              <a:rPr sz="2000" spc="4" dirty="0" smtClean="0">
                <a:latin typeface="Arial"/>
                <a:cs typeface="Arial"/>
              </a:rPr>
              <a:t>a</a:t>
            </a:r>
            <a:r>
              <a:rPr sz="2000" spc="0" dirty="0" smtClean="0">
                <a:latin typeface="Arial"/>
                <a:cs typeface="Arial"/>
              </a:rPr>
              <a:t>ci</a:t>
            </a:r>
            <a:r>
              <a:rPr sz="2000" spc="4" dirty="0" smtClean="0">
                <a:latin typeface="Arial"/>
                <a:cs typeface="Arial"/>
              </a:rPr>
              <a:t>ó</a:t>
            </a:r>
            <a:r>
              <a:rPr sz="2000" spc="0" dirty="0" smtClean="0">
                <a:latin typeface="Arial"/>
                <a:cs typeface="Arial"/>
              </a:rPr>
              <a:t>n</a:t>
            </a:r>
            <a:r>
              <a:rPr sz="2000" spc="-34" dirty="0" smtClean="0">
                <a:latin typeface="Arial"/>
                <a:cs typeface="Arial"/>
              </a:rPr>
              <a:t> </a:t>
            </a:r>
            <a:r>
              <a:rPr sz="2000" spc="0" dirty="0" smtClean="0">
                <a:latin typeface="Arial"/>
                <a:cs typeface="Arial"/>
              </a:rPr>
              <a:t>que</a:t>
            </a:r>
            <a:r>
              <a:rPr sz="2000" spc="-9" dirty="0" smtClean="0">
                <a:latin typeface="Arial"/>
                <a:cs typeface="Arial"/>
              </a:rPr>
              <a:t> </a:t>
            </a:r>
            <a:r>
              <a:rPr sz="2000" spc="0" dirty="0" smtClean="0">
                <a:latin typeface="Arial"/>
                <a:cs typeface="Arial"/>
              </a:rPr>
              <a:t>guían apoyan</a:t>
            </a:r>
            <a:r>
              <a:rPr sz="2000" spc="-9" dirty="0" smtClean="0">
                <a:latin typeface="Arial"/>
                <a:cs typeface="Arial"/>
              </a:rPr>
              <a:t> </a:t>
            </a:r>
            <a:r>
              <a:rPr sz="2000" spc="0" dirty="0" smtClean="0">
                <a:latin typeface="Arial"/>
                <a:cs typeface="Arial"/>
              </a:rPr>
              <a:t>una</a:t>
            </a:r>
            <a:r>
              <a:rPr sz="2000" spc="-9" dirty="0" smtClean="0">
                <a:latin typeface="Arial"/>
                <a:cs typeface="Arial"/>
              </a:rPr>
              <a:t> </a:t>
            </a:r>
            <a:r>
              <a:rPr sz="2000" spc="0" dirty="0" smtClean="0">
                <a:latin typeface="Arial"/>
                <a:cs typeface="Arial"/>
              </a:rPr>
              <a:t>ap</a:t>
            </a:r>
            <a:r>
              <a:rPr sz="2000" spc="4" dirty="0" smtClean="0">
                <a:latin typeface="Arial"/>
                <a:cs typeface="Arial"/>
              </a:rPr>
              <a:t>r</a:t>
            </a:r>
            <a:r>
              <a:rPr sz="2000" spc="0" dirty="0" smtClean="0">
                <a:latin typeface="Arial"/>
                <a:cs typeface="Arial"/>
              </a:rPr>
              <a:t>oxi</a:t>
            </a:r>
            <a:r>
              <a:rPr sz="2000" spc="-4" dirty="0" smtClean="0">
                <a:latin typeface="Arial"/>
                <a:cs typeface="Arial"/>
              </a:rPr>
              <a:t>m</a:t>
            </a:r>
            <a:r>
              <a:rPr sz="2000" spc="0" dirty="0" smtClean="0">
                <a:latin typeface="Arial"/>
                <a:cs typeface="Arial"/>
              </a:rPr>
              <a:t>a</a:t>
            </a:r>
            <a:r>
              <a:rPr sz="2000" spc="4" dirty="0" smtClean="0">
                <a:latin typeface="Arial"/>
                <a:cs typeface="Arial"/>
              </a:rPr>
              <a:t>c</a:t>
            </a:r>
            <a:r>
              <a:rPr sz="2000" spc="0" dirty="0" smtClean="0">
                <a:latin typeface="Arial"/>
                <a:cs typeface="Arial"/>
              </a:rPr>
              <a:t>ión</a:t>
            </a:r>
            <a:r>
              <a:rPr sz="2000" spc="-34" dirty="0" smtClean="0">
                <a:latin typeface="Arial"/>
                <a:cs typeface="Arial"/>
              </a:rPr>
              <a:t> </a:t>
            </a:r>
            <a:r>
              <a:rPr sz="2000" spc="0" dirty="0" smtClean="0">
                <a:latin typeface="Arial"/>
                <a:cs typeface="Arial"/>
              </a:rPr>
              <a:t>ha</a:t>
            </a:r>
            <a:r>
              <a:rPr sz="2000" spc="9" dirty="0" smtClean="0">
                <a:latin typeface="Arial"/>
                <a:cs typeface="Arial"/>
              </a:rPr>
              <a:t>c</a:t>
            </a:r>
            <a:r>
              <a:rPr sz="2000" spc="0" dirty="0" smtClean="0">
                <a:latin typeface="Arial"/>
                <a:cs typeface="Arial"/>
              </a:rPr>
              <a:t>ia</a:t>
            </a:r>
            <a:r>
              <a:rPr sz="2000" spc="-14" dirty="0" smtClean="0">
                <a:latin typeface="Arial"/>
                <a:cs typeface="Arial"/>
              </a:rPr>
              <a:t> </a:t>
            </a:r>
            <a:r>
              <a:rPr sz="2000" spc="0" dirty="0" smtClean="0">
                <a:latin typeface="Arial"/>
                <a:cs typeface="Arial"/>
              </a:rPr>
              <a:t>el </a:t>
            </a:r>
            <a:r>
              <a:rPr sz="2000" spc="-9" dirty="0" smtClean="0">
                <a:latin typeface="Arial"/>
                <a:cs typeface="Arial"/>
              </a:rPr>
              <a:t>t</a:t>
            </a:r>
            <a:r>
              <a:rPr sz="2000" spc="0" dirty="0" smtClean="0">
                <a:latin typeface="Arial"/>
                <a:cs typeface="Arial"/>
              </a:rPr>
              <a:t>r</a:t>
            </a:r>
            <a:r>
              <a:rPr sz="2000" spc="4" dirty="0" smtClean="0">
                <a:latin typeface="Arial"/>
                <a:cs typeface="Arial"/>
              </a:rPr>
              <a:t>a</a:t>
            </a:r>
            <a:r>
              <a:rPr sz="2000" spc="0" dirty="0" smtClean="0">
                <a:latin typeface="Arial"/>
                <a:cs typeface="Arial"/>
              </a:rPr>
              <a:t>bajo</a:t>
            </a:r>
            <a:r>
              <a:rPr sz="2000" spc="-19" dirty="0" smtClean="0">
                <a:latin typeface="Arial"/>
                <a:cs typeface="Arial"/>
              </a:rPr>
              <a:t> </a:t>
            </a:r>
            <a:r>
              <a:rPr sz="2000" spc="0" dirty="0" smtClean="0">
                <a:latin typeface="Arial"/>
                <a:cs typeface="Arial"/>
              </a:rPr>
              <a:t>p</a:t>
            </a:r>
            <a:r>
              <a:rPr sz="2000" spc="4" dirty="0" smtClean="0">
                <a:latin typeface="Arial"/>
                <a:cs typeface="Arial"/>
              </a:rPr>
              <a:t>r</a:t>
            </a:r>
            <a:r>
              <a:rPr sz="2000" spc="0" dirty="0" smtClean="0">
                <a:latin typeface="Arial"/>
                <a:cs typeface="Arial"/>
              </a:rPr>
              <a:t>oa</a:t>
            </a:r>
            <a:r>
              <a:rPr sz="2000" spc="9" dirty="0" smtClean="0">
                <a:latin typeface="Arial"/>
                <a:cs typeface="Arial"/>
              </a:rPr>
              <a:t>c</a:t>
            </a:r>
            <a:r>
              <a:rPr sz="2000" spc="0" dirty="0" smtClean="0">
                <a:latin typeface="Arial"/>
                <a:cs typeface="Arial"/>
              </a:rPr>
              <a:t>ti</a:t>
            </a:r>
            <a:r>
              <a:rPr sz="2000" spc="-9" dirty="0" smtClean="0">
                <a:latin typeface="Arial"/>
                <a:cs typeface="Arial"/>
              </a:rPr>
              <a:t>v</a:t>
            </a:r>
            <a:r>
              <a:rPr sz="2000" spc="0" dirty="0" smtClean="0">
                <a:latin typeface="Arial"/>
                <a:cs typeface="Arial"/>
              </a:rPr>
              <a:t>o,</a:t>
            </a:r>
            <a:r>
              <a:rPr sz="2000" spc="-9" dirty="0" smtClean="0">
                <a:latin typeface="Arial"/>
                <a:cs typeface="Arial"/>
              </a:rPr>
              <a:t> </a:t>
            </a:r>
            <a:r>
              <a:rPr sz="2000" spc="0" dirty="0" smtClean="0">
                <a:latin typeface="Arial"/>
                <a:cs typeface="Arial"/>
              </a:rPr>
              <a:t>autoini</a:t>
            </a:r>
            <a:r>
              <a:rPr sz="2000" spc="4" dirty="0" smtClean="0">
                <a:latin typeface="Arial"/>
                <a:cs typeface="Arial"/>
              </a:rPr>
              <a:t>c</a:t>
            </a:r>
            <a:r>
              <a:rPr sz="2000" spc="0" dirty="0" smtClean="0">
                <a:latin typeface="Arial"/>
                <a:cs typeface="Arial"/>
              </a:rPr>
              <a:t>iado</a:t>
            </a:r>
            <a:r>
              <a:rPr sz="2000" spc="-19" dirty="0" smtClean="0">
                <a:latin typeface="Arial"/>
                <a:cs typeface="Arial"/>
              </a:rPr>
              <a:t> </a:t>
            </a:r>
            <a:r>
              <a:rPr sz="2000" spc="0" dirty="0" smtClean="0">
                <a:latin typeface="Arial"/>
                <a:cs typeface="Arial"/>
              </a:rPr>
              <a:t>y pe</a:t>
            </a:r>
            <a:r>
              <a:rPr sz="2000" spc="4" dirty="0" smtClean="0">
                <a:latin typeface="Arial"/>
                <a:cs typeface="Arial"/>
              </a:rPr>
              <a:t>r</a:t>
            </a:r>
            <a:r>
              <a:rPr sz="2000" spc="0" dirty="0" smtClean="0">
                <a:latin typeface="Arial"/>
                <a:cs typeface="Arial"/>
              </a:rPr>
              <a:t>si</a:t>
            </a:r>
            <a:r>
              <a:rPr sz="2000" spc="9" dirty="0" smtClean="0">
                <a:latin typeface="Arial"/>
                <a:cs typeface="Arial"/>
              </a:rPr>
              <a:t>s</a:t>
            </a:r>
            <a:r>
              <a:rPr sz="2000" spc="0" dirty="0" smtClean="0">
                <a:latin typeface="Arial"/>
                <a:cs typeface="Arial"/>
              </a:rPr>
              <a:t>ten</a:t>
            </a:r>
            <a:r>
              <a:rPr sz="2000" spc="-4" dirty="0" smtClean="0">
                <a:latin typeface="Arial"/>
                <a:cs typeface="Arial"/>
              </a:rPr>
              <a:t>t</a:t>
            </a:r>
            <a:r>
              <a:rPr sz="2000" spc="0" dirty="0" smtClean="0">
                <a:latin typeface="Arial"/>
                <a:cs typeface="Arial"/>
              </a:rPr>
              <a:t>e”</a:t>
            </a:r>
            <a:endParaRPr sz="2000">
              <a:latin typeface="Arial"/>
              <a:cs typeface="Arial"/>
            </a:endParaRPr>
          </a:p>
        </p:txBody>
      </p:sp>
      <p:sp>
        <p:nvSpPr>
          <p:cNvPr id="4" name="object 4"/>
          <p:cNvSpPr txBox="1"/>
          <p:nvPr/>
        </p:nvSpPr>
        <p:spPr>
          <a:xfrm>
            <a:off x="8330523" y="4196731"/>
            <a:ext cx="190830" cy="279907"/>
          </a:xfrm>
          <a:prstGeom prst="rect">
            <a:avLst/>
          </a:prstGeom>
        </p:spPr>
        <p:txBody>
          <a:bodyPr wrap="square" lIns="0" tIns="0" rIns="0" bIns="0" rtlCol="0">
            <a:noAutofit/>
          </a:bodyPr>
          <a:lstStyle/>
          <a:p>
            <a:pPr marL="12700">
              <a:lnSpc>
                <a:spcPts val="2150"/>
              </a:lnSpc>
              <a:spcBef>
                <a:spcPts val="107"/>
              </a:spcBef>
            </a:pPr>
            <a:r>
              <a:rPr sz="2000" spc="0" dirty="0" smtClean="0">
                <a:latin typeface="Arial"/>
                <a:cs typeface="Arial"/>
              </a:rPr>
              <a:t>y</a:t>
            </a:r>
            <a:endParaRPr sz="2000">
              <a:latin typeface="Arial"/>
              <a:cs typeface="Arial"/>
            </a:endParaRPr>
          </a:p>
        </p:txBody>
      </p:sp>
    </p:spTree>
    <p:extLst>
      <p:ext uri="{BB962C8B-B14F-4D97-AF65-F5344CB8AC3E}">
        <p14:creationId xmlns:p14="http://schemas.microsoft.com/office/powerpoint/2010/main" val="132173848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914399" y="2133600"/>
            <a:ext cx="7620001" cy="3777622"/>
          </a:xfrm>
        </p:spPr>
        <p:txBody>
          <a:bodyPr>
            <a:normAutofit/>
          </a:bodyPr>
          <a:lstStyle/>
          <a:p>
            <a:pPr marL="0" indent="0">
              <a:buNone/>
            </a:pPr>
            <a:r>
              <a:rPr lang="es-ES" sz="4400" b="1" dirty="0" smtClean="0"/>
              <a:t> ¿ QUE IMPORTANCIA TIENE UN BUEN CLIMA LABORAL EN UNA INSTITUCION ? </a:t>
            </a:r>
            <a:endParaRPr lang="es-ES" sz="4400" b="1" dirty="0"/>
          </a:p>
        </p:txBody>
      </p:sp>
    </p:spTree>
    <p:extLst>
      <p:ext uri="{BB962C8B-B14F-4D97-AF65-F5344CB8AC3E}">
        <p14:creationId xmlns:p14="http://schemas.microsoft.com/office/powerpoint/2010/main" val="91331648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685801" y="1219200"/>
            <a:ext cx="7848600" cy="4692022"/>
          </a:xfrm>
        </p:spPr>
        <p:txBody>
          <a:bodyPr/>
          <a:lstStyle/>
          <a:p>
            <a:endParaRPr lang="es-ES" dirty="0" smtClean="0"/>
          </a:p>
          <a:p>
            <a:r>
              <a:rPr lang="es-ES" sz="2400" dirty="0" smtClean="0"/>
              <a:t>Cuando </a:t>
            </a:r>
            <a:r>
              <a:rPr lang="es-ES" sz="2400" dirty="0"/>
              <a:t>las relaciones laborales dentro de una </a:t>
            </a:r>
            <a:r>
              <a:rPr lang="es-ES" sz="2400" dirty="0" smtClean="0"/>
              <a:t>institucion son </a:t>
            </a:r>
            <a:r>
              <a:rPr lang="es-ES" sz="2400" dirty="0"/>
              <a:t>óptimas entre </a:t>
            </a:r>
            <a:r>
              <a:rPr lang="es-ES" sz="2400" dirty="0" smtClean="0"/>
              <a:t> los </a:t>
            </a:r>
            <a:r>
              <a:rPr lang="es-ES" sz="2400" dirty="0"/>
              <a:t>trabajadores, </a:t>
            </a:r>
            <a:r>
              <a:rPr lang="es-ES" sz="2400" dirty="0" smtClean="0"/>
              <a:t>y los directivos y </a:t>
            </a:r>
            <a:r>
              <a:rPr lang="es-ES" sz="2400" dirty="0"/>
              <a:t>demás responsables, entonces el clima organizacional será altamente satisfactorio para obtener un trabajo de alta </a:t>
            </a:r>
            <a:r>
              <a:rPr lang="es-ES" sz="2400" dirty="0" smtClean="0"/>
              <a:t>calidad </a:t>
            </a:r>
            <a:endParaRPr lang="es-ES" sz="2400" dirty="0"/>
          </a:p>
          <a:p>
            <a:endParaRPr lang="es-ES" sz="2400" dirty="0"/>
          </a:p>
          <a:p>
            <a:r>
              <a:rPr lang="es-ES" sz="2400" dirty="0"/>
              <a:t>Alcanzar y mantener un clima organizacional positivo y productivo es el pilar de cualquier empresa u organización</a:t>
            </a:r>
            <a:r>
              <a:rPr lang="es-ES" dirty="0"/>
              <a:t>.</a:t>
            </a:r>
          </a:p>
        </p:txBody>
      </p:sp>
    </p:spTree>
    <p:extLst>
      <p:ext uri="{BB962C8B-B14F-4D97-AF65-F5344CB8AC3E}">
        <p14:creationId xmlns:p14="http://schemas.microsoft.com/office/powerpoint/2010/main" val="88283815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557348" y="1143000"/>
            <a:ext cx="8434251" cy="5232202"/>
          </a:xfrm>
          <a:prstGeom prst="rect">
            <a:avLst/>
          </a:prstGeom>
        </p:spPr>
        <p:txBody>
          <a:bodyPr wrap="square">
            <a:spAutoFit/>
          </a:bodyPr>
          <a:lstStyle/>
          <a:p>
            <a:endParaRPr lang="es-ES" dirty="0" smtClean="0"/>
          </a:p>
          <a:p>
            <a:endParaRPr lang="es-ES" dirty="0"/>
          </a:p>
          <a:p>
            <a:pPr algn="ctr"/>
            <a:r>
              <a:rPr lang="es-ES" sz="2800" b="1" dirty="0" smtClean="0"/>
              <a:t>Características del clima organizacional</a:t>
            </a:r>
          </a:p>
          <a:p>
            <a:pPr algn="ctr"/>
            <a:endParaRPr lang="es-ES" b="1" dirty="0" smtClean="0"/>
          </a:p>
          <a:p>
            <a:r>
              <a:rPr lang="es-ES" dirty="0" smtClean="0"/>
              <a:t>El clima organizacional se caracteriza por tener un conjunto de dimensiones que son importantes para su análisis o reestructuración, en caso de ser necesario.</a:t>
            </a:r>
          </a:p>
          <a:p>
            <a:endParaRPr lang="es-ES" dirty="0" smtClean="0"/>
          </a:p>
          <a:p>
            <a:r>
              <a:rPr lang="es-ES" b="1" dirty="0" smtClean="0"/>
              <a:t>Espacio físico</a:t>
            </a:r>
            <a:r>
              <a:rPr lang="es-ES" dirty="0" smtClean="0"/>
              <a:t>: lugar donde se encuentra la infraestructura organizacional y donde laboran las personas.</a:t>
            </a:r>
          </a:p>
          <a:p>
            <a:endParaRPr lang="es-ES" dirty="0" smtClean="0"/>
          </a:p>
          <a:p>
            <a:r>
              <a:rPr lang="es-ES" b="1" dirty="0" smtClean="0"/>
              <a:t>Estructura: </a:t>
            </a:r>
            <a:r>
              <a:rPr lang="es-ES" dirty="0" smtClean="0"/>
              <a:t>organigrama sobre el cual se organizan los trabajadores de la empresa según sus tareas, obligaciones y horas de trabajo.</a:t>
            </a:r>
          </a:p>
          <a:p>
            <a:endParaRPr lang="es-ES" dirty="0" smtClean="0"/>
          </a:p>
          <a:p>
            <a:r>
              <a:rPr lang="es-ES" b="1" dirty="0" smtClean="0"/>
              <a:t>Responsabilidad: </a:t>
            </a:r>
            <a:r>
              <a:rPr lang="es-ES" dirty="0" smtClean="0"/>
              <a:t>sentido de compromiso, productividad, puntualidad, capacidad de toma de decisiones.</a:t>
            </a:r>
          </a:p>
          <a:p>
            <a:endParaRPr lang="es-ES" dirty="0" smtClean="0"/>
          </a:p>
          <a:p>
            <a:endParaRPr lang="es-ES" dirty="0"/>
          </a:p>
        </p:txBody>
      </p:sp>
    </p:spTree>
    <p:extLst>
      <p:ext uri="{BB962C8B-B14F-4D97-AF65-F5344CB8AC3E}">
        <p14:creationId xmlns:p14="http://schemas.microsoft.com/office/powerpoint/2010/main" val="72217323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457200" y="685800"/>
            <a:ext cx="8229600" cy="7848302"/>
          </a:xfrm>
          <a:prstGeom prst="rect">
            <a:avLst/>
          </a:prstGeom>
        </p:spPr>
        <p:txBody>
          <a:bodyPr wrap="square">
            <a:spAutoFit/>
          </a:bodyPr>
          <a:lstStyle/>
          <a:p>
            <a:endParaRPr lang="es-ES" b="1" dirty="0" smtClean="0"/>
          </a:p>
          <a:p>
            <a:endParaRPr lang="es-ES" b="1" dirty="0"/>
          </a:p>
          <a:p>
            <a:endParaRPr lang="es-ES" b="1" dirty="0" smtClean="0"/>
          </a:p>
          <a:p>
            <a:r>
              <a:rPr lang="es-ES" b="1" dirty="0" smtClean="0"/>
              <a:t>Identidad</a:t>
            </a:r>
            <a:r>
              <a:rPr lang="es-ES" b="1" dirty="0"/>
              <a:t>:</a:t>
            </a:r>
            <a:r>
              <a:rPr lang="es-ES" dirty="0"/>
              <a:t> sentido de pertenencia y de identidad que deben sentir los trabajadores hacia la organización en la cual laboran.</a:t>
            </a:r>
          </a:p>
          <a:p>
            <a:endParaRPr lang="es-ES" dirty="0"/>
          </a:p>
          <a:p>
            <a:r>
              <a:rPr lang="es-ES" b="1" dirty="0"/>
              <a:t>Comunicación</a:t>
            </a:r>
            <a:r>
              <a:rPr lang="es-ES" dirty="0"/>
              <a:t>: comunicar e intercambiar información es importante para el pleno desarrollo de las actividades de una organización. La escasa o mala comunicación puede convertirse en un grave problema para el desarrollo de las labores de los trabajadores</a:t>
            </a:r>
            <a:r>
              <a:rPr lang="es-ES" dirty="0" smtClean="0"/>
              <a:t>.</a:t>
            </a:r>
          </a:p>
          <a:p>
            <a:endParaRPr lang="es-ES" dirty="0" smtClean="0"/>
          </a:p>
          <a:p>
            <a:r>
              <a:rPr lang="es-ES" dirty="0"/>
              <a:t>La comunicación produce entre el personal una sensación de confianza, diálogo, intercambio de opiniones y sugerencias e, incluso, fomenta las relaciones diplomáticas y cordiales entre los agentes internos y externos de la empresa.</a:t>
            </a:r>
          </a:p>
          <a:p>
            <a:endParaRPr lang="es-ES" dirty="0"/>
          </a:p>
          <a:p>
            <a:r>
              <a:rPr lang="es-ES" b="1" dirty="0"/>
              <a:t>Capacitación:</a:t>
            </a:r>
            <a:r>
              <a:rPr lang="es-ES" dirty="0"/>
              <a:t> es una excelente manera de incentivar a los integrantes de la organización y de fomentar el desarrollo empresarial y personal.</a:t>
            </a:r>
          </a:p>
          <a:p>
            <a:endParaRPr lang="es-ES" dirty="0"/>
          </a:p>
          <a:p>
            <a:endParaRPr lang="es-ES" dirty="0" smtClean="0"/>
          </a:p>
          <a:p>
            <a:endParaRPr lang="es-ES" dirty="0"/>
          </a:p>
          <a:p>
            <a:endParaRPr lang="es-ES" dirty="0" smtClean="0"/>
          </a:p>
          <a:p>
            <a:endParaRPr lang="es-ES" dirty="0"/>
          </a:p>
          <a:p>
            <a:endParaRPr lang="es-ES" dirty="0" smtClean="0"/>
          </a:p>
          <a:p>
            <a:endParaRPr lang="es-ES" dirty="0"/>
          </a:p>
          <a:p>
            <a:endParaRPr lang="es-ES" dirty="0" smtClean="0"/>
          </a:p>
          <a:p>
            <a:endParaRPr lang="es-ES" dirty="0"/>
          </a:p>
          <a:p>
            <a:endParaRPr lang="es-ES" dirty="0"/>
          </a:p>
        </p:txBody>
      </p:sp>
    </p:spTree>
    <p:extLst>
      <p:ext uri="{BB962C8B-B14F-4D97-AF65-F5344CB8AC3E}">
        <p14:creationId xmlns:p14="http://schemas.microsoft.com/office/powerpoint/2010/main" val="1753779091"/>
      </p:ext>
    </p:extLst>
  </p:cSld>
  <p:clrMapOvr>
    <a:masterClrMapping/>
  </p:clrMapOvr>
  <p:timing>
    <p:tnLst>
      <p:par>
        <p:cTn id="1" dur="indefinite" restart="never" nodeType="tmRoot"/>
      </p:par>
    </p:tnLst>
  </p:timing>
</p:sld>
</file>

<file path=ppt/theme/theme1.xml><?xml version="1.0" encoding="utf-8"?>
<a:theme xmlns:a="http://schemas.openxmlformats.org/drawingml/2006/main" name="Espiral">
  <a:themeElements>
    <a:clrScheme name="Espiral">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Espiral">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Espiral">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Espiral">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themeOverride>
</file>

<file path=docProps/app.xml><?xml version="1.0" encoding="utf-8"?>
<Properties xmlns="http://schemas.openxmlformats.org/officeDocument/2006/extended-properties" xmlns:vt="http://schemas.openxmlformats.org/officeDocument/2006/docPropsVTypes">
  <Template/>
  <TotalTime>5171</TotalTime>
  <Words>1763</Words>
  <Application>Microsoft Office PowerPoint</Application>
  <PresentationFormat>Presentación en pantalla (4:3)</PresentationFormat>
  <Paragraphs>177</Paragraphs>
  <Slides>24</Slides>
  <Notes>0</Notes>
  <HiddenSlides>0</HiddenSlides>
  <MMClips>0</MMClips>
  <ScaleCrop>false</ScaleCrop>
  <HeadingPairs>
    <vt:vector size="6" baseType="variant">
      <vt:variant>
        <vt:lpstr>Fuentes usadas</vt:lpstr>
      </vt:variant>
      <vt:variant>
        <vt:i4>7</vt:i4>
      </vt:variant>
      <vt:variant>
        <vt:lpstr>Tema</vt:lpstr>
      </vt:variant>
      <vt:variant>
        <vt:i4>1</vt:i4>
      </vt:variant>
      <vt:variant>
        <vt:lpstr>Títulos de diapositiva</vt:lpstr>
      </vt:variant>
      <vt:variant>
        <vt:i4>24</vt:i4>
      </vt:variant>
    </vt:vector>
  </HeadingPairs>
  <TitlesOfParts>
    <vt:vector size="32" baseType="lpstr">
      <vt:lpstr>Arial</vt:lpstr>
      <vt:lpstr>Calibri</vt:lpstr>
      <vt:lpstr>Century Gothic</vt:lpstr>
      <vt:lpstr>Georgia</vt:lpstr>
      <vt:lpstr>Times New Roman</vt:lpstr>
      <vt:lpstr>Wingdings</vt:lpstr>
      <vt:lpstr>Wingdings 3</vt:lpstr>
      <vt:lpstr>Espiral</vt:lpstr>
      <vt:lpstr> CLIMA INSTITUCIONAL Y ORGANIZACIONAL</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LOS VALORES</vt:lpstr>
      <vt:lpstr>TRABAJO EN EQUIPO </vt:lpstr>
      <vt:lpstr> COMUNICACIÓN </vt:lpstr>
      <vt:lpstr>COMUNICACIÓN ORGANIZACIONAL </vt:lpstr>
      <vt:lpstr> Funciones de la comunicación </vt:lpstr>
      <vt:lpstr>CLIMA ORGANIZACIONAL Y HABILIDADES PARA LA VIDA</vt:lpstr>
      <vt:lpstr>HABILIDADES PARA LA  VIDA</vt:lpstr>
      <vt:lpstr> HABILIDADES SOCIALES</vt:lpstr>
      <vt:lpstr>HABILIDADES COGNITIVAS</vt:lpstr>
      <vt:lpstr>HABILIDADES  EMOCIONALES</vt:lpstr>
      <vt:lpstr>Conclusiones </vt:lpstr>
      <vt:lpstr>Presentación de PowerPoint</vt:lpstr>
      <vt:lpstr>Presentación de PowerPoint</vt:lpstr>
      <vt:lpstr>Presentación de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JAVIER</dc:creator>
  <cp:lastModifiedBy>javier mendoza</cp:lastModifiedBy>
  <cp:revision>40</cp:revision>
  <dcterms:modified xsi:type="dcterms:W3CDTF">2020-01-31T13:17:09Z</dcterms:modified>
</cp:coreProperties>
</file>