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3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58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6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648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0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18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6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7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1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4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9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08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nvivenciaescolar.mineduc.cl/wp-content/uploads/2019/04/Educacion-Sexual-de-ninos-ninas-y-jovenes-con-discapacidad-Intelectual.pdf" TargetMode="External"/><Relationship Id="rId2" Type="http://schemas.openxmlformats.org/officeDocument/2006/relationships/hyperlink" Target="file:///C:\Users\Asus\Downloads\sexualidad%20y%20discapacidad%20intelectua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alyc.org/pdf/356/3562614002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9188" y="850007"/>
            <a:ext cx="7766936" cy="1609858"/>
          </a:xfrm>
        </p:spPr>
        <p:txBody>
          <a:bodyPr/>
          <a:lstStyle/>
          <a:p>
            <a:pPr algn="ctr"/>
            <a:r>
              <a:rPr lang="es-BO" dirty="0" smtClean="0"/>
              <a:t>Sexualidad y Discapacidad Intelectual</a:t>
            </a:r>
            <a:endParaRPr lang="es-B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35651" y="3528813"/>
            <a:ext cx="2820473" cy="862883"/>
          </a:xfrm>
        </p:spPr>
        <p:txBody>
          <a:bodyPr/>
          <a:lstStyle/>
          <a:p>
            <a:r>
              <a:rPr lang="es-BO" dirty="0" smtClean="0"/>
              <a:t>Presentado por:</a:t>
            </a:r>
            <a:br>
              <a:rPr lang="es-BO" dirty="0" smtClean="0"/>
            </a:br>
            <a:r>
              <a:rPr lang="es-BO" dirty="0" smtClean="0"/>
              <a:t> Lic. Sonia Munguia Vega </a:t>
            </a:r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1" y="-141666"/>
            <a:ext cx="1998405" cy="19833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71" y="31621"/>
            <a:ext cx="2428426" cy="8183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61" y="3077113"/>
            <a:ext cx="4213798" cy="35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83336"/>
            <a:ext cx="8596668" cy="1287888"/>
          </a:xfrm>
        </p:spPr>
        <p:txBody>
          <a:bodyPr>
            <a:noAutofit/>
          </a:bodyPr>
          <a:lstStyle/>
          <a:p>
            <a:r>
              <a:rPr lang="es-BO" sz="2800" dirty="0"/>
              <a:t>Implicaciones de la discapacidad intelectual que condiciona las posibilidades y formas de vivir la sexualidad: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919728"/>
          </a:xfrm>
        </p:spPr>
        <p:txBody>
          <a:bodyPr/>
          <a:lstStyle/>
          <a:p>
            <a:r>
              <a:rPr lang="es-BO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Algunas </a:t>
            </a:r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características </a:t>
            </a:r>
            <a:r>
              <a:rPr lang="es-BO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</a:t>
            </a:r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personalidad</a:t>
            </a:r>
            <a:endParaRPr lang="es-B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4022189" y="2156019"/>
            <a:ext cx="2108155" cy="793243"/>
          </a:xfrm>
          <a:prstGeom prst="wedgeEllipseCallout">
            <a:avLst>
              <a:gd name="adj1" fmla="val 2619"/>
              <a:gd name="adj2" fmla="val 7009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Dependencia de alguien más</a:t>
            </a:r>
            <a:endParaRPr lang="es-BO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r="5200"/>
          <a:stretch/>
        </p:blipFill>
        <p:spPr>
          <a:xfrm>
            <a:off x="3116687" y="3327995"/>
            <a:ext cx="3850738" cy="3265988"/>
          </a:xfrm>
          <a:prstGeom prst="rect">
            <a:avLst/>
          </a:prstGeom>
        </p:spPr>
      </p:pic>
      <p:sp>
        <p:nvSpPr>
          <p:cNvPr id="7" name="Llamada ovalada 6"/>
          <p:cNvSpPr/>
          <p:nvPr/>
        </p:nvSpPr>
        <p:spPr>
          <a:xfrm rot="19744024">
            <a:off x="834528" y="2665652"/>
            <a:ext cx="2330526" cy="1256450"/>
          </a:xfrm>
          <a:prstGeom prst="wedgeEllipseCallout">
            <a:avLst>
              <a:gd name="adj1" fmla="val 21961"/>
              <a:gd name="adj2" fmla="val 7076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Efectos de la medicación sobre sus emociones y sexualidad</a:t>
            </a:r>
            <a:endParaRPr lang="es-BO" sz="1400" dirty="0"/>
          </a:p>
        </p:txBody>
      </p:sp>
      <p:sp>
        <p:nvSpPr>
          <p:cNvPr id="8" name="Llamada ovalada 7"/>
          <p:cNvSpPr/>
          <p:nvPr/>
        </p:nvSpPr>
        <p:spPr>
          <a:xfrm rot="2372701">
            <a:off x="6648095" y="2736357"/>
            <a:ext cx="2108155" cy="793243"/>
          </a:xfrm>
          <a:prstGeom prst="wedgeEllipseCallout">
            <a:avLst>
              <a:gd name="adj1" fmla="val -5861"/>
              <a:gd name="adj2" fmla="val 8870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Baja autoestima</a:t>
            </a:r>
            <a:endParaRPr lang="es-BO" sz="1400" dirty="0"/>
          </a:p>
        </p:txBody>
      </p:sp>
      <p:sp>
        <p:nvSpPr>
          <p:cNvPr id="9" name="Llamada ovalada 8"/>
          <p:cNvSpPr/>
          <p:nvPr/>
        </p:nvSpPr>
        <p:spPr>
          <a:xfrm>
            <a:off x="632235" y="4564367"/>
            <a:ext cx="2108155" cy="793243"/>
          </a:xfrm>
          <a:prstGeom prst="wedgeEllipseCallout">
            <a:avLst>
              <a:gd name="adj1" fmla="val 61877"/>
              <a:gd name="adj2" fmla="val -621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Labilidad emocional</a:t>
            </a:r>
            <a:endParaRPr lang="es-BO" sz="1400" dirty="0"/>
          </a:p>
        </p:txBody>
      </p:sp>
    </p:spTree>
    <p:extLst>
      <p:ext uri="{BB962C8B-B14F-4D97-AF65-F5344CB8AC3E}">
        <p14:creationId xmlns:p14="http://schemas.microsoft.com/office/powerpoint/2010/main" val="1321124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0411"/>
          </a:xfrm>
        </p:spPr>
        <p:txBody>
          <a:bodyPr>
            <a:normAutofit fontScale="90000"/>
          </a:bodyPr>
          <a:lstStyle/>
          <a:p>
            <a:r>
              <a:rPr lang="es-BO" b="1" dirty="0"/>
              <a:t>Grados de discapacidad intelectual y sexualidad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54558"/>
            <a:ext cx="8596668" cy="4649273"/>
          </a:xfrm>
        </p:spPr>
        <p:txBody>
          <a:bodyPr/>
          <a:lstStyle/>
          <a:p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Discapacidad intelectual leve.- </a:t>
            </a:r>
            <a:r>
              <a:rPr lang="es-BO" dirty="0"/>
              <a:t>pueden aprender los contenidos básicos de la educación sexual y llegar a protegerse de las prácticas de riesgo</a:t>
            </a:r>
            <a:r>
              <a:rPr lang="es-BO" dirty="0" smtClean="0"/>
              <a:t>.</a:t>
            </a:r>
          </a:p>
          <a:p>
            <a:pPr marL="0" indent="0">
              <a:buNone/>
            </a:pPr>
            <a:endParaRPr lang="es-BO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Discapacidad intelectual Moderada.- </a:t>
            </a:r>
            <a:r>
              <a:rPr lang="es-BO" dirty="0"/>
              <a:t>tienen un proceso de representación de su propia sexualidad de manera rudimentaria; </a:t>
            </a:r>
            <a:r>
              <a:rPr lang="es-BO" dirty="0" smtClean="0"/>
              <a:t>sin </a:t>
            </a:r>
            <a:r>
              <a:rPr lang="es-BO" dirty="0"/>
              <a:t>embargo, aunque la educación sexual es precaria, pueden aprender a respetar a los demás, masturbarse en privado, no abusar y no permitir ser abusado.</a:t>
            </a:r>
          </a:p>
          <a:p>
            <a:endParaRPr lang="es-BO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Discapacidad intelectual grave y muy grave.- </a:t>
            </a:r>
            <a:r>
              <a:rPr lang="es-BO" dirty="0"/>
              <a:t>no son capaces de comprender estas experiencias y regularla de acuerdo a las normas sociales así como una representación de su propio cuerpo o controlar sus relaciones con los otros. </a:t>
            </a:r>
            <a:r>
              <a:rPr lang="es-BO" dirty="0" smtClean="0"/>
              <a:t/>
            </a:r>
            <a:br>
              <a:rPr lang="es-BO" dirty="0" smtClean="0"/>
            </a:br>
            <a:r>
              <a:rPr lang="es-BO" dirty="0"/>
              <a:t>S</a:t>
            </a:r>
            <a:r>
              <a:rPr lang="es-BO" dirty="0" smtClean="0"/>
              <a:t>u </a:t>
            </a:r>
            <a:r>
              <a:rPr lang="es-BO" dirty="0"/>
              <a:t>sexualidad </a:t>
            </a:r>
            <a:r>
              <a:rPr lang="es-BO" dirty="0" smtClean="0"/>
              <a:t>será </a:t>
            </a:r>
            <a:r>
              <a:rPr lang="es-BO" dirty="0"/>
              <a:t>la que los padres, educadores y la sociedad </a:t>
            </a:r>
            <a:r>
              <a:rPr lang="es-BO" dirty="0" smtClean="0"/>
              <a:t>permita </a:t>
            </a:r>
            <a:r>
              <a:rPr lang="es-BO" dirty="0"/>
              <a:t>que tengan.</a:t>
            </a:r>
            <a:endParaRPr lang="es-B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47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424" y="313386"/>
            <a:ext cx="8596668" cy="755561"/>
          </a:xfrm>
        </p:spPr>
        <p:txBody>
          <a:bodyPr/>
          <a:lstStyle/>
          <a:p>
            <a:pPr algn="ctr"/>
            <a:r>
              <a:rPr lang="es-BO" dirty="0" smtClean="0"/>
              <a:t>Informar y educar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068947"/>
            <a:ext cx="9046215" cy="5357611"/>
          </a:xfrm>
        </p:spPr>
        <p:txBody>
          <a:bodyPr>
            <a:normAutofit lnSpcReduction="10000"/>
          </a:bodyPr>
          <a:lstStyle/>
          <a:p>
            <a:pPr algn="just"/>
            <a:r>
              <a:rPr lang="es-BO" dirty="0"/>
              <a:t>Las personas con discapacidad intelectual, como cualquier otra persona tienen necesidades afectivas, sociales y sexuales que necesitan integrar lo más </a:t>
            </a:r>
            <a:r>
              <a:rPr lang="es-BO" dirty="0" smtClean="0"/>
              <a:t>armónicamente </a:t>
            </a:r>
            <a:r>
              <a:rPr lang="es-BO" dirty="0"/>
              <a:t>posible para realizarse como hombre o como </a:t>
            </a:r>
            <a:r>
              <a:rPr lang="es-BO" dirty="0" smtClean="0"/>
              <a:t>mujer.</a:t>
            </a:r>
          </a:p>
          <a:p>
            <a:pPr algn="just"/>
            <a:endParaRPr lang="es-BO" dirty="0" smtClean="0"/>
          </a:p>
          <a:p>
            <a:pPr algn="just"/>
            <a:r>
              <a:rPr lang="es-BO" dirty="0"/>
              <a:t>R</a:t>
            </a:r>
            <a:r>
              <a:rPr lang="es-BO" dirty="0" smtClean="0"/>
              <a:t>equieren </a:t>
            </a:r>
            <a:r>
              <a:rPr lang="es-BO" dirty="0"/>
              <a:t>ser acompañados/as por adultos competentes que les faciliten el proceso de descubrir y comprender su cuerpo sexuado y construir su </a:t>
            </a:r>
            <a:r>
              <a:rPr lang="es-BO" dirty="0" smtClean="0"/>
              <a:t>identidad.</a:t>
            </a:r>
          </a:p>
          <a:p>
            <a:pPr marL="0" indent="0" algn="just">
              <a:buNone/>
            </a:pPr>
            <a:endParaRPr lang="es-BO" dirty="0"/>
          </a:p>
          <a:p>
            <a:pPr algn="just"/>
            <a:r>
              <a:rPr lang="es-BO" dirty="0" smtClean="0"/>
              <a:t>Necesitan </a:t>
            </a:r>
            <a:r>
              <a:rPr lang="es-BO" dirty="0"/>
              <a:t>conocer y ejercer sus posibilidades de relación, de placer, de comunicación con otras personas, semejantes o diversas, de una manera positiva y constructiva. </a:t>
            </a:r>
            <a:endParaRPr lang="es-BO" dirty="0" smtClean="0"/>
          </a:p>
          <a:p>
            <a:pPr marL="0" indent="0" algn="just">
              <a:buNone/>
            </a:pPr>
            <a:endParaRPr lang="es-BO" dirty="0" smtClean="0"/>
          </a:p>
          <a:p>
            <a:pPr algn="just"/>
            <a:r>
              <a:rPr lang="es-BO" dirty="0" smtClean="0"/>
              <a:t>Sus </a:t>
            </a:r>
            <a:r>
              <a:rPr lang="es-BO" dirty="0"/>
              <a:t>posibilidades educativas y de desarrollo en este ámbito son variadas y van a depender en gran parte del grado de discapacidad e intensidad de apoyos que cada estudiante requiera de su entorno </a:t>
            </a:r>
            <a:r>
              <a:rPr lang="es-BO" dirty="0" err="1"/>
              <a:t>sociofamiliar</a:t>
            </a:r>
            <a:r>
              <a:rPr lang="es-BO" dirty="0"/>
              <a:t>, pero también, y de manera importante, de la capacidad que tenga la escuela para realizar con la familia un proceso de enseñanza conjunto y para ajustar su respuesta educativa a las necesidades educativas especiales de este colectivo.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42086342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49262" y="1506829"/>
            <a:ext cx="53189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 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POR SU ATENCIÓN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4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1470"/>
          </a:xfrm>
        </p:spPr>
        <p:txBody>
          <a:bodyPr/>
          <a:lstStyle/>
          <a:p>
            <a:pPr algn="ctr"/>
            <a:r>
              <a:rPr lang="es-BO" dirty="0" smtClean="0"/>
              <a:t>Bibliografía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41679"/>
            <a:ext cx="8596668" cy="4199683"/>
          </a:xfrm>
        </p:spPr>
        <p:txBody>
          <a:bodyPr/>
          <a:lstStyle/>
          <a:p>
            <a:r>
              <a:rPr lang="es-BO" u="sng" dirty="0">
                <a:hlinkClick r:id="rId2"/>
              </a:rPr>
              <a:t>file:///C:/Users/Asus/Downloads/sexualidad%20y%20discapacidad%20intelectual.pdf</a:t>
            </a:r>
            <a:endParaRPr lang="es-BO" u="sng" dirty="0"/>
          </a:p>
          <a:p>
            <a:r>
              <a:rPr lang="es-BO" u="sng" dirty="0">
                <a:hlinkClick r:id="rId3"/>
              </a:rPr>
              <a:t>http://convivenciaescolar.mineduc.cl/wp-content/uploads/2019/04/Educacion-Sexual-de-ninos-ninas-y-jovenes-con-discapacidad-Intelectual.pdf</a:t>
            </a:r>
            <a:endParaRPr lang="es-BO" u="sng" dirty="0"/>
          </a:p>
          <a:p>
            <a:r>
              <a:rPr lang="es-BO" u="sng" dirty="0">
                <a:hlinkClick r:id="rId4"/>
              </a:rPr>
              <a:t>https://www.redalyc.org/pdf/356/35626140020.pdf</a:t>
            </a:r>
            <a:endParaRPr lang="es-BO" u="sng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5084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/>
          <a:lstStyle/>
          <a:p>
            <a:r>
              <a:rPr lang="es-BO" dirty="0" smtClean="0"/>
              <a:t>¿Qué es sexualidad?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211" y="1455313"/>
            <a:ext cx="8596668" cy="49583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BO" dirty="0"/>
              <a:t>De acuerdo con la Organización Mundial de la Salud (OMS</a:t>
            </a:r>
            <a:r>
              <a:rPr lang="es-BO" b="1" i="1" dirty="0"/>
              <a:t>) "la sexualidad es un aspecto central del ser humano, presente a lo largo de su vida. Abarca </a:t>
            </a:r>
            <a:r>
              <a:rPr lang="es-BO" b="1" i="1" dirty="0">
                <a:solidFill>
                  <a:schemeClr val="accent1">
                    <a:lumMod val="75000"/>
                  </a:schemeClr>
                </a:solidFill>
              </a:rPr>
              <a:t>al sexo, las identidades y los papeles de género, el erotismo, el placer, la intimidad, la reproducción y la orientación sexual</a:t>
            </a:r>
            <a:r>
              <a:rPr lang="es-BO" b="1" i="1" dirty="0"/>
              <a:t>. Se vivencia y se expresa a través de pensamientos, fantasías, deseos, creencias, actitudes, valores, conductas, prácticas, papeles y relaciones interpersonales. La sexualidad puede incluir todas estas dimensiones, no obstante, no todas ellas se vivencian o se expresan siempre. La sexualidad está influida por la interacción de factores biológicos, psicológicos, sociales, económicos, políticos, culturales, éticos, legales, históricos, religiosos y espirituales"</a:t>
            </a:r>
            <a:r>
              <a:rPr lang="es-BO" dirty="0"/>
              <a:t> (OMS, 2006)</a:t>
            </a:r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02917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es-BO" dirty="0" smtClean="0"/>
              <a:t>¿Qué es sexo?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5022760"/>
          </a:xfrm>
        </p:spPr>
        <p:txBody>
          <a:bodyPr/>
          <a:lstStyle/>
          <a:p>
            <a:pPr marL="0" indent="0">
              <a:buNone/>
            </a:pPr>
            <a:r>
              <a:rPr lang="es-BO" dirty="0" smtClean="0"/>
              <a:t>                 </a:t>
            </a:r>
          </a:p>
          <a:p>
            <a:r>
              <a:rPr lang="es-BO" dirty="0" smtClean="0"/>
              <a:t>El término se refiere a la carga genética que determina el sexo biológico </a:t>
            </a:r>
          </a:p>
          <a:p>
            <a:r>
              <a:rPr lang="es-BO" dirty="0" smtClean="0"/>
              <a:t>Este término alude a la práctica sexual.</a:t>
            </a:r>
            <a:br>
              <a:rPr lang="es-BO" dirty="0" smtClean="0"/>
            </a:br>
            <a:endParaRPr lang="es-BO" dirty="0" smtClean="0"/>
          </a:p>
          <a:p>
            <a:pPr marL="0" indent="0">
              <a:buNone/>
            </a:pPr>
            <a:r>
              <a:rPr lang="es-BO" dirty="0" smtClean="0"/>
              <a:t>	                                  Mujer                        Hombre </a:t>
            </a:r>
          </a:p>
          <a:p>
            <a:endParaRPr lang="es-BO" dirty="0" smtClean="0"/>
          </a:p>
          <a:p>
            <a:endParaRPr lang="es-BO" dirty="0" smtClean="0"/>
          </a:p>
          <a:p>
            <a:endParaRPr lang="es-BO" dirty="0" smtClean="0"/>
          </a:p>
          <a:p>
            <a:endParaRPr lang="es-BO" dirty="0" smtClean="0"/>
          </a:p>
          <a:p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522"/>
          <a:stretch/>
        </p:blipFill>
        <p:spPr>
          <a:xfrm>
            <a:off x="2756079" y="3412902"/>
            <a:ext cx="4855335" cy="30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8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3138"/>
          </a:xfrm>
        </p:spPr>
        <p:txBody>
          <a:bodyPr/>
          <a:lstStyle/>
          <a:p>
            <a:pPr algn="ctr"/>
            <a:r>
              <a:rPr lang="es-BO" sz="4400" dirty="0" smtClean="0"/>
              <a:t>    Sexo</a:t>
            </a:r>
            <a:r>
              <a:rPr lang="es-BO" dirty="0" smtClean="0"/>
              <a:t>     </a:t>
            </a:r>
            <a:r>
              <a:rPr lang="es-BO" sz="4400" dirty="0" smtClean="0"/>
              <a:t>Sexualidad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210" y="1838817"/>
            <a:ext cx="5800739" cy="3660462"/>
          </a:xfrm>
        </p:spPr>
        <p:txBody>
          <a:bodyPr>
            <a:normAutofit/>
          </a:bodyPr>
          <a:lstStyle/>
          <a:p>
            <a:pPr algn="just"/>
            <a:r>
              <a:rPr lang="es-BO" sz="2000" dirty="0"/>
              <a:t>¿La persona con discapacidad intelectual puede tener una vida sexual propia</a:t>
            </a:r>
            <a:r>
              <a:rPr lang="es-BO" sz="2000" dirty="0" smtClean="0"/>
              <a:t>?</a:t>
            </a:r>
          </a:p>
          <a:p>
            <a:pPr marL="0" indent="0" algn="just">
              <a:buNone/>
            </a:pPr>
            <a:endParaRPr lang="es-BO" sz="2000" dirty="0"/>
          </a:p>
          <a:p>
            <a:pPr marL="0" indent="0" algn="just">
              <a:buNone/>
            </a:pPr>
            <a:endParaRPr lang="es-BO" sz="2000" dirty="0" smtClean="0"/>
          </a:p>
          <a:p>
            <a:pPr algn="just"/>
            <a:r>
              <a:rPr lang="es-BO" sz="2000" dirty="0" smtClean="0"/>
              <a:t> </a:t>
            </a:r>
            <a:r>
              <a:rPr lang="es-BO" sz="2000" dirty="0"/>
              <a:t>¿La sexualidad de las personas con discapacidad intelectual es igual a la de todos nosotros</a:t>
            </a:r>
            <a:r>
              <a:rPr lang="es-BO" sz="2000" dirty="0" smtClean="0"/>
              <a:t>?</a:t>
            </a:r>
            <a:endParaRPr lang="es-BO" sz="2000" dirty="0"/>
          </a:p>
        </p:txBody>
      </p:sp>
      <p:sp>
        <p:nvSpPr>
          <p:cNvPr id="4" name="Distinto de 3"/>
          <p:cNvSpPr/>
          <p:nvPr/>
        </p:nvSpPr>
        <p:spPr>
          <a:xfrm>
            <a:off x="4224271" y="801352"/>
            <a:ext cx="476518" cy="51229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7" y="2084947"/>
            <a:ext cx="2466975" cy="1971898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7789376" y="4056845"/>
            <a:ext cx="502276" cy="618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Rectángulo 6"/>
          <p:cNvSpPr/>
          <p:nvPr/>
        </p:nvSpPr>
        <p:spPr>
          <a:xfrm>
            <a:off x="5035640" y="4675030"/>
            <a:ext cx="48408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BO" dirty="0"/>
              <a:t>Debido a que los caracteres biológicos de la sexualidad están </a:t>
            </a:r>
            <a:r>
              <a:rPr lang="es-BO" dirty="0" smtClean="0"/>
              <a:t>presentes </a:t>
            </a:r>
            <a:r>
              <a:rPr lang="es-BO" dirty="0"/>
              <a:t>se desarrollan en los individuos de la misma manera</a:t>
            </a:r>
            <a:r>
              <a:rPr lang="es-BO" dirty="0" smtClean="0"/>
              <a:t>. El cómo se los vivencia ya responde a la singularidad de cada caso.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576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617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Características de la manifestación de la sexualidad en las PCD intelectual</a:t>
            </a:r>
            <a:r>
              <a:rPr lang="es-BO" dirty="0"/>
              <a:t/>
            </a:r>
            <a:br>
              <a:rPr lang="es-BO" dirty="0"/>
            </a:b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5" y="1725770"/>
            <a:ext cx="7165900" cy="4663322"/>
          </a:xfrm>
        </p:spPr>
        <p:txBody>
          <a:bodyPr/>
          <a:lstStyle/>
          <a:p>
            <a:pPr marL="0" indent="0">
              <a:buNone/>
            </a:pPr>
            <a:r>
              <a:rPr lang="es-BO" dirty="0" smtClean="0"/>
              <a:t>Existen </a:t>
            </a:r>
            <a:r>
              <a:rPr lang="es-BO" dirty="0"/>
              <a:t>puntos de vista que aportan </a:t>
            </a:r>
            <a:r>
              <a:rPr lang="es-BO" u="sng" dirty="0"/>
              <a:t>evidencia</a:t>
            </a:r>
            <a:r>
              <a:rPr lang="es-BO" dirty="0"/>
              <a:t> respecto de </a:t>
            </a:r>
            <a:r>
              <a:rPr lang="es-BO" dirty="0" smtClean="0"/>
              <a:t>características especificas </a:t>
            </a:r>
            <a:r>
              <a:rPr lang="es-BO" dirty="0"/>
              <a:t>que asume la vivencia de la afectividad y sexualidad en las PCD</a:t>
            </a:r>
            <a:endParaRPr lang="es-BO" dirty="0" smtClean="0"/>
          </a:p>
          <a:p>
            <a:pPr algn="just"/>
            <a:r>
              <a:rPr lang="es-BO" dirty="0" smtClean="0"/>
              <a:t>Tienden a ser más desinhibidos/as en la forma de iniciar y llevar a cabo la exploración del cuerpo.</a:t>
            </a:r>
          </a:p>
          <a:p>
            <a:pPr marL="0" indent="0" algn="just">
              <a:buNone/>
            </a:pPr>
            <a:endParaRPr lang="es-BO" dirty="0" smtClean="0"/>
          </a:p>
          <a:p>
            <a:pPr algn="just"/>
            <a:r>
              <a:rPr lang="es-BO" dirty="0" smtClean="0"/>
              <a:t>Tienen </a:t>
            </a:r>
            <a:r>
              <a:rPr lang="es-BO" dirty="0"/>
              <a:t>más dificultades para integrar racionalmente la información que se les </a:t>
            </a:r>
            <a:r>
              <a:rPr lang="es-BO" dirty="0" smtClean="0"/>
              <a:t>entrega. </a:t>
            </a:r>
          </a:p>
          <a:p>
            <a:pPr marL="0" indent="0" algn="just">
              <a:buNone/>
            </a:pPr>
            <a:endParaRPr lang="es-BO" dirty="0" smtClean="0"/>
          </a:p>
          <a:p>
            <a:pPr algn="just"/>
            <a:r>
              <a:rPr lang="es-BO" dirty="0" smtClean="0"/>
              <a:t>Presentan </a:t>
            </a:r>
            <a:r>
              <a:rPr lang="es-BO" dirty="0"/>
              <a:t>rasgos más exacerbados y con dificultades para establecer límites respecto de los lugares y oportunidades en que cabe realizar estas </a:t>
            </a:r>
            <a:r>
              <a:rPr lang="es-BO" dirty="0" smtClean="0"/>
              <a:t>indagaciones.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49906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3847" y="746974"/>
            <a:ext cx="9033336" cy="56023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BO" dirty="0"/>
              <a:t>N</a:t>
            </a:r>
            <a:r>
              <a:rPr lang="es-BO" dirty="0" smtClean="0"/>
              <a:t>o </a:t>
            </a:r>
            <a:r>
              <a:rPr lang="es-BO" dirty="0"/>
              <a:t>son capaces de discriminar conductas riesgosas a trasgresoras de su intimidad o la de otros u otras. </a:t>
            </a:r>
            <a:endParaRPr lang="es-BO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s-BO" dirty="0" smtClean="0">
              <a:solidFill>
                <a:schemeClr val="accent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BO" dirty="0"/>
              <a:t>Su capacidad de comunicar intereses, determinar expectativas y configurar identidades singulares respecto de sí y de los otros y otras, está fuertemente influida por el tipo y grado de discapacidad. </a:t>
            </a:r>
            <a:endParaRPr lang="es-BO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s-BO" dirty="0" smtClean="0">
              <a:solidFill>
                <a:schemeClr val="accent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BO" dirty="0"/>
              <a:t>Experimentan con mucha ‘normalidad’ la aparición y maduración del interés sexual. Los códigos con los cuales enfrentan su experiencia erótica o amatoria ocurren más desde la naturalidad de los episodios, que desde categorías que las califiquen como buenas o malas conductas.</a:t>
            </a:r>
            <a:endParaRPr lang="es-BO" dirty="0" smtClean="0">
              <a:solidFill>
                <a:schemeClr val="accent5"/>
              </a:solidFill>
            </a:endParaRPr>
          </a:p>
          <a:p>
            <a:endParaRPr lang="es-BO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2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/>
          <a:lstStyle/>
          <a:p>
            <a:r>
              <a:rPr lang="es-BO" dirty="0" smtClean="0"/>
              <a:t>Mitos en torno a la sexualidad de las PCD intelectual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4636393"/>
          </a:xfrm>
        </p:spPr>
        <p:txBody>
          <a:bodyPr>
            <a:normAutofit/>
          </a:bodyPr>
          <a:lstStyle/>
          <a:p>
            <a:pPr algn="just"/>
            <a:r>
              <a:rPr lang="es-BO" dirty="0" smtClean="0"/>
              <a:t>Son </a:t>
            </a:r>
            <a:r>
              <a:rPr lang="es-BO" dirty="0"/>
              <a:t>asexuadas</a:t>
            </a:r>
            <a:r>
              <a:rPr lang="es-BO" dirty="0" smtClean="0"/>
              <a:t>.</a:t>
            </a:r>
          </a:p>
          <a:p>
            <a:pPr algn="just"/>
            <a:r>
              <a:rPr lang="es-BO" dirty="0" smtClean="0"/>
              <a:t>Son </a:t>
            </a:r>
            <a:r>
              <a:rPr lang="es-BO" dirty="0"/>
              <a:t>como niños y sobre todo en el terreno sexual. </a:t>
            </a:r>
            <a:endParaRPr lang="es-BO" dirty="0" smtClean="0"/>
          </a:p>
          <a:p>
            <a:pPr algn="just"/>
            <a:r>
              <a:rPr lang="es-BO" dirty="0" smtClean="0"/>
              <a:t>No </a:t>
            </a:r>
            <a:r>
              <a:rPr lang="es-BO" dirty="0"/>
              <a:t>resultan atractivas sexualmente para otras personas. </a:t>
            </a:r>
            <a:endParaRPr lang="es-BO" dirty="0" smtClean="0"/>
          </a:p>
          <a:p>
            <a:pPr algn="just"/>
            <a:r>
              <a:rPr lang="es-BO" dirty="0" smtClean="0"/>
              <a:t>No </a:t>
            </a:r>
            <a:r>
              <a:rPr lang="es-BO" dirty="0"/>
              <a:t>se les debe despertar su interés sexual, porque son inocentes</a:t>
            </a:r>
            <a:r>
              <a:rPr lang="es-BO" dirty="0" smtClean="0"/>
              <a:t>.</a:t>
            </a:r>
          </a:p>
          <a:p>
            <a:pPr algn="just"/>
            <a:r>
              <a:rPr lang="es-BO" dirty="0" smtClean="0"/>
              <a:t>En </a:t>
            </a:r>
            <a:r>
              <a:rPr lang="es-BO" dirty="0"/>
              <a:t>general, </a:t>
            </a:r>
            <a:r>
              <a:rPr lang="es-BO" dirty="0" smtClean="0"/>
              <a:t>las PCD </a:t>
            </a:r>
            <a:r>
              <a:rPr lang="es-BO" dirty="0"/>
              <a:t>no deben tener actividad sexual, ni formar pareja, ni casarse</a:t>
            </a:r>
            <a:r>
              <a:rPr lang="es-BO" dirty="0" smtClean="0"/>
              <a:t>.</a:t>
            </a:r>
          </a:p>
          <a:p>
            <a:pPr algn="just"/>
            <a:r>
              <a:rPr lang="es-BO" dirty="0" smtClean="0"/>
              <a:t>El </a:t>
            </a:r>
            <a:r>
              <a:rPr lang="es-BO" dirty="0"/>
              <a:t>coito es la conducta sexual más importante. </a:t>
            </a:r>
            <a:endParaRPr lang="es-BO" dirty="0" smtClean="0"/>
          </a:p>
          <a:p>
            <a:pPr algn="just"/>
            <a:r>
              <a:rPr lang="es-BO" dirty="0" smtClean="0"/>
              <a:t>La </a:t>
            </a:r>
            <a:r>
              <a:rPr lang="es-BO" dirty="0"/>
              <a:t>actividad sexual es para tener hijos, </a:t>
            </a:r>
            <a:r>
              <a:rPr lang="es-BO" dirty="0" smtClean="0"/>
              <a:t>las  PCD </a:t>
            </a:r>
            <a:r>
              <a:rPr lang="es-BO" dirty="0"/>
              <a:t>no </a:t>
            </a:r>
            <a:r>
              <a:rPr lang="es-BO" dirty="0" smtClean="0"/>
              <a:t>deben </a:t>
            </a:r>
            <a:r>
              <a:rPr lang="es-BO" dirty="0"/>
              <a:t>o pueden tenerlo. </a:t>
            </a:r>
            <a:endParaRPr lang="es-BO" dirty="0" smtClean="0"/>
          </a:p>
          <a:p>
            <a:pPr algn="just"/>
            <a:r>
              <a:rPr lang="es-BO" dirty="0" smtClean="0"/>
              <a:t>Las PCD </a:t>
            </a:r>
            <a:r>
              <a:rPr lang="es-BO" dirty="0"/>
              <a:t>intelectual no tienen interés sexual y sobre todo las chicas con dicha discapacidad. </a:t>
            </a:r>
            <a:endParaRPr lang="es-BO" dirty="0" smtClean="0"/>
          </a:p>
          <a:p>
            <a:pPr algn="just"/>
            <a:r>
              <a:rPr lang="es-BO" dirty="0" smtClean="0"/>
              <a:t>La </a:t>
            </a:r>
            <a:r>
              <a:rPr lang="es-BO" dirty="0"/>
              <a:t>intervención en educación sexual despierta su sexualidad dormida e inocente.</a:t>
            </a:r>
          </a:p>
          <a:p>
            <a:pPr algn="just"/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16420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72781"/>
            <a:ext cx="8596668" cy="1340109"/>
          </a:xfrm>
        </p:spPr>
        <p:txBody>
          <a:bodyPr>
            <a:noAutofit/>
          </a:bodyPr>
          <a:lstStyle/>
          <a:p>
            <a:r>
              <a:rPr lang="es-BO" sz="2800" dirty="0"/>
              <a:t>Implicaciones de la discapacidad intelectual que condiciona las posibilidades y formas de vivir la sexualidad:</a:t>
            </a:r>
            <a:endParaRPr lang="es-BO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7182" y="1712890"/>
            <a:ext cx="8596668" cy="4842456"/>
          </a:xfrm>
        </p:spPr>
        <p:txBody>
          <a:bodyPr/>
          <a:lstStyle/>
          <a:p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 Dificultades </a:t>
            </a:r>
            <a:r>
              <a:rPr lang="es-BO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para acceder a contextos de interacción social </a:t>
            </a:r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normalizados</a:t>
            </a:r>
          </a:p>
          <a:p>
            <a:pPr marL="0" indent="0">
              <a:buNone/>
            </a:pPr>
            <a:endParaRPr lang="es-B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3288093" y="2213547"/>
            <a:ext cx="2353912" cy="1030010"/>
          </a:xfrm>
          <a:prstGeom prst="wedgeEllipseCallout">
            <a:avLst>
              <a:gd name="adj1" fmla="val 2619"/>
              <a:gd name="adj2" fmla="val 7009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Vida limitada a la familia o al centro educativo</a:t>
            </a:r>
            <a:endParaRPr lang="es-BO" sz="1400" dirty="0"/>
          </a:p>
        </p:txBody>
      </p:sp>
      <p:sp>
        <p:nvSpPr>
          <p:cNvPr id="5" name="Llamada ovalada 4"/>
          <p:cNvSpPr/>
          <p:nvPr/>
        </p:nvSpPr>
        <p:spPr>
          <a:xfrm rot="19543642">
            <a:off x="582688" y="2977571"/>
            <a:ext cx="2353912" cy="1030010"/>
          </a:xfrm>
          <a:prstGeom prst="wedgeEllipseCallout">
            <a:avLst>
              <a:gd name="adj1" fmla="val 15642"/>
              <a:gd name="adj2" fmla="val 84503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Ausencia de tiempos y espacios privados</a:t>
            </a:r>
            <a:endParaRPr lang="es-BO" sz="1400" dirty="0"/>
          </a:p>
        </p:txBody>
      </p:sp>
      <p:sp>
        <p:nvSpPr>
          <p:cNvPr id="6" name="Llamada ovalada 5"/>
          <p:cNvSpPr/>
          <p:nvPr/>
        </p:nvSpPr>
        <p:spPr>
          <a:xfrm rot="1984063">
            <a:off x="6235972" y="2772313"/>
            <a:ext cx="2353912" cy="1030010"/>
          </a:xfrm>
          <a:prstGeom prst="wedgeEllipseCallout">
            <a:avLst>
              <a:gd name="adj1" fmla="val -16312"/>
              <a:gd name="adj2" fmla="val 6920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Familias sobreprotectoras</a:t>
            </a:r>
            <a:endParaRPr lang="es-BO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6" t="6056" r="4103"/>
          <a:stretch/>
        </p:blipFill>
        <p:spPr>
          <a:xfrm>
            <a:off x="3215662" y="3650172"/>
            <a:ext cx="2884867" cy="2254929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6452173" y="4333561"/>
            <a:ext cx="2563037" cy="1571539"/>
          </a:xfrm>
          <a:prstGeom prst="wedgeEllipseCallout">
            <a:avLst>
              <a:gd name="adj1" fmla="val -58380"/>
              <a:gd name="adj2" fmla="val 627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Resistencia de la familia y sociedad a que formen pareja</a:t>
            </a:r>
            <a:endParaRPr lang="es-BO" sz="1400" dirty="0"/>
          </a:p>
        </p:txBody>
      </p:sp>
    </p:spTree>
    <p:extLst>
      <p:ext uri="{BB962C8B-B14F-4D97-AF65-F5344CB8AC3E}">
        <p14:creationId xmlns:p14="http://schemas.microsoft.com/office/powerpoint/2010/main" val="3403069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21972"/>
            <a:ext cx="8596668" cy="1365160"/>
          </a:xfrm>
        </p:spPr>
        <p:txBody>
          <a:bodyPr>
            <a:normAutofit fontScale="90000"/>
          </a:bodyPr>
          <a:lstStyle/>
          <a:p>
            <a:r>
              <a:rPr lang="es-BO" sz="2800" dirty="0"/>
              <a:t>Implicaciones de la discapacidad intelectual que condiciona las posibilidades y formas de vivir la sexualidad: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87133"/>
            <a:ext cx="8596668" cy="4354230"/>
          </a:xfrm>
        </p:spPr>
        <p:txBody>
          <a:bodyPr/>
          <a:lstStyle/>
          <a:p>
            <a:r>
              <a:rPr lang="es-BO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 Déficits </a:t>
            </a:r>
            <a:r>
              <a:rPr lang="es-BO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cognitivos, emocionales y conductuales</a:t>
            </a:r>
            <a:endParaRPr lang="es-BO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Llamada ovalada 3"/>
          <p:cNvSpPr/>
          <p:nvPr/>
        </p:nvSpPr>
        <p:spPr>
          <a:xfrm rot="19516013">
            <a:off x="863121" y="3328114"/>
            <a:ext cx="1891821" cy="1074270"/>
          </a:xfrm>
          <a:prstGeom prst="wedgeEllipseCallout">
            <a:avLst>
              <a:gd name="adj1" fmla="val 18370"/>
              <a:gd name="adj2" fmla="val 7778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Limitaciones para decidir y juzgar</a:t>
            </a:r>
            <a:endParaRPr lang="es-BO" sz="1400" dirty="0"/>
          </a:p>
        </p:txBody>
      </p:sp>
      <p:sp>
        <p:nvSpPr>
          <p:cNvPr id="5" name="Llamada ovalada 4"/>
          <p:cNvSpPr/>
          <p:nvPr/>
        </p:nvSpPr>
        <p:spPr>
          <a:xfrm>
            <a:off x="3288093" y="2213547"/>
            <a:ext cx="2353912" cy="1030010"/>
          </a:xfrm>
          <a:prstGeom prst="wedgeEllipseCallout">
            <a:avLst>
              <a:gd name="adj1" fmla="val 2619"/>
              <a:gd name="adj2" fmla="val 70095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 smtClean="0"/>
              <a:t>Realizan aprendizajes más lentos y deficitarios </a:t>
            </a:r>
            <a:endParaRPr lang="es-BO" sz="1400" dirty="0"/>
          </a:p>
        </p:txBody>
      </p:sp>
      <p:sp>
        <p:nvSpPr>
          <p:cNvPr id="6" name="Llamada ovalada 5"/>
          <p:cNvSpPr/>
          <p:nvPr/>
        </p:nvSpPr>
        <p:spPr>
          <a:xfrm rot="2007162">
            <a:off x="6278717" y="3279408"/>
            <a:ext cx="2418770" cy="1169678"/>
          </a:xfrm>
          <a:prstGeom prst="wedgeEllipseCallout">
            <a:avLst>
              <a:gd name="adj1" fmla="val -18640"/>
              <a:gd name="adj2" fmla="val 7821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dirty="0"/>
              <a:t>Dificultades en las habilidades interpersonales y sociales</a:t>
            </a:r>
            <a:endParaRPr lang="es-BO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5678" r="7354" b="1935"/>
          <a:stretch/>
        </p:blipFill>
        <p:spPr>
          <a:xfrm>
            <a:off x="2940729" y="3528146"/>
            <a:ext cx="3424137" cy="2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3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2448</TotalTime>
  <Words>981</Words>
  <Application>Microsoft Office PowerPoint</Application>
  <PresentationFormat>Panorámica</PresentationFormat>
  <Paragraphs>77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Sexualidad y Discapacidad Intelectual</vt:lpstr>
      <vt:lpstr>¿Qué es sexualidad?</vt:lpstr>
      <vt:lpstr>¿Qué es sexo?</vt:lpstr>
      <vt:lpstr>    Sexo     Sexualidad</vt:lpstr>
      <vt:lpstr>Características de la manifestación de la sexualidad en las PCD intelectual </vt:lpstr>
      <vt:lpstr>Presentación de PowerPoint</vt:lpstr>
      <vt:lpstr>Mitos en torno a la sexualidad de las PCD intelectual</vt:lpstr>
      <vt:lpstr>Implicaciones de la discapacidad intelectual que condiciona las posibilidades y formas de vivir la sexualidad:</vt:lpstr>
      <vt:lpstr>Implicaciones de la discapacidad intelectual que condiciona las posibilidades y formas de vivir la sexualidad:</vt:lpstr>
      <vt:lpstr>Implicaciones de la discapacidad intelectual que condiciona las posibilidades y formas de vivir la sexualidad:</vt:lpstr>
      <vt:lpstr>Grados de discapacidad intelectual y sexualidad </vt:lpstr>
      <vt:lpstr>Informar y educar</vt:lpstr>
      <vt:lpstr>Presentación de PowerPoint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Sexualidad y Discapacidad Intelectual</dc:title>
  <dc:creator>Asus</dc:creator>
  <cp:lastModifiedBy>Asus</cp:lastModifiedBy>
  <cp:revision>31</cp:revision>
  <dcterms:created xsi:type="dcterms:W3CDTF">2020-06-29T23:24:49Z</dcterms:created>
  <dcterms:modified xsi:type="dcterms:W3CDTF">2020-07-01T16:13:27Z</dcterms:modified>
</cp:coreProperties>
</file>