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grupo-de-trabajo/" TargetMode="External"/><Relationship Id="rId2" Type="http://schemas.openxmlformats.org/officeDocument/2006/relationships/hyperlink" Target="https://es.wikipedia.org/wiki/Grupo_de_trabaj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azonia-teamfactory.com/blog/equipos-de-alto-rendimiento/" TargetMode="External"/><Relationship Id="rId5" Type="http://schemas.openxmlformats.org/officeDocument/2006/relationships/hyperlink" Target="https://www.ejemplos.co/ejemplos-de-trabajo-en-equipo/" TargetMode="External"/><Relationship Id="rId4" Type="http://schemas.openxmlformats.org/officeDocument/2006/relationships/hyperlink" Target="https://neetwork.com/ejemplos-de-trabajo-en-equipo-alto-rendimient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1B618CB-CCE7-4393-B903-334CCFCAB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BO" sz="5800" dirty="0"/>
              <a:t>Parte 2</a:t>
            </a:r>
            <a:br>
              <a:rPr lang="es-BO" sz="5800" dirty="0"/>
            </a:br>
            <a:r>
              <a:rPr lang="es-BO" sz="5800" dirty="0"/>
              <a:t>DINAMICA EDUCATIVO</a:t>
            </a:r>
          </a:p>
        </p:txBody>
      </p:sp>
      <p:pic>
        <p:nvPicPr>
          <p:cNvPr id="6148" name="Picture 4" descr="Resultado de imagen para ejemplos de juegos de conocimiento y autoconocimiento">
            <a:extLst>
              <a:ext uri="{FF2B5EF4-FFF2-40B4-BE49-F238E27FC236}">
                <a16:creationId xmlns:a16="http://schemas.microsoft.com/office/drawing/2014/main" id="{2CBA6845-C91D-4F60-B8C2-68C3E4B4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72" y="2640962"/>
            <a:ext cx="4362036" cy="31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18604D5-75AD-41AC-98C5-5A0E104F2863}"/>
              </a:ext>
            </a:extLst>
          </p:cNvPr>
          <p:cNvSpPr txBox="1">
            <a:spLocks/>
          </p:cNvSpPr>
          <p:nvPr/>
        </p:nvSpPr>
        <p:spPr>
          <a:xfrm>
            <a:off x="6917635" y="5837569"/>
            <a:ext cx="4810541" cy="478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BO" sz="1800" dirty="0"/>
              <a:t>Presentado por:  LIC. ROSSI C. ESPINOZA </a:t>
            </a:r>
          </a:p>
        </p:txBody>
      </p:sp>
      <p:pic>
        <p:nvPicPr>
          <p:cNvPr id="6" name="Picture 2" descr="D:\CIELITO\FABITO\R.B.C\2010\LOGO EIFODEC.jpg">
            <a:extLst>
              <a:ext uri="{FF2B5EF4-FFF2-40B4-BE49-F238E27FC236}">
                <a16:creationId xmlns:a16="http://schemas.microsoft.com/office/drawing/2014/main" id="{9C586883-9B97-4D43-9849-171AEF5F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22" y="874913"/>
            <a:ext cx="1511343" cy="1412776"/>
          </a:xfrm>
          <a:prstGeom prst="rect">
            <a:avLst/>
          </a:prstGeom>
          <a:noFill/>
        </p:spPr>
      </p:pic>
      <p:pic>
        <p:nvPicPr>
          <p:cNvPr id="7" name="Picture 3" descr="D:\CIELITO\FABITO\R.B.C\2010\LOGO LUZ PARA EL MUNDO.JPG">
            <a:extLst>
              <a:ext uri="{FF2B5EF4-FFF2-40B4-BE49-F238E27FC236}">
                <a16:creationId xmlns:a16="http://schemas.microsoft.com/office/drawing/2014/main" id="{0E0B910E-3190-47F7-86B5-4DD5215B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7051" y="592168"/>
            <a:ext cx="2285403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69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693CC-5E61-45CF-BDBA-E03C0AA6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5800" dirty="0"/>
              <a:t>                  GRACIAS </a:t>
            </a:r>
          </a:p>
        </p:txBody>
      </p:sp>
      <p:pic>
        <p:nvPicPr>
          <p:cNvPr id="5122" name="Picture 2" descr="Resultado de imagen para ejemplos de juegos de COLABORACION">
            <a:extLst>
              <a:ext uri="{FF2B5EF4-FFF2-40B4-BE49-F238E27FC236}">
                <a16:creationId xmlns:a16="http://schemas.microsoft.com/office/drawing/2014/main" id="{AD3CE7A4-21A4-4EFA-A15D-D47B88180A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9" y="1860177"/>
            <a:ext cx="5870713" cy="44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6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3BBDE-EC84-4387-B506-7CC538C7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 DINÁMICA DE GRUPO EN EL CONTEXTO EDUCATIVO.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5BACDE6-731F-4C65-87C6-07B4FA4CDBC2}"/>
              </a:ext>
            </a:extLst>
          </p:cNvPr>
          <p:cNvSpPr txBox="1">
            <a:spLocks/>
          </p:cNvSpPr>
          <p:nvPr/>
        </p:nvSpPr>
        <p:spPr>
          <a:xfrm>
            <a:off x="758252" y="2219738"/>
            <a:ext cx="4834165" cy="2683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s-MX" dirty="0"/>
              <a:t>TIENE el objetivo de potenciar el desarrollo de los procesos cognitivos (atención, imaginación, memoria, pensamiento, percepción) mediante la utilización de juegos.</a:t>
            </a:r>
            <a:endParaRPr lang="es-BO" dirty="0"/>
          </a:p>
          <a:p>
            <a:br>
              <a:rPr lang="es-BO" dirty="0"/>
            </a:br>
            <a:endParaRPr lang="es-B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528B43-3920-4B2E-893D-863ED11F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24" y="4357714"/>
            <a:ext cx="5476875" cy="13525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4E6558F-77BF-4E35-A5CC-A00D420B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64" y="2558082"/>
            <a:ext cx="4015912" cy="30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BF0CD305-E3DC-4B27-9927-3C7EC3789D38}"/>
              </a:ext>
            </a:extLst>
          </p:cNvPr>
          <p:cNvSpPr/>
          <p:nvPr/>
        </p:nvSpPr>
        <p:spPr>
          <a:xfrm>
            <a:off x="2769705" y="3721012"/>
            <a:ext cx="1166191" cy="626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534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3C97B67-9F9C-4223-B670-5F9C5EE0D729}"/>
              </a:ext>
            </a:extLst>
          </p:cNvPr>
          <p:cNvSpPr/>
          <p:nvPr/>
        </p:nvSpPr>
        <p:spPr>
          <a:xfrm>
            <a:off x="808382" y="216024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s-BO" dirty="0"/>
              <a:t>Permite crear identidad entre los miembros del grupo.</a:t>
            </a:r>
          </a:p>
          <a:p>
            <a:pPr marL="285750" indent="-285750">
              <a:buFontTx/>
              <a:buChar char="-"/>
            </a:pPr>
            <a:r>
              <a:rPr lang="es-BO" dirty="0"/>
              <a:t>Favorece la relación interpersonal.</a:t>
            </a:r>
          </a:p>
          <a:p>
            <a:pPr marL="285750" indent="-285750">
              <a:buFontTx/>
              <a:buChar char="-"/>
            </a:pPr>
            <a:r>
              <a:rPr lang="es-BO" dirty="0"/>
              <a:t>Aprendemos a relacionarnos con los demás.</a:t>
            </a:r>
          </a:p>
          <a:p>
            <a:pPr marL="285750" indent="-285750">
              <a:buFontTx/>
              <a:buChar char="-"/>
            </a:pPr>
            <a:r>
              <a:rPr lang="es-BO" dirty="0"/>
              <a:t>Ayudan a conocernos entre otros</a:t>
            </a:r>
          </a:p>
          <a:p>
            <a:pPr marL="285750" indent="-285750">
              <a:buFontTx/>
              <a:buChar char="-"/>
            </a:pPr>
            <a:r>
              <a:rPr lang="es-BO" dirty="0"/>
              <a:t>Permite superar los alejamientos o las barreras emocionales que impiden la relación social.</a:t>
            </a:r>
          </a:p>
          <a:p>
            <a:pPr marL="285750" indent="-285750">
              <a:buFontTx/>
              <a:buChar char="-"/>
            </a:pPr>
            <a:r>
              <a:rPr lang="es-BO" dirty="0"/>
              <a:t>Aportan actividades lúdicas o de ocio sano y positivo.</a:t>
            </a:r>
          </a:p>
          <a:p>
            <a:pPr marL="285750" indent="-285750">
              <a:buFontTx/>
              <a:buChar char="-"/>
            </a:pPr>
            <a:r>
              <a:rPr lang="es-BO" dirty="0"/>
              <a:t>Permiten al sujeto o al grupo el fortalecimiento de las relaciones sociales.</a:t>
            </a:r>
            <a:br>
              <a:rPr lang="es-BO" dirty="0"/>
            </a:br>
            <a:endParaRPr lang="es-B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834F72-BC69-4C99-8968-5806210D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7"/>
            <a:ext cx="11029616" cy="1032881"/>
          </a:xfrm>
        </p:spPr>
        <p:txBody>
          <a:bodyPr>
            <a:normAutofit fontScale="90000"/>
          </a:bodyPr>
          <a:lstStyle/>
          <a:p>
            <a:r>
              <a:rPr lang="es-BO" dirty="0"/>
              <a:t> </a:t>
            </a:r>
            <a:br>
              <a:rPr lang="es-BO" dirty="0"/>
            </a:br>
            <a:r>
              <a:rPr lang="es-BO" dirty="0"/>
              <a:t>¿ PORQUE ES IMPORTANTE LAS DINAMICAS? </a:t>
            </a:r>
            <a:br>
              <a:rPr lang="es-BO" dirty="0"/>
            </a:br>
            <a:endParaRPr lang="es-BO" dirty="0"/>
          </a:p>
        </p:txBody>
      </p:sp>
      <p:pic>
        <p:nvPicPr>
          <p:cNvPr id="3074" name="Picture 2" descr="Resultado de imagen para ejemplos de juegos de conocimiento y autoconocimiento">
            <a:extLst>
              <a:ext uri="{FF2B5EF4-FFF2-40B4-BE49-F238E27FC236}">
                <a16:creationId xmlns:a16="http://schemas.microsoft.com/office/drawing/2014/main" id="{350A28F1-E0EE-4222-AABC-041054D6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3" y="2279375"/>
            <a:ext cx="4960146" cy="35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0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60639A0-CDAF-4AD0-832A-48645C1A3E59}"/>
              </a:ext>
            </a:extLst>
          </p:cNvPr>
          <p:cNvSpPr txBox="1">
            <a:spLocks/>
          </p:cNvSpPr>
          <p:nvPr/>
        </p:nvSpPr>
        <p:spPr>
          <a:xfrm>
            <a:off x="1303437" y="4443413"/>
            <a:ext cx="6639263" cy="2131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  <a:p>
            <a:r>
              <a:rPr lang="es-MX" dirty="0"/>
              <a:t>Existen diversos </a:t>
            </a:r>
            <a:r>
              <a:rPr lang="es-MX" b="1" dirty="0"/>
              <a:t>tipos de dinámicas de grupo. </a:t>
            </a:r>
            <a:r>
              <a:rPr lang="es-MX" dirty="0"/>
              <a:t>Todas tienen en común una misma base y la de compartir un mismo </a:t>
            </a:r>
            <a:r>
              <a:rPr lang="es-MX" dirty="0" err="1"/>
              <a:t>super-objetivo</a:t>
            </a:r>
            <a:r>
              <a:rPr lang="es-MX" dirty="0"/>
              <a:t>: mejorar las capacidades de organización y fomentar la comunicación entre los estudiantes.</a:t>
            </a:r>
          </a:p>
        </p:txBody>
      </p:sp>
      <p:pic>
        <p:nvPicPr>
          <p:cNvPr id="7" name="Picture 2" descr="tipos de dinámicas de grupo">
            <a:extLst>
              <a:ext uri="{FF2B5EF4-FFF2-40B4-BE49-F238E27FC236}">
                <a16:creationId xmlns:a16="http://schemas.microsoft.com/office/drawing/2014/main" id="{E90CACA6-976C-4566-8ED6-B79E05275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76" y="1158032"/>
            <a:ext cx="4029447" cy="3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8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B4C346-C0FD-491D-96CB-8D556221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799" y="2206488"/>
            <a:ext cx="7735157" cy="46515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BA1E56-25DA-4832-89BF-47C7F526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152939"/>
            <a:ext cx="11029616" cy="1411156"/>
          </a:xfrm>
        </p:spPr>
        <p:txBody>
          <a:bodyPr>
            <a:normAutofit fontScale="90000"/>
          </a:bodyPr>
          <a:lstStyle/>
          <a:p>
            <a:r>
              <a:rPr lang="es-MX" dirty="0"/>
              <a:t>7 tipos de dinámicas de grupo para el aula:</a:t>
            </a:r>
            <a:br>
              <a:rPr lang="es-MX" dirty="0"/>
            </a:br>
            <a:br>
              <a:rPr lang="es-MX" b="1" dirty="0"/>
            </a:br>
            <a:r>
              <a:rPr lang="es-MX" b="1" dirty="0"/>
              <a:t>uno de los diferentes problemas derivados</a:t>
            </a:r>
            <a:br>
              <a:rPr lang="es-BO" dirty="0"/>
            </a:b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ECBDE-4AA2-414E-9908-48D29B97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941983"/>
            <a:ext cx="4666669" cy="2916816"/>
          </a:xfrm>
        </p:spPr>
        <p:txBody>
          <a:bodyPr/>
          <a:lstStyle/>
          <a:p>
            <a:r>
              <a:rPr lang="es-MX" b="1" dirty="0"/>
              <a:t>Cada juego estará enfocado a la resolución de cada uno de los diferentes problemas derivados</a:t>
            </a:r>
            <a:r>
              <a:rPr lang="es-MX" dirty="0"/>
              <a:t> como consecuencia de la interacción del colectivo gracias a las dinámicas grupales.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3780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46AAB-26D0-4F85-8DD0-0469F501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18" y="1822687"/>
            <a:ext cx="6826773" cy="4246809"/>
          </a:xfrm>
        </p:spPr>
        <p:txBody>
          <a:bodyPr>
            <a:normAutofit/>
          </a:bodyPr>
          <a:lstStyle/>
          <a:p>
            <a:r>
              <a:rPr lang="es-MX" dirty="0"/>
              <a:t>1. JUEGOS DE PRESENTACIÓN</a:t>
            </a:r>
          </a:p>
          <a:p>
            <a:pPr marL="0" indent="0">
              <a:buNone/>
            </a:pPr>
            <a:r>
              <a:rPr lang="es-MX" dirty="0"/>
              <a:t>Se trata de juegos enfocados a aprender nombres y otras características necesarias para comenzar a relacionarse cuando el grupo es de reciente formación y sus componentes no se conocen.</a:t>
            </a:r>
            <a:br>
              <a:rPr lang="es-MX" dirty="0"/>
            </a:b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2. JUEGOS PARA RESOLVER CONFLICTOS</a:t>
            </a:r>
          </a:p>
          <a:p>
            <a:pPr marL="0" indent="0">
              <a:buNone/>
            </a:pPr>
            <a:r>
              <a:rPr lang="es-MX" dirty="0"/>
              <a:t>Buscan proporcionar herramientas para aprender a afrontar los conflictos de una forma.</a:t>
            </a:r>
          </a:p>
          <a:p>
            <a:endParaRPr lang="es-BO" dirty="0"/>
          </a:p>
        </p:txBody>
      </p:sp>
      <p:pic>
        <p:nvPicPr>
          <p:cNvPr id="2050" name="Picture 2" descr="dinámicas grupales">
            <a:extLst>
              <a:ext uri="{FF2B5EF4-FFF2-40B4-BE49-F238E27FC236}">
                <a16:creationId xmlns:a16="http://schemas.microsoft.com/office/drawing/2014/main" id="{0983FC54-F4B8-46DC-B59E-6487E7C5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76" y="2584280"/>
            <a:ext cx="4065106" cy="27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4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B1E04-E5D2-4B98-B113-52C2507F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2" y="2074479"/>
            <a:ext cx="9185660" cy="3678303"/>
          </a:xfrm>
        </p:spPr>
        <p:txBody>
          <a:bodyPr>
            <a:normAutofit/>
          </a:bodyPr>
          <a:lstStyle/>
          <a:p>
            <a:r>
              <a:rPr lang="es-MX" dirty="0"/>
              <a:t>3. JUEGOS PARA SOLTAR TENSIONES</a:t>
            </a:r>
          </a:p>
          <a:p>
            <a:pPr marL="0" indent="0">
              <a:buNone/>
            </a:pPr>
            <a:r>
              <a:rPr lang="es-MX" dirty="0"/>
              <a:t>Son aquellos juegos estructurados para conseguir liberar la energía acumulada en forma de tensiones a través de la risa, el movimiento y la voz.</a:t>
            </a:r>
          </a:p>
          <a:p>
            <a:pPr marL="0" indent="0">
              <a:buNone/>
            </a:pPr>
            <a:r>
              <a:rPr lang="es-MX" dirty="0"/>
              <a:t>4. JUEGOS DE AUTOAFIRMACIÓN</a:t>
            </a:r>
          </a:p>
          <a:p>
            <a:pPr marL="0" indent="0">
              <a:buNone/>
            </a:pPr>
            <a:r>
              <a:rPr lang="es-MX" dirty="0"/>
              <a:t>Juegos que persiguen la autoafirmación de los participantes en su individualidad y en su faceta de integrantes del grupo.</a:t>
            </a:r>
          </a:p>
          <a:p>
            <a:r>
              <a:rPr lang="es-MX" dirty="0"/>
              <a:t>5. JUEGOS PARA MEJORAR LA COMUNICACIÓN</a:t>
            </a:r>
          </a:p>
          <a:p>
            <a:pPr marL="0" indent="0">
              <a:buNone/>
            </a:pPr>
            <a:r>
              <a:rPr lang="es-MX" dirty="0"/>
              <a:t>Son juegos que estimulan la comunicación favoreciendo la escucha activa entre los participantes.</a:t>
            </a:r>
          </a:p>
          <a:p>
            <a:endParaRPr lang="es-BO" dirty="0"/>
          </a:p>
        </p:txBody>
      </p:sp>
      <p:pic>
        <p:nvPicPr>
          <p:cNvPr id="4098" name="Picture 2" descr="Resultado de imagen para ejemplos de juegos de conocimiento y autoconocimiento">
            <a:extLst>
              <a:ext uri="{FF2B5EF4-FFF2-40B4-BE49-F238E27FC236}">
                <a16:creationId xmlns:a16="http://schemas.microsoft.com/office/drawing/2014/main" id="{E9887A24-0490-4B2C-919B-1B701AC5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87" y="3021496"/>
            <a:ext cx="2488677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C35988B-FB8E-4495-BED5-A304D428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91" y="656678"/>
            <a:ext cx="3062435" cy="28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9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382044-2F8C-4CB1-8B0B-1880F819D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94" y="781879"/>
            <a:ext cx="7396616" cy="5605670"/>
          </a:xfrm>
        </p:spPr>
        <p:txBody>
          <a:bodyPr/>
          <a:lstStyle/>
          <a:p>
            <a:r>
              <a:rPr lang="es-MX" dirty="0"/>
              <a:t>6. JUEGOS DE CONOCIMIENTO Y AUTOCONOCIMIENTO </a:t>
            </a:r>
            <a:endParaRPr lang="es-MX" u="sng" dirty="0"/>
          </a:p>
          <a:p>
            <a:pPr marL="0" indent="0">
              <a:buNone/>
            </a:pPr>
            <a:r>
              <a:rPr lang="es-MX" dirty="0"/>
              <a:t>Mediante este tipo de juegos o dinámicas se pretende profundizar en el conocimiento de uno mismo, con la propuesta de situaciones que inviten a la reflexión, mediante la expresión de sentimientos, etc. llegando poco a poco a un conocimiento más profundo y vital.</a:t>
            </a:r>
          </a:p>
          <a:p>
            <a:r>
              <a:rPr lang="es-MX" dirty="0"/>
              <a:t>7. JUEGOS DE COLABORACIÓN</a:t>
            </a:r>
          </a:p>
          <a:p>
            <a:pPr marL="0" indent="0">
              <a:buNone/>
            </a:pPr>
            <a:r>
              <a:rPr lang="es-MX" dirty="0"/>
              <a:t>Potencian la cooperación grupal al focalizarse en que todos los participantes tengan posibilidades de participar.</a:t>
            </a:r>
          </a:p>
          <a:p>
            <a:endParaRPr lang="es-B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ABF387-D50F-4E1F-A83F-B5ECE80A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10" y="4061791"/>
            <a:ext cx="4161182" cy="27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C7DBBE-2ACC-42BC-B992-87025EDF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10" y="1336524"/>
            <a:ext cx="4161181" cy="27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8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CF9CC-1942-490B-9993-C09F6F09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>
                <a:solidFill>
                  <a:schemeClr val="tx1"/>
                </a:solidFill>
              </a:rPr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10EBE-CB98-40B4-80D2-2A0FA223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https://es.wikipedia.org/wiki/Grupo_de_trabajo</a:t>
            </a:r>
            <a:endParaRPr lang="es-BO" dirty="0">
              <a:solidFill>
                <a:schemeClr val="tx1"/>
              </a:solidFill>
            </a:endParaRPr>
          </a:p>
          <a:p>
            <a:r>
              <a:rPr lang="es-BO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https://definicion.de/grupo-de-trabajo/</a:t>
            </a:r>
            <a:endParaRPr lang="es-BO" dirty="0">
              <a:solidFill>
                <a:schemeClr val="tx1"/>
              </a:solidFill>
            </a:endParaRPr>
          </a:p>
          <a:p>
            <a:r>
              <a:rPr lang="es-MX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(Buenos Ejemplos de Trabajo en Equipo para lograr un Alto) neetwork.com › ejemplos-de-trabajo-en-equipo-alto-rendimiento.</a:t>
            </a:r>
          </a:p>
          <a:p>
            <a:r>
              <a:rPr lang="es-BO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www.ejemplos.co › ejemplos-de-trabajo-en-equipo</a:t>
            </a:r>
          </a:p>
          <a:p>
            <a:r>
              <a:rPr lang="es-BO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https://amazonia-teamfactory.com/blog/equipos-de-alto-rendimiento/</a:t>
            </a:r>
            <a:endParaRPr lang="es-BO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br>
              <a:rPr lang="es-BO" dirty="0"/>
            </a:br>
            <a:endParaRPr lang="es-MX" u="sng" dirty="0">
              <a:hlinkClick r:id="rId4"/>
            </a:endParaRP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335054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830</TotalTime>
  <Words>480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Dividendo</vt:lpstr>
      <vt:lpstr>Parte 2 DINAMICA EDUCATIVO</vt:lpstr>
      <vt:lpstr> DINÁMICA DE GRUPO EN EL CONTEXTO EDUCATIVO.</vt:lpstr>
      <vt:lpstr>  ¿ PORQUE ES IMPORTANTE LAS DINAMICAS?  </vt:lpstr>
      <vt:lpstr>Presentación de PowerPoint</vt:lpstr>
      <vt:lpstr>7 tipos de dinámicas de grupo para el aula:  uno de los diferentes problemas derivados </vt:lpstr>
      <vt:lpstr>Presentación de PowerPoint</vt:lpstr>
      <vt:lpstr>Presentación de PowerPoint</vt:lpstr>
      <vt:lpstr>Presentación de PowerPoint</vt:lpstr>
      <vt:lpstr>bibliografía</vt:lpstr>
      <vt:lpstr>                 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DINÁMICA DE GRUPO EN EL CONTEXTO EDUCATIVO.</dc:title>
  <dc:creator>Rossi</dc:creator>
  <cp:lastModifiedBy>Administrador</cp:lastModifiedBy>
  <cp:revision>27</cp:revision>
  <dcterms:created xsi:type="dcterms:W3CDTF">2020-01-27T23:32:03Z</dcterms:created>
  <dcterms:modified xsi:type="dcterms:W3CDTF">2020-02-18T02:04:53Z</dcterms:modified>
</cp:coreProperties>
</file>