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65"/>
  </p:notesMasterIdLst>
  <p:sldIdLst>
    <p:sldId id="543" r:id="rId2"/>
    <p:sldId id="542" r:id="rId3"/>
    <p:sldId id="503" r:id="rId4"/>
    <p:sldId id="505" r:id="rId5"/>
    <p:sldId id="550" r:id="rId6"/>
    <p:sldId id="552" r:id="rId7"/>
    <p:sldId id="506" r:id="rId8"/>
    <p:sldId id="507" r:id="rId9"/>
    <p:sldId id="544" r:id="rId10"/>
    <p:sldId id="546" r:id="rId11"/>
    <p:sldId id="508" r:id="rId12"/>
    <p:sldId id="509" r:id="rId13"/>
    <p:sldId id="510" r:id="rId14"/>
    <p:sldId id="512" r:id="rId15"/>
    <p:sldId id="511" r:id="rId16"/>
    <p:sldId id="513" r:id="rId17"/>
    <p:sldId id="515" r:id="rId18"/>
    <p:sldId id="514" r:id="rId19"/>
    <p:sldId id="516" r:id="rId20"/>
    <p:sldId id="517" r:id="rId21"/>
    <p:sldId id="518" r:id="rId22"/>
    <p:sldId id="519" r:id="rId23"/>
    <p:sldId id="520" r:id="rId24"/>
    <p:sldId id="521" r:id="rId25"/>
    <p:sldId id="523" r:id="rId26"/>
    <p:sldId id="524" r:id="rId27"/>
    <p:sldId id="525" r:id="rId28"/>
    <p:sldId id="526" r:id="rId29"/>
    <p:sldId id="527" r:id="rId30"/>
    <p:sldId id="528" r:id="rId31"/>
    <p:sldId id="539" r:id="rId32"/>
    <p:sldId id="529" r:id="rId33"/>
    <p:sldId id="530" r:id="rId34"/>
    <p:sldId id="531" r:id="rId35"/>
    <p:sldId id="534" r:id="rId36"/>
    <p:sldId id="548" r:id="rId37"/>
    <p:sldId id="536" r:id="rId38"/>
    <p:sldId id="535" r:id="rId39"/>
    <p:sldId id="537" r:id="rId40"/>
    <p:sldId id="533" r:id="rId41"/>
    <p:sldId id="547" r:id="rId42"/>
    <p:sldId id="469" r:id="rId43"/>
    <p:sldId id="470" r:id="rId44"/>
    <p:sldId id="471" r:id="rId45"/>
    <p:sldId id="472" r:id="rId46"/>
    <p:sldId id="473" r:id="rId47"/>
    <p:sldId id="474" r:id="rId48"/>
    <p:sldId id="475" r:id="rId49"/>
    <p:sldId id="476" r:id="rId50"/>
    <p:sldId id="477" r:id="rId51"/>
    <p:sldId id="478" r:id="rId52"/>
    <p:sldId id="479" r:id="rId53"/>
    <p:sldId id="480" r:id="rId54"/>
    <p:sldId id="481" r:id="rId55"/>
    <p:sldId id="482" r:id="rId56"/>
    <p:sldId id="483" r:id="rId57"/>
    <p:sldId id="485" r:id="rId58"/>
    <p:sldId id="484" r:id="rId59"/>
    <p:sldId id="486" r:id="rId60"/>
    <p:sldId id="487" r:id="rId61"/>
    <p:sldId id="489" r:id="rId62"/>
    <p:sldId id="488" r:id="rId63"/>
    <p:sldId id="334" r:id="rId6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6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62C4D-E412-46AA-BBEF-FA3D50F09C94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5A122-A93E-49B7-BDD0-12B0F6E0A3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3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CA9FF-FA7F-4970-B10F-5FB53A46484B}" type="slidenum">
              <a:rPr lang="es-BO" smtClean="0"/>
              <a:pPr>
                <a:defRPr/>
              </a:pPr>
              <a:t>41</a:t>
            </a:fld>
            <a:endParaRPr lang="es-B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D2284-7536-4A18-A62E-67A8D44D70A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EA652-20CB-4A03-9C45-97D8F2E4E4A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C6539-7410-48DE-B1A6-6B03A0E4F91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5666D-1696-4850-966B-CF6A89C8597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8FE62-66E3-47D7-97A5-A655FC6A02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982E8-E22F-46B6-B841-A8DBCAC2CA2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45462-597F-46A1-8EE2-BE031CC8FA9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3C231-401C-461C-A99F-D1F63AD8A5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0D0DD-DB6B-4A72-B4D1-9A4FA759D26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2178D-395F-4C89-8E80-6F60466AEBC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3E829-19DD-4390-9B9D-6458CE49ECB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66B1261-0A8B-4410-A8F7-75BE982758D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mtClean="0"/>
              <a:t> 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42910" y="285728"/>
            <a:ext cx="7772400" cy="5734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75000" lnSpcReduction="2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b="1" dirty="0"/>
          </a:p>
          <a:p>
            <a:pPr marL="484632" algn="ctr" fontAlgn="auto">
              <a:spcAft>
                <a:spcPts val="0"/>
              </a:spcAft>
              <a:defRPr/>
            </a:pPr>
            <a:endParaRPr lang="es-BO" sz="2400" dirty="0"/>
          </a:p>
          <a:p>
            <a:pPr marL="484632" algn="ctr" fontAlgn="auto">
              <a:spcAft>
                <a:spcPts val="0"/>
              </a:spcAft>
              <a:defRPr/>
            </a:pPr>
            <a:r>
              <a:rPr lang="es-BO" sz="2400" b="1" dirty="0"/>
              <a:t>Escuela de Integración y Formación Deportiva, Expresión Artística y Desarrollo Laboral” </a:t>
            </a:r>
            <a:r>
              <a:rPr lang="es-ES_tradnl" sz="2400" b="1" dirty="0"/>
              <a:t>Rehabilitación Basada en la Comunidad” (RBC),</a:t>
            </a:r>
          </a:p>
          <a:p>
            <a:pPr algn="ctr">
              <a:defRPr/>
            </a:pPr>
            <a:endParaRPr lang="es-BO" sz="2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s-BO" sz="20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BO" sz="2000" dirty="0">
                <a:solidFill>
                  <a:schemeClr val="bg1"/>
                </a:solidFill>
              </a:rPr>
              <a:t>Lic. Boris Benito Ramos</a:t>
            </a:r>
          </a:p>
          <a:p>
            <a:pPr algn="ctr">
              <a:defRPr/>
            </a:pPr>
            <a:r>
              <a:rPr lang="es-BO" sz="2000" dirty="0">
                <a:solidFill>
                  <a:schemeClr val="bg1"/>
                </a:solidFill>
              </a:rPr>
              <a:t>Psicopedagogo</a:t>
            </a:r>
          </a:p>
          <a:p>
            <a:pPr algn="ctr">
              <a:defRPr/>
            </a:pPr>
            <a:r>
              <a:rPr lang="es-BO" sz="2000" dirty="0" err="1">
                <a:solidFill>
                  <a:schemeClr val="bg1"/>
                </a:solidFill>
              </a:rPr>
              <a:t>Etm.Rhb</a:t>
            </a:r>
            <a:r>
              <a:rPr lang="es-BO" sz="2000" dirty="0">
                <a:solidFill>
                  <a:schemeClr val="bg1"/>
                </a:solidFill>
              </a:rPr>
              <a:t>. Visual B.V.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es-ES_tradnl" sz="2400" b="1" dirty="0"/>
              <a:t> </a:t>
            </a:r>
            <a:endParaRPr lang="es-ES" sz="2400" b="1" dirty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3" name="Imagen 1" descr="Descripción: D:\CIELITO\FABITO\R.B.C\2010\LOGO EIFODE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285273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7 CuadroTexto"/>
          <p:cNvSpPr txBox="1">
            <a:spLocks noChangeArrowheads="1"/>
          </p:cNvSpPr>
          <p:nvPr/>
        </p:nvSpPr>
        <p:spPr bwMode="auto">
          <a:xfrm>
            <a:off x="2743200" y="260350"/>
            <a:ext cx="3603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BO" sz="6000" b="1"/>
              <a:t>EIFODEC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1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375" y="357188"/>
            <a:ext cx="7543800" cy="785812"/>
          </a:xfrm>
        </p:spPr>
        <p:txBody>
          <a:bodyPr/>
          <a:lstStyle/>
          <a:p>
            <a:pPr algn="ctr">
              <a:defRPr/>
            </a:pPr>
            <a:r>
              <a:rPr lang="es-ES_tradnl" sz="4000" b="1" dirty="0" smtClean="0">
                <a:solidFill>
                  <a:srgbClr val="FFFF00"/>
                </a:solidFill>
              </a:rPr>
              <a:t>APRENDIZAJE SENSORIAL</a:t>
            </a:r>
            <a:endParaRPr lang="es-ES" sz="4000" b="1" dirty="0">
              <a:solidFill>
                <a:srgbClr val="FFFF00"/>
              </a:solidFill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428625" y="1268760"/>
            <a:ext cx="7543800" cy="5025727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endParaRPr lang="es-ES_tradnl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endParaRPr lang="es-ES_tradnl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s-ES_tradnl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Visual               = 30 %</a:t>
            </a:r>
          </a:p>
          <a:p>
            <a:pPr eaLnBrk="0" hangingPunct="0">
              <a:defRPr/>
            </a:pPr>
            <a:r>
              <a:rPr lang="es-ES_tradnl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eaLnBrk="0" hangingPunct="0">
              <a:defRPr/>
            </a:pPr>
            <a:r>
              <a:rPr lang="es-ES_tradnl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Audición          = 25 %</a:t>
            </a:r>
          </a:p>
          <a:p>
            <a:pPr eaLnBrk="0" hangingPunct="0">
              <a:defRPr/>
            </a:pPr>
            <a:endParaRPr lang="es-ES_tradnl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s-ES_tradnl" sz="49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Propioceptivo  </a:t>
            </a:r>
            <a:r>
              <a:rPr lang="es-ES_tradnl" sz="49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= 45  </a:t>
            </a:r>
            <a:r>
              <a:rPr lang="es-ES_tradnl" sz="49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%</a:t>
            </a:r>
          </a:p>
          <a:p>
            <a:pPr eaLnBrk="0" hangingPunct="0">
              <a:defRPr/>
            </a:pPr>
            <a:r>
              <a:rPr lang="es-ES_tradnl" sz="49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kinestesico</a:t>
            </a:r>
            <a:endParaRPr lang="es-ES" sz="49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img.youtube.com/vi/zdVcBo0N1GM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500174"/>
            <a:ext cx="1430316" cy="1399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https://encrypted-tbn1.gstatic.com/images?q=tbn:ANd9GcRgCPO4taEaxAGXywsvHfU4uNkbw3dbYIfOydV4PvqNwzTDYVQ2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143248"/>
            <a:ext cx="1714512" cy="1390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2" name="4 Imagen" descr="http://beatrizegido.jagh3d.com/wp-content/uploads/2011/06/CORT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86313"/>
            <a:ext cx="1736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4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192688" cy="247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2" y="2883483"/>
            <a:ext cx="7748748" cy="364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8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3" y="404664"/>
            <a:ext cx="797320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4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182"/>
            <a:ext cx="4410249" cy="158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6111"/>
            <a:ext cx="864096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6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0789"/>
            <a:ext cx="7920880" cy="62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48610" cy="19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06" y="2543253"/>
            <a:ext cx="7200800" cy="188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3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949"/>
            <a:ext cx="8280919" cy="638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1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9977"/>
            <a:ext cx="4560366" cy="23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81313"/>
            <a:ext cx="8292712" cy="126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2" y="4151170"/>
            <a:ext cx="8114984" cy="146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500063"/>
            <a:ext cx="76485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5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1" y="404664"/>
            <a:ext cx="837603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0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980728"/>
            <a:ext cx="7772400" cy="13681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_tradnl" b="1" dirty="0" smtClean="0">
                <a:solidFill>
                  <a:srgbClr val="FF0000"/>
                </a:solidFill>
              </a:rPr>
              <a:t/>
            </a:r>
            <a:br>
              <a:rPr lang="es-ES_tradnl" b="1" dirty="0" smtClean="0">
                <a:solidFill>
                  <a:srgbClr val="FF0000"/>
                </a:solidFill>
              </a:rPr>
            </a:br>
            <a:r>
              <a:rPr lang="es-ES_tradnl" b="1" dirty="0" smtClean="0">
                <a:solidFill>
                  <a:srgbClr val="FF0000"/>
                </a:solidFill>
              </a:rPr>
              <a:t>APRENDIZAJE MEDIANTE LA INTEGRACION SENSORIAL </a:t>
            </a:r>
            <a:br>
              <a:rPr lang="es-ES_tradnl" b="1" dirty="0" smtClean="0">
                <a:solidFill>
                  <a:srgbClr val="FF0000"/>
                </a:solidFill>
              </a:rPr>
            </a:br>
            <a:r>
              <a:rPr lang="es-ES_tradnl" b="1" dirty="0" smtClean="0">
                <a:solidFill>
                  <a:srgbClr val="FF0000"/>
                </a:solidFill>
              </a:rPr>
              <a:t>«METODO MATTE»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86" y="2420888"/>
            <a:ext cx="64293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955059" cy="260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212976"/>
            <a:ext cx="73818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762"/>
            <a:ext cx="8343647" cy="619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9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0" y="404664"/>
            <a:ext cx="824987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1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617"/>
            <a:ext cx="8028383" cy="619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9" y="188640"/>
            <a:ext cx="327617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2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8461"/>
            <a:ext cx="8320617" cy="31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549032" cy="237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91" y="2996952"/>
            <a:ext cx="41814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6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28638"/>
            <a:ext cx="79914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8" y="548680"/>
            <a:ext cx="79343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7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96171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7"/>
            <a:ext cx="3628281" cy="122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776616" cy="458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9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8424935" cy="616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6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40706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20880" cy="214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79208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2461"/>
            <a:ext cx="6264696" cy="623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691680" y="338328"/>
            <a:ext cx="6995120" cy="858424"/>
          </a:xfrm>
        </p:spPr>
        <p:txBody>
          <a:bodyPr/>
          <a:lstStyle/>
          <a:p>
            <a:r>
              <a:rPr lang="es-MX" dirty="0" smtClean="0"/>
              <a:t>METODO MATTE</a:t>
            </a:r>
            <a:endParaRPr lang="es-MX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894397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7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\Desktop\APRENDIZAJE BOLLAS\modelo-de-enseanza-lenguaje-1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Pc\Desktop\APRENDIZAJE BOLLAS\modelo-de-enseanza-lenguaje-1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570392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2038"/>
            <a:ext cx="6120680" cy="560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50514"/>
            <a:ext cx="4608511" cy="615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2005"/>
            <a:ext cx="7560840" cy="593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9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8883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4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5810"/>
            <a:ext cx="8208911" cy="550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5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Pc\Desktop\APRENDIZAJE BOLLAS\5da5dc13760d1473601caf38989db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31" y="3312775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C:\Users\Pc\Desktop\APRENDIZAJE BOLLAS\6a9fff46e0f958fe35d2789d40aa2e82--iker-esteb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3" y="3312775"/>
            <a:ext cx="2963093" cy="26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C:\Users\Pc\Desktop\APRENDIZAJE BOLLAS\39e5e7e38331fbead342c59fbaea8fe1--light-table-regg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2389"/>
            <a:ext cx="2719871" cy="262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C:\Users\Pc\Desktop\APRENDIZAJE BOLLAS\21969d2f99c579e6e2619f1907eeb3c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763" y="318107"/>
            <a:ext cx="4293968" cy="261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C:\Users\Pc\Desktop\APRENDIZAJE BOLLAS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93" y="3284984"/>
            <a:ext cx="2231474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33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1 CuadroTexto"/>
          <p:cNvSpPr txBox="1">
            <a:spLocks noChangeArrowheads="1"/>
          </p:cNvSpPr>
          <p:nvPr/>
        </p:nvSpPr>
        <p:spPr bwMode="auto">
          <a:xfrm>
            <a:off x="2090514" y="4105548"/>
            <a:ext cx="48577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sz="4000" b="1" dirty="0">
                <a:solidFill>
                  <a:srgbClr val="002060"/>
                </a:solidFill>
              </a:rPr>
              <a:t>G   R   A   C  I   A   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447702" y="5034235"/>
            <a:ext cx="1285875" cy="6429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2400" b="1" dirty="0">
                <a:solidFill>
                  <a:srgbClr val="92D050"/>
                </a:solidFill>
              </a:rPr>
              <a:t>GRA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19302" y="5010423"/>
            <a:ext cx="1285875" cy="6429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2800" b="1" dirty="0">
                <a:solidFill>
                  <a:srgbClr val="002060"/>
                </a:solidFill>
              </a:rPr>
              <a:t>CI</a:t>
            </a:r>
            <a:endParaRPr lang="es-BO" b="1" dirty="0">
              <a:solidFill>
                <a:srgbClr val="002060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194077" y="5018360"/>
            <a:ext cx="1285875" cy="6429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BO" sz="2800" b="1" dirty="0">
                <a:solidFill>
                  <a:srgbClr val="C00000"/>
                </a:solidFill>
              </a:rPr>
              <a:t>AS</a:t>
            </a:r>
            <a:r>
              <a:rPr lang="es-BO" b="1" dirty="0">
                <a:solidFill>
                  <a:srgbClr val="C00000"/>
                </a:solidFill>
              </a:rPr>
              <a:t>…..</a:t>
            </a:r>
          </a:p>
        </p:txBody>
      </p:sp>
      <p:sp>
        <p:nvSpPr>
          <p:cNvPr id="16396" name="1 CuadroTexto"/>
          <p:cNvSpPr txBox="1">
            <a:spLocks noChangeArrowheads="1"/>
          </p:cNvSpPr>
          <p:nvPr/>
        </p:nvSpPr>
        <p:spPr bwMode="auto">
          <a:xfrm>
            <a:off x="2733452" y="5962923"/>
            <a:ext cx="3562350" cy="706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L" sz="4000" b="1" dirty="0">
                <a:solidFill>
                  <a:srgbClr val="002060"/>
                </a:solidFill>
              </a:rPr>
              <a:t>GRACIAS…!!!</a:t>
            </a:r>
          </a:p>
        </p:txBody>
      </p:sp>
      <p:pic>
        <p:nvPicPr>
          <p:cNvPr id="13" name="Picture 2" descr="u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78" y="260647"/>
            <a:ext cx="5373410" cy="3672409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14338"/>
            <a:ext cx="80867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992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495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8064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2" y="404664"/>
            <a:ext cx="844767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694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0" y="548680"/>
            <a:ext cx="8242586" cy="535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300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23863"/>
            <a:ext cx="802957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321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847"/>
            <a:ext cx="8280920" cy="611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8020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443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280"/>
            <a:ext cx="8352927" cy="626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45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0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21721"/>
            <a:ext cx="8208911" cy="591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4332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67909"/>
            <a:ext cx="8276100" cy="569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5650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9195"/>
            <a:ext cx="8280920" cy="606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708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7" y="476672"/>
            <a:ext cx="834012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6571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7688"/>
            <a:ext cx="8136904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224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766888"/>
            <a:ext cx="67341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0894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814388"/>
            <a:ext cx="67532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819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966913"/>
            <a:ext cx="65246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1846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671513"/>
            <a:ext cx="65627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891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547688"/>
            <a:ext cx="650557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49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784976" cy="6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467544" y="4565446"/>
            <a:ext cx="8280920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2800" dirty="0"/>
              <a:t>Ésta define procesos de aprendizaje conductual y procesos de aprendizaje cognitivo, según impliquen un cambio en la conducta o un cambio en el pensamiento</a:t>
            </a:r>
            <a:r>
              <a:rPr lang="es-MX" dirty="0"/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31541" y="2210088"/>
            <a:ext cx="828092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2400" dirty="0" smtClean="0"/>
              <a:t>Desde el punto de vista evolutivo, el aprendizaje se puede considerarse como la capacidad de adaptación al medio ambiente y la capacidad potencial que adquiere un organismo para emitir un determinada conducta.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4730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938213"/>
            <a:ext cx="67151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7029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661988"/>
            <a:ext cx="682942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9696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138238"/>
            <a:ext cx="66198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395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hQSEBUUExQVFRUWGRoaFxgWGRgfGhcZGBobHhgbHBweHCYiGhklGRgdHy8gJCcqLCwsHB8yNTAqNSYrLCkBCQoKDgwOGg8PGjUkHyQsLDQsNSwuLiwyMC01NCwpLDEsNS0pKi0sNSw0KSw2KjUtLywtLS8sLSwsLC8qLS0pKv/AABEIAMMBAgMBIgACEQEDEQH/xAAcAAEAAgIDAQAAAAAAAAAAAAAABgcEBQEDCAL/xABFEAACAQMDAgQEAwQHBQcFAAABAgMABBEFEiEGMQcTQVEUIjJhQnGBI1KRoQgVM0NigvAkU5KxwSU0RHLT4fEWF5Oio//EABsBAQACAwEBAAAAAAAAAAAAAAADBAECBQYH/8QAMxEAAgECBQIEBAUEAwAAAAAAAAECAxEEEiExQQVhE1FxgSKRsfAUMlKhwTNC0eEjYvH/2gAMAwEAAhEDEQA/ALxpSlAKUpQClKUApWBqWvW9uVE88UJf6BI6ruxjONxGe4/jWfQClarqXqSKxt2nm3bQQAqDLuzHCoo9WJqH+Zq1787TLp0R5SJEWSbHp5jN8qn7KPzqni8dQwkc1aVvvyWptGLlsbPrfqS4WaGysSguJlZ3kcbhbwrx5m3sWLHCg5GRyKhdlHG9y8VtrN2dQjzu8x2Mbsh+ZfLKhWQFeVUnAB781xZahc2uuxrqEiyefB5MM4G0OVfcu4Zwj5O0hcAkqec5MvvOhLGWVpXtozIxyzYIJJ7k4I5Pr715XqfWHGssk2oOKcXG2r733XFtCeFPQ2Xh91O99ab5VQSxyPFIY2BR2jxlkP7pzmpNVX33Rz2KtcaSzQyL8zW+WaGcDupQnh8ZwQR7cZyJ703r8d7axXEX0yLnB7qezKfurAg/lXpen9Ro46nnpvVbp6NfXchnBxeps6UpXRNBSlKAUpSgFKUoBSlKAUr5kfAJwTgE4Hc49B96qHqLxeuJGnsYtPuo7hwUj+fbKu7hX2qpxgfNkNj/ABY5oC4M11tcKDgsoPsSM1S2j+EmqtbssupSQhwcQiSZx83JDkOAM55xuqT9NeC9olsovokuLk58yTfKQeTtwSQRhcDtQFjUqIjo+W1wdPuXTH/h7lnlgbucDcd8Rye6nHuDWZ0z1gLl3t5Y2t7uEDzIXI5B/vI2H9pETxuH2yBkZAkVKUoBSlKAUpSgFKUoBWNqUzpDI0aeZIqMUTIG9gpKrk9snAz96ya0/U3VcFhEHnY5Y7Y40BaSVv3UUdz/AAAyMkZoCvumenItSge8vH+JmukKMcYFuueYo1P0FW9e+Rn1JPOl9X6hGy6Uqq13ESTczBjGbZcbJSN255Gztx2yPzxq7Xq1LPVci3urW0vSC63MSosdweN6bWICsMbgeQeTwKsHVbQgPPCitcrE6x5/F2YIfsWUflk/evB4jqGKwGKqfFmjU/K+Fwu2mz9mWlCM4rsQLqe7vre509tRkjuLWKfJmRChV2VlUyoDt+UnKsB6H1PPzawzwdRYBZ1uC7s2/KmDZkKy5+Ro5AApA5D+nrNLaeDVbDkbop0IZT9SN+JT7OrD+IBqHeFXTPwV5fRSgecgiCN+/Cd2HGT+IqN3sRiqzx8q1KrPEf1IwcWrbpvR9nFvXz0M5LNW2JR1f05FqljtVgSQJIJB6Nj5Tn90g4P2PuBUN6N1jV2tbja0Uslswj8mcEzMygbwXUrgd9pbJPbPGTvuiopbG8m058tBgzWjn/dlgHjz7qzDj8z6iunxAs47RjfW8jxXsuyKNEKlbhtwAVoyMP8AKcZ9MD1xmth3ll+C0mpNOm2r7/uk1pK2zTNn+r5mf0H1Vd3SzG9tfhvLIwxDKG77uH5+XAOe3NbTwjGbB3H9nJc3Dw8Y/ZtIdvrzyCc4Ht6ZOM/h9d3WUv77dBjmK2TyvM9w7kliv+Ed6nNnaJFGkcahURQqqOyqowAPsAK9h0rpksJOpVklHNb4Y3aVu78yvOeZJHdSlK7xEKUpQClK67i4VFLOyqqjJZiAAPck8AUB2UzVW674uSzzm10eH4mXkNKQTGvcZHIGAcHex2n0zmsS76E1WWKae81aSH5GZooNxQKFJI4ZABj2B+5NAZ3iv4sGxcWlpta6YDczYKxBvp4PBc9+eAME5zVK6n1rfOzu97cmTcc+XKyx4HHyqpAAz7ADFRxneaT5mLuxAyxySeAMk123EDDI44zyOzc4JHuOO9Z4NXva5Y/TXivq12ItPikj86Vtq3Dj9oByTknK8KD820nA9+ayNZ6nj0TzYLJzNfsR8VeSDd83cogbOee5Oee+T9MC6G1oWd9HcEZ8oOQPdjGwQH7biM/bNaq9nd2LSNlmJYn3JOST+tYNia2XjFqiyr/tikHGfMRCgz74TI9jir38P+v49ThPZZ48CVByM/vofWMkcHuOx9z5NizkY71YfhBqIt9TtyZCDKzxOM/KVdBs/wD6gfwrJrsz00FHoajfWHSnxaiSFvKu4MtbTDgq37rfvRt9LKRjnt7yQYHauFGTmsGxHOhusPjYmSZRFdwnZcw85RgThgD3RgMg8j0ycZMnqC9a6e9pdR6rACfLAjvI1AJltsjLAerx9/TIGMgCppaXaSxrJGwZHAZWUggg8ggigO6lKUApWFq2tQWsfmXEqRJnG52ABPoB7njsOagWv67NqF98FbXIgtTCszSxEGS4QsVYROCQqAjaSMNkHuOKhr14UKbq1HotzKV3ZFh29/HIWVJEcocMFYEqeeGAPByD39jXfVTar06ukGK+sI8CAbbmIcmaAnLMSc5kU/Nn2+wxWRcX9zrfMTy2dgu7Y6krNcuMhX45SEHnb6kf8PNpdaws8M8S5WSdtd7+Vu5u6ck7G76k8TFgnaK2ga8aJWe58pwPIVTjBO0hpOG+TIPy/wANPoN9Hf6vdXQZZFhjt0tiMHYk0fmSH1w5YlT7YI9648MpEihksmjWK5tm2zAf3ueVmyeWDr6n+QwK1el6WNI1gqo22l/wntHOpJCH2BywX/zAehrg4/q0sVCvhUsrteP/AGSs381qrboljTy2kaDUusZIZb+x1QCaI+aYS23IOC8QAHIVgRhvwtxnviZeG/UEhQ2V0R8Tbop75LxkDBPrvQ/IwPII55zWX1lpkiPHf2oJntwQ6KSPPt2/tI+CCWH1r7Ecc4qC9PrFHby/DiPzrZPjLWcBA89v82+Obb+MANEyn1wR2BNfw8NjOnOcI2leN7bRlte3lLS9vXdGbuM9SV3P/ZWoeZ2sr18Se0Fyez/ZH7H7/kK2/WFm6qLy32+fbKxwxwssR5kiY+gONwPowHua1Os9b2Fzpyh8zfFrtS3j+aZnJxtAH0sr/iPGRxnivrpnw5urmCD+tZmaKNV22q8ZKkbTOwP7RtowV/nnOYsD0vEYyUakllcXlldfmW3u+H7a3uZlNR0Op+prvUbXy7TT7hGniI86fasKI4wXV85fg8AAZ7+hqVdM+GtraMkp8y4uEXAnndmYcHOwE4Qcngc49T3qT21qkaKkaqiKAqqoACgcAADsMV217TB9Ow+DTVGNr+5WlNy3FKUq+ailYGt69BZwma4kWOMerep9gByx+wFRyw8WLGSURs0sG44je4iaOOXgnKu3AGB+LbnIrDaTswTKlKVkGNqWox28LzSttjjUsx9gBk8ep+w5NVDHpd31HKZZ3kttMViIo14abB7kcgnj6jkDGFHc1s+tbx9U1VNIiZlt4wJbxlP1AYIj/LlfX6mzj5BVm21msaKkYCoihVUdgAMAD7YoDA0HpuCyhWK3jWNB3x9TH3Y92b7murq+3L6ddovdoJQMd8mNq2wT054rl0zx3zwfy+9AeJFBBU+/3H5fp+tZupXu9y2zaMbUGeFUDCj+H/WrY6x/o/SCZpLBleNjnynO1o8+iseGUffBx71rtP8A6PmoMR5ktvGvGfmZyB+QXBP61m+ljXKr3IX0R0c+oyzIpYeVDJJ8q5yyj5E+25uP41q7AqsitgHuBu4CseAzcdgTnH2r1j0Z0RBplv5UAyTzJI31SN7n2A9FHb+JNd+JPgc88rXFgUBc7nhb5RuPdkbsMnkqcDvg+lE7O4ksyaKRZk8xhH9OcKT3IHqfucZ/Wt50Z0TLqd35KOIwqM7OQSFA7cDHJYgd/c+lbnSPAzVJJMNEkIH45JFx+gQsT/Crz8PvD6LS7corb5XwZZCPqI7AD0Qc4GfUmjdzKVlYre3641TRHEGoxm4gHCS5OSP8MuMNx+F/m/KrP6R6+tNQXNvJlh9Ub/LIv+X1H3GRW7ubFJUaORVdG7qwDKfzBHNVF4g+EUFrG15YyPbyqV2RqSQzswVFjP1I5ZgByR+QrBkuOeIMrK3IIIP5Hv8AyqvvDuVrK9udJcsY4gJrVn7mJ8blz2wrEdh33/kIl1j1RPpNmLbz2l1G5xJdTg8xLgKqp7Hau0Y9AzcZFRrpjxEc3ml+bud4ZJEeV2ZmkjuGAAI+oldxxyRwvHFAel6VxXNAVJ0bpov3e61BjPdxSPG0EgAjtWVjhVjyQeDkMc/xBNabqnQJdJuYby1G6zjlZ5IgBmEShVlwe/lMFGB2VgPepl1zYtY3K6pCpMZAjvkXHzRdkmA/eQ8HuSCOwBNb9LqOUBQVcOm4DuHRvUejKc/zHuK8D1apicDjHOTc6c1s9rcx7W4/9LVNRlG3J2xSrIgIIZWAIPcFWHB/IioLojHSr/4Jv+6XTF7Rj2jkP1w59Ac5X9O5Jrd31v8A1fbK8W5orcksnci3J+dR7+WPmX1wm31zXf1LoUWo2ZTcMMA8Mi/hcDMbqf19O4Jrz1Bwp3jJ3pz0fZrZ+qvfum0TPX1NX1vpkkTpqNsuZrcYlQf39v3dPuy/UP8ArxW01TT4dTscZ+SZVeNx3RsZRx7MD/1FYXQvU7XEbQXHy3lsdk6H1xwJB7qw5yOM/YisbUdeXTJIbS3t5ZxIsziKEbnQmQFOPwxF3Zc/hwKnVKvKcaEV/wAsH8LXMfzftvHzT9DW6tfg1vTniYIma01P9jcQkI0pB8uT91sgfKWUZ54PfjsMO7jtZ5pYdIi8ye7BjnnjDGC3jc/tXJOEDEc7Vxk49cAy/pPpK4e6e/v/AC0kki8pbaMZVIyQ37V/7x+4xjA9D6CbW1qkaBI1VFXgKoAAH2A4Fe1wvQ6cZKtK8W7Zop/Dff5X429ivKq9jS9OdDWdkd0EEaSbFRpAvzEKAO5JxnGTjueTk1v6Ur0ZCKwbfXLd5DEk8TSL3RXUsMjPKg5HAJqN+LVw66XJtJVHeJJnU4KQu4EjDg54OCOOCTnjB0HUPRdjFYPJDHHbtAhkinj4dGQbkbeOWyQO5Oc/lXKx/VKeCnThOLed8cbf5N4wcky0aj+s9f2Fq4jnuokfOCucsp/xBQSv+bFQNOuZdUS0soJZIJmjLX7gbZYxHtVkX5RtZ3OcjGBj7gZHQF9p0nmW9rb+WVUn9qi7p49xQybiSWG8EEHt7VH1Dq0cInlg5tJN22Se133Mwp5jtt/K1HWLidik0dmkSWw4KZlXe0vchiTgBhxgAjkZrUrNq0sdxDqGnx3UbKdnlvEo3Z45L5C+obG4Y+/GNqcI0HUPiY0PwN1hJVQf2MgyVIHt3IHsXHtVg6d1NazqGiuInB9nXP6qTkH7EV5HqOLqTq/iowzwko5W7/C1uk01ld9/PcsQirZTV+GfVSJbw2F0ZIbyNdoS4480AnHlMSRIAMLgHPHbAqY6/q62trNcP9MSM5HvgcDse5wO3rUV6y0Jbu0bads0f7W3kU/NHKnKlWHbJGD/AOwrB6r1d73pZ7gMqvJAjvtOR8rr5qjHvtZcemcHtXrukdUXUKTk1aUd19GV6kMjMfwN0s/Cy3sh3zXcrlm9Sqk/83LH+FWaJKjvhxZiPSLJV4/YRt+rjc382NSLZxXZIyJdbeJ9rpvySbpJ9u4RJ3x6Fj2UH+P2quT/AElHOQLJRzxmVu3scJ3r58RvCa/mv57mALOkp3AbgJF4A2kNgEDGBg9sVpdC/o+X8rDz2jtk9csHf9FXj+LCgLr6D6yj1O285FMbKxWRDg7WAB7+qkHIOKkwFaDojoqHTLbyISzZYu7vjLMQBngcDAAAqQUAr4c/696+6UB1Z/X8q+hJX0RXyEoDkvUF6r1Rf6yj8zmCwt5LyQehkbKQg/4gA5H3NTgHt/o1RfW2r/8AZWoz5O68v/IU+8NtwgH+H9m3/EaArPWdTkvbma5mlVXYFyGzzjASNAAc9wB7AEk8V29HdPfGtdctvhtpJowmMs8ZXA7dsE9ue1R6OTBzgHgjn7gjP5jOfzqwfAl/+1tmMiSGVD9htByft8uP1oD0VpXUMM0EUu9F8yNH2l1yN6g4/TNKprRevrKG2hikmw8caI42SHDIoDDITB5HcUoC95oQ6lWAKsCCD2IPBB+2KqM6XJZznTg+wgtPpczew5e3bkllAO057qc8ELi36j/W/S/x1qUVtk0bCWCQd45U+k9+x5U59D9hVLG4SOKpOD33XZ/44fmro2jLK7ml6V6pjvonVl2TR5S4gbujcgj7ocHB9fzqNdF6z8DeTaVO2FQmS0dj3iOW2ZP7oyR+TD0FRnVr+Rrm1vLVkg1Iyi1urYkfPICFJIHePtlu2NpByuandp4dyX90LrVYoVVE2RWyHccEkkyyDG4g8gLxz6c58lhuiSqOcLWpyWt94TXl5rez5i9XcsOpb1NHdacmq6vDLYmdFiytzdwkIhXadioxB8xtw28Aggj0wRY3TfRcNm7yhpJp5OHnnbdIVHZQQAFQeygdhnOBW6s7JIUWOJFjReFVAAqj7AcCu6vXYTB08LTjCOtla73t6/wV5ScmKUpVw1FKwNZ16C0jMlxKkSDPLnGceijux+wBNRS48WbN4phFK0cgjkMJmjZFlZVbbsLgBuQODgnI471i6QOzqHriN5ZbOG0kv9o2zhNgiTPdGdztL+6+n5ggV50hBAdTa1uEuolQK9pa3EjNGpUfNwSQ5BG5SOMA8ZFb/TtHkbp1VtXdZ5YRNvViHeViJH+bOdzcrnPtUM/r2XUba0ErCCeCRn+OddsahEygLttG9pSsbD3XODXlZYqt1PxKVNJRUnG6/NHyl6OzTtqT5VCzZL+u9Naxu49Xt03bPku0H442wN/5jj+CnsDWr6PiLTahqMELxrEkqwwMwYGYgSS7cfSCVX5RkZZsVNekOo49Ss9zBC3Mc8YIZQ2MMOCQyMOQckEGtd0VaLp88untwrM01qx/HG2N6fd4yOfUgg152OInToVKFSP/ACRsn3gndrvbh/pemiJrXaa2NpDLb6vp2e8U6YI/EjD/AJOrD+Qqu7Lp6zFvLp+op8POspK3ZGFnY5KuJW4yVODGT+XOcTH4WLRheXJb/ZZGjkESgZSRm2ybckAg5U4+2PSvlrWfWJ4Fa2khsIpFmka5UBrhk5SNYzn9mc8kjBGR6YNjplCtVqOnhm/CbTUr2ytK/u1ezWz37ms2krvc0ek3MWn2j2OnyvqF1KW2iPBSNnAXcxUlY0GMnLd85wORM9e6a+H6cmtFIJitWBbsCUXc54HqQT+vPvUs03R4LdSsEMUKk5IiRUBPuQoAJxWVIgIIPIIwR7g17bB4GOFzSu5Sk7yb5+WiK0pZiJeFGpibRrRgc7Y/LP2MZKY/gB/GpYW/Sqc8OtSOk6lcaTc/LHJJvtXOQpLcKAT+8oA/8ykdzVybKvmpwrVyzUAArgigPoNUc6z1OWFrFYn2edeRRvwPmj2uzLyOM7AOOa2esa3FaQtNO4SNcDJ7k+igDlmPoBVPdT9Z3OpK0sUccEenTJP5Upb4hzENwLD6UUqTgc5PGaiqVoUlebt92Noxcti8qVh6Pq0d1BHPC26ORQyn7H0PsQeCPQg1ku1SmpyzVwW/SuMf6/161yEoDW9Rar8PZzz9/Kikcfmikj+defvEqQpp2kWo4X4b4hz+88uCT+eSx/zVdHireGHRrxl7mPZz7SMqH+TGqd8aLUoNOwMQmzRYyPdcbh/BlP60BXthpYkDjcd4GUUDhgMtIzNnCKqKST37fciw/AG3Vbq7uXOEgtmJ+245J/4UaoFa6hJtZIskyJ5J452llYKmOcsVweOQSPWrHPTsthp8emxDOo6ow84AgmGBeQrY7DG4k+3me1AVonTt04DLbTlW5UiKQgg8gg7eRj1pXrfTOlIIYIoggby0VMnOTsUDJ57nFKA3NKUoDAGhW/xHxPkx+fjHm7F34xj6sZ7cflx2rPpSgFKgPVWrXF1ffAWszQRxIr3cyD9oPMz5cUZP0sV+bcO3HPBBh9hBatcNDYXd7a3S71ikkd2inaM4cAOSsigjkYHbODiuZiOp0aFR03dtK8rK6iu/2zdQbVy7qi/UniJa2Uwhk815NoZlhjZ/LQkje+OAvH3P2qHTeI13dbdOjVLa/O5LiQt8sYQAmSFe7F1bcozkYPsGrKtNFi0VJJk3yRytAs7O2WXlkaYn1GXViPT5j9qgx/WKWGtCn8U5JOK879+/HmZjTctyO/1uPKi1W4ia8nupmW2iZwEt0+baiAgqJCI/bLHHrkmb3lnb6vp4yMxTJuQkfNG3oR7Op4/QjsagfiLqgtmbTo4YpkuiHjTeQ1vK7c4VeQC5Ei8jln7jipNFqH9VSWNo/wD3eSMxeafS4BBBJ9A5Y/y9jXksbnxEYYiN/Ek5Sjr/AGJX0XDjt31epYjppwdXhbePFHJp0/E9oxA/xxMco6+684+wK1qettCNtI4DbLS7kVw3Gy1vVP7OVwQR5D9n4+/oAd91/wBPzEx31kP9rt+No/voj9UZH4u+QPzxzisZPEyzkjeG+ikhkH7OWCSJ3BYj6QVUhsjkZwT/ADrGEr1VX/GYeOZS/qRW9+dPJ7p8bPuklbK/Y0D9WLbGz1IJ5az5t72JRjDRZAcL+8pDffbgVter75dVK2mnoZ5o3V/ikbbFanIy3m/iO0/SvJ9MkYrYdHdOG5uIZvhTa2FqHNrFIAGmklBDSOhyQoBJGeckHkE1OrvyNPs5XjjjhihR5NqKFX5QT9K4yTj05NekwvRqcpQxFRNSV7K/F/hUvRafs9iGVR6pGi0/wyjEsctzc3N2YirRrM42I6/i2qBuP/mzUzqDeDnVM1/pvmXB3SJLIhfj5gNrA4AAGA+3/L96nNehhCMFlgrLtoQ3uKUpW4In194cwapGN+Y50B8qZe6+wb95N3OO/fBGTmDW/VOtaTmO9t2vLdO06ZLbRnkuM+gz+0UH3ParlpQFXr492QGWhul9/kTA/XfWT/8AfjTNpbzJSR2Tym3MfYH6c/rUs6v6itrK1aW6wU7BCATI/dUVT3bIz9sZOAM1TepXsVtIdSvo1+IkwbW0XGIVH0+n1DOSxHBJwMnAq4nEqhFaXk9kt2/vd8EkIZ325Mj/AOqJ3v4rjVIvLimyLNWPy2zZ43r6OykfOefyHbjxC00Xd5a29uoa7d8PjsIRgnzcd1BAbB9AfcVVvUnVM9/Nvmbt9CD6UB9AP+ZPJrN6Q6lms7yOaNtnzBZSeQ0ZZd4I74wM8c8cVRp9PnOvDFVpWklqlt2/35vUldZKDpxWh6Ol6auLSZpdOaLy5DultZdyxlz3eJlBMTH1GCp78VJ4XYqpYbWIGVznBI5GcDIHvisXTuoLe5H+zzwze/lurf8AI5FavrnrBdOtfM2mSV2EcEXq8jdhx6Duf4dyK7BWN/NMsaM8jBUUFmZjgADuST2GKh0nitBI22yhuL5vXyI22L3+p3AAztOO+cViaX4czXWJ9YnedyQwtkYrbxdjtKjiQgjB5wf8Xep9bWqRoEjVURRhVUAKB7ADgUBWXVlpqurWkkKWcVrC+0nz5f2zbTuwAoIX5lH1f/Gjm1LTryyt7DVWls7i1VU+cFSCqhchtpUqygd/tjPBN3Vi32lQzDE0UcgIxiRFYYPccg8UBQOlRWltdhNEil1C6P0zTf2MHoXUbVBIz9TcDjGc1avQXh/8GWubl/PvpuZZTztz+BM9l9zxn2AAFSyzsY4UCRIsaLwFRQqj8gOBXfQClKUApSlAKUpQFc9MDbqmrIeH86J+4+h4vkP8jUd1yyht5bi1uZPh4ZS17ZXWMm3uEw0yDAyckAhRjIOBkkYk/Wq/BajBqHAhmAtrn025OYZD9g2VJPYY/TN6t6cW9tjHkLIpDwvjPlyryjflngj2JrxGMry6b1R1Z6wqJX/Zfs18mWYrPC3KK10vpm/vUaZdkTee1ylw6FZJpApWNI1JzHbbcfVyc9jjFWN07rKahZnzEAb5oriFvwOOJEI9vb7EVoOh/EZ7m6ls7uJYLiPgAE/OUGJO/rkbgB+E+uMnI6jQ6deDUEB8iXbHeqPT0jnA91Jw32/U1y8fUrYmr4NaKjJJeHba3CT5vw/1Kytc3iklde5Ho+mRCLqwVFN5vW7sp2GXuVhbeIix/vF+Ze4yG9Bk1LM22t6cVzw45H44JV/5Mp/iPsa+fEGKI2a3HnJDLAwltpiRgSDkL67lccFec8cHFd+n9FWmpQxXzRS2k08YaUQSPGXLc5fGA2TkhsAkHnNdmhTfWcNCpmyVabte33/p9mRt+G2uGYcnVk6ztZWts97NDGm+UOqoHKnPmFuEJxnGSTnHepF0L0tJaxyyXLrJc3Enmylc7FIACImfRV4z35+wrJttDXTrNk0+2V2B3CMybTIxIDM0jZ+bHqfYDgYxGn8Qbpvi7Wa1NneJavPARIkqtgEA5C4yH7DBBwc4xz3MF07D9Og5re3xSf3p6IjlNzLFqvfHbUBFo0i5wZXjjHGc/NvI7cfKhOeO1S3p7XBc2UFxx+1jVjjOAxHzAZ54bI/SqB66vTLaooZgL3Ubqf5uRhWWGMg98Bfbjv7ADpqpFzyX13NLG+/o59TIpmsnJDufNiBPDYXEgA9GwA33Gf3avWvMvVnQk+gXcF1FJ5kQcGOTGCHGT5bgHsVBGRwRnt2r0T0/rkd5bR3ERyki5HuD2ZT9wwIP5VuYNjSlKAUpUb696oaxtPMjj8yR3WKJcgDzJMhCc+gI7Vhu2rBWd/efH6pc3tx/3PT96Qqc4Lx5LNggfNkbu37g521UXUmqyXU7zyHJY8D0RfwqPsB/rmpZp+kXj2klrbSyTRksHEcaCEtxuXznZS3IHKjFQi7tJIJHilUo6khlPof9etc3DOFTETqOSctkuVH0fm9/YnndQStp/J0W6kuoUFiSAAOSSeAAPU16B6A8E4Vty+oRb5pF4j3EeSv5gj9p7n07e9PBvwuFtGt7dL+3cZiUj+xQjgkf7wj/AIR9yatrb6f/ABXTICrNT/o+Wh+a2nnt3HY5Dge37rf/ALVXN3e3ltq1naX9yZEtLuFgztkKC8bbi5+YjZg/MeOa9NFf1qsrSzRuq7lJY43V7RJF3qpIKmNflyOPXOPb7UBaApSlAKUpQClKUApSlAKUpQClKUBi6ppkdxC8Mq7o5FKuvPIPfkcj8xVe6NqcmmyLYX78drS5PCToOyMfwyrwMHvxyeC1mVh6ro8NzGY54klQ87XAIz6EZ7Hk8jmuf1DAUsdS8Op7PlP73N4TcXdFade+Hb3M8d5ZusV3GVyWyFcL9JJAPzDt25HB7CsvqHX55Ln4G0ghunMDm4R22om8oq7j7YLEp3IIxj12J8J0U7Yb6/hh/wBykxKgZ+lWYFlGOO/pUk6b6TtrGMpbxhd3LuSS8h55dzyx5P2GTgCuNhugyzQWKmpxhfLpZ6+b7cLjzJHV/SRXo7wmS3EL3khu5olAjViTDBjkCNTySD+JvtwMVYNcMwAyeAO9Vkup3WsSu0U8lrpysVRohtmuSOGbeclI92QMYJ9Rnt3sTiaODpOpUdor69iJJydkTjXeq7WyUG5mSPPYHJZvuEUFiPuBxVfxdTxX2pG9UqllawvD58h2iV5GUlcMB8oA9fce+KqzxF6eFhqRVfMWF0DBmZmL5H7Qbz3YsD/GtA11OscaurpBIzSRBs+WX+guMj5to4/SoKuXqGFSpysqnnvbn3+gu4S1Wxekvk6dpV3NYyl4jueIBlZInfCfIf3dxBwScYqD6tdxRarp1vEj3SWEUW6OHnfOSZJHUjOcuUY5OCVI4FY3h71daW6XcF3lraXbgbS6nAIYsB2JG0/p9qmVrrdvKY4dIubK0VuZCY8Sk+irG6gN9ySTXDp1KvTJ1YuLm2/zu9rJK12k3pr6kuk0nt2JTbQ3eqwXEF/ax21vIgEe2TfMr7sqSMbcrgH05HYgnFeeEnUE+m6o+l3XCu5ABOAkuMqy8crIMY7Zyp/Oc9Ndaz292tjqSKjyn/Z7iMHypz+6R+B/t7nHHGY/476V5U9hfxDbIkqozAZ5Vg8ROeMgq3pz69gK9Hgq0q1CNSdrv9O3sRSVnYuSlcCuatmoqsetdSuNVa502yt4njTCT3M7EIknDBYwvJkU4555ByMd7OqG+HO3ZeqBhlv7veDwcs+VJ+xQrigIXp2nXukC1t7lrea3lk8pGj3iSNmywzlQGXP681GfFjRj8dayxqC8uEAOMNIjLs3Z9wwH5Cre6h8OrW+uBLcvNJhNqRiQqie5UKAQSe5zVGeIE+x3soZJLhbaYNBKDvZQyftImcdyj4AP2I9BXGl0/wAPGRxNHTdSXne+vztf5llVr03CXsXBcdZ31isb6lbQCF3VHlt5GPlFuAzow+jPqG/95Xc9U2kUfmSXMCp33GRMH8sHn9K13SUT3mkQLfx7mliAlSRfq5OCwPZiAG/M192PhvpsLbksoARyCU3EH7bs4rslYwbDVJtSuY5IhJDYREOJCGR7tx9IUHBFuDySfrOB2zWl8R4xaarp2pH6A/w8xx2WTIVux7B3PAzxirMAqv8Axy1GOLR5A4y0jxrFj8MgbeG+2FQ/6NAWBSo14ddU/wBYadDOcb8bJQCOJE4Y/bP1AH0YfmZLQClKUApSlAKUpQClKUApSlAKUpQClKUBqurLV5bC6jiBMjwSqgHBLNGwXB98kVGugbuKTTbbySCqxIpA/C6qA6kejbs/xz61OqiOqeGdrJI00LTWkznLPbSFN5OeWTlW5OTxk+9cbrHTH1CkoqVmnfsSU55GZl7YxzLsljSRf3XVWH8DxWHqnT1vcxiKaGN40+lSvC44+XGNvHHFR28TV9PJ3INTtweHTCXCjt8yjIbHuAfc49MCDxOlulQ2to8ay7h8RckCCPaDkkrndjGAMjJ4rxFXo2Nwsl5LZqVl/D/ksqpGRMND061hR4bZYlRGw6JjhiBkPyTuxjvzjFR7xB6EtriymKQxRzRo0iOqKpyozgkDkMARz7g1l9O3FjYokRu4mkuGZ2lZ1/bSEje2R8o5IAGePvWy6akaW/1OCYl442hCKw4CyQ5bH2JH/Op+ndPxVbEutRk1FP8ANK6v593z9GYnOKVmYfhpojS6VALx4rqP5JbclTujG0EAk/jR9yhh6DvzgYXjfG0sVjbIPmnvIwpOcAgMOcAnHz5/IGp3oGhx2dusEW7y0LbQzFioZiwUE87RnA+wHeodpkiaprLXCnfbacDHC642SXEg/akHHzBVwODjOCODz9ISSVkUywRXNK03UHUyWqP8kksoQusUUcjse+3JRGCBmBALYHB74NZBtLq7SJGeR1RFGWZyAqj3JPAFU5qnXUFrqkt1pzSXMbf9/jjQmIBAAJkk7b8e2Q2DzzWr1Rbu9ki+K3yysS20wyeRZjK5RYtn7ab5lXLZAyM5zmpXBPaBJJFQbHASVxC+xto2hGbZtzzt2+5xXHxfUp0f6dKUvZ/49bfS2pZp0FLeSRHPEu/0y7g+Otrx1vXCLGqSMC2SFKun92Aucngceueczw38RxZwf1dNa3DT27Mp8hA4YFyckAgj6u/ORz9qr7rHpiQ5a2tpfKikkGVjf5Y3KNFnjOCXbbnnaV9MVK+lNXv9LM1xJCs5uDGHUlo3EuJCn1IMjEbhscZA5710KdWU8srWTvo978fyQuKV0X6rZqP3fiDYRXDW8l1FHKmNyudoGRnG4/LnHpnNV9pXXmqJJNPcW7vvjK29tHgKrpIqNvHLht7quW78jjisfw8tLZors6rZbrnz2kkeS3d/lkAYfNsIVchsZIFT3NCwtR8TtMgBL3kJx6RtvP8ABM1Av6QWqJLplmyhsSyiRdwIO3yj3B7H5xwal2lrpMMh2WsUMyHDAW+XRs7QNyKwyTgDaeSQBycVCvH27W5t4DGHxDI3mbo5U271G360Hf27457VkH1/RqvyYruHnCtG454BcMpwPQ/sxz64HtV1V578C7aS0u3mmjlWGaBhE4jkYSsHQ4QKpLHaGPA7AnsDV2J1ZblS259oJBJimAG1trclOynOT6bWzja2ANxSuEcEAg5B5BHYiuaAUpSgFKUoBSlKAUpSgFKUoBSlDQGBqeu29v8A280cXyswDsoJVBlyq5y2BycA1X3UvirLC4eLyPhJB/s85SWVZ2Gdy5jZTG4YbdjL6Zz7QDxE1ee8mZruNdsSzLEsPeIx3SJIZCWO87Fxxx8wIA5NdWpwt/V9tOAZLq5umazjI4hj85pCEXtlpCCx9QyjsK59fFxj8K5dk1bfne+is7+huoliWs2ralDtuXjsIm+tIQfPdD3BLMfKBHqPmqDeJPQc3nKVmjW0RQkMZ3hYlUDIJClQScncxBOftUg0TSha301wXMjW9s5vZ2YkSXEm19gHYBFXOB23KDzVPDV7nezieRWclmKswJJ79jXGwcsVi8S6viK0UrLLpr5at7JO71s9lexJLLFWsZ/S+hRyanbwTlfLaZFfaw2kE9t4ODuOFyDnnjmvXKxgZIABPJ+5xjn34AH6VQHgnphvNRe4uGMpt4wVLkE72JVCc8nChiDg4ODnOK9A16eN7LNuQGg610Ke8tvIgnEAkOJWKbiYiCGVRkYJyOcjjPIrO6f0GKzt47eEYRBj0yx9WbAGWJ5JrY0rYCq38Y5Hgjt54CVkaaOJnyuzb85XfuB2/Mxwwx3Oc8YsisLWdHiuoHgnQPFIMMp9ecg5HYggEH0IFYaurAomy6tgjiMV9JPFKGQyRGL5jJHGI1YEAqV2quBgdlzuwCcXU+vJDMkMCzhS2/Dxx+dMSUKqQQwCFo1PCjgcq3GJzrHgk7p5cGoTrECCI5wJAoHorAqQAcYHp960fh7pkdtPPayoFvoi3mOefMjJ+VkJ5CkFTjgkEE/biYjxMJCVeTcuyenrsrfu+/JahlqNQWhj61o2oLpryvckzKVkMYSEiNECj5G2blkVVXLIRkLjnvUZ0Pqa5vJUtxMwuJZmZpGjjaNVETjIj2Y3YeQZ7cg98EXUUGCDyD3B9c9xVJWPSCrrUlm0skcZVmQxNhipUOqk+2O4+1c/AdUnWpVVVlaSTkmuF6c28uSatQUZRyrR6Es0jVGTUJrS7ui8m5XilVY03O5WQqRsIVt6KwXOCV7ckHY3Aa31K1ilkdrK6HkMp2fLIAyqAwQMoYOEJUgkEgkgYqO6t0tNp0FwqA3FrMVZ3/8AEQFeVcej7Tg547fh701nXmu9MkWQj4iELPHIv0zKrAGRPYjkMv4T/LajiarrQrRm5Qdk/kle39uu6432emJQiouLVnwXBc9FKQxSeZXYg7v2fLBlYEgIpPzIpwCO33bPSnQyNlpJWZ2VFbYqKhVNuwbGD8AoDjODzkY4rf6ZfCaCKUciSNXH+ZQf+tRDxb6uewsQITie4byom7bMj5mz7gcD7kH0r1RQKuuepmGufCRThIEk+HjYxRPwcIUY4BeIvkYYsqg8LwMWLc9L3UZOYnn9zBdICzbpCfkmi45nkP8AaN9WPQYwtA8A7eOCNppZPjFYSGaNhhHBBAVWUhlBHcjJ57ZwJUIdVg/Ha3i88MGgl9MAFd6EnnuFHH34AWXVUiosf9WXyFQFCgQlQBwBvM3IwBzXRP4gSwDfd6fdQRD6pV8uVUHu4jYsqj3wa20GpXRwPg9pPctOm0ce6hm+3012vpc00DpNL5bP623BjB9Azht/5lQD+6KA2scgYBlIIIyCOQQexB9RX1XRY2awxJFGMIihVHsqjAH8BXfQClKUApSlAKUpQClKUApSlAUz4o9EtE73BZBZyTrJMVO2WDzcLPtGcSJIQrFeTu5A7mqyg64eFQRzLDEIbRwBtiQk+bLg95WGAOOAT7AVZX9I/VXVLWDnynLuwHqybQoJ9gHY498e1UTLLn0xiqs8JSnfMvvn58+fuzZSaNnb6zMYmjM0hR2LMm9trMcEswzyScHJppOoRRTbriDz0/c8xk/mvetXHJjNdq3R9amdKLi47X8tPpZmLlvWl4ZIPjNJ02WB7dwPNjKHcDt3xvGDvmQgjOAcYzkYNXxalii7sbto3YBAzjnAPIGfQ1FfCXShBo9qMYZ08xsrgkyEtz74Uhc+oAqX1pQoRoQyRbt3bf1DdxSlKnMClKUAqqfGqI2slnqUYO6KTypcD643GQCc+mGA47v9qtaqw8Tdfhv4ZNPtYpby4BBzb4KQOp4Mkn0+6lfzGVOK0nBTi4y2ZlNp3RrpvEKAgm2WS4bGcKpVV+7yOAqAeuaq19cuRqkd60W8tJhBGrbZAo2FYzj5vlOM81Oug+n1mgKXTSSPbyGNreQ4jiZD8uYxwxx6tnkGs7xL02QW8Nxbj57R94AHZeM4A9AVBI9s142hPDYTEywsY3crxbk/kuNHpwvc6c1UqQVRvbXQkmja7Ddxl4mzg4dGGHQ+qup7Hv8AaoLrvREhZ7aGFvJeVZIpAV224YbbhSM52nghR349q7NH6khm1C1uICFa7jdLqIfgaJdysfvwQD6j9ayLXqW9v5X+FaKFEQPEsihjON7IdzfgG5Mcdsjn1qrRo1sJNyp/DGybzcO7XG+qdnazW+jZvKUaiSer7E18Gr4nTvh3/tLOWSBvyDZX9MNj9KwPHm1B06KU/wBzcRscexDKf5kVrvBTUJpr3U2ki8vLRb0B4WVd6sOfU4JqUeMWnmXRboAcoFkx9kdSx/4Qa93ScpQi5b2Vzkysm7E0glDKGHZgCPyPNfdRvw61gXOl2kgYu3lIjkkFvMRQr55PJYE888jNSSpDApSlAKUpQClKUApSlAKUpQClKUApSlAR/rXouDU7YwzDBHMcg+qNvce4917EfoR591zw6uLM7bqzdkTtcWpJDgdmdSCAfz2ffPevUVKA8jwaTprYaS9nT3QWwLfxExX9a32n+FD392otILiCzAUNPdABmxnc4XjJOMBV4HGSM16ZxXNAdVparHGsaAKiKFUDsFUYA/QCu2lQfr3TtYuD5dhLb28OBly7iZj6jPlkIvbtycd8HFATisQ6tD5vlebH5v8Au967+Rn6c57c9q8+XHhJrty7JPJuTJO6W5LIxB4IUFm5zkZUfpWbH4P65DB5cV1GqLlhHFPIu5sH/Ao3Htkn25AoD0DSvMLeEGs3E4WdDnb/AGs0wZVUE4G4MxznPygHvn71ItJ8DdVjUqL5IFzkLFLNgk9zgBQDwPz/AEoCyOqdYNzeJpkE3lsyNJdPGf2kcIxhFPZZHLAZ7hefUVv9E062tIhb26pGqDOwEZweNzepJIPzHvg1U2heHOpaLP8AFwLFflgUkjVmV9rEHcC3c7lGe557eo3ug9VSR2zw3VhqHxMpkMrJbllZpCdgDhsbVjKoPYLjjFARqPWLiS/utVhtm/q9m8qUryziL5fPCdztwCcdgSOeSJ7DcK6qyMGVhlWBGGB7YPtWi8PutI7G3jsNQjayljUhWlGI5QxLA7uwbk55xx3zkDA0C1F1c3r6feQ2+2crFb/K0EiBFJkCghlLPk7k447V57qvR/xcvFpu0ub7P/Zcw+J8NZZbG5suk7WGczxwosjZ5Gcc8Nhc4GfcCq11rz9JvovLw8e5zAijJeOVl8yFscjDYKnB55+1TO7vtUF/HYgWKSyRmTzN0rKFXIJwcHORwuDUr6U8MUt7j4u6me7u8YV3GEjH+BPTuRn78AVW6f0zFKo3iXeLVmm7vm3pu/n7m9avTa+Dc6PCjS7lfjLm4hMAupVeOJvrVVUjLexORwcHg8c1O5lBBVgCCOQexB7jHrmvssBWNd6nDEN0ksaD3d1A/iTXqIQUIqMdloUW7u7IvqnSPwwa404GCZfmMEZxDcBe6NH9IcqNodQCCRUj0LWo7u2juIjlJFyM9wezKfZlYFT9waj954qaZHn/AGpHI9Ig7k/8CkfzrS9Ix6qtqfIhhRZLieRReNKrpFI5ZR5SDjks2Cw/nmtjBZNM1VGs3HUa3CwxiOROGMsCxICOcpmbeFP+X27jg9c9trBRwbGeR3Ay0uqAIP3sRweSACM8AgDj7ggW3Sqy0zp3V/qEem2xePa5PnTSMPRHLMcgZbsxBJPfOa29l01qrzK9zqSiNXVvJt4FUOF9C7fMFJ7jnIz24wBNqUpQClKUApSlAKUpQClKUApSlAKUpQClKUApSlAKUpQClKUB0XllHKhSVEkQ91dQynIwcg8diR+tReXwj0pmLGzjBJJO0yAZPPADAKPsAAKUoDD1Twi0oQuRaKCFJBDy5GP89Rf/AOirX92X/wDPcf8AqUpQHVJ0BZHvEx/Oaf8A9SpzpfhbpcQVlsoWJUA+YDIOcekhYZ479+/vXNKAklhpkUC7YYo4l/djVVHr6KB7n+NZV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084" name="AutoShape 4" descr="data:image/jpeg;base64,/9j/4AAQSkZJRgABAQAAAQABAAD/2wCEAAkGBhQSEBUUExQVFRUWGRoaFxgWGRgfGhcZGBobHhgbHBweHCYiGhklGRgdHy8gJCcqLCwsHB8yNTAqNSYrLCkBCQoKDgwOGg8PGjUkHyQsLDQsNSwuLiwyMC01NCwpLDEsNS0pKi0sNSw0KSw2KjUtLywtLS8sLSwsLC8qLS0pKv/AABEIAMMBAgMBIgACEQEDEQH/xAAcAAEAAgIDAQAAAAAAAAAAAAAABgcEBQEDCAL/xABFEAACAQMDAgQEAwQHBQcFAAABAgMABBEFEiEGMQcTQVEUIjJhQnGBI1KRoQgVM0NigvAkU5KxwSU0RHLT4fEWF5Oio//EABsBAQACAwEBAAAAAAAAAAAAAAADBAECBQYH/8QAMxEAAgECBQIEBAUEAwAAAAAAAAECAxEEEiExQQVhE1FxgSKRsfAUMlKhwTNC0eEjYvH/2gAMAwEAAhEDEQA/ALxpSlAKUpQClKUApWBqWvW9uVE88UJf6BI6ruxjONxGe4/jWfQClarqXqSKxt2nm3bQQAqDLuzHCoo9WJqH+Zq1787TLp0R5SJEWSbHp5jN8qn7KPzqni8dQwkc1aVvvyWptGLlsbPrfqS4WaGysSguJlZ3kcbhbwrx5m3sWLHCg5GRyKhdlHG9y8VtrN2dQjzu8x2Mbsh+ZfLKhWQFeVUnAB781xZahc2uuxrqEiyefB5MM4G0OVfcu4Zwj5O0hcAkqec5MvvOhLGWVpXtozIxyzYIJJ7k4I5Pr715XqfWHGssk2oOKcXG2r733XFtCeFPQ2Xh91O99ab5VQSxyPFIY2BR2jxlkP7pzmpNVX33Rz2KtcaSzQyL8zW+WaGcDupQnh8ZwQR7cZyJ703r8d7axXEX0yLnB7qezKfurAg/lXpen9Ro46nnpvVbp6NfXchnBxeps6UpXRNBSlKAUpSgFKUoBSlKAUr5kfAJwTgE4Hc49B96qHqLxeuJGnsYtPuo7hwUj+fbKu7hX2qpxgfNkNj/ABY5oC4M11tcKDgsoPsSM1S2j+EmqtbssupSQhwcQiSZx83JDkOAM55xuqT9NeC9olsovokuLk58yTfKQeTtwSQRhcDtQFjUqIjo+W1wdPuXTH/h7lnlgbucDcd8Rye6nHuDWZ0z1gLl3t5Y2t7uEDzIXI5B/vI2H9pETxuH2yBkZAkVKUoBSlKAUpSgFKUoBWNqUzpDI0aeZIqMUTIG9gpKrk9snAz96ya0/U3VcFhEHnY5Y7Y40BaSVv3UUdz/AAAyMkZoCvumenItSge8vH+JmukKMcYFuueYo1P0FW9e+Rn1JPOl9X6hGy6Uqq13ESTczBjGbZcbJSN255Gztx2yPzxq7Xq1LPVci3urW0vSC63MSosdweN6bWICsMbgeQeTwKsHVbQgPPCitcrE6x5/F2YIfsWUflk/evB4jqGKwGKqfFmjU/K+Fwu2mz9mWlCM4rsQLqe7vre509tRkjuLWKfJmRChV2VlUyoDt+UnKsB6H1PPzawzwdRYBZ1uC7s2/KmDZkKy5+Ro5AApA5D+nrNLaeDVbDkbop0IZT9SN+JT7OrD+IBqHeFXTPwV5fRSgecgiCN+/Cd2HGT+IqN3sRiqzx8q1KrPEf1IwcWrbpvR9nFvXz0M5LNW2JR1f05FqljtVgSQJIJB6Nj5Tn90g4P2PuBUN6N1jV2tbja0Uslswj8mcEzMygbwXUrgd9pbJPbPGTvuiopbG8m058tBgzWjn/dlgHjz7qzDj8z6iunxAs47RjfW8jxXsuyKNEKlbhtwAVoyMP8AKcZ9MD1xmth3ll+C0mpNOm2r7/uk1pK2zTNn+r5mf0H1Vd3SzG9tfhvLIwxDKG77uH5+XAOe3NbTwjGbB3H9nJc3Dw8Y/ZtIdvrzyCc4Ht6ZOM/h9d3WUv77dBjmK2TyvM9w7kliv+Ed6nNnaJFGkcahURQqqOyqowAPsAK9h0rpksJOpVklHNb4Y3aVu78yvOeZJHdSlK7xEKUpQClK67i4VFLOyqqjJZiAAPck8AUB2UzVW674uSzzm10eH4mXkNKQTGvcZHIGAcHex2n0zmsS76E1WWKae81aSH5GZooNxQKFJI4ZABj2B+5NAZ3iv4sGxcWlpta6YDczYKxBvp4PBc9+eAME5zVK6n1rfOzu97cmTcc+XKyx4HHyqpAAz7ADFRxneaT5mLuxAyxySeAMk123EDDI44zyOzc4JHuOO9Z4NXva5Y/TXivq12ItPikj86Vtq3Dj9oByTknK8KD820nA9+ayNZ6nj0TzYLJzNfsR8VeSDd83cogbOee5Oee+T9MC6G1oWd9HcEZ8oOQPdjGwQH7biM/bNaq9nd2LSNlmJYn3JOST+tYNia2XjFqiyr/tikHGfMRCgz74TI9jir38P+v49ThPZZ48CVByM/vofWMkcHuOx9z5NizkY71YfhBqIt9TtyZCDKzxOM/KVdBs/wD6gfwrJrsz00FHoajfWHSnxaiSFvKu4MtbTDgq37rfvRt9LKRjnt7yQYHauFGTmsGxHOhusPjYmSZRFdwnZcw85RgThgD3RgMg8j0ycZMnqC9a6e9pdR6rACfLAjvI1AJltsjLAerx9/TIGMgCppaXaSxrJGwZHAZWUggg8ggigO6lKUApWFq2tQWsfmXEqRJnG52ABPoB7njsOagWv67NqF98FbXIgtTCszSxEGS4QsVYROCQqAjaSMNkHuOKhr14UKbq1HotzKV3ZFh29/HIWVJEcocMFYEqeeGAPByD39jXfVTar06ukGK+sI8CAbbmIcmaAnLMSc5kU/Nn2+wxWRcX9zrfMTy2dgu7Y6krNcuMhX45SEHnb6kf8PNpdaws8M8S5WSdtd7+Vu5u6ck7G76k8TFgnaK2ga8aJWe58pwPIVTjBO0hpOG+TIPy/wANPoN9Hf6vdXQZZFhjt0tiMHYk0fmSH1w5YlT7YI9648MpEihksmjWK5tm2zAf3ueVmyeWDr6n+QwK1el6WNI1gqo22l/wntHOpJCH2BywX/zAehrg4/q0sVCvhUsrteP/AGSs381qrboljTy2kaDUusZIZb+x1QCaI+aYS23IOC8QAHIVgRhvwtxnviZeG/UEhQ2V0R8Tbop75LxkDBPrvQ/IwPII55zWX1lpkiPHf2oJntwQ6KSPPt2/tI+CCWH1r7Ecc4qC9PrFHby/DiPzrZPjLWcBA89v82+Obb+MANEyn1wR2BNfw8NjOnOcI2leN7bRlte3lLS9vXdGbuM9SV3P/ZWoeZ2sr18Se0Fyez/ZH7H7/kK2/WFm6qLy32+fbKxwxwssR5kiY+gONwPowHua1Os9b2Fzpyh8zfFrtS3j+aZnJxtAH0sr/iPGRxnivrpnw5urmCD+tZmaKNV22q8ZKkbTOwP7RtowV/nnOYsD0vEYyUakllcXlldfmW3u+H7a3uZlNR0Op+prvUbXy7TT7hGniI86fasKI4wXV85fg8AAZ7+hqVdM+GtraMkp8y4uEXAnndmYcHOwE4Qcngc49T3qT21qkaKkaqiKAqqoACgcAADsMV217TB9Ow+DTVGNr+5WlNy3FKUq+ailYGt69BZwma4kWOMerep9gByx+wFRyw8WLGSURs0sG44je4iaOOXgnKu3AGB+LbnIrDaTswTKlKVkGNqWox28LzSttjjUsx9gBk8ep+w5NVDHpd31HKZZ3kttMViIo14abB7kcgnj6jkDGFHc1s+tbx9U1VNIiZlt4wJbxlP1AYIj/LlfX6mzj5BVm21msaKkYCoihVUdgAMAD7YoDA0HpuCyhWK3jWNB3x9TH3Y92b7murq+3L6ddovdoJQMd8mNq2wT054rl0zx3zwfy+9AeJFBBU+/3H5fp+tZupXu9y2zaMbUGeFUDCj+H/WrY6x/o/SCZpLBleNjnynO1o8+iseGUffBx71rtP8A6PmoMR5ktvGvGfmZyB+QXBP61m+ljXKr3IX0R0c+oyzIpYeVDJJ8q5yyj5E+25uP41q7AqsitgHuBu4CseAzcdgTnH2r1j0Z0RBplv5UAyTzJI31SN7n2A9FHb+JNd+JPgc88rXFgUBc7nhb5RuPdkbsMnkqcDvg+lE7O4ksyaKRZk8xhH9OcKT3IHqfucZ/Wt50Z0TLqd35KOIwqM7OQSFA7cDHJYgd/c+lbnSPAzVJJMNEkIH45JFx+gQsT/Crz8PvD6LS7corb5XwZZCPqI7AD0Qc4GfUmjdzKVlYre3641TRHEGoxm4gHCS5OSP8MuMNx+F/m/KrP6R6+tNQXNvJlh9Ub/LIv+X1H3GRW7ubFJUaORVdG7qwDKfzBHNVF4g+EUFrG15YyPbyqV2RqSQzswVFjP1I5ZgByR+QrBkuOeIMrK3IIIP5Hv8AyqvvDuVrK9udJcsY4gJrVn7mJ8blz2wrEdh33/kIl1j1RPpNmLbz2l1G5xJdTg8xLgKqp7Hau0Y9AzcZFRrpjxEc3ml+bud4ZJEeV2ZmkjuGAAI+oldxxyRwvHFAel6VxXNAVJ0bpov3e61BjPdxSPG0EgAjtWVjhVjyQeDkMc/xBNabqnQJdJuYby1G6zjlZ5IgBmEShVlwe/lMFGB2VgPepl1zYtY3K6pCpMZAjvkXHzRdkmA/eQ8HuSCOwBNb9LqOUBQVcOm4DuHRvUejKc/zHuK8D1apicDjHOTc6c1s9rcx7W4/9LVNRlG3J2xSrIgIIZWAIPcFWHB/IioLojHSr/4Jv+6XTF7Rj2jkP1w59Ac5X9O5Jrd31v8A1fbK8W5orcksnci3J+dR7+WPmX1wm31zXf1LoUWo2ZTcMMA8Mi/hcDMbqf19O4Jrz1Bwp3jJ3pz0fZrZ+qvfum0TPX1NX1vpkkTpqNsuZrcYlQf39v3dPuy/UP8ArxW01TT4dTscZ+SZVeNx3RsZRx7MD/1FYXQvU7XEbQXHy3lsdk6H1xwJB7qw5yOM/YisbUdeXTJIbS3t5ZxIsziKEbnQmQFOPwxF3Zc/hwKnVKvKcaEV/wAsH8LXMfzftvHzT9DW6tfg1vTniYIma01P9jcQkI0pB8uT91sgfKWUZ54PfjsMO7jtZ5pYdIi8ye7BjnnjDGC3jc/tXJOEDEc7Vxk49cAy/pPpK4e6e/v/AC0kki8pbaMZVIyQ37V/7x+4xjA9D6CbW1qkaBI1VFXgKoAAH2A4Fe1wvQ6cZKtK8W7Zop/Dff5X429ivKq9jS9OdDWdkd0EEaSbFRpAvzEKAO5JxnGTjueTk1v6Ur0ZCKwbfXLd5DEk8TSL3RXUsMjPKg5HAJqN+LVw66XJtJVHeJJnU4KQu4EjDg54OCOOCTnjB0HUPRdjFYPJDHHbtAhkinj4dGQbkbeOWyQO5Oc/lXKx/VKeCnThOLed8cbf5N4wcky0aj+s9f2Fq4jnuokfOCucsp/xBQSv+bFQNOuZdUS0soJZIJmjLX7gbZYxHtVkX5RtZ3OcjGBj7gZHQF9p0nmW9rb+WVUn9qi7p49xQybiSWG8EEHt7VH1Dq0cInlg5tJN22Se133Mwp5jtt/K1HWLidik0dmkSWw4KZlXe0vchiTgBhxgAjkZrUrNq0sdxDqGnx3UbKdnlvEo3Z45L5C+obG4Y+/GNqcI0HUPiY0PwN1hJVQf2MgyVIHt3IHsXHtVg6d1NazqGiuInB9nXP6qTkH7EV5HqOLqTq/iowzwko5W7/C1uk01ld9/PcsQirZTV+GfVSJbw2F0ZIbyNdoS4480AnHlMSRIAMLgHPHbAqY6/q62trNcP9MSM5HvgcDse5wO3rUV6y0Jbu0bads0f7W3kU/NHKnKlWHbJGD/AOwrB6r1d73pZ7gMqvJAjvtOR8rr5qjHvtZcemcHtXrukdUXUKTk1aUd19GV6kMjMfwN0s/Cy3sh3zXcrlm9Sqk/83LH+FWaJKjvhxZiPSLJV4/YRt+rjc382NSLZxXZIyJdbeJ9rpvySbpJ9u4RJ3x6Fj2UH+P2quT/AElHOQLJRzxmVu3scJ3r58RvCa/mv57mALOkp3AbgJF4A2kNgEDGBg9sVpdC/o+X8rDz2jtk9csHf9FXj+LCgLr6D6yj1O285FMbKxWRDg7WAB7+qkHIOKkwFaDojoqHTLbyISzZYu7vjLMQBngcDAAAqQUAr4c/696+6UB1Z/X8q+hJX0RXyEoDkvUF6r1Rf6yj8zmCwt5LyQehkbKQg/4gA5H3NTgHt/o1RfW2r/8AZWoz5O68v/IU+8NtwgH+H9m3/EaArPWdTkvbma5mlVXYFyGzzjASNAAc9wB7AEk8V29HdPfGtdctvhtpJowmMs8ZXA7dsE9ue1R6OTBzgHgjn7gjP5jOfzqwfAl/+1tmMiSGVD9htByft8uP1oD0VpXUMM0EUu9F8yNH2l1yN6g4/TNKprRevrKG2hikmw8caI42SHDIoDDITB5HcUoC95oQ6lWAKsCCD2IPBB+2KqM6XJZznTg+wgtPpczew5e3bkllAO057qc8ELi36j/W/S/x1qUVtk0bCWCQd45U+k9+x5U59D9hVLG4SOKpOD33XZ/44fmro2jLK7ml6V6pjvonVl2TR5S4gbujcgj7ocHB9fzqNdF6z8DeTaVO2FQmS0dj3iOW2ZP7oyR+TD0FRnVr+Rrm1vLVkg1Iyi1urYkfPICFJIHePtlu2NpByuandp4dyX90LrVYoVVE2RWyHccEkkyyDG4g8gLxz6c58lhuiSqOcLWpyWt94TXl5rez5i9XcsOpb1NHdacmq6vDLYmdFiytzdwkIhXadioxB8xtw28Aggj0wRY3TfRcNm7yhpJp5OHnnbdIVHZQQAFQeygdhnOBW6s7JIUWOJFjReFVAAqj7AcCu6vXYTB08LTjCOtla73t6/wV5ScmKUpVw1FKwNZ16C0jMlxKkSDPLnGceijux+wBNRS48WbN4phFK0cgjkMJmjZFlZVbbsLgBuQODgnI471i6QOzqHriN5ZbOG0kv9o2zhNgiTPdGdztL+6+n5ggV50hBAdTa1uEuolQK9pa3EjNGpUfNwSQ5BG5SOMA8ZFb/TtHkbp1VtXdZ5YRNvViHeViJH+bOdzcrnPtUM/r2XUba0ErCCeCRn+OddsahEygLttG9pSsbD3XODXlZYqt1PxKVNJRUnG6/NHyl6OzTtqT5VCzZL+u9Naxu49Xt03bPku0H442wN/5jj+CnsDWr6PiLTahqMELxrEkqwwMwYGYgSS7cfSCVX5RkZZsVNekOo49Ss9zBC3Mc8YIZQ2MMOCQyMOQckEGtd0VaLp88untwrM01qx/HG2N6fd4yOfUgg152OInToVKFSP/ACRsn3gndrvbh/pemiJrXaa2NpDLb6vp2e8U6YI/EjD/AJOrD+Qqu7Lp6zFvLp+op8POspK3ZGFnY5KuJW4yVODGT+XOcTH4WLRheXJb/ZZGjkESgZSRm2ybckAg5U4+2PSvlrWfWJ4Fa2khsIpFmka5UBrhk5SNYzn9mc8kjBGR6YNjplCtVqOnhm/CbTUr2ytK/u1ezWz37ms2krvc0ek3MWn2j2OnyvqF1KW2iPBSNnAXcxUlY0GMnLd85wORM9e6a+H6cmtFIJitWBbsCUXc54HqQT+vPvUs03R4LdSsEMUKk5IiRUBPuQoAJxWVIgIIPIIwR7g17bB4GOFzSu5Sk7yb5+WiK0pZiJeFGpibRrRgc7Y/LP2MZKY/gB/GpYW/Sqc8OtSOk6lcaTc/LHJJvtXOQpLcKAT+8oA/8ykdzVybKvmpwrVyzUAArgigPoNUc6z1OWFrFYn2edeRRvwPmj2uzLyOM7AOOa2esa3FaQtNO4SNcDJ7k+igDlmPoBVPdT9Z3OpK0sUccEenTJP5Upb4hzENwLD6UUqTgc5PGaiqVoUlebt92Noxcti8qVh6Pq0d1BHPC26ORQyn7H0PsQeCPQg1ku1SmpyzVwW/SuMf6/161yEoDW9Rar8PZzz9/Kikcfmikj+defvEqQpp2kWo4X4b4hz+88uCT+eSx/zVdHireGHRrxl7mPZz7SMqH+TGqd8aLUoNOwMQmzRYyPdcbh/BlP60BXthpYkDjcd4GUUDhgMtIzNnCKqKST37fciw/AG3Vbq7uXOEgtmJ+245J/4UaoFa6hJtZIskyJ5J452llYKmOcsVweOQSPWrHPTsthp8emxDOo6ow84AgmGBeQrY7DG4k+3me1AVonTt04DLbTlW5UiKQgg8gg7eRj1pXrfTOlIIYIoggby0VMnOTsUDJ57nFKA3NKUoDAGhW/xHxPkx+fjHm7F34xj6sZ7cflx2rPpSgFKgPVWrXF1ffAWszQRxIr3cyD9oPMz5cUZP0sV+bcO3HPBBh9hBatcNDYXd7a3S71ikkd2inaM4cAOSsigjkYHbODiuZiOp0aFR03dtK8rK6iu/2zdQbVy7qi/UniJa2Uwhk815NoZlhjZ/LQkje+OAvH3P2qHTeI13dbdOjVLa/O5LiQt8sYQAmSFe7F1bcozkYPsGrKtNFi0VJJk3yRytAs7O2WXlkaYn1GXViPT5j9qgx/WKWGtCn8U5JOK879+/HmZjTctyO/1uPKi1W4ia8nupmW2iZwEt0+baiAgqJCI/bLHHrkmb3lnb6vp4yMxTJuQkfNG3oR7Op4/QjsagfiLqgtmbTo4YpkuiHjTeQ1vK7c4VeQC5Ei8jln7jipNFqH9VSWNo/wD3eSMxeafS4BBBJ9A5Y/y9jXksbnxEYYiN/Ek5Sjr/AGJX0XDjt31epYjppwdXhbePFHJp0/E9oxA/xxMco6+684+wK1qettCNtI4DbLS7kVw3Gy1vVP7OVwQR5D9n4+/oAd91/wBPzEx31kP9rt+No/voj9UZH4u+QPzxzisZPEyzkjeG+ikhkH7OWCSJ3BYj6QVUhsjkZwT/ADrGEr1VX/GYeOZS/qRW9+dPJ7p8bPuklbK/Y0D9WLbGz1IJ5az5t72JRjDRZAcL+8pDffbgVter75dVK2mnoZ5o3V/ikbbFanIy3m/iO0/SvJ9MkYrYdHdOG5uIZvhTa2FqHNrFIAGmklBDSOhyQoBJGeckHkE1OrvyNPs5XjjjhihR5NqKFX5QT9K4yTj05NekwvRqcpQxFRNSV7K/F/hUvRafs9iGVR6pGi0/wyjEsctzc3N2YirRrM42I6/i2qBuP/mzUzqDeDnVM1/pvmXB3SJLIhfj5gNrA4AAGA+3/L96nNehhCMFlgrLtoQ3uKUpW4In194cwapGN+Y50B8qZe6+wb95N3OO/fBGTmDW/VOtaTmO9t2vLdO06ZLbRnkuM+gz+0UH3ParlpQFXr492QGWhul9/kTA/XfWT/8AfjTNpbzJSR2Tym3MfYH6c/rUs6v6itrK1aW6wU7BCATI/dUVT3bIz9sZOAM1TepXsVtIdSvo1+IkwbW0XGIVH0+n1DOSxHBJwMnAq4nEqhFaXk9kt2/vd8EkIZ325Mj/AOqJ3v4rjVIvLimyLNWPy2zZ43r6OykfOefyHbjxC00Xd5a29uoa7d8PjsIRgnzcd1BAbB9AfcVVvUnVM9/Nvmbt9CD6UB9AP+ZPJrN6Q6lms7yOaNtnzBZSeQ0ZZd4I74wM8c8cVRp9PnOvDFVpWklqlt2/35vUldZKDpxWh6Ol6auLSZpdOaLy5DultZdyxlz3eJlBMTH1GCp78VJ4XYqpYbWIGVznBI5GcDIHvisXTuoLe5H+zzwze/lurf8AI5FavrnrBdOtfM2mSV2EcEXq8jdhx6Duf4dyK7BWN/NMsaM8jBUUFmZjgADuST2GKh0nitBI22yhuL5vXyI22L3+p3AAztOO+cViaX4czXWJ9YnedyQwtkYrbxdjtKjiQgjB5wf8Xep9bWqRoEjVURRhVUAKB7ADgUBWXVlpqurWkkKWcVrC+0nz5f2zbTuwAoIX5lH1f/Gjm1LTryyt7DVWls7i1VU+cFSCqhchtpUqygd/tjPBN3Vi32lQzDE0UcgIxiRFYYPccg8UBQOlRWltdhNEil1C6P0zTf2MHoXUbVBIz9TcDjGc1avQXh/8GWubl/PvpuZZTztz+BM9l9zxn2AAFSyzsY4UCRIsaLwFRQqj8gOBXfQClKUApSlAKUpQFc9MDbqmrIeH86J+4+h4vkP8jUd1yyht5bi1uZPh4ZS17ZXWMm3uEw0yDAyckAhRjIOBkkYk/Wq/BajBqHAhmAtrn025OYZD9g2VJPYY/TN6t6cW9tjHkLIpDwvjPlyryjflngj2JrxGMry6b1R1Z6wqJX/Zfs18mWYrPC3KK10vpm/vUaZdkTee1ylw6FZJpApWNI1JzHbbcfVyc9jjFWN07rKahZnzEAb5oriFvwOOJEI9vb7EVoOh/EZ7m6ls7uJYLiPgAE/OUGJO/rkbgB+E+uMnI6jQ6deDUEB8iXbHeqPT0jnA91Jw32/U1y8fUrYmr4NaKjJJeHba3CT5vw/1Kytc3iklde5Ho+mRCLqwVFN5vW7sp2GXuVhbeIix/vF+Ze4yG9Bk1LM22t6cVzw45H44JV/5Mp/iPsa+fEGKI2a3HnJDLAwltpiRgSDkL67lccFec8cHFd+n9FWmpQxXzRS2k08YaUQSPGXLc5fGA2TkhsAkHnNdmhTfWcNCpmyVabte33/p9mRt+G2uGYcnVk6ztZWts97NDGm+UOqoHKnPmFuEJxnGSTnHepF0L0tJaxyyXLrJc3Enmylc7FIACImfRV4z35+wrJttDXTrNk0+2V2B3CMybTIxIDM0jZ+bHqfYDgYxGn8Qbpvi7Wa1NneJavPARIkqtgEA5C4yH7DBBwc4xz3MF07D9Og5re3xSf3p6IjlNzLFqvfHbUBFo0i5wZXjjHGc/NvI7cfKhOeO1S3p7XBc2UFxx+1jVjjOAxHzAZ54bI/SqB66vTLaooZgL3Ubqf5uRhWWGMg98Bfbjv7ADpqpFzyX13NLG+/o59TIpmsnJDufNiBPDYXEgA9GwA33Gf3avWvMvVnQk+gXcF1FJ5kQcGOTGCHGT5bgHsVBGRwRnt2r0T0/rkd5bR3ERyki5HuD2ZT9wwIP5VuYNjSlKAUpUb696oaxtPMjj8yR3WKJcgDzJMhCc+gI7Vhu2rBWd/efH6pc3tx/3PT96Qqc4Lx5LNggfNkbu37g521UXUmqyXU7zyHJY8D0RfwqPsB/rmpZp+kXj2klrbSyTRksHEcaCEtxuXznZS3IHKjFQi7tJIJHilUo6khlPof9etc3DOFTETqOSctkuVH0fm9/YnndQStp/J0W6kuoUFiSAAOSSeAAPU16B6A8E4Vty+oRb5pF4j3EeSv5gj9p7n07e9PBvwuFtGt7dL+3cZiUj+xQjgkf7wj/AIR9yatrb6f/ABXTICrNT/o+Wh+a2nnt3HY5Dge37rf/ALVXN3e3ltq1naX9yZEtLuFgztkKC8bbi5+YjZg/MeOa9NFf1qsrSzRuq7lJY43V7RJF3qpIKmNflyOPXOPb7UBaApSlAKUpQClKUApSlAKUpQClKUBi6ppkdxC8Mq7o5FKuvPIPfkcj8xVe6NqcmmyLYX78drS5PCToOyMfwyrwMHvxyeC1mVh6ro8NzGY54klQ87XAIz6EZ7Hk8jmuf1DAUsdS8Op7PlP73N4TcXdFade+Hb3M8d5ZusV3GVyWyFcL9JJAPzDt25HB7CsvqHX55Ln4G0ghunMDm4R22om8oq7j7YLEp3IIxj12J8J0U7Yb6/hh/wBykxKgZ+lWYFlGOO/pUk6b6TtrGMpbxhd3LuSS8h55dzyx5P2GTgCuNhugyzQWKmpxhfLpZ6+b7cLjzJHV/SRXo7wmS3EL3khu5olAjViTDBjkCNTySD+JvtwMVYNcMwAyeAO9Vkup3WsSu0U8lrpysVRohtmuSOGbeclI92QMYJ9Rnt3sTiaODpOpUdor69iJJydkTjXeq7WyUG5mSPPYHJZvuEUFiPuBxVfxdTxX2pG9UqllawvD58h2iV5GUlcMB8oA9fce+KqzxF6eFhqRVfMWF0DBmZmL5H7Qbz3YsD/GtA11OscaurpBIzSRBs+WX+guMj5to4/SoKuXqGFSpysqnnvbn3+gu4S1Wxekvk6dpV3NYyl4jueIBlZInfCfIf3dxBwScYqD6tdxRarp1vEj3SWEUW6OHnfOSZJHUjOcuUY5OCVI4FY3h71daW6XcF3lraXbgbS6nAIYsB2JG0/p9qmVrrdvKY4dIubK0VuZCY8Sk+irG6gN9ySTXDp1KvTJ1YuLm2/zu9rJK12k3pr6kuk0nt2JTbQ3eqwXEF/ax21vIgEe2TfMr7sqSMbcrgH05HYgnFeeEnUE+m6o+l3XCu5ABOAkuMqy8crIMY7Zyp/Oc9Ndaz292tjqSKjyn/Z7iMHypz+6R+B/t7nHHGY/476V5U9hfxDbIkqozAZ5Vg8ROeMgq3pz69gK9Hgq0q1CNSdrv9O3sRSVnYuSlcCuatmoqsetdSuNVa502yt4njTCT3M7EIknDBYwvJkU4555ByMd7OqG+HO3ZeqBhlv7veDwcs+VJ+xQrigIXp2nXukC1t7lrea3lk8pGj3iSNmywzlQGXP681GfFjRj8dayxqC8uEAOMNIjLs3Z9wwH5Cre6h8OrW+uBLcvNJhNqRiQqie5UKAQSe5zVGeIE+x3soZJLhbaYNBKDvZQyftImcdyj4AP2I9BXGl0/wAPGRxNHTdSXne+vztf5llVr03CXsXBcdZ31isb6lbQCF3VHlt5GPlFuAzow+jPqG/95Xc9U2kUfmSXMCp33GRMH8sHn9K13SUT3mkQLfx7mliAlSRfq5OCwPZiAG/M192PhvpsLbksoARyCU3EH7bs4rslYwbDVJtSuY5IhJDYREOJCGR7tx9IUHBFuDySfrOB2zWl8R4xaarp2pH6A/w8xx2WTIVux7B3PAzxirMAqv8Axy1GOLR5A4y0jxrFj8MgbeG+2FQ/6NAWBSo14ddU/wBYadDOcb8bJQCOJE4Y/bP1AH0YfmZLQClKUApSlAKUpQClKUApSlAKUpQClKUBqurLV5bC6jiBMjwSqgHBLNGwXB98kVGugbuKTTbbySCqxIpA/C6qA6kejbs/xz61OqiOqeGdrJI00LTWkznLPbSFN5OeWTlW5OTxk+9cbrHTH1CkoqVmnfsSU55GZl7YxzLsljSRf3XVWH8DxWHqnT1vcxiKaGN40+lSvC44+XGNvHHFR28TV9PJ3INTtweHTCXCjt8yjIbHuAfc49MCDxOlulQ2to8ay7h8RckCCPaDkkrndjGAMjJ4rxFXo2Nwsl5LZqVl/D/ksqpGRMND061hR4bZYlRGw6JjhiBkPyTuxjvzjFR7xB6EtriymKQxRzRo0iOqKpyozgkDkMARz7g1l9O3FjYokRu4mkuGZ2lZ1/bSEje2R8o5IAGePvWy6akaW/1OCYl442hCKw4CyQ5bH2JH/Op+ndPxVbEutRk1FP8ANK6v593z9GYnOKVmYfhpojS6VALx4rqP5JbclTujG0EAk/jR9yhh6DvzgYXjfG0sVjbIPmnvIwpOcAgMOcAnHz5/IGp3oGhx2dusEW7y0LbQzFioZiwUE87RnA+wHeodpkiaprLXCnfbacDHC642SXEg/akHHzBVwODjOCODz9ISSVkUywRXNK03UHUyWqP8kksoQusUUcjse+3JRGCBmBALYHB74NZBtLq7SJGeR1RFGWZyAqj3JPAFU5qnXUFrqkt1pzSXMbf9/jjQmIBAAJkk7b8e2Q2DzzWr1Rbu9ki+K3yysS20wyeRZjK5RYtn7ab5lXLZAyM5zmpXBPaBJJFQbHASVxC+xto2hGbZtzzt2+5xXHxfUp0f6dKUvZ/49bfS2pZp0FLeSRHPEu/0y7g+Otrx1vXCLGqSMC2SFKun92Aucngceueczw38RxZwf1dNa3DT27Mp8hA4YFyckAgj6u/ORz9qr7rHpiQ5a2tpfKikkGVjf5Y3KNFnjOCXbbnnaV9MVK+lNXv9LM1xJCs5uDGHUlo3EuJCn1IMjEbhscZA5710KdWU8srWTvo978fyQuKV0X6rZqP3fiDYRXDW8l1FHKmNyudoGRnG4/LnHpnNV9pXXmqJJNPcW7vvjK29tHgKrpIqNvHLht7quW78jjisfw8tLZors6rZbrnz2kkeS3d/lkAYfNsIVchsZIFT3NCwtR8TtMgBL3kJx6RtvP8ABM1Av6QWqJLplmyhsSyiRdwIO3yj3B7H5xwal2lrpMMh2WsUMyHDAW+XRs7QNyKwyTgDaeSQBycVCvH27W5t4DGHxDI3mbo5U271G360Hf27457VkH1/RqvyYruHnCtG454BcMpwPQ/sxz64HtV1V578C7aS0u3mmjlWGaBhE4jkYSsHQ4QKpLHaGPA7AnsDV2J1ZblS259oJBJimAG1trclOynOT6bWzja2ANxSuEcEAg5B5BHYiuaAUpSgFKUoBSlKAUpSgFKUoBSlDQGBqeu29v8A280cXyswDsoJVBlyq5y2BycA1X3UvirLC4eLyPhJB/s85SWVZ2Gdy5jZTG4YbdjL6Zz7QDxE1ee8mZruNdsSzLEsPeIx3SJIZCWO87Fxxx8wIA5NdWpwt/V9tOAZLq5umazjI4hj85pCEXtlpCCx9QyjsK59fFxj8K5dk1bfne+is7+huoliWs2ralDtuXjsIm+tIQfPdD3BLMfKBHqPmqDeJPQc3nKVmjW0RQkMZ3hYlUDIJClQScncxBOftUg0TSha301wXMjW9s5vZ2YkSXEm19gHYBFXOB23KDzVPDV7nezieRWclmKswJJ79jXGwcsVi8S6viK0UrLLpr5at7JO71s9lexJLLFWsZ/S+hRyanbwTlfLaZFfaw2kE9t4ODuOFyDnnjmvXKxgZIABPJ+5xjn34AH6VQHgnphvNRe4uGMpt4wVLkE72JVCc8nChiDg4ODnOK9A16eN7LNuQGg610Ke8tvIgnEAkOJWKbiYiCGVRkYJyOcjjPIrO6f0GKzt47eEYRBj0yx9WbAGWJ5JrY0rYCq38Y5Hgjt54CVkaaOJnyuzb85XfuB2/Mxwwx3Oc8YsisLWdHiuoHgnQPFIMMp9ecg5HYggEH0IFYaurAomy6tgjiMV9JPFKGQyRGL5jJHGI1YEAqV2quBgdlzuwCcXU+vJDMkMCzhS2/Dxx+dMSUKqQQwCFo1PCjgcq3GJzrHgk7p5cGoTrECCI5wJAoHorAqQAcYHp960fh7pkdtPPayoFvoi3mOefMjJ+VkJ5CkFTjgkEE/biYjxMJCVeTcuyenrsrfu+/JahlqNQWhj61o2oLpryvckzKVkMYSEiNECj5G2blkVVXLIRkLjnvUZ0Pqa5vJUtxMwuJZmZpGjjaNVETjIj2Y3YeQZ7cg98EXUUGCDyD3B9c9xVJWPSCrrUlm0skcZVmQxNhipUOqk+2O4+1c/AdUnWpVVVlaSTkmuF6c28uSatQUZRyrR6Es0jVGTUJrS7ui8m5XilVY03O5WQqRsIVt6KwXOCV7ckHY3Aa31K1ilkdrK6HkMp2fLIAyqAwQMoYOEJUgkEgkgYqO6t0tNp0FwqA3FrMVZ3/8AEQFeVcej7Tg547fh701nXmu9MkWQj4iELPHIv0zKrAGRPYjkMv4T/LajiarrQrRm5Qdk/kle39uu6432emJQiouLVnwXBc9FKQxSeZXYg7v2fLBlYEgIpPzIpwCO33bPSnQyNlpJWZ2VFbYqKhVNuwbGD8AoDjODzkY4rf6ZfCaCKUciSNXH+ZQf+tRDxb6uewsQITie4byom7bMj5mz7gcD7kH0r1RQKuuepmGufCRThIEk+HjYxRPwcIUY4BeIvkYYsqg8LwMWLc9L3UZOYnn9zBdICzbpCfkmi45nkP8AaN9WPQYwtA8A7eOCNppZPjFYSGaNhhHBBAVWUhlBHcjJ57ZwJUIdVg/Ha3i88MGgl9MAFd6EnnuFHH34AWXVUiosf9WXyFQFCgQlQBwBvM3IwBzXRP4gSwDfd6fdQRD6pV8uVUHu4jYsqj3wa20GpXRwPg9pPctOm0ce6hm+3012vpc00DpNL5bP623BjB9Azht/5lQD+6KA2scgYBlIIIyCOQQexB9RX1XRY2awxJFGMIihVHsqjAH8BXfQClKUApSlAKUpQClKUApSlAUz4o9EtE73BZBZyTrJMVO2WDzcLPtGcSJIQrFeTu5A7mqyg64eFQRzLDEIbRwBtiQk+bLg95WGAOOAT7AVZX9I/VXVLWDnynLuwHqybQoJ9gHY498e1UTLLn0xiqs8JSnfMvvn58+fuzZSaNnb6zMYmjM0hR2LMm9trMcEswzyScHJppOoRRTbriDz0/c8xk/mvetXHJjNdq3R9amdKLi47X8tPpZmLlvWl4ZIPjNJ02WB7dwPNjKHcDt3xvGDvmQgjOAcYzkYNXxalii7sbto3YBAzjnAPIGfQ1FfCXShBo9qMYZ08xsrgkyEtz74Uhc+oAqX1pQoRoQyRbt3bf1DdxSlKnMClKUAqqfGqI2slnqUYO6KTypcD643GQCc+mGA47v9qtaqw8Tdfhv4ZNPtYpby4BBzb4KQOp4Mkn0+6lfzGVOK0nBTi4y2ZlNp3RrpvEKAgm2WS4bGcKpVV+7yOAqAeuaq19cuRqkd60W8tJhBGrbZAo2FYzj5vlOM81Oug+n1mgKXTSSPbyGNreQ4jiZD8uYxwxx6tnkGs7xL02QW8Nxbj57R94AHZeM4A9AVBI9s142hPDYTEywsY3crxbk/kuNHpwvc6c1UqQVRvbXQkmja7Ddxl4mzg4dGGHQ+qup7Hv8AaoLrvREhZ7aGFvJeVZIpAV224YbbhSM52nghR349q7NH6khm1C1uICFa7jdLqIfgaJdysfvwQD6j9ayLXqW9v5X+FaKFEQPEsihjON7IdzfgG5Mcdsjn1qrRo1sJNyp/DGybzcO7XG+qdnazW+jZvKUaiSer7E18Gr4nTvh3/tLOWSBvyDZX9MNj9KwPHm1B06KU/wBzcRscexDKf5kVrvBTUJpr3U2ki8vLRb0B4WVd6sOfU4JqUeMWnmXRboAcoFkx9kdSx/4Qa93ScpQi5b2Vzkysm7E0glDKGHZgCPyPNfdRvw61gXOl2kgYu3lIjkkFvMRQr55PJYE888jNSSpDApSlAKUpQClKUApSlAKUpQClKUApSlAR/rXouDU7YwzDBHMcg+qNvce4917EfoR591zw6uLM7bqzdkTtcWpJDgdmdSCAfz2ffPevUVKA8jwaTprYaS9nT3QWwLfxExX9a32n+FD392otILiCzAUNPdABmxnc4XjJOMBV4HGSM16ZxXNAdVparHGsaAKiKFUDsFUYA/QCu2lQfr3TtYuD5dhLb28OBly7iZj6jPlkIvbtycd8HFATisQ6tD5vlebH5v8Au967+Rn6c57c9q8+XHhJrty7JPJuTJO6W5LIxB4IUFm5zkZUfpWbH4P65DB5cV1GqLlhHFPIu5sH/Ao3Htkn25AoD0DSvMLeEGs3E4WdDnb/AGs0wZVUE4G4MxznPygHvn71ItJ8DdVjUqL5IFzkLFLNgk9zgBQDwPz/AEoCyOqdYNzeJpkE3lsyNJdPGf2kcIxhFPZZHLAZ7hefUVv9E062tIhb26pGqDOwEZweNzepJIPzHvg1U2heHOpaLP8AFwLFflgUkjVmV9rEHcC3c7lGe557eo3ug9VSR2zw3VhqHxMpkMrJbllZpCdgDhsbVjKoPYLjjFARqPWLiS/utVhtm/q9m8qUryziL5fPCdztwCcdgSOeSJ7DcK6qyMGVhlWBGGB7YPtWi8PutI7G3jsNQjayljUhWlGI5QxLA7uwbk55xx3zkDA0C1F1c3r6feQ2+2crFb/K0EiBFJkCghlLPk7k447V57qvR/xcvFpu0ub7P/Zcw+J8NZZbG5suk7WGczxwosjZ5Gcc8Nhc4GfcCq11rz9JvovLw8e5zAijJeOVl8yFscjDYKnB55+1TO7vtUF/HYgWKSyRmTzN0rKFXIJwcHORwuDUr6U8MUt7j4u6me7u8YV3GEjH+BPTuRn78AVW6f0zFKo3iXeLVmm7vm3pu/n7m9avTa+Dc6PCjS7lfjLm4hMAupVeOJvrVVUjLexORwcHg8c1O5lBBVgCCOQexB7jHrmvssBWNd6nDEN0ksaD3d1A/iTXqIQUIqMdloUW7u7IvqnSPwwa404GCZfmMEZxDcBe6NH9IcqNodQCCRUj0LWo7u2juIjlJFyM9wezKfZlYFT9waj954qaZHn/AGpHI9Ig7k/8CkfzrS9Ix6qtqfIhhRZLieRReNKrpFI5ZR5SDjks2Cw/nmtjBZNM1VGs3HUa3CwxiOROGMsCxICOcpmbeFP+X27jg9c9trBRwbGeR3Ay0uqAIP3sRweSACM8AgDj7ggW3Sqy0zp3V/qEem2xePa5PnTSMPRHLMcgZbsxBJPfOa29l01qrzK9zqSiNXVvJt4FUOF9C7fMFJ7jnIz24wBNqUpQClKUApSlAKUpQClKUApSlAKUpQClKUApSlAKUpQClKUB0XllHKhSVEkQ91dQynIwcg8diR+tReXwj0pmLGzjBJJO0yAZPPADAKPsAAKUoDD1Twi0oQuRaKCFJBDy5GP89Rf/AOirX92X/wDPcf8AqUpQHVJ0BZHvEx/Oaf8A9SpzpfhbpcQVlsoWJUA+YDIOcekhYZ479+/vXNKAklhpkUC7YYo4l/djVVHr6KB7n+NZV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6085" name="Picture 5" descr="C:\Users\PEPE's\Desktop\grac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88832" cy="5660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1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7" y="582571"/>
            <a:ext cx="8127129" cy="579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5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9" y="587697"/>
            <a:ext cx="7911423" cy="557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FF0066"/>
                </a:solidFill>
              </a:rPr>
              <a:t>NEUROPSICOPEDAGOGIA</a:t>
            </a:r>
            <a:br>
              <a:rPr lang="es-ES_tradnl" b="1" dirty="0">
                <a:solidFill>
                  <a:srgbClr val="FF0066"/>
                </a:solidFill>
              </a:rPr>
            </a:br>
            <a:r>
              <a:rPr lang="es-ES_tradnl" b="1" dirty="0">
                <a:solidFill>
                  <a:srgbClr val="FF0066"/>
                </a:solidFill>
              </a:rPr>
              <a:t>DEL APRENDIZAJE</a:t>
            </a:r>
            <a:endParaRPr lang="es-MX" dirty="0">
              <a:solidFill>
                <a:srgbClr val="FF00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4887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0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bvjDJA8XVRJBuScGbmnQ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gwiNz6gQncrSvMuA0R4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mygjaMdzBETOdQFN947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08erd64mhsEvhK0md6jL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1902</TotalTime>
  <Words>130</Words>
  <Application>Microsoft Office PowerPoint</Application>
  <PresentationFormat>Presentación en pantalla (4:3)</PresentationFormat>
  <Paragraphs>47</Paragraphs>
  <Slides>63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Forma de onda</vt:lpstr>
      <vt:lpstr>   </vt:lpstr>
      <vt:lpstr> APRENDIZAJE MEDIANTE LA INTEGRACION SENSORIAL  «METODO MATTE»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NEUROPSICOPEDAGOGIA DEL APRENDIZAJE</vt:lpstr>
      <vt:lpstr>APRENDIZAJE SENSORIAL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 MATTE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Cereco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Madurez escolar</dc:title>
  <dc:creator>Efodex</dc:creator>
  <cp:lastModifiedBy>Pc</cp:lastModifiedBy>
  <cp:revision>95</cp:revision>
  <dcterms:created xsi:type="dcterms:W3CDTF">2009-07-17T22:28:03Z</dcterms:created>
  <dcterms:modified xsi:type="dcterms:W3CDTF">2018-01-30T20:35:12Z</dcterms:modified>
</cp:coreProperties>
</file>