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3" r:id="rId7"/>
    <p:sldId id="262" r:id="rId8"/>
    <p:sldId id="282" r:id="rId9"/>
    <p:sldId id="264" r:id="rId10"/>
    <p:sldId id="265" r:id="rId11"/>
    <p:sldId id="266" r:id="rId12"/>
    <p:sldId id="267" r:id="rId13"/>
    <p:sldId id="268" r:id="rId14"/>
    <p:sldId id="283" r:id="rId15"/>
    <p:sldId id="280" r:id="rId16"/>
    <p:sldId id="270" r:id="rId17"/>
    <p:sldId id="271" r:id="rId18"/>
    <p:sldId id="272" r:id="rId19"/>
    <p:sldId id="273" r:id="rId20"/>
    <p:sldId id="274" r:id="rId21"/>
    <p:sldId id="275" r:id="rId22"/>
    <p:sldId id="276"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sin título" id="{13B8CFC6-B591-4AC9-A86E-1D6B9D499FEE}">
          <p14:sldIdLst>
            <p14:sldId id="256"/>
            <p14:sldId id="257"/>
            <p14:sldId id="259"/>
            <p14:sldId id="260"/>
            <p14:sldId id="261"/>
            <p14:sldId id="263"/>
            <p14:sldId id="262"/>
            <p14:sldId id="282"/>
            <p14:sldId id="264"/>
            <p14:sldId id="265"/>
            <p14:sldId id="266"/>
            <p14:sldId id="267"/>
            <p14:sldId id="268"/>
            <p14:sldId id="283"/>
            <p14:sldId id="280"/>
            <p14:sldId id="270"/>
            <p14:sldId id="271"/>
            <p14:sldId id="272"/>
            <p14:sldId id="273"/>
            <p14:sldId id="274"/>
            <p14:sldId id="275"/>
            <p14:sldId id="276"/>
            <p14:sldId id="281"/>
            <p14:sldId id="27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varScale="1">
        <p:scale>
          <a:sx n="57" d="100"/>
          <a:sy n="57" d="100"/>
        </p:scale>
        <p:origin x="-2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49B37E0-157D-438A-BB80-8782F942B83F}" type="datetimeFigureOut">
              <a:rPr lang="en-US" smtClean="0"/>
              <a:pPr/>
              <a:t>12/17/2014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378A859-8E5E-4846-83D4-35860502AEE7}"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8A859-8E5E-4846-83D4-35860502AEE7}"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8A859-8E5E-4846-83D4-35860502AEE7}"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8A859-8E5E-4846-83D4-35860502AEE7}"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8A859-8E5E-4846-83D4-35860502AEE7}"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8A859-8E5E-4846-83D4-35860502AEE7}" type="slidenum">
              <a:rPr lang="en-US" smtClean="0"/>
              <a:pPr/>
              <a:t>‹Nº›</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8A859-8E5E-4846-83D4-35860502AEE7}" type="slidenum">
              <a:rPr lang="en-US" smtClean="0"/>
              <a:pPr/>
              <a:t>‹Nº›</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8A859-8E5E-4846-83D4-35860502AEE7}"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B37E0-157D-438A-BB80-8782F942B83F}" type="datetimeFigureOut">
              <a:rPr lang="en-US" smtClean="0"/>
              <a:pPr/>
              <a:t>12/17/2014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8A859-8E5E-4846-83D4-35860502AEE7}"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449B37E0-157D-438A-BB80-8782F942B83F}" type="datetimeFigureOut">
              <a:rPr lang="en-US" smtClean="0"/>
              <a:pPr/>
              <a:t>12/17/2014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6378A859-8E5E-4846-83D4-35860502AEE7}"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449B37E0-157D-438A-BB80-8782F942B83F}" type="datetimeFigureOut">
              <a:rPr lang="en-US" smtClean="0"/>
              <a:pPr/>
              <a:t>12/17/2014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6378A859-8E5E-4846-83D4-35860502AEE7}"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49B37E0-157D-438A-BB80-8782F942B83F}" type="datetimeFigureOut">
              <a:rPr lang="en-US" smtClean="0"/>
              <a:pPr/>
              <a:t>12/17/2014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378A859-8E5E-4846-83D4-35860502AEE7}"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ursosyformaciononline.es/wp-content/uploads/2010/12/DINAMICA-DE-GRUPOS.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cursosyformaciononline.es/wp-content/uploads/2010/12/DINAMICA-DE-GRUPOS.jpg">
            <a:hlinkClick r:id="rId2"/>
          </p:cNvPr>
          <p:cNvPicPr/>
          <p:nvPr/>
        </p:nvPicPr>
        <p:blipFill>
          <a:blip r:embed="rId3" cstate="print"/>
          <a:srcRect/>
          <a:stretch>
            <a:fillRect/>
          </a:stretch>
        </p:blipFill>
        <p:spPr bwMode="auto">
          <a:xfrm>
            <a:off x="10296" y="0"/>
            <a:ext cx="9133703" cy="6858000"/>
          </a:xfrm>
          <a:prstGeom prst="rect">
            <a:avLst/>
          </a:prstGeom>
          <a:ln/>
          <a:effectLst>
            <a:glow rad="228600">
              <a:schemeClr val="accent5">
                <a:satMod val="175000"/>
                <a:alpha val="40000"/>
              </a:schemeClr>
            </a:glow>
            <a:outerShdw blurRad="38100" dist="38100" dir="4800000" sx="96000" sy="96000" rotWithShape="0">
              <a:srgbClr val="000000">
                <a:alpha val="40000"/>
              </a:srgbClr>
            </a:outerShdw>
          </a:effectLst>
        </p:spPr>
        <p:style>
          <a:lnRef idx="0">
            <a:schemeClr val="accent2"/>
          </a:lnRef>
          <a:fillRef idx="3">
            <a:schemeClr val="accent2"/>
          </a:fillRef>
          <a:effectRef idx="3">
            <a:schemeClr val="accent2"/>
          </a:effectRef>
          <a:fontRef idx="minor">
            <a:schemeClr val="lt1"/>
          </a:fontRef>
        </p:style>
      </p:pic>
      <p:sp>
        <p:nvSpPr>
          <p:cNvPr id="6" name="5 Título"/>
          <p:cNvSpPr>
            <a:spLocks noGrp="1"/>
          </p:cNvSpPr>
          <p:nvPr>
            <p:ph type="ctrTitle"/>
          </p:nvPr>
        </p:nvSpPr>
        <p:spPr>
          <a:xfrm>
            <a:off x="609600" y="457201"/>
            <a:ext cx="7924800" cy="3657599"/>
          </a:xfrm>
        </p:spPr>
        <p:txBody>
          <a:bodyPr>
            <a:normAutofit fontScale="90000"/>
          </a:bodyPr>
          <a:lstStyle/>
          <a:p>
            <a:r>
              <a:rPr lang="en-US" sz="6000" dirty="0" smtClean="0">
                <a:latin typeface="Algerian" pitchFamily="82" charset="0"/>
              </a:rPr>
              <a:t/>
            </a:r>
            <a:br>
              <a:rPr lang="en-US" sz="6000" dirty="0" smtClean="0">
                <a:latin typeface="Algerian" pitchFamily="82" charset="0"/>
              </a:rPr>
            </a:br>
            <a:r>
              <a:rPr lang="en-US" sz="8000" b="1" dirty="0" smtClean="0">
                <a:solidFill>
                  <a:srgbClr val="7030A0"/>
                </a:solidFill>
                <a:latin typeface="Algerian" pitchFamily="82" charset="0"/>
              </a:rPr>
              <a:t>DINÁMICAS </a:t>
            </a:r>
            <a:br>
              <a:rPr lang="en-US" sz="8000" b="1" dirty="0" smtClean="0">
                <a:solidFill>
                  <a:srgbClr val="7030A0"/>
                </a:solidFill>
                <a:latin typeface="Algerian" pitchFamily="82" charset="0"/>
              </a:rPr>
            </a:br>
            <a:r>
              <a:rPr lang="en-US" sz="8000" b="1" dirty="0" smtClean="0">
                <a:solidFill>
                  <a:srgbClr val="7030A0"/>
                </a:solidFill>
                <a:latin typeface="Algerian" pitchFamily="82" charset="0"/>
              </a:rPr>
              <a:t>GRUPALES</a:t>
            </a:r>
            <a:r>
              <a:rPr lang="en-US" dirty="0" smtClean="0"/>
              <a:t/>
            </a:r>
            <a:br>
              <a:rPr lang="en-US" dirty="0" smtClean="0"/>
            </a:br>
            <a:endParaRPr lang="en-US" dirty="0"/>
          </a:p>
        </p:txBody>
      </p:sp>
      <p:sp>
        <p:nvSpPr>
          <p:cNvPr id="7" name="6 Subtítulo"/>
          <p:cNvSpPr>
            <a:spLocks noGrp="1"/>
          </p:cNvSpPr>
          <p:nvPr>
            <p:ph type="subTitle" idx="1"/>
          </p:nvPr>
        </p:nvSpPr>
        <p:spPr>
          <a:xfrm>
            <a:off x="4381500" y="5410200"/>
            <a:ext cx="4724400" cy="838200"/>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l"/>
            <a:r>
              <a:rPr lang="en-US" sz="2400" dirty="0" smtClean="0">
                <a:solidFill>
                  <a:schemeClr val="tx1"/>
                </a:solidFill>
              </a:rPr>
              <a:t> </a:t>
            </a:r>
            <a:r>
              <a:rPr lang="en-US" sz="2400" dirty="0" err="1" smtClean="0">
                <a:solidFill>
                  <a:schemeClr val="tx1"/>
                </a:solidFill>
              </a:rPr>
              <a:t>Presentado</a:t>
            </a:r>
            <a:r>
              <a:rPr lang="en-US" sz="2400" dirty="0" smtClean="0">
                <a:solidFill>
                  <a:schemeClr val="tx1"/>
                </a:solidFill>
              </a:rPr>
              <a:t> </a:t>
            </a:r>
            <a:r>
              <a:rPr lang="en-US" sz="2400" dirty="0" err="1" smtClean="0">
                <a:solidFill>
                  <a:schemeClr val="tx1"/>
                </a:solidFill>
              </a:rPr>
              <a:t>por</a:t>
            </a:r>
            <a:r>
              <a:rPr lang="en-US" sz="2400" dirty="0" smtClean="0">
                <a:solidFill>
                  <a:schemeClr val="tx1"/>
                </a:solidFill>
              </a:rPr>
              <a:t>: Rosa Lucas B.</a:t>
            </a:r>
          </a:p>
          <a:p>
            <a:r>
              <a:rPr lang="en-US" sz="2400" dirty="0" smtClean="0">
                <a:solidFill>
                  <a:schemeClr val="tx1"/>
                </a:solidFill>
              </a:rPr>
              <a:t>                           Rossi C. Espinoza F.</a:t>
            </a:r>
            <a:endParaRPr lang="en-US" sz="2400" dirty="0">
              <a:solidFill>
                <a:schemeClr val="tx1"/>
              </a:solidFill>
            </a:endParaRPr>
          </a:p>
        </p:txBody>
      </p:sp>
      <p:sp>
        <p:nvSpPr>
          <p:cNvPr id="10" name="6 Subtítulo"/>
          <p:cNvSpPr txBox="1">
            <a:spLocks/>
          </p:cNvSpPr>
          <p:nvPr/>
        </p:nvSpPr>
        <p:spPr>
          <a:xfrm>
            <a:off x="2743200" y="6383482"/>
            <a:ext cx="3276600" cy="4191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400" dirty="0" smtClean="0">
                <a:solidFill>
                  <a:schemeClr val="tx1"/>
                </a:solidFill>
              </a:rPr>
              <a:t> </a:t>
            </a:r>
            <a:r>
              <a:rPr lang="en-US" sz="2400" dirty="0" err="1" smtClean="0">
                <a:solidFill>
                  <a:schemeClr val="tx1"/>
                </a:solidFill>
              </a:rPr>
              <a:t>Cbba</a:t>
            </a:r>
            <a:r>
              <a:rPr lang="en-US" sz="2400" dirty="0" smtClean="0">
                <a:solidFill>
                  <a:schemeClr val="tx1"/>
                </a:solidFill>
              </a:rPr>
              <a:t>, </a:t>
            </a:r>
            <a:r>
              <a:rPr lang="en-US" sz="2400" dirty="0" err="1" smtClean="0">
                <a:solidFill>
                  <a:schemeClr val="tx1"/>
                </a:solidFill>
              </a:rPr>
              <a:t>Diciembre</a:t>
            </a:r>
            <a:r>
              <a:rPr lang="en-US" sz="2400" dirty="0" smtClean="0">
                <a:solidFill>
                  <a:schemeClr val="tx1"/>
                </a:solidFill>
              </a:rPr>
              <a:t> de 2014</a:t>
            </a:r>
          </a:p>
        </p:txBody>
      </p:sp>
    </p:spTree>
    <p:extLst>
      <p:ext uri="{BB962C8B-B14F-4D97-AF65-F5344CB8AC3E}">
        <p14:creationId xmlns:p14="http://schemas.microsoft.com/office/powerpoint/2010/main" xmlns="" val="54142377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BO" b="1" u="sng" dirty="0" smtClean="0"/>
              <a:t>Dinámicas de conocimiento y confianza</a:t>
            </a:r>
            <a:r>
              <a:rPr lang="es-BO" dirty="0" smtClean="0"/>
              <a:t> </a:t>
            </a:r>
            <a:endParaRPr lang="es-BO" dirty="0"/>
          </a:p>
        </p:txBody>
      </p:sp>
      <p:sp>
        <p:nvSpPr>
          <p:cNvPr id="3" name="2 Marcador de contenido"/>
          <p:cNvSpPr>
            <a:spLocks noGrp="1"/>
          </p:cNvSpPr>
          <p:nvPr>
            <p:ph idx="1"/>
          </p:nvPr>
        </p:nvSpPr>
        <p:spPr>
          <a:xfrm>
            <a:off x="971600" y="1988840"/>
            <a:ext cx="3168351" cy="3734229"/>
          </a:xfrm>
        </p:spPr>
        <p:txBody>
          <a:bodyPr>
            <a:normAutofit fontScale="92500" lnSpcReduction="20000"/>
          </a:bodyPr>
          <a:lstStyle/>
          <a:p>
            <a:r>
              <a:rPr lang="es-BO" dirty="0" smtClean="0"/>
              <a:t>El objetivo de estas dinámicas es profundizar en lo que hemos aprendido sobre los demás componentes del grupo. Nos ayuda a afianzar la información recibida en las dinámicas de presentación o a conocer mejor a nuestros compañeros.</a:t>
            </a:r>
          </a:p>
          <a:p>
            <a:endParaRPr lang="en-US"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47611" y="1988840"/>
            <a:ext cx="4752527" cy="3679751"/>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113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a:stretch>
            <a:fillRect/>
          </a:stretch>
        </p:blipFill>
        <p:spPr bwMode="auto">
          <a:xfrm>
            <a:off x="4211960" y="1535832"/>
            <a:ext cx="4136273" cy="4104456"/>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contenido"/>
          <p:cNvSpPr>
            <a:spLocks noGrp="1"/>
          </p:cNvSpPr>
          <p:nvPr>
            <p:ph idx="1"/>
          </p:nvPr>
        </p:nvSpPr>
        <p:spPr>
          <a:xfrm>
            <a:off x="827584" y="815752"/>
            <a:ext cx="5328592" cy="5544616"/>
          </a:xfrm>
        </p:spPr>
        <p:txBody>
          <a:bodyPr>
            <a:normAutofit fontScale="70000" lnSpcReduction="20000"/>
          </a:bodyPr>
          <a:lstStyle/>
          <a:p>
            <a:r>
              <a:rPr lang="es-BO" b="1" i="1" dirty="0" smtClean="0">
                <a:solidFill>
                  <a:srgbClr val="C00000"/>
                </a:solidFill>
              </a:rPr>
              <a:t>¿QUIÉN ES QUIÉN?</a:t>
            </a:r>
            <a:endParaRPr lang="es-BO" dirty="0" smtClean="0">
              <a:solidFill>
                <a:srgbClr val="C00000"/>
              </a:solidFill>
            </a:endParaRPr>
          </a:p>
          <a:p>
            <a:pPr marL="0" indent="0">
              <a:buNone/>
            </a:pPr>
            <a:r>
              <a:rPr lang="es-BO" b="1" dirty="0" smtClean="0"/>
              <a:t>Objetivos:</a:t>
            </a:r>
            <a:r>
              <a:rPr lang="es-BO" dirty="0" smtClean="0"/>
              <a:t> favorecer la interacción en  grupo, potenciar el conocimiento del grupo, conocer mejor a las personas.</a:t>
            </a:r>
          </a:p>
          <a:p>
            <a:pPr marL="0" indent="0">
              <a:buNone/>
            </a:pPr>
            <a:r>
              <a:rPr lang="es-BO" b="1" dirty="0" smtClean="0"/>
              <a:t>Edad:</a:t>
            </a:r>
            <a:r>
              <a:rPr lang="es-BO" dirty="0" smtClean="0"/>
              <a:t> a partir de 6 años para adelante.</a:t>
            </a:r>
          </a:p>
          <a:p>
            <a:pPr marL="0" indent="0">
              <a:buNone/>
            </a:pPr>
            <a:r>
              <a:rPr lang="es-BO" b="1" dirty="0" smtClean="0"/>
              <a:t>Material:</a:t>
            </a:r>
            <a:r>
              <a:rPr lang="es-BO" dirty="0" smtClean="0"/>
              <a:t> pegatinas con los nombres de los participantes.</a:t>
            </a:r>
          </a:p>
          <a:p>
            <a:pPr marL="0" indent="0">
              <a:buNone/>
            </a:pPr>
            <a:r>
              <a:rPr lang="es-BO" b="1" dirty="0" smtClean="0"/>
              <a:t>Desarrollo:</a:t>
            </a:r>
            <a:r>
              <a:rPr lang="es-BO" dirty="0" smtClean="0"/>
              <a:t> </a:t>
            </a:r>
            <a:r>
              <a:rPr lang="es-BO" dirty="0" smtClean="0"/>
              <a:t>el educador pide que se sienten todos en círculo y cierren los ojos, porque se les va a apegar una pegatina en la frente con el nombre de uno de los compañeros, no deben decirse el nombre que llevan colocados.</a:t>
            </a:r>
          </a:p>
          <a:p>
            <a:pPr marL="0" indent="0">
              <a:buNone/>
            </a:pPr>
            <a:r>
              <a:rPr lang="es-BO" dirty="0" smtClean="0"/>
              <a:t>Una vez están todas las pegatinas apegadas, el educador determinará a una persona para que empiece el juego, éste deberá hacer preguntas para adivinar cuál es el nombre que lleva apegado, el resto del grupo solo puede responder si o no. Si la respuesta es “si” entonces sigue preguntando, cuando la respuesta sea “no” pasará el turno al compañero de su derecha y será el quien pregunte para adivinar qué nombre tiene apegado. Este proceso se repite hasta que todos hayan adivinado el nombre que llevan escrito.</a:t>
            </a:r>
          </a:p>
          <a:p>
            <a:endParaRPr lang="en-US" dirty="0"/>
          </a:p>
        </p:txBody>
      </p:sp>
    </p:spTree>
    <p:extLst>
      <p:ext uri="{BB962C8B-B14F-4D97-AF65-F5344CB8AC3E}">
        <p14:creationId xmlns:p14="http://schemas.microsoft.com/office/powerpoint/2010/main" xmlns="" val="390105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94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c-m-textwithimage-image-5990067981" descr="http://u.jimdo.com/www49/o/s52536d2e71cf3bca/img/i7cee8baccb67bd9e/1331301516/std/image.jpg"/>
          <p:cNvPicPr/>
          <p:nvPr/>
        </p:nvPicPr>
        <p:blipFill>
          <a:blip r:embed="rId2" cstate="print"/>
          <a:srcRect/>
          <a:stretch>
            <a:fillRect/>
          </a:stretch>
        </p:blipFill>
        <p:spPr bwMode="auto">
          <a:xfrm>
            <a:off x="4211960" y="1916832"/>
            <a:ext cx="3924436" cy="4104456"/>
          </a:xfrm>
          <a:prstGeom prst="rect">
            <a:avLst/>
          </a:prstGeom>
          <a:noFill/>
          <a:ln w="9525">
            <a:noFill/>
            <a:miter lim="800000"/>
            <a:headEnd/>
            <a:tailEnd/>
          </a:ln>
          <a:effectLst>
            <a:glow rad="139700">
              <a:schemeClr val="accent3">
                <a:satMod val="175000"/>
                <a:alpha val="40000"/>
              </a:schemeClr>
            </a:glow>
          </a:effectLst>
        </p:spPr>
      </p:pic>
      <p:sp>
        <p:nvSpPr>
          <p:cNvPr id="2" name="1 Título"/>
          <p:cNvSpPr>
            <a:spLocks noGrp="1"/>
          </p:cNvSpPr>
          <p:nvPr>
            <p:ph type="title"/>
          </p:nvPr>
        </p:nvSpPr>
        <p:spPr/>
        <p:txBody>
          <a:bodyPr/>
          <a:lstStyle/>
          <a:p>
            <a:r>
              <a:rPr lang="en-US" b="1" u="sng" smtClean="0"/>
              <a:t>Dinámicas de emociones:</a:t>
            </a:r>
            <a:r>
              <a:rPr lang="en-US" smtClean="0"/>
              <a:t> </a:t>
            </a:r>
            <a:endParaRPr lang="en-US" dirty="0"/>
          </a:p>
        </p:txBody>
      </p:sp>
      <p:sp>
        <p:nvSpPr>
          <p:cNvPr id="3" name="2 Marcador de contenido"/>
          <p:cNvSpPr>
            <a:spLocks noGrp="1"/>
          </p:cNvSpPr>
          <p:nvPr>
            <p:ph idx="1"/>
          </p:nvPr>
        </p:nvSpPr>
        <p:spPr>
          <a:xfrm>
            <a:off x="1355811" y="1844080"/>
            <a:ext cx="3216189" cy="3817168"/>
          </a:xfrm>
        </p:spPr>
        <p:txBody>
          <a:bodyPr>
            <a:normAutofit fontScale="70000" lnSpcReduction="20000"/>
          </a:bodyPr>
          <a:lstStyle/>
          <a:p>
            <a:r>
              <a:rPr lang="es-ES" sz="3600" dirty="0" smtClean="0"/>
              <a:t>Son dinámicas que propician la relación afectiva entre las personas. Se trata de expresar sentimiento, emociones y aquellas sensaciones vividas por el grupo, puede ser de manera oral, escrita, gráfica, etc. </a:t>
            </a:r>
          </a:p>
          <a:p>
            <a:endParaRPr lang="en-US" sz="3600" dirty="0" smtClean="0"/>
          </a:p>
          <a:p>
            <a:endParaRPr lang="en-US" dirty="0"/>
          </a:p>
          <a:p>
            <a:endParaRPr lang="en-US" dirty="0"/>
          </a:p>
        </p:txBody>
      </p:sp>
    </p:spTree>
    <p:extLst>
      <p:ext uri="{BB962C8B-B14F-4D97-AF65-F5344CB8AC3E}">
        <p14:creationId xmlns:p14="http://schemas.microsoft.com/office/powerpoint/2010/main" xmlns="" val="195421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788024" y="1453575"/>
            <a:ext cx="3457923" cy="4351689"/>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contenido"/>
          <p:cNvSpPr>
            <a:spLocks noGrp="1"/>
          </p:cNvSpPr>
          <p:nvPr>
            <p:ph idx="1"/>
          </p:nvPr>
        </p:nvSpPr>
        <p:spPr>
          <a:xfrm>
            <a:off x="971600" y="980728"/>
            <a:ext cx="4333096" cy="4656269"/>
          </a:xfrm>
        </p:spPr>
        <p:txBody>
          <a:bodyPr>
            <a:normAutofit fontScale="62500" lnSpcReduction="20000"/>
          </a:bodyPr>
          <a:lstStyle/>
          <a:p>
            <a:pPr marL="0" indent="0">
              <a:buNone/>
            </a:pPr>
            <a:r>
              <a:rPr lang="en-US" b="1" i="1" dirty="0"/>
              <a:t>SE MURIÓ </a:t>
            </a:r>
            <a:r>
              <a:rPr lang="en-US" b="1" i="1" dirty="0" smtClean="0"/>
              <a:t>CHICHO</a:t>
            </a:r>
          </a:p>
          <a:p>
            <a:pPr marL="0" indent="0">
              <a:buNone/>
            </a:pPr>
            <a:endParaRPr lang="es-BO" dirty="0" smtClean="0"/>
          </a:p>
          <a:p>
            <a:pPr marL="0" indent="0">
              <a:buNone/>
            </a:pPr>
            <a:r>
              <a:rPr lang="es-BO" b="1" dirty="0" smtClean="0"/>
              <a:t>Objetivos:</a:t>
            </a:r>
            <a:r>
              <a:rPr lang="es-BO" dirty="0" smtClean="0"/>
              <a:t> ayudar a desinhibirse, expresar emociones y fomentar la desinhibición.</a:t>
            </a:r>
          </a:p>
          <a:p>
            <a:pPr marL="0" indent="0">
              <a:buNone/>
            </a:pPr>
            <a:r>
              <a:rPr lang="es-BO" b="1" dirty="0" smtClean="0"/>
              <a:t>Edad:</a:t>
            </a:r>
            <a:r>
              <a:rPr lang="es-BO" dirty="0" smtClean="0"/>
              <a:t> a partir de 8 años para adelante.</a:t>
            </a:r>
          </a:p>
          <a:p>
            <a:pPr marL="0" indent="0">
              <a:buNone/>
            </a:pPr>
            <a:r>
              <a:rPr lang="es-BO" b="1" dirty="0" smtClean="0"/>
              <a:t>Material:</a:t>
            </a:r>
            <a:r>
              <a:rPr lang="es-BO" dirty="0" smtClean="0"/>
              <a:t> no hace falta ningún tipo de material.</a:t>
            </a:r>
          </a:p>
          <a:p>
            <a:pPr marL="0" indent="0">
              <a:buNone/>
            </a:pPr>
            <a:r>
              <a:rPr lang="es-BO" b="1" dirty="0" smtClean="0"/>
              <a:t>Desarrollo:</a:t>
            </a:r>
            <a:r>
              <a:rPr lang="es-BO" dirty="0" smtClean="0"/>
              <a:t> se colocan todos los participantes sentados en el suelo formando un círculo. Uno de ellos inicia la rueda diciendo al que tiene a su derecha “se murió chicho”, pero como si estuviera llorando y haciendo gestos exagerados. El de la derecha le debe responder lo que se le ocurra, pero de la misma manera, llorando y con gesto de dolor. Luego deberá continuar la rueda pasando la misma noticia, así hasta terminar la rueda. A continuación se vuelve a iniciar la rueda pero cambiando la emoción. Pueden realizarse diferentes emociones, por ejemplo, se puede realizar de manera alegre, asustada, nerviosa, tartamudeando, etc. el que recibe la noticia siempre deberá asumir la misma actitud del que la dice.</a:t>
            </a:r>
            <a:endParaRPr lang="es-BO" dirty="0"/>
          </a:p>
        </p:txBody>
      </p:sp>
    </p:spTree>
    <p:extLst>
      <p:ext uri="{BB962C8B-B14F-4D97-AF65-F5344CB8AC3E}">
        <p14:creationId xmlns:p14="http://schemas.microsoft.com/office/powerpoint/2010/main" xmlns="" val="16934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052736"/>
            <a:ext cx="6218479" cy="504056"/>
          </a:xfrm>
        </p:spPr>
        <p:txBody>
          <a:bodyPr>
            <a:normAutofit fontScale="90000"/>
          </a:bodyPr>
          <a:lstStyle/>
          <a:p>
            <a:r>
              <a:rPr lang="es-ES" dirty="0" err="1"/>
              <a:t>Dinamicas</a:t>
            </a:r>
            <a:r>
              <a:rPr lang="es-ES" dirty="0"/>
              <a:t> de autoestima </a:t>
            </a:r>
            <a:br>
              <a:rPr lang="es-ES" dirty="0"/>
            </a:br>
            <a:endParaRPr lang="es-ES" dirty="0"/>
          </a:p>
        </p:txBody>
      </p:sp>
      <p:sp>
        <p:nvSpPr>
          <p:cNvPr id="3" name="2 Marcador de contenido"/>
          <p:cNvSpPr>
            <a:spLocks noGrp="1"/>
          </p:cNvSpPr>
          <p:nvPr>
            <p:ph idx="1"/>
          </p:nvPr>
        </p:nvSpPr>
        <p:spPr>
          <a:xfrm>
            <a:off x="1475656" y="1340768"/>
            <a:ext cx="6196405" cy="1885807"/>
          </a:xfrm>
        </p:spPr>
        <p:txBody>
          <a:bodyPr/>
          <a:lstStyle/>
          <a:p>
            <a:r>
              <a:rPr lang="es-ES" dirty="0" smtClean="0"/>
              <a:t>Son actividades para que cada persona observe las cualidades positivas que tiene en si misma y se encuentre a gusto con su manera de ser.</a:t>
            </a:r>
            <a:endParaRPr lang="es-E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2492896"/>
            <a:ext cx="4104456" cy="3741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Rectángulo"/>
          <p:cNvSpPr/>
          <p:nvPr/>
        </p:nvSpPr>
        <p:spPr>
          <a:xfrm>
            <a:off x="678988" y="4794376"/>
            <a:ext cx="410903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Todas tenemos un gran valor y eso  no implica que seamos superiores a nadie.</a:t>
            </a:r>
          </a:p>
          <a:p>
            <a:pPr algn="ctr"/>
            <a:r>
              <a:rPr lang="es-ES" dirty="0" smtClean="0"/>
              <a:t>Pero nadie  es superior a nosotras . Somos diferentes con los mismos derechos</a:t>
            </a:r>
            <a:endParaRPr lang="es-ES" dirty="0"/>
          </a:p>
        </p:txBody>
      </p:sp>
    </p:spTree>
    <p:extLst>
      <p:ext uri="{BB962C8B-B14F-4D97-AF65-F5344CB8AC3E}">
        <p14:creationId xmlns:p14="http://schemas.microsoft.com/office/powerpoint/2010/main" xmlns="" val="243362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77450" y="1484784"/>
            <a:ext cx="2321345" cy="3571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contenido"/>
          <p:cNvSpPr>
            <a:spLocks noGrp="1"/>
          </p:cNvSpPr>
          <p:nvPr>
            <p:ph idx="1"/>
          </p:nvPr>
        </p:nvSpPr>
        <p:spPr>
          <a:xfrm>
            <a:off x="827584" y="836712"/>
            <a:ext cx="5472609" cy="5472608"/>
          </a:xfrm>
        </p:spPr>
        <p:txBody>
          <a:bodyPr>
            <a:normAutofit fontScale="70000" lnSpcReduction="20000"/>
          </a:bodyPr>
          <a:lstStyle/>
          <a:p>
            <a:r>
              <a:rPr lang="es-BO" b="1" i="1" dirty="0" smtClean="0">
                <a:solidFill>
                  <a:schemeClr val="accent4"/>
                </a:solidFill>
              </a:rPr>
              <a:t>CARICIAS POR ESCRITO</a:t>
            </a:r>
            <a:endParaRPr lang="es-BO" dirty="0" smtClean="0">
              <a:solidFill>
                <a:schemeClr val="accent4"/>
              </a:solidFill>
            </a:endParaRPr>
          </a:p>
          <a:p>
            <a:pPr marL="0" indent="0">
              <a:buNone/>
            </a:pPr>
            <a:r>
              <a:rPr lang="es-BO" b="1" dirty="0" smtClean="0"/>
              <a:t>Objetivos:</a:t>
            </a:r>
            <a:r>
              <a:rPr lang="es-BO" dirty="0" smtClean="0"/>
              <a:t> propiciar el manejo creativo de la comunicación verbal escrita, permitir el intercambio emocional gratificante y ayudar al fortalecimiento de la Autoimagen de los participantes.</a:t>
            </a:r>
          </a:p>
          <a:p>
            <a:pPr marL="0" indent="0">
              <a:buNone/>
            </a:pPr>
            <a:r>
              <a:rPr lang="es-BO" b="1" dirty="0" smtClean="0"/>
              <a:t>Edad:</a:t>
            </a:r>
            <a:r>
              <a:rPr lang="es-BO" dirty="0" smtClean="0"/>
              <a:t> a partir de 10 años para adelante.</a:t>
            </a:r>
          </a:p>
          <a:p>
            <a:pPr marL="0" indent="0">
              <a:buNone/>
            </a:pPr>
            <a:r>
              <a:rPr lang="es-BO" b="1" dirty="0" smtClean="0"/>
              <a:t>Materiales:</a:t>
            </a:r>
            <a:r>
              <a:rPr lang="es-BO" dirty="0" smtClean="0"/>
              <a:t> folios y bolígrafos.</a:t>
            </a:r>
          </a:p>
          <a:p>
            <a:pPr marL="0" indent="0">
              <a:buNone/>
            </a:pPr>
            <a:r>
              <a:rPr lang="es-BO" b="1" dirty="0" smtClean="0"/>
              <a:t>Desarrollo:</a:t>
            </a:r>
            <a:r>
              <a:rPr lang="es-BO" dirty="0" smtClean="0"/>
              <a:t> se les entrega a los participantes diversos folios y se les pide que los corten en trocitos (tantos trocitos como participantes), más o menos todos los trocitos del mismo tamaño.</a:t>
            </a:r>
          </a:p>
          <a:p>
            <a:pPr marL="0" indent="0">
              <a:buNone/>
            </a:pPr>
            <a:r>
              <a:rPr lang="es-BO" dirty="0" smtClean="0"/>
              <a:t>Una vez cortados escriben por una parte del trocito el nombre de un compañero, y por el otro lado del trocito de folio escriben algo positivo de esa persona, bien sea un pensamiento, un buen deseo, una cualidad positiva, etc. se repite la acción en todos los trocitos de papel, hasta tener cualidades de todos los participantes. Una vez acaben todos, se entregarán los papeles a cada destinatario. Cuando todos hayan recibido sus papeles, cada persona leerá lo que sus compañeros piensan de él o ella. Una vez acabada la actividad los participantes que quieran comentarán lo que sienten después de haber leído todas las cosas positivas que piensan sus compañeros de él o ella</a:t>
            </a:r>
            <a:endParaRPr lang="es-BO" dirty="0"/>
          </a:p>
        </p:txBody>
      </p:sp>
    </p:spTree>
    <p:extLst>
      <p:ext uri="{BB962C8B-B14F-4D97-AF65-F5344CB8AC3E}">
        <p14:creationId xmlns:p14="http://schemas.microsoft.com/office/powerpoint/2010/main" xmlns="" val="53373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2276872"/>
            <a:ext cx="3467462"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n-US" b="1" u="sng" dirty="0" smtClean="0"/>
              <a:t> </a:t>
            </a:r>
            <a:r>
              <a:rPr lang="en-US" b="1" u="sng" dirty="0"/>
              <a:t>Dinámicas de </a:t>
            </a:r>
            <a:r>
              <a:rPr lang="en-US" b="1" u="sng" dirty="0" err="1"/>
              <a:t>cohesión</a:t>
            </a:r>
            <a:r>
              <a:rPr lang="en-US" b="1" u="sng" dirty="0"/>
              <a:t> y </a:t>
            </a:r>
            <a:r>
              <a:rPr lang="en-US" b="1" u="sng" dirty="0" err="1"/>
              <a:t>colaboración</a:t>
            </a:r>
            <a:endParaRPr lang="en-US" dirty="0"/>
          </a:p>
        </p:txBody>
      </p:sp>
      <p:sp>
        <p:nvSpPr>
          <p:cNvPr id="3" name="2 Marcador de contenido"/>
          <p:cNvSpPr>
            <a:spLocks noGrp="1"/>
          </p:cNvSpPr>
          <p:nvPr>
            <p:ph idx="1"/>
          </p:nvPr>
        </p:nvSpPr>
        <p:spPr>
          <a:xfrm>
            <a:off x="1043608" y="1988841"/>
            <a:ext cx="4104457" cy="3888432"/>
          </a:xfrm>
        </p:spPr>
        <p:txBody>
          <a:bodyPr>
            <a:normAutofit/>
          </a:bodyPr>
          <a:lstStyle/>
          <a:p>
            <a:pPr marL="0" indent="0">
              <a:buNone/>
            </a:pPr>
            <a:r>
              <a:rPr lang="es-BO" dirty="0" smtClean="0"/>
              <a:t>Estas dinámicas se utilizan para que se fomente un gran compañerismo en el grupo, ya que  sirven para lograr un buen entendimiento del grupo y que prevalezca la confianza mutua de sus miembros, además son buenas para potenciar la confianza y cohesión ellos.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92156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9465"/>
          <a:stretch/>
        </p:blipFill>
        <p:spPr bwMode="auto">
          <a:xfrm>
            <a:off x="4860032" y="1410963"/>
            <a:ext cx="3585592"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contenido"/>
          <p:cNvSpPr>
            <a:spLocks noGrp="1"/>
          </p:cNvSpPr>
          <p:nvPr>
            <p:ph idx="1"/>
          </p:nvPr>
        </p:nvSpPr>
        <p:spPr>
          <a:xfrm>
            <a:off x="827584" y="1219719"/>
            <a:ext cx="5011256" cy="4991000"/>
          </a:xfrm>
        </p:spPr>
        <p:txBody>
          <a:bodyPr>
            <a:normAutofit fontScale="85000" lnSpcReduction="20000"/>
          </a:bodyPr>
          <a:lstStyle/>
          <a:p>
            <a:pPr marL="0" indent="0">
              <a:buNone/>
            </a:pPr>
            <a:r>
              <a:rPr lang="es-BO" b="1" i="1" dirty="0" smtClean="0">
                <a:solidFill>
                  <a:schemeClr val="accent4"/>
                </a:solidFill>
              </a:rPr>
              <a:t>ORDEN EN EL BANCO</a:t>
            </a:r>
            <a:endParaRPr lang="es-BO" dirty="0" smtClean="0">
              <a:solidFill>
                <a:schemeClr val="accent4"/>
              </a:solidFill>
            </a:endParaRPr>
          </a:p>
          <a:p>
            <a:pPr marL="0" indent="0">
              <a:buNone/>
            </a:pPr>
            <a:r>
              <a:rPr lang="es-BO" b="1" dirty="0" smtClean="0"/>
              <a:t>Objetivos:</a:t>
            </a:r>
            <a:r>
              <a:rPr lang="es-BO" dirty="0" smtClean="0"/>
              <a:t> fomentar la cooperación en grupo, poner la confianza en el compañero y fomentar la desinhibición.</a:t>
            </a:r>
          </a:p>
          <a:p>
            <a:pPr marL="0" indent="0">
              <a:buNone/>
            </a:pPr>
            <a:r>
              <a:rPr lang="es-BO" b="1" dirty="0" smtClean="0"/>
              <a:t>Edad:</a:t>
            </a:r>
            <a:r>
              <a:rPr lang="es-BO" dirty="0" smtClean="0"/>
              <a:t> a partir de 8 años para adelante.</a:t>
            </a:r>
          </a:p>
          <a:p>
            <a:pPr marL="0" indent="0">
              <a:buNone/>
            </a:pPr>
            <a:r>
              <a:rPr lang="es-BO" b="1" dirty="0" smtClean="0"/>
              <a:t>Material:</a:t>
            </a:r>
            <a:r>
              <a:rPr lang="es-BO" dirty="0" smtClean="0"/>
              <a:t> bancos pequeños o cinta adhesiva.</a:t>
            </a:r>
          </a:p>
          <a:p>
            <a:pPr marL="0" indent="0">
              <a:buNone/>
            </a:pPr>
            <a:r>
              <a:rPr lang="es-BO" b="1" dirty="0" smtClean="0"/>
              <a:t>Desarrollo:</a:t>
            </a:r>
            <a:r>
              <a:rPr lang="es-BO" dirty="0" smtClean="0"/>
              <a:t> se les pide a todos los participantes que se suban a los bancos y se coloquen en línea recta. Una vez colocados se les pide que se consigan colocar siguiendo un orden determinado: por edades, por altura, etc. se debe conseguir cooperando entre todos para que no caiga nadie del banco. Después se comprobará si se han colocado correctamente, sino deberán de cambiarse de posición hasta conseguir el orden establecido correctamente</a:t>
            </a:r>
            <a:endParaRPr lang="es-BO" dirty="0"/>
          </a:p>
        </p:txBody>
      </p:sp>
    </p:spTree>
    <p:extLst>
      <p:ext uri="{BB962C8B-B14F-4D97-AF65-F5344CB8AC3E}">
        <p14:creationId xmlns:p14="http://schemas.microsoft.com/office/powerpoint/2010/main" xmlns="" val="324150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2492896"/>
            <a:ext cx="4218290" cy="36004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a:xfrm>
            <a:off x="1095023" y="817582"/>
            <a:ext cx="6965245" cy="1544618"/>
          </a:xfrm>
        </p:spPr>
        <p:txBody>
          <a:bodyPr>
            <a:normAutofit fontScale="90000"/>
          </a:bodyPr>
          <a:lstStyle/>
          <a:p>
            <a:r>
              <a:rPr lang="es-BO" b="1" u="sng" dirty="0" smtClean="0"/>
              <a:t>Dinámicas de habilidades sociales y resolución de conflictos</a:t>
            </a:r>
            <a:endParaRPr lang="es-BO" dirty="0"/>
          </a:p>
        </p:txBody>
      </p:sp>
      <p:sp>
        <p:nvSpPr>
          <p:cNvPr id="3" name="2 Marcador de contenido"/>
          <p:cNvSpPr>
            <a:spLocks noGrp="1"/>
          </p:cNvSpPr>
          <p:nvPr>
            <p:ph idx="1"/>
          </p:nvPr>
        </p:nvSpPr>
        <p:spPr>
          <a:xfrm>
            <a:off x="755577" y="2348880"/>
            <a:ext cx="4032448" cy="3912839"/>
          </a:xfrm>
        </p:spPr>
        <p:txBody>
          <a:bodyPr>
            <a:normAutofit lnSpcReduction="10000"/>
          </a:bodyPr>
          <a:lstStyle/>
          <a:p>
            <a:pPr marL="0" indent="0">
              <a:buNone/>
            </a:pPr>
            <a:r>
              <a:rPr lang="en-US" dirty="0" smtClean="0"/>
              <a:t> </a:t>
            </a:r>
            <a:r>
              <a:rPr lang="es-BO" dirty="0" smtClean="0"/>
              <a:t>son dinámicas en las que se plantean situaciones de conflicto, o en las que utilizan algún aspecto relacionado con éstas. Aportan a las personas y al grupo elementos para aprender a afrontar los conflictos de una forma colectiva, respetando y aceptando diferentes opiniones</a:t>
            </a:r>
            <a:r>
              <a:rPr lang="en-US" dirty="0" smtClean="0"/>
              <a:t>. </a:t>
            </a:r>
            <a:endParaRPr lang="en-US" dirty="0"/>
          </a:p>
          <a:p>
            <a:endParaRPr lang="en-US" dirty="0"/>
          </a:p>
        </p:txBody>
      </p:sp>
    </p:spTree>
    <p:extLst>
      <p:ext uri="{BB962C8B-B14F-4D97-AF65-F5344CB8AC3E}">
        <p14:creationId xmlns:p14="http://schemas.microsoft.com/office/powerpoint/2010/main" xmlns="" val="31720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5878" y="1988836"/>
            <a:ext cx="2952328" cy="375133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contenido"/>
          <p:cNvSpPr>
            <a:spLocks noGrp="1"/>
          </p:cNvSpPr>
          <p:nvPr>
            <p:ph idx="1"/>
          </p:nvPr>
        </p:nvSpPr>
        <p:spPr>
          <a:xfrm>
            <a:off x="755577" y="764704"/>
            <a:ext cx="5328591" cy="5328592"/>
          </a:xfrm>
        </p:spPr>
        <p:txBody>
          <a:bodyPr>
            <a:normAutofit fontScale="62500" lnSpcReduction="20000"/>
          </a:bodyPr>
          <a:lstStyle/>
          <a:p>
            <a:pPr marL="0" indent="0">
              <a:buNone/>
            </a:pPr>
            <a:r>
              <a:rPr lang="es-BO" b="1" i="1" dirty="0" smtClean="0"/>
              <a:t>PERDIDOS EN LA LUNA</a:t>
            </a:r>
            <a:endParaRPr lang="es-BO" dirty="0" smtClean="0"/>
          </a:p>
          <a:p>
            <a:pPr marL="0" indent="0">
              <a:buNone/>
            </a:pPr>
            <a:r>
              <a:rPr lang="es-BO" b="1" dirty="0" smtClean="0"/>
              <a:t>Objetivos:</a:t>
            </a:r>
            <a:r>
              <a:rPr lang="es-BO" dirty="0" smtClean="0"/>
              <a:t> desarrollar habilidades de comunicación, potenciar la interacción en el grupo, fomentar en consenso en grupo y potenciar el respeto por el turno de palabra y aceptar opiniones diferentes.</a:t>
            </a:r>
          </a:p>
          <a:p>
            <a:pPr marL="0" indent="0">
              <a:buNone/>
            </a:pPr>
            <a:r>
              <a:rPr lang="es-BO" b="1" dirty="0" smtClean="0"/>
              <a:t>Edad:</a:t>
            </a:r>
            <a:r>
              <a:rPr lang="es-BO" dirty="0" smtClean="0"/>
              <a:t> a partir de 12 años para adelante.</a:t>
            </a:r>
          </a:p>
          <a:p>
            <a:pPr marL="0" indent="0">
              <a:buNone/>
            </a:pPr>
            <a:r>
              <a:rPr lang="es-BO" b="1" dirty="0" smtClean="0"/>
              <a:t>Material:</a:t>
            </a:r>
            <a:r>
              <a:rPr lang="es-BO" dirty="0" smtClean="0"/>
              <a:t> lista con diferentes objetos. (Una por cada participante)</a:t>
            </a:r>
          </a:p>
          <a:p>
            <a:pPr marL="0" indent="0">
              <a:buNone/>
            </a:pPr>
            <a:r>
              <a:rPr lang="es-BO" b="1" dirty="0" smtClean="0"/>
              <a:t>Desarrollo:</a:t>
            </a:r>
            <a:r>
              <a:rPr lang="es-BO" dirty="0" smtClean="0"/>
              <a:t> el educador entrega de manera individual un folio con una lista de materiales, se les explica la historia de que están perdidos en la luna y deben sobrevivir hasta poder ser rescatados, para ello, deben de elegir 4 de los materiales de la lista que piensen que son más imprescindibles para la supervivencia en la luna.</a:t>
            </a:r>
          </a:p>
          <a:p>
            <a:pPr marL="0" indent="0">
              <a:buNone/>
            </a:pPr>
            <a:r>
              <a:rPr lang="es-BO" dirty="0" smtClean="0"/>
              <a:t>Una vez han elegido individualmente 4 materiales, se forman grupos de 5 personas, donde deberán poner en común lo que desearía tener cada uno en la luna, explicando sus motivos, a continuación entre los 5 deberán consensuar una lista de 4 materiales imprescindibles para sobrevivir en la luna. Una vez todos los grupos de 5 personas tengan decididos sus cuatro materiales más imprescindibles, expondrá cada grupo los materiales que han escogido explicando los motivos de esa elección. Una vez vista la elección de los diferentes grupos entre todos los participantes deberán de llegar a un consenso y elegir qué 4 materiales tendrían en la luna para poder ser rescatados, si no es así, no habrán conseguido sobrevivir en la luna</a:t>
            </a:r>
            <a:endParaRPr lang="es-BO" dirty="0"/>
          </a:p>
        </p:txBody>
      </p:sp>
    </p:spTree>
    <p:extLst>
      <p:ext uri="{BB962C8B-B14F-4D97-AF65-F5344CB8AC3E}">
        <p14:creationId xmlns:p14="http://schemas.microsoft.com/office/powerpoint/2010/main" xmlns="" val="27244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6324" y="2204864"/>
            <a:ext cx="2848419"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BO" dirty="0" smtClean="0">
                <a:latin typeface="Algerian" pitchFamily="82" charset="0"/>
              </a:rPr>
              <a:t>Dinámicas</a:t>
            </a:r>
            <a:r>
              <a:rPr lang="en-US" dirty="0" smtClean="0">
                <a:latin typeface="Algerian" pitchFamily="82" charset="0"/>
              </a:rPr>
              <a:t> </a:t>
            </a:r>
            <a:r>
              <a:rPr lang="en-US" dirty="0" err="1" smtClean="0">
                <a:latin typeface="Algerian" pitchFamily="82" charset="0"/>
              </a:rPr>
              <a:t>grupales</a:t>
            </a:r>
            <a:endParaRPr lang="en-US" dirty="0">
              <a:latin typeface="Algerian" pitchFamily="82" charset="0"/>
            </a:endParaRPr>
          </a:p>
        </p:txBody>
      </p:sp>
      <p:sp>
        <p:nvSpPr>
          <p:cNvPr id="3" name="2 Marcador de contenido"/>
          <p:cNvSpPr>
            <a:spLocks noGrp="1"/>
          </p:cNvSpPr>
          <p:nvPr>
            <p:ph idx="1"/>
          </p:nvPr>
        </p:nvSpPr>
        <p:spPr>
          <a:xfrm>
            <a:off x="1463041" y="2119257"/>
            <a:ext cx="4765143" cy="3603812"/>
          </a:xfrm>
        </p:spPr>
        <p:txBody>
          <a:bodyPr>
            <a:normAutofit fontScale="85000" lnSpcReduction="20000"/>
          </a:bodyPr>
          <a:lstStyle/>
          <a:p>
            <a:r>
              <a:rPr lang="en-US" dirty="0" smtClean="0"/>
              <a:t> </a:t>
            </a:r>
            <a:r>
              <a:rPr lang="es-BO" dirty="0" smtClean="0"/>
              <a:t>Actividades que se llevan a cabo con grupo de niños, jóvenes, mayores, etc. con características comunes. </a:t>
            </a:r>
          </a:p>
          <a:p>
            <a:r>
              <a:rPr lang="en-US" dirty="0"/>
              <a:t>Las </a:t>
            </a:r>
            <a:r>
              <a:rPr lang="es-BO" dirty="0"/>
              <a:t>Dinámicas</a:t>
            </a:r>
            <a:r>
              <a:rPr lang="en-US" dirty="0"/>
              <a:t> </a:t>
            </a:r>
            <a:r>
              <a:rPr lang="es-BO" dirty="0"/>
              <a:t>grupales</a:t>
            </a:r>
            <a:r>
              <a:rPr lang="en-US" dirty="0"/>
              <a:t> </a:t>
            </a:r>
            <a:r>
              <a:rPr lang="es-BO" dirty="0" smtClean="0"/>
              <a:t>pueden</a:t>
            </a:r>
            <a:r>
              <a:rPr lang="en-US" dirty="0" smtClean="0"/>
              <a:t> </a:t>
            </a:r>
            <a:r>
              <a:rPr lang="es-BO" dirty="0" smtClean="0"/>
              <a:t>adquieren</a:t>
            </a:r>
            <a:r>
              <a:rPr lang="en-US" dirty="0" smtClean="0"/>
              <a:t> </a:t>
            </a:r>
            <a:r>
              <a:rPr lang="en-US" dirty="0"/>
              <a:t>un valor </a:t>
            </a:r>
            <a:r>
              <a:rPr lang="es-BO" dirty="0" smtClean="0"/>
              <a:t>específico</a:t>
            </a:r>
            <a:r>
              <a:rPr lang="en-US" dirty="0" smtClean="0"/>
              <a:t> </a:t>
            </a:r>
            <a:r>
              <a:rPr lang="en-US" dirty="0"/>
              <a:t>de </a:t>
            </a:r>
            <a:r>
              <a:rPr lang="es-BO" dirty="0"/>
              <a:t>diversión</a:t>
            </a:r>
            <a:r>
              <a:rPr lang="en-US" dirty="0"/>
              <a:t> no </a:t>
            </a:r>
            <a:r>
              <a:rPr lang="es-BO" dirty="0" smtClean="0"/>
              <a:t>sólo</a:t>
            </a:r>
            <a:r>
              <a:rPr lang="en-US" dirty="0" smtClean="0"/>
              <a:t> </a:t>
            </a:r>
            <a:r>
              <a:rPr lang="es-BO" dirty="0" smtClean="0"/>
              <a:t>estimula</a:t>
            </a:r>
            <a:r>
              <a:rPr lang="en-US" dirty="0" smtClean="0"/>
              <a:t> </a:t>
            </a:r>
            <a:r>
              <a:rPr lang="es-BO" dirty="0" smtClean="0"/>
              <a:t>emoción</a:t>
            </a:r>
            <a:r>
              <a:rPr lang="en-US" dirty="0" smtClean="0"/>
              <a:t> </a:t>
            </a:r>
            <a:r>
              <a:rPr lang="en-US" dirty="0"/>
              <a:t>y </a:t>
            </a:r>
            <a:r>
              <a:rPr lang="es-BO" dirty="0" smtClean="0"/>
              <a:t>creatividad</a:t>
            </a:r>
            <a:r>
              <a:rPr lang="en-US" dirty="0" smtClean="0"/>
              <a:t>, </a:t>
            </a:r>
            <a:r>
              <a:rPr lang="es-BO" dirty="0" smtClean="0"/>
              <a:t>sino</a:t>
            </a:r>
            <a:r>
              <a:rPr lang="en-US" dirty="0" smtClean="0"/>
              <a:t> </a:t>
            </a:r>
            <a:r>
              <a:rPr lang="es-BO" dirty="0" smtClean="0"/>
              <a:t>que</a:t>
            </a:r>
            <a:r>
              <a:rPr lang="en-US" dirty="0" smtClean="0"/>
              <a:t> </a:t>
            </a:r>
            <a:r>
              <a:rPr lang="es-BO" dirty="0" smtClean="0"/>
              <a:t>también</a:t>
            </a:r>
            <a:r>
              <a:rPr lang="en-US" dirty="0" smtClean="0"/>
              <a:t> </a:t>
            </a:r>
            <a:r>
              <a:rPr lang="es-BO" dirty="0" smtClean="0"/>
              <a:t>es</a:t>
            </a:r>
            <a:r>
              <a:rPr lang="en-US" dirty="0" smtClean="0"/>
              <a:t> </a:t>
            </a:r>
            <a:r>
              <a:rPr lang="es-BO" dirty="0" smtClean="0"/>
              <a:t>dinámico</a:t>
            </a:r>
            <a:r>
              <a:rPr lang="en-US" dirty="0" smtClean="0"/>
              <a:t> </a:t>
            </a:r>
            <a:r>
              <a:rPr lang="en-US" dirty="0"/>
              <a:t>y </a:t>
            </a:r>
            <a:r>
              <a:rPr lang="es-BO" dirty="0"/>
              <a:t>tensión</a:t>
            </a:r>
            <a:r>
              <a:rPr lang="en-US" dirty="0"/>
              <a:t> </a:t>
            </a:r>
            <a:r>
              <a:rPr lang="es-BO" dirty="0" smtClean="0"/>
              <a:t>positiva</a:t>
            </a:r>
            <a:r>
              <a:rPr lang="en-US" dirty="0" smtClean="0"/>
              <a:t> </a:t>
            </a:r>
            <a:r>
              <a:rPr lang="en-US" dirty="0"/>
              <a:t>en los </a:t>
            </a:r>
            <a:r>
              <a:rPr lang="es-BO" dirty="0" smtClean="0"/>
              <a:t>grupos</a:t>
            </a:r>
            <a:r>
              <a:rPr lang="en-US" dirty="0" smtClean="0"/>
              <a:t>. </a:t>
            </a:r>
            <a:r>
              <a:rPr lang="es-BO" dirty="0" smtClean="0"/>
              <a:t>Por</a:t>
            </a:r>
            <a:r>
              <a:rPr lang="en-US" dirty="0" smtClean="0"/>
              <a:t> </a:t>
            </a:r>
            <a:r>
              <a:rPr lang="es-BO" dirty="0" smtClean="0"/>
              <a:t>una</a:t>
            </a:r>
            <a:r>
              <a:rPr lang="en-US" dirty="0" smtClean="0"/>
              <a:t> </a:t>
            </a:r>
            <a:r>
              <a:rPr lang="en-US" dirty="0"/>
              <a:t>parte, </a:t>
            </a:r>
            <a:r>
              <a:rPr lang="es-BO" dirty="0" smtClean="0"/>
              <a:t>implica</a:t>
            </a:r>
            <a:r>
              <a:rPr lang="en-US" dirty="0" smtClean="0"/>
              <a:t> </a:t>
            </a:r>
            <a:r>
              <a:rPr lang="en-US" dirty="0"/>
              <a:t>el </a:t>
            </a:r>
            <a:r>
              <a:rPr lang="en-US" dirty="0" err="1"/>
              <a:t>hecho</a:t>
            </a:r>
            <a:r>
              <a:rPr lang="en-US" dirty="0"/>
              <a:t> de </a:t>
            </a:r>
            <a:r>
              <a:rPr lang="en-US" dirty="0" err="1"/>
              <a:t>desligarse</a:t>
            </a:r>
            <a:r>
              <a:rPr lang="en-US" dirty="0"/>
              <a:t> de la </a:t>
            </a:r>
            <a:r>
              <a:rPr lang="en-US" dirty="0" err="1"/>
              <a:t>seria</a:t>
            </a:r>
            <a:r>
              <a:rPr lang="en-US" dirty="0"/>
              <a:t> </a:t>
            </a:r>
            <a:r>
              <a:rPr lang="en-US" dirty="0" err="1"/>
              <a:t>situación</a:t>
            </a:r>
            <a:r>
              <a:rPr lang="en-US" dirty="0"/>
              <a:t> del </a:t>
            </a:r>
            <a:r>
              <a:rPr lang="es-BO" dirty="0"/>
              <a:t>momento</a:t>
            </a:r>
            <a:r>
              <a:rPr lang="en-US" dirty="0"/>
              <a:t> y, </a:t>
            </a:r>
            <a:r>
              <a:rPr lang="en-US" dirty="0" err="1"/>
              <a:t>por</a:t>
            </a:r>
            <a:r>
              <a:rPr lang="en-US" dirty="0"/>
              <a:t> </a:t>
            </a:r>
            <a:r>
              <a:rPr lang="en-US" dirty="0" err="1"/>
              <a:t>otra</a:t>
            </a:r>
            <a:r>
              <a:rPr lang="en-US" dirty="0"/>
              <a:t>, </a:t>
            </a:r>
            <a:r>
              <a:rPr lang="en-US" dirty="0" err="1"/>
              <a:t>logra</a:t>
            </a:r>
            <a:r>
              <a:rPr lang="en-US" dirty="0"/>
              <a:t> </a:t>
            </a:r>
            <a:r>
              <a:rPr lang="en-US" dirty="0" err="1"/>
              <a:t>una</a:t>
            </a:r>
            <a:r>
              <a:rPr lang="en-US" dirty="0"/>
              <a:t> </a:t>
            </a:r>
            <a:r>
              <a:rPr lang="en-US" dirty="0" err="1"/>
              <a:t>identificación</a:t>
            </a:r>
            <a:r>
              <a:rPr lang="en-US" dirty="0"/>
              <a:t> </a:t>
            </a:r>
            <a:r>
              <a:rPr lang="es-BO" dirty="0"/>
              <a:t>profunda</a:t>
            </a:r>
            <a:r>
              <a:rPr lang="en-US" dirty="0"/>
              <a:t> con los </a:t>
            </a:r>
            <a:r>
              <a:rPr lang="en-US" dirty="0" err="1"/>
              <a:t>problemas</a:t>
            </a:r>
            <a:r>
              <a:rPr lang="en-US" dirty="0"/>
              <a:t> con los </a:t>
            </a:r>
            <a:r>
              <a:rPr lang="en-US" dirty="0" err="1"/>
              <a:t>cuales</a:t>
            </a:r>
            <a:r>
              <a:rPr lang="en-US" dirty="0"/>
              <a:t> se </a:t>
            </a:r>
            <a:r>
              <a:rPr lang="es-BO" dirty="0"/>
              <a:t>trabaja.</a:t>
            </a:r>
          </a:p>
          <a:p>
            <a:endParaRPr lang="es-BO" dirty="0" smtClean="0"/>
          </a:p>
        </p:txBody>
      </p:sp>
    </p:spTree>
    <p:extLst>
      <p:ext uri="{BB962C8B-B14F-4D97-AF65-F5344CB8AC3E}">
        <p14:creationId xmlns:p14="http://schemas.microsoft.com/office/powerpoint/2010/main" xmlns="" val="85283752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u="sng" dirty="0"/>
              <a:t>Dinámicas de </a:t>
            </a:r>
            <a:r>
              <a:rPr lang="es-ES" b="1" u="sng" dirty="0" smtClean="0"/>
              <a:t>evaluación</a:t>
            </a:r>
            <a:endParaRPr lang="es-ES" dirty="0"/>
          </a:p>
        </p:txBody>
      </p:sp>
      <p:sp>
        <p:nvSpPr>
          <p:cNvPr id="3" name="2 Marcador de contenido"/>
          <p:cNvSpPr>
            <a:spLocks noGrp="1"/>
          </p:cNvSpPr>
          <p:nvPr>
            <p:ph idx="1"/>
          </p:nvPr>
        </p:nvSpPr>
        <p:spPr>
          <a:xfrm>
            <a:off x="1463041" y="2119257"/>
            <a:ext cx="3541008" cy="1946033"/>
          </a:xfrm>
        </p:spPr>
        <p:txBody>
          <a:bodyPr/>
          <a:lstStyle/>
          <a:p>
            <a:pPr marL="0" indent="0">
              <a:buNone/>
            </a:pPr>
            <a:r>
              <a:rPr lang="es-BO" dirty="0" smtClean="0"/>
              <a:t>Son las que sirven para medir y tomar decisiones sobre el desarrollo de un proceso grupal</a:t>
            </a:r>
            <a:endParaRPr lang="es-BO"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5618" y="3645024"/>
            <a:ext cx="3904454" cy="2593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896"/>
          <a:stretch/>
        </p:blipFill>
        <p:spPr bwMode="auto">
          <a:xfrm>
            <a:off x="5220072" y="1764641"/>
            <a:ext cx="2736304" cy="4340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arn(inVertical)">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241" r="5357"/>
          <a:stretch/>
        </p:blipFill>
        <p:spPr bwMode="auto">
          <a:xfrm>
            <a:off x="5148064" y="1844824"/>
            <a:ext cx="3297382" cy="338437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contenido"/>
          <p:cNvSpPr>
            <a:spLocks noGrp="1"/>
          </p:cNvSpPr>
          <p:nvPr>
            <p:ph idx="1"/>
          </p:nvPr>
        </p:nvSpPr>
        <p:spPr>
          <a:xfrm>
            <a:off x="827585" y="836712"/>
            <a:ext cx="4824535" cy="5306913"/>
          </a:xfrm>
        </p:spPr>
        <p:txBody>
          <a:bodyPr>
            <a:normAutofit fontScale="85000" lnSpcReduction="10000"/>
          </a:bodyPr>
          <a:lstStyle/>
          <a:p>
            <a:pPr marL="0" indent="0">
              <a:buNone/>
            </a:pPr>
            <a:r>
              <a:rPr lang="es-BO" b="1" i="1" dirty="0" smtClean="0"/>
              <a:t>LOS MANTELES</a:t>
            </a:r>
            <a:endParaRPr lang="es-BO" dirty="0" smtClean="0"/>
          </a:p>
          <a:p>
            <a:pPr marL="0" indent="0">
              <a:buNone/>
            </a:pPr>
            <a:r>
              <a:rPr lang="es-BO" b="1" dirty="0" smtClean="0"/>
              <a:t>Objetivos:</a:t>
            </a:r>
            <a:r>
              <a:rPr lang="es-BO" dirty="0" smtClean="0"/>
              <a:t> valorar el aprendizaje, valorar lo que te han aportado tus compañeros y fomentar el compañerismo y la amistad.</a:t>
            </a:r>
          </a:p>
          <a:p>
            <a:pPr marL="0" indent="0">
              <a:buNone/>
            </a:pPr>
            <a:r>
              <a:rPr lang="es-BO" b="1" dirty="0" smtClean="0"/>
              <a:t>Edad:</a:t>
            </a:r>
            <a:r>
              <a:rPr lang="es-BO" dirty="0" smtClean="0"/>
              <a:t> a partir de 10 años para adelante.</a:t>
            </a:r>
          </a:p>
          <a:p>
            <a:pPr marL="0" indent="0">
              <a:buNone/>
            </a:pPr>
            <a:r>
              <a:rPr lang="es-BO" b="1" dirty="0" smtClean="0"/>
              <a:t>Materiales:</a:t>
            </a:r>
            <a:r>
              <a:rPr lang="es-BO" dirty="0" smtClean="0"/>
              <a:t> manteles de papel de diferentes colores y lápiz o bolígrafo.</a:t>
            </a:r>
          </a:p>
          <a:p>
            <a:pPr marL="0" indent="0">
              <a:buNone/>
            </a:pPr>
            <a:r>
              <a:rPr lang="es-BO" b="1" dirty="0" smtClean="0"/>
              <a:t>Desarrollo:</a:t>
            </a:r>
            <a:r>
              <a:rPr lang="es-BO" dirty="0" smtClean="0"/>
              <a:t> el animador deja manteles de papel en diversos lugares del espacio, cada mantel llevará un título (por ejemplo, “lo que más me ha gustado”, “cómo ha sido la interacción con mis compañeros”, etc.).</a:t>
            </a:r>
          </a:p>
          <a:p>
            <a:pPr marL="0" indent="0">
              <a:buNone/>
            </a:pPr>
            <a:r>
              <a:rPr lang="es-BO" dirty="0" smtClean="0"/>
              <a:t>Los participantes tendrán que ir pasando por los manteles y escribirán aquello que piensen al respecto, a continuación lo firmarán entre todos y se leerá en voz alta</a:t>
            </a:r>
            <a:endParaRPr lang="es-BO" dirty="0"/>
          </a:p>
        </p:txBody>
      </p:sp>
    </p:spTree>
    <p:extLst>
      <p:ext uri="{BB962C8B-B14F-4D97-AF65-F5344CB8AC3E}">
        <p14:creationId xmlns:p14="http://schemas.microsoft.com/office/powerpoint/2010/main" xmlns="" val="246940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07" r="4242"/>
          <a:stretch/>
        </p:blipFill>
        <p:spPr bwMode="auto">
          <a:xfrm>
            <a:off x="5076056" y="2053386"/>
            <a:ext cx="3394364" cy="3816424"/>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r>
              <a:rPr lang="en-US" b="1" dirty="0" err="1"/>
              <a:t>Recomendaciones</a:t>
            </a:r>
            <a:r>
              <a:rPr lang="en-US" b="1" dirty="0"/>
              <a:t> </a:t>
            </a:r>
            <a:r>
              <a:rPr lang="en-US" b="1" dirty="0" err="1"/>
              <a:t>prácticas</a:t>
            </a:r>
            <a:r>
              <a:rPr lang="en-US" b="1" dirty="0"/>
              <a:t> </a:t>
            </a:r>
            <a:r>
              <a:rPr lang="en-US" b="1" dirty="0" err="1"/>
              <a:t>para</a:t>
            </a:r>
            <a:r>
              <a:rPr lang="en-US" b="1" dirty="0"/>
              <a:t> </a:t>
            </a:r>
            <a:r>
              <a:rPr lang="en-US" b="1" dirty="0" err="1"/>
              <a:t>usar</a:t>
            </a:r>
            <a:r>
              <a:rPr lang="en-US" b="1" dirty="0"/>
              <a:t> </a:t>
            </a:r>
            <a:r>
              <a:rPr lang="en-US" b="1" dirty="0" err="1"/>
              <a:t>las</a:t>
            </a:r>
            <a:r>
              <a:rPr lang="en-US" b="1" dirty="0"/>
              <a:t> </a:t>
            </a:r>
            <a:r>
              <a:rPr lang="en-US" b="1" dirty="0" err="1"/>
              <a:t>dinámicas</a:t>
            </a:r>
            <a:r>
              <a:rPr lang="en-US" b="1" dirty="0"/>
              <a:t> </a:t>
            </a:r>
            <a:endParaRPr lang="en-US" dirty="0"/>
          </a:p>
        </p:txBody>
      </p:sp>
      <p:sp>
        <p:nvSpPr>
          <p:cNvPr id="3" name="2 Marcador de contenido"/>
          <p:cNvSpPr>
            <a:spLocks noGrp="1"/>
          </p:cNvSpPr>
          <p:nvPr>
            <p:ph idx="1"/>
          </p:nvPr>
        </p:nvSpPr>
        <p:spPr>
          <a:xfrm>
            <a:off x="827585" y="2060848"/>
            <a:ext cx="4536504" cy="4032448"/>
          </a:xfrm>
        </p:spPr>
        <p:txBody>
          <a:bodyPr>
            <a:normAutofit fontScale="77500" lnSpcReduction="20000"/>
          </a:bodyPr>
          <a:lstStyle/>
          <a:p>
            <a:r>
              <a:rPr lang="es-BO" dirty="0" smtClean="0"/>
              <a:t>Se debe tomar en  cuenta la edad y el ambiente cultural de los participantes. Así como el grado de madurez en el que se encuentran.</a:t>
            </a:r>
          </a:p>
          <a:p>
            <a:r>
              <a:rPr lang="es-BO" dirty="0" smtClean="0"/>
              <a:t>Jamás debe forzarse a una persona a participar más allá de lo que ella desee.</a:t>
            </a:r>
          </a:p>
          <a:p>
            <a:r>
              <a:rPr lang="es-BO" dirty="0" smtClean="0"/>
              <a:t>Hay que estar convencidos de que las dinámicas son medios y no fines.</a:t>
            </a:r>
          </a:p>
          <a:p>
            <a:r>
              <a:rPr lang="es-BO" dirty="0" smtClean="0"/>
              <a:t>Tienen que tener objetivos concretos.</a:t>
            </a:r>
          </a:p>
          <a:p>
            <a:r>
              <a:rPr lang="es-BO" dirty="0" smtClean="0"/>
              <a:t>Hay que tener creatividad y flexibilidad para adaptarlas, reformarlas o crear dinámicas a partir de las circunstancias.</a:t>
            </a:r>
          </a:p>
          <a:p>
            <a:r>
              <a:rPr lang="es-BO" dirty="0" smtClean="0"/>
              <a:t>La explicación de la dinámica tiene que  ser clara y breve. </a:t>
            </a:r>
            <a:endParaRPr lang="es-BO" dirty="0"/>
          </a:p>
        </p:txBody>
      </p:sp>
    </p:spTree>
    <p:extLst>
      <p:ext uri="{BB962C8B-B14F-4D97-AF65-F5344CB8AC3E}">
        <p14:creationId xmlns:p14="http://schemas.microsoft.com/office/powerpoint/2010/main" xmlns="" val="1665366893"/>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0.gstatic.com/images?q=tbn:ANd9GcTsLDapMqXRwTVKD31FLiR2afAipuPJPaLKI8BflO4XQcdy23Jf"/>
          <p:cNvPicPr>
            <a:picLocks noGrp="1" noChangeAspect="1" noChangeArrowheads="1"/>
          </p:cNvPicPr>
          <p:nvPr>
            <p:ph idx="1"/>
          </p:nvPr>
        </p:nvPicPr>
        <p:blipFill>
          <a:blip r:embed="rId2" cstate="print"/>
          <a:srcRect/>
          <a:stretch>
            <a:fillRect/>
          </a:stretch>
        </p:blipFill>
        <p:spPr bwMode="auto">
          <a:xfrm>
            <a:off x="762000" y="762001"/>
            <a:ext cx="7630845" cy="5484024"/>
          </a:xfrm>
          <a:prstGeom prst="rect">
            <a:avLst/>
          </a:prstGeom>
          <a:noFill/>
        </p:spPr>
      </p:pic>
    </p:spTree>
    <p:extLst>
      <p:ext uri="{BB962C8B-B14F-4D97-AF65-F5344CB8AC3E}">
        <p14:creationId xmlns:p14="http://schemas.microsoft.com/office/powerpoint/2010/main" xmlns="" val="96916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1187624" y="836712"/>
            <a:ext cx="6264696" cy="4802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463040" y="1219200"/>
            <a:ext cx="6196405" cy="4503869"/>
          </a:xfrm>
        </p:spPr>
        <p:txBody>
          <a:bodyPr>
            <a:normAutofit/>
          </a:bodyPr>
          <a:lstStyle/>
          <a:p>
            <a:r>
              <a:rPr lang="es-BO" dirty="0" smtClean="0"/>
              <a:t>Lo más importante es que el carácter de juego integra los seis componentes esenciales del ser humano: Corporal, afectivo, cognitivo, social, estético y espiritual.</a:t>
            </a:r>
          </a:p>
          <a:p>
            <a:r>
              <a:rPr lang="es-BO" dirty="0" err="1" smtClean="0"/>
              <a:t>Dinamicas</a:t>
            </a:r>
            <a:r>
              <a:rPr lang="es-BO" dirty="0" smtClean="0"/>
              <a:t> "vivenciales", porque hacen vivir o sent</a:t>
            </a:r>
            <a:r>
              <a:rPr lang="es-BO" dirty="0" smtClean="0">
                <a:solidFill>
                  <a:schemeClr val="bg1"/>
                </a:solidFill>
              </a:rPr>
              <a:t>ir      </a:t>
            </a:r>
            <a:r>
              <a:rPr lang="es-BO" dirty="0" smtClean="0"/>
              <a:t>una situación re</a:t>
            </a:r>
            <a:r>
              <a:rPr lang="es-BO" dirty="0" smtClean="0">
                <a:solidFill>
                  <a:schemeClr val="bg1"/>
                </a:solidFill>
              </a:rPr>
              <a:t>al</a:t>
            </a:r>
            <a:r>
              <a:rPr lang="es-BO" dirty="0" smtClean="0"/>
              <a:t>,     ya que la educación se vuelve formati</a:t>
            </a:r>
            <a:r>
              <a:rPr lang="es-BO" dirty="0" smtClean="0">
                <a:solidFill>
                  <a:schemeClr val="bg1"/>
                </a:solidFill>
              </a:rPr>
              <a:t>va</a:t>
            </a:r>
            <a:r>
              <a:rPr lang="es-BO" dirty="0" smtClean="0"/>
              <a:t> y deja de ser informativa para convertirse en conocimiento vivencial.</a:t>
            </a:r>
          </a:p>
          <a:p>
            <a:endParaRPr lang="en-US" dirty="0" smtClean="0"/>
          </a:p>
        </p:txBody>
      </p:sp>
    </p:spTree>
    <p:extLst>
      <p:ext uri="{BB962C8B-B14F-4D97-AF65-F5344CB8AC3E}">
        <p14:creationId xmlns:p14="http://schemas.microsoft.com/office/powerpoint/2010/main" xmlns="" val="42191113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6244" y="2413783"/>
            <a:ext cx="4533987" cy="3662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463040" y="1143000"/>
            <a:ext cx="6196405" cy="4580069"/>
          </a:xfrm>
        </p:spPr>
        <p:txBody>
          <a:bodyPr/>
          <a:lstStyle/>
          <a:p>
            <a:r>
              <a:rPr lang="es-BO" dirty="0" smtClean="0"/>
              <a:t>Dinámicas de "experiencias estructuradas", porque son diseñadas con base a experiencias del mundo real que se estructuran para fines de aprendizaje.</a:t>
            </a:r>
            <a:endParaRPr lang="en-US" dirty="0"/>
          </a:p>
        </p:txBody>
      </p:sp>
    </p:spTree>
    <p:extLst>
      <p:ext uri="{BB962C8B-B14F-4D97-AF65-F5344CB8AC3E}">
        <p14:creationId xmlns:p14="http://schemas.microsoft.com/office/powerpoint/2010/main" xmlns="" val="265971718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7904" y="2348880"/>
            <a:ext cx="3740776"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p:txBody>
          <a:bodyPr>
            <a:normAutofit fontScale="90000"/>
          </a:bodyPr>
          <a:lstStyle/>
          <a:p>
            <a:r>
              <a:rPr lang="en-US" b="1" dirty="0"/>
              <a:t>¿CÓMO SE ELIGEN?</a:t>
            </a:r>
            <a:r>
              <a:rPr lang="en-US" dirty="0"/>
              <a:t/>
            </a:r>
            <a:br>
              <a:rPr lang="en-US" dirty="0"/>
            </a:br>
            <a:endParaRPr lang="en-US" dirty="0"/>
          </a:p>
        </p:txBody>
      </p:sp>
      <p:sp>
        <p:nvSpPr>
          <p:cNvPr id="3" name="2 Marcador de contenido"/>
          <p:cNvSpPr>
            <a:spLocks noGrp="1"/>
          </p:cNvSpPr>
          <p:nvPr>
            <p:ph idx="1"/>
          </p:nvPr>
        </p:nvSpPr>
        <p:spPr>
          <a:xfrm>
            <a:off x="1115616" y="1628800"/>
            <a:ext cx="4392488" cy="4392488"/>
          </a:xfrm>
        </p:spPr>
        <p:txBody>
          <a:bodyPr>
            <a:normAutofit/>
          </a:bodyPr>
          <a:lstStyle/>
          <a:p>
            <a:r>
              <a:rPr lang="es-BO" dirty="0" smtClean="0"/>
              <a:t>Se deben tomar </a:t>
            </a:r>
            <a:r>
              <a:rPr lang="es-BO" dirty="0" err="1" smtClean="0"/>
              <a:t>encuenta</a:t>
            </a:r>
            <a:r>
              <a:rPr lang="es-BO" dirty="0" smtClean="0"/>
              <a:t>:</a:t>
            </a:r>
          </a:p>
          <a:p>
            <a:pPr lvl="1">
              <a:buFont typeface="Wingdings" pitchFamily="2" charset="2"/>
              <a:buChar char="Ø"/>
            </a:pPr>
            <a:r>
              <a:rPr lang="es-BO" dirty="0" smtClean="0"/>
              <a:t>Los objetivos que persiguen.</a:t>
            </a:r>
          </a:p>
          <a:p>
            <a:pPr lvl="1">
              <a:buFont typeface="Wingdings" pitchFamily="2" charset="2"/>
              <a:buChar char="Ø"/>
            </a:pPr>
            <a:r>
              <a:rPr lang="es-BO" dirty="0" smtClean="0"/>
              <a:t>  La madurez y entrenamiento del grupo.</a:t>
            </a:r>
          </a:p>
          <a:p>
            <a:pPr lvl="1">
              <a:buFont typeface="Wingdings" pitchFamily="2" charset="2"/>
              <a:buChar char="Ø"/>
            </a:pPr>
            <a:r>
              <a:rPr lang="es-BO" dirty="0" smtClean="0"/>
              <a:t> El tamaño del grupo.</a:t>
            </a:r>
          </a:p>
          <a:p>
            <a:pPr lvl="1">
              <a:buFont typeface="Wingdings" pitchFamily="2" charset="2"/>
              <a:buChar char="Ø"/>
            </a:pPr>
            <a:r>
              <a:rPr lang="es-BO" dirty="0" smtClean="0"/>
              <a:t> El ambiente físico.</a:t>
            </a:r>
          </a:p>
          <a:p>
            <a:pPr lvl="1">
              <a:buFont typeface="Wingdings" pitchFamily="2" charset="2"/>
              <a:buChar char="Ø"/>
            </a:pPr>
            <a:r>
              <a:rPr lang="es-BO" dirty="0" smtClean="0"/>
              <a:t> Las características del medio externo.</a:t>
            </a:r>
          </a:p>
          <a:p>
            <a:pPr lvl="1">
              <a:buFont typeface="Wingdings" pitchFamily="2" charset="2"/>
              <a:buChar char="Ø"/>
            </a:pPr>
            <a:r>
              <a:rPr lang="es-BO" dirty="0" smtClean="0"/>
              <a:t> Las características de los miembros.</a:t>
            </a:r>
          </a:p>
          <a:p>
            <a:pPr lvl="1">
              <a:buFont typeface="Wingdings" pitchFamily="2" charset="2"/>
              <a:buChar char="Ø"/>
            </a:pPr>
            <a:r>
              <a:rPr lang="es-BO" dirty="0" smtClean="0"/>
              <a:t> La preparación del conductor</a:t>
            </a:r>
            <a:endParaRPr lang="es-BO" dirty="0"/>
          </a:p>
        </p:txBody>
      </p:sp>
    </p:spTree>
    <p:extLst>
      <p:ext uri="{BB962C8B-B14F-4D97-AF65-F5344CB8AC3E}">
        <p14:creationId xmlns:p14="http://schemas.microsoft.com/office/powerpoint/2010/main" xmlns="" val="15908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908720"/>
            <a:ext cx="6697863"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1095023" y="817582"/>
            <a:ext cx="6982177" cy="3259490"/>
          </a:xfrm>
        </p:spPr>
        <p:txBody>
          <a:bodyPr>
            <a:normAutofit/>
          </a:bodyPr>
          <a:lstStyle/>
          <a:p>
            <a:r>
              <a:rPr lang="en-US" b="1" dirty="0" smtClean="0"/>
              <a:t>                         TIPOS </a:t>
            </a:r>
            <a:br>
              <a:rPr lang="en-US" b="1" dirty="0" smtClean="0"/>
            </a:br>
            <a:r>
              <a:rPr lang="en-US" b="1" dirty="0" smtClean="0"/>
              <a:t>                        DE </a:t>
            </a:r>
            <a:br>
              <a:rPr lang="en-US" b="1" dirty="0" smtClean="0"/>
            </a:br>
            <a:endParaRPr lang="en-US" dirty="0"/>
          </a:p>
        </p:txBody>
      </p:sp>
    </p:spTree>
    <p:extLst>
      <p:ext uri="{BB962C8B-B14F-4D97-AF65-F5344CB8AC3E}">
        <p14:creationId xmlns:p14="http://schemas.microsoft.com/office/powerpoint/2010/main" xmlns="" val="17247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6203" y="3140968"/>
            <a:ext cx="3715612"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1095023" y="817583"/>
            <a:ext cx="6965245" cy="935018"/>
          </a:xfrm>
        </p:spPr>
        <p:txBody>
          <a:bodyPr>
            <a:normAutofit fontScale="90000"/>
          </a:bodyPr>
          <a:lstStyle/>
          <a:p>
            <a:r>
              <a:rPr lang="en-US" sz="4000" b="1" u="sng" dirty="0" smtClean="0"/>
              <a:t/>
            </a:r>
            <a:br>
              <a:rPr lang="en-US" sz="4000" b="1" u="sng" dirty="0" smtClean="0"/>
            </a:br>
            <a:r>
              <a:rPr lang="en-US" sz="4000" b="1" u="sng" dirty="0" smtClean="0"/>
              <a:t>Dinámicas </a:t>
            </a:r>
            <a:r>
              <a:rPr lang="en-US" sz="4000" b="1" u="sng" dirty="0"/>
              <a:t>de </a:t>
            </a:r>
            <a:r>
              <a:rPr lang="en-US" sz="4000" b="1" u="sng" dirty="0" err="1"/>
              <a:t>presentación</a:t>
            </a:r>
            <a:r>
              <a:rPr lang="en-US" sz="4000" dirty="0"/>
              <a:t/>
            </a:r>
            <a:br>
              <a:rPr lang="en-US" sz="4000" dirty="0"/>
            </a:br>
            <a:endParaRPr lang="en-US" sz="4000" dirty="0"/>
          </a:p>
        </p:txBody>
      </p:sp>
      <p:sp>
        <p:nvSpPr>
          <p:cNvPr id="3" name="2 Marcador de contenido"/>
          <p:cNvSpPr>
            <a:spLocks noGrp="1"/>
          </p:cNvSpPr>
          <p:nvPr>
            <p:ph idx="1"/>
          </p:nvPr>
        </p:nvSpPr>
        <p:spPr>
          <a:xfrm>
            <a:off x="1371600" y="1828800"/>
            <a:ext cx="6287845" cy="3894269"/>
          </a:xfrm>
        </p:spPr>
        <p:txBody>
          <a:bodyPr>
            <a:normAutofit/>
          </a:bodyPr>
          <a:lstStyle/>
          <a:p>
            <a:pPr marL="0" indent="0">
              <a:buNone/>
            </a:pPr>
            <a:r>
              <a:rPr lang="es-BO" dirty="0" smtClean="0"/>
              <a:t>Estas dinámicas son apropiadas,  para romper el hielo y las tensiones del primer momento de los grupos nuevos, permiten que todos los participantes sean tomados en cuenta y se presenten.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324065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1735587"/>
            <a:ext cx="3032228" cy="352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2 Marcador de contenido"/>
          <p:cNvSpPr>
            <a:spLocks noGrp="1"/>
          </p:cNvSpPr>
          <p:nvPr>
            <p:ph idx="1"/>
          </p:nvPr>
        </p:nvSpPr>
        <p:spPr>
          <a:xfrm>
            <a:off x="928896" y="1124744"/>
            <a:ext cx="4765144" cy="4598325"/>
          </a:xfrm>
        </p:spPr>
        <p:txBody>
          <a:bodyPr>
            <a:normAutofit fontScale="77500" lnSpcReduction="20000"/>
          </a:bodyPr>
          <a:lstStyle/>
          <a:p>
            <a:r>
              <a:rPr lang="es-ES" b="1" dirty="0"/>
              <a:t>LOS REFRANES</a:t>
            </a:r>
            <a:r>
              <a:rPr lang="es-ES" dirty="0"/>
              <a:t/>
            </a:r>
            <a:br>
              <a:rPr lang="es-ES" dirty="0"/>
            </a:br>
            <a:r>
              <a:rPr lang="es-ES" dirty="0"/>
              <a:t/>
            </a:r>
            <a:br>
              <a:rPr lang="es-ES" dirty="0"/>
            </a:br>
            <a:r>
              <a:rPr lang="es-ES" dirty="0"/>
              <a:t>Objetivo: Presentación y Animación </a:t>
            </a:r>
            <a:br>
              <a:rPr lang="es-ES" dirty="0"/>
            </a:br>
            <a:r>
              <a:rPr lang="es-ES" dirty="0"/>
              <a:t/>
            </a:r>
            <a:br>
              <a:rPr lang="es-ES" dirty="0"/>
            </a:br>
            <a:r>
              <a:rPr lang="es-ES" dirty="0"/>
              <a:t>Materiales: Tarjetas en las que previamente se han escrito fragmentos populares es decir, que cada refrán se escribe en dos tarjetas, el comienzo en una de ellas y su complemento en otra.</a:t>
            </a:r>
            <a:br>
              <a:rPr lang="es-ES" dirty="0"/>
            </a:br>
            <a:r>
              <a:rPr lang="es-ES" dirty="0"/>
              <a:t/>
            </a:r>
            <a:br>
              <a:rPr lang="es-ES" dirty="0"/>
            </a:br>
            <a:r>
              <a:rPr lang="es-ES" dirty="0"/>
              <a:t>Desarrollo: Esta dinámica se usa en combinación con la presentación por parejas. Se reparten las tarjetas entre los asistentes y se les pide que busquen a la persona que tiene la otra parte del refrán de esta manera, se van formando las parejas que intercambiarán la información a utilizar en la presentación.</a:t>
            </a:r>
            <a:endParaRPr lang="en-US" dirty="0"/>
          </a:p>
          <a:p>
            <a:endParaRPr lang="en-US" dirty="0"/>
          </a:p>
        </p:txBody>
      </p:sp>
    </p:spTree>
    <p:extLst>
      <p:ext uri="{BB962C8B-B14F-4D97-AF65-F5344CB8AC3E}">
        <p14:creationId xmlns:p14="http://schemas.microsoft.com/office/powerpoint/2010/main" xmlns="" val="4964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2132856"/>
            <a:ext cx="2880320" cy="3816424"/>
          </a:xfrm>
          <a:prstGeom prst="rect">
            <a:avLst/>
          </a:prstGeom>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Marcador de contenido"/>
          <p:cNvSpPr>
            <a:spLocks noGrp="1"/>
          </p:cNvSpPr>
          <p:nvPr>
            <p:ph idx="1"/>
          </p:nvPr>
        </p:nvSpPr>
        <p:spPr>
          <a:xfrm>
            <a:off x="728893" y="836712"/>
            <a:ext cx="5355275" cy="5472608"/>
          </a:xfrm>
        </p:spPr>
        <p:txBody>
          <a:bodyPr>
            <a:normAutofit fontScale="85000" lnSpcReduction="10000"/>
          </a:bodyPr>
          <a:lstStyle/>
          <a:p>
            <a:pPr marL="0" indent="0">
              <a:buNone/>
            </a:pPr>
            <a:r>
              <a:rPr lang="es-BO" b="1" i="1" dirty="0" smtClean="0"/>
              <a:t>PIÑA DE NÚMEROS</a:t>
            </a:r>
            <a:endParaRPr lang="es-BO" dirty="0" smtClean="0"/>
          </a:p>
          <a:p>
            <a:pPr marL="0" indent="0">
              <a:buNone/>
            </a:pPr>
            <a:r>
              <a:rPr lang="es-BO" b="1" dirty="0" smtClean="0"/>
              <a:t>Objetivo:</a:t>
            </a:r>
            <a:r>
              <a:rPr lang="es-BO" dirty="0" smtClean="0"/>
              <a:t> conocer y aprender los nombres de los participantes, y fomentar la desinhibición.</a:t>
            </a:r>
          </a:p>
          <a:p>
            <a:pPr marL="0" indent="0">
              <a:buNone/>
            </a:pPr>
            <a:r>
              <a:rPr lang="es-BO" b="1" dirty="0" smtClean="0"/>
              <a:t>Edad:</a:t>
            </a:r>
            <a:r>
              <a:rPr lang="es-BO" dirty="0" smtClean="0"/>
              <a:t> a partir de 5 años para adelante.</a:t>
            </a:r>
          </a:p>
          <a:p>
            <a:pPr marL="0" indent="0">
              <a:buNone/>
            </a:pPr>
            <a:r>
              <a:rPr lang="es-BO" b="1" dirty="0" smtClean="0"/>
              <a:t>Materiales:</a:t>
            </a:r>
            <a:r>
              <a:rPr lang="es-BO" dirty="0" smtClean="0"/>
              <a:t> radio o algún objeto que haga música.</a:t>
            </a:r>
          </a:p>
          <a:p>
            <a:pPr marL="0" indent="0">
              <a:buNone/>
            </a:pPr>
            <a:r>
              <a:rPr lang="es-BO" b="1" dirty="0" smtClean="0"/>
              <a:t>Desarrollo:</a:t>
            </a:r>
            <a:r>
              <a:rPr lang="es-BO" dirty="0" smtClean="0"/>
              <a:t> se colocan todos los participantes dispersos por un espacio, el educador pone la música y los participantes deben ir bailando. Cuando el animador pare la música dirá un número, entonces los participantes deben hacer grupos con ese número de gente. Una vez formados los grupos, entre ellos deben ir presentándose de uno en uno al resto del grupo. Cuando vuelva a sonar la música vuelven a bailar por el espacio y se repite la dinámica con diferentes números de personas para que se reúnan y se presenten.</a:t>
            </a:r>
          </a:p>
          <a:p>
            <a:endParaRPr lang="en-US" dirty="0"/>
          </a:p>
        </p:txBody>
      </p:sp>
    </p:spTree>
    <p:extLst>
      <p:ext uri="{BB962C8B-B14F-4D97-AF65-F5344CB8AC3E}">
        <p14:creationId xmlns:p14="http://schemas.microsoft.com/office/powerpoint/2010/main" xmlns="" val="30814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1266"/>
                                        </p:tgtEl>
                                        <p:attrNameLst>
                                          <p:attrName>style.opacity</p:attrName>
                                        </p:attrNameLst>
                                      </p:cBhvr>
                                      <p:to>
                                        <p:strVal val="0.5"/>
                                      </p:to>
                                    </p:set>
                                    <p:animEffect filter="image" prLst="opacity: 0.5">
                                      <p:cBhvr rctx="IE">
                                        <p:cTn id="7" dur="indefinite"/>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788</TotalTime>
  <Words>1848</Words>
  <Application>Microsoft Office PowerPoint</Application>
  <PresentationFormat>Presentación en pantalla (4:3)</PresentationFormat>
  <Paragraphs>85</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Chincheta</vt:lpstr>
      <vt:lpstr> DINÁMICAS  GRUPALES </vt:lpstr>
      <vt:lpstr>Dinámicas grupales</vt:lpstr>
      <vt:lpstr>Diapositiva 3</vt:lpstr>
      <vt:lpstr>Diapositiva 4</vt:lpstr>
      <vt:lpstr>¿CÓMO SE ELIGEN? </vt:lpstr>
      <vt:lpstr>                         TIPOS                          DE  </vt:lpstr>
      <vt:lpstr> Dinámicas de presentación </vt:lpstr>
      <vt:lpstr>Diapositiva 8</vt:lpstr>
      <vt:lpstr>Diapositiva 9</vt:lpstr>
      <vt:lpstr>Dinámicas de conocimiento y confianza </vt:lpstr>
      <vt:lpstr>Diapositiva 11</vt:lpstr>
      <vt:lpstr>Dinámicas de emociones: </vt:lpstr>
      <vt:lpstr>Diapositiva 13</vt:lpstr>
      <vt:lpstr>Dinamicas de autoestima  </vt:lpstr>
      <vt:lpstr>Diapositiva 15</vt:lpstr>
      <vt:lpstr> Dinámicas de cohesión y colaboración</vt:lpstr>
      <vt:lpstr>Diapositiva 17</vt:lpstr>
      <vt:lpstr>Dinámicas de habilidades sociales y resolución de conflictos</vt:lpstr>
      <vt:lpstr>Diapositiva 19</vt:lpstr>
      <vt:lpstr>Dinámicas de evaluación</vt:lpstr>
      <vt:lpstr>Diapositiva 21</vt:lpstr>
      <vt:lpstr>Recomendaciones prácticas para usar las dinámicas </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WE</cp:lastModifiedBy>
  <cp:revision>53</cp:revision>
  <dcterms:created xsi:type="dcterms:W3CDTF">2014-12-15T14:22:01Z</dcterms:created>
  <dcterms:modified xsi:type="dcterms:W3CDTF">2014-12-17T16:42:36Z</dcterms:modified>
</cp:coreProperties>
</file>