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0" r:id="rId25"/>
    <p:sldId id="27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34F826-D5F4-4B6F-BFE9-DD00524F4001}" type="datetimeFigureOut">
              <a:rPr lang="es-ES" smtClean="0"/>
              <a:t>10/07/2016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4AF286-0030-47AA-83FC-C75EA329A278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458200" cy="1222375"/>
          </a:xfrm>
        </p:spPr>
        <p:txBody>
          <a:bodyPr/>
          <a:lstStyle/>
          <a:p>
            <a:pPr algn="ctr"/>
            <a:r>
              <a:rPr lang="es-ES" dirty="0" smtClean="0">
                <a:latin typeface="Adobe Garamond Pro Bold" pitchFamily="18" charset="0"/>
              </a:rPr>
              <a:t>Técnicas e instrumentos de intervención en trabajo social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5347320" cy="914400"/>
          </a:xfrm>
        </p:spPr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Laura Condori Nélida</a:t>
            </a:r>
          </a:p>
          <a:p>
            <a:r>
              <a:rPr lang="es-ES" dirty="0" smtClean="0">
                <a:latin typeface="Adobe Garamond Pro Bold" pitchFamily="18" charset="0"/>
              </a:rPr>
              <a:t>Lima Ventura Ana Belén</a:t>
            </a:r>
            <a:endParaRPr lang="es-ES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315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endParaRPr lang="es-BO" dirty="0">
              <a:latin typeface="Baskerville Old Face" pitchFamily="18" charset="0"/>
            </a:endParaRPr>
          </a:p>
          <a:p>
            <a:pPr marL="0" indent="0" algn="just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BO" dirty="0" smtClean="0">
                <a:latin typeface="Baskerville Old Face" pitchFamily="18" charset="0"/>
              </a:rPr>
              <a:t>Existen muchos tipos </a:t>
            </a:r>
            <a:r>
              <a:rPr lang="es-BO" dirty="0">
                <a:latin typeface="Baskerville Old Face" pitchFamily="18" charset="0"/>
              </a:rPr>
              <a:t>de entrevistas, según la intencionalidad de la </a:t>
            </a:r>
            <a:r>
              <a:rPr lang="es-BO" dirty="0" smtClean="0">
                <a:latin typeface="Baskerville Old Face" pitchFamily="18" charset="0"/>
              </a:rPr>
              <a:t>intervención, problemática </a:t>
            </a:r>
            <a:r>
              <a:rPr lang="es-BO" dirty="0">
                <a:latin typeface="Baskerville Old Face" pitchFamily="18" charset="0"/>
              </a:rPr>
              <a:t>que se aborda, naturaleza disciplinar. Esto significa que deberán </a:t>
            </a:r>
            <a:r>
              <a:rPr lang="es-BO" dirty="0" smtClean="0">
                <a:latin typeface="Baskerville Old Face" pitchFamily="18" charset="0"/>
              </a:rPr>
              <a:t>ser recreadas </a:t>
            </a:r>
            <a:r>
              <a:rPr lang="es-BO" dirty="0">
                <a:latin typeface="Baskerville Old Face" pitchFamily="18" charset="0"/>
              </a:rPr>
              <a:t>y construidas a tales efectos</a:t>
            </a:r>
            <a:r>
              <a:rPr lang="es-BO" dirty="0" smtClean="0">
                <a:latin typeface="Baskerville Old Face" pitchFamily="18" charset="0"/>
              </a:rPr>
              <a:t>. Entre ellas están, las </a:t>
            </a:r>
            <a:r>
              <a:rPr lang="es-BO" dirty="0">
                <a:latin typeface="Baskerville Old Face" pitchFamily="18" charset="0"/>
              </a:rPr>
              <a:t>entrevistas dirigidas: son las que se aplican a través de cuestionarios </a:t>
            </a:r>
            <a:r>
              <a:rPr lang="es-BO" dirty="0" smtClean="0">
                <a:latin typeface="Baskerville Old Face" pitchFamily="18" charset="0"/>
              </a:rPr>
              <a:t>preestablecidos; las estructuradas, no estructuradas</a:t>
            </a:r>
            <a:r>
              <a:rPr lang="es-BO" dirty="0">
                <a:latin typeface="Baskerville Old Face" pitchFamily="18" charset="0"/>
              </a:rPr>
              <a:t>: focalizadas en una </a:t>
            </a:r>
            <a:r>
              <a:rPr lang="es-BO" dirty="0" smtClean="0">
                <a:latin typeface="Baskerville Old Face" pitchFamily="18" charset="0"/>
              </a:rPr>
              <a:t>temática; entrevistas a profundidad, etc.</a:t>
            </a:r>
          </a:p>
          <a:p>
            <a:pPr marL="0" indent="0">
              <a:buNone/>
            </a:pPr>
            <a:r>
              <a:rPr lang="es-BO" dirty="0">
                <a:latin typeface="Baskerville Old Face" pitchFamily="18" charset="0"/>
              </a:rPr>
              <a:t>Los códigos que se utilizan tienen </a:t>
            </a:r>
            <a:r>
              <a:rPr lang="es-BO" dirty="0" smtClean="0">
                <a:latin typeface="Baskerville Old Face" pitchFamily="18" charset="0"/>
              </a:rPr>
              <a:t>fuerza normativa</a:t>
            </a:r>
            <a:r>
              <a:rPr lang="es-BO" dirty="0">
                <a:latin typeface="Baskerville Old Face" pitchFamily="18" charset="0"/>
              </a:rPr>
              <a:t>, establecen reglas, instituyen </a:t>
            </a:r>
            <a:r>
              <a:rPr lang="es-BO" dirty="0" smtClean="0">
                <a:latin typeface="Baskerville Old Face" pitchFamily="18" charset="0"/>
              </a:rPr>
              <a:t>comportamientos, atribuyen </a:t>
            </a:r>
            <a:r>
              <a:rPr lang="es-BO" dirty="0">
                <a:latin typeface="Baskerville Old Face" pitchFamily="18" charset="0"/>
              </a:rPr>
              <a:t>identidades.</a:t>
            </a:r>
          </a:p>
        </p:txBody>
      </p:sp>
    </p:spTree>
    <p:extLst>
      <p:ext uri="{BB962C8B-B14F-4D97-AF65-F5344CB8AC3E}">
        <p14:creationId xmlns:p14="http://schemas.microsoft.com/office/powerpoint/2010/main" val="233491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BO" dirty="0" smtClean="0">
                <a:latin typeface="Baskerville Old Face" pitchFamily="18" charset="0"/>
              </a:rPr>
              <a:t>La </a:t>
            </a:r>
            <a:r>
              <a:rPr lang="es-BO" dirty="0">
                <a:latin typeface="Baskerville Old Face" pitchFamily="18" charset="0"/>
              </a:rPr>
              <a:t>historia de vida es una técnica que se usa fundamentalmente en </a:t>
            </a:r>
            <a:r>
              <a:rPr lang="es-BO" dirty="0" smtClean="0">
                <a:latin typeface="Baskerville Old Face" pitchFamily="18" charset="0"/>
              </a:rPr>
              <a:t>investigación cualitativa</a:t>
            </a:r>
            <a:r>
              <a:rPr lang="es-BO" dirty="0">
                <a:latin typeface="Baskerville Old Face" pitchFamily="18" charset="0"/>
              </a:rPr>
              <a:t>, ya que trata de recuperar, desde la perspectiva del actor, la </a:t>
            </a:r>
            <a:r>
              <a:rPr lang="es-BO" dirty="0" smtClean="0">
                <a:latin typeface="Baskerville Old Face" pitchFamily="18" charset="0"/>
              </a:rPr>
              <a:t>significación que </a:t>
            </a:r>
            <a:r>
              <a:rPr lang="es-BO" dirty="0">
                <a:latin typeface="Baskerville Old Face" pitchFamily="18" charset="0"/>
              </a:rPr>
              <a:t>él mismo le otorga a su experiencia</a:t>
            </a:r>
            <a:r>
              <a:rPr lang="es-BO" dirty="0" smtClean="0">
                <a:latin typeface="Baskerville Old Face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BO" dirty="0">
                <a:latin typeface="Baskerville Old Face" pitchFamily="18" charset="0"/>
              </a:rPr>
              <a:t>“</a:t>
            </a:r>
            <a:r>
              <a:rPr lang="es-BO" dirty="0" smtClean="0">
                <a:latin typeface="Baskerville Old Face" pitchFamily="18" charset="0"/>
              </a:rPr>
              <a:t>Una historia </a:t>
            </a:r>
            <a:r>
              <a:rPr lang="es-BO" dirty="0">
                <a:latin typeface="Baskerville Old Face" pitchFamily="18" charset="0"/>
              </a:rPr>
              <a:t>de vida es el detallado relato del comportamiento de un individuo en </a:t>
            </a:r>
            <a:r>
              <a:rPr lang="es-BO" dirty="0" smtClean="0">
                <a:latin typeface="Baskerville Old Face" pitchFamily="18" charset="0"/>
              </a:rPr>
              <a:t>su entorno”</a:t>
            </a:r>
            <a:endParaRPr lang="es-BO" dirty="0">
              <a:latin typeface="Baskerville Old Face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Baskerville Old Face" pitchFamily="18" charset="0"/>
              </a:rPr>
              <a:t>La historia de vida:</a:t>
            </a:r>
            <a:endParaRPr lang="es-BO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9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>
              <a:buNone/>
            </a:pPr>
            <a:endParaRPr lang="es-BO" dirty="0">
              <a:latin typeface="Baskerville Old Face" pitchFamily="18" charset="0"/>
            </a:endParaRPr>
          </a:p>
          <a:p>
            <a:pPr marL="0" indent="0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BO" dirty="0" smtClean="0">
                <a:latin typeface="Baskerville Old Face" pitchFamily="18" charset="0"/>
              </a:rPr>
              <a:t>Trabajo </a:t>
            </a:r>
            <a:r>
              <a:rPr lang="es-BO" dirty="0">
                <a:latin typeface="Baskerville Old Face" pitchFamily="18" charset="0"/>
              </a:rPr>
              <a:t>Social, desde el uso de esta técnica puede recuperar </a:t>
            </a:r>
            <a:r>
              <a:rPr lang="es-BO" dirty="0" smtClean="0">
                <a:latin typeface="Baskerville Old Face" pitchFamily="18" charset="0"/>
              </a:rPr>
              <a:t>el modo </a:t>
            </a:r>
            <a:r>
              <a:rPr lang="es-BO" dirty="0">
                <a:latin typeface="Baskerville Old Face" pitchFamily="18" charset="0"/>
              </a:rPr>
              <a:t>en que los otros “habitan el mundo” y en la comprensión de esa forma </a:t>
            </a:r>
            <a:r>
              <a:rPr lang="es-BO" dirty="0" smtClean="0">
                <a:latin typeface="Baskerville Old Face" pitchFamily="18" charset="0"/>
              </a:rPr>
              <a:t>de habitarlo </a:t>
            </a:r>
            <a:r>
              <a:rPr lang="es-BO" dirty="0">
                <a:latin typeface="Baskerville Old Face" pitchFamily="18" charset="0"/>
              </a:rPr>
              <a:t>tendrá los elementos para realizar propuestas coherentes. </a:t>
            </a:r>
            <a:endParaRPr lang="es-B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BO" dirty="0" smtClean="0">
                <a:latin typeface="Baskerville Old Face" pitchFamily="18" charset="0"/>
              </a:rPr>
              <a:t>Como toda técnica </a:t>
            </a:r>
            <a:r>
              <a:rPr lang="es-BO" dirty="0">
                <a:latin typeface="Baskerville Old Face" pitchFamily="18" charset="0"/>
              </a:rPr>
              <a:t>el profesional deberá evaluar la importancia de su utilización según la </a:t>
            </a:r>
            <a:r>
              <a:rPr lang="es-BO" dirty="0" smtClean="0">
                <a:latin typeface="Baskerville Old Face" pitchFamily="18" charset="0"/>
              </a:rPr>
              <a:t>situación y </a:t>
            </a:r>
            <a:r>
              <a:rPr lang="es-BO" dirty="0">
                <a:latin typeface="Baskerville Old Face" pitchFamily="18" charset="0"/>
              </a:rPr>
              <a:t>construir los instrumentos pertinentes que permitan la recuperación.</a:t>
            </a:r>
          </a:p>
        </p:txBody>
      </p:sp>
    </p:spTree>
    <p:extLst>
      <p:ext uri="{BB962C8B-B14F-4D97-AF65-F5344CB8AC3E}">
        <p14:creationId xmlns:p14="http://schemas.microsoft.com/office/powerpoint/2010/main" val="96084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BO" dirty="0" smtClean="0">
                <a:latin typeface="Baskerville Old Face" pitchFamily="18" charset="0"/>
              </a:rPr>
              <a:t>La </a:t>
            </a:r>
            <a:r>
              <a:rPr lang="es-BO" dirty="0">
                <a:latin typeface="Baskerville Old Face" pitchFamily="18" charset="0"/>
              </a:rPr>
              <a:t>propia práctica del Trabajador Social, ha hecho del </a:t>
            </a:r>
            <a:r>
              <a:rPr lang="es-BO" dirty="0" smtClean="0">
                <a:latin typeface="Baskerville Old Face" pitchFamily="18" charset="0"/>
              </a:rPr>
              <a:t>informe una </a:t>
            </a:r>
            <a:r>
              <a:rPr lang="es-BO" dirty="0">
                <a:latin typeface="Baskerville Old Face" pitchFamily="18" charset="0"/>
              </a:rPr>
              <a:t>de las instancias de legitimación –o no- de la profesión. Estas dos </a:t>
            </a:r>
            <a:r>
              <a:rPr lang="es-BO" dirty="0" smtClean="0">
                <a:latin typeface="Baskerville Old Face" pitchFamily="18" charset="0"/>
              </a:rPr>
              <a:t>posibilidades, tienen </a:t>
            </a:r>
            <a:r>
              <a:rPr lang="es-BO" dirty="0">
                <a:latin typeface="Baskerville Old Face" pitchFamily="18" charset="0"/>
              </a:rPr>
              <a:t>que ver con el lugar que le otorgamos al informe: como parte constitutiva </a:t>
            </a:r>
            <a:r>
              <a:rPr lang="es-BO" dirty="0" smtClean="0">
                <a:latin typeface="Baskerville Old Face" pitchFamily="18" charset="0"/>
              </a:rPr>
              <a:t>de nuestro </a:t>
            </a:r>
            <a:r>
              <a:rPr lang="es-BO" dirty="0">
                <a:latin typeface="Baskerville Old Face" pitchFamily="18" charset="0"/>
              </a:rPr>
              <a:t>accionar o como requerimiento externo (de las instituciones, </a:t>
            </a:r>
            <a:r>
              <a:rPr lang="es-BO" dirty="0" smtClean="0">
                <a:latin typeface="Baskerville Old Face" pitchFamily="18" charset="0"/>
              </a:rPr>
              <a:t>otros profesionales</a:t>
            </a:r>
            <a:r>
              <a:rPr lang="es-BO" dirty="0">
                <a:latin typeface="Baskerville Old Face" pitchFamily="18" charset="0"/>
              </a:rPr>
              <a:t>, etc.).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Baskerville Old Face" pitchFamily="18" charset="0"/>
              </a:rPr>
              <a:t>El informe social:</a:t>
            </a:r>
            <a:endParaRPr lang="es-BO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9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BO" dirty="0" smtClean="0">
                <a:latin typeface="Baskerville Old Face" pitchFamily="18" charset="0"/>
              </a:rPr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s-BO" sz="3400" dirty="0">
              <a:latin typeface="Baskerville Old Face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s-BO" sz="3400" dirty="0" smtClean="0">
                <a:latin typeface="Baskerville Old Face" pitchFamily="18" charset="0"/>
              </a:rPr>
              <a:t>El </a:t>
            </a:r>
            <a:r>
              <a:rPr lang="es-BO" sz="3400" dirty="0">
                <a:latin typeface="Baskerville Old Face" pitchFamily="18" charset="0"/>
              </a:rPr>
              <a:t>profesional debe plantear, según la intervención, </a:t>
            </a:r>
            <a:r>
              <a:rPr lang="es-BO" sz="3400" b="1" dirty="0" smtClean="0">
                <a:latin typeface="Baskerville Old Face" pitchFamily="18" charset="0"/>
              </a:rPr>
              <a:t>cuando y </a:t>
            </a:r>
            <a:r>
              <a:rPr lang="es-BO" sz="3400" b="1" dirty="0">
                <a:latin typeface="Baskerville Old Face" pitchFamily="18" charset="0"/>
              </a:rPr>
              <a:t>para que </a:t>
            </a:r>
            <a:r>
              <a:rPr lang="es-BO" sz="3400" dirty="0">
                <a:latin typeface="Baskerville Old Face" pitchFamily="18" charset="0"/>
              </a:rPr>
              <a:t>se elabora un informe, teniendo en cuenta la particularidad de la </a:t>
            </a:r>
            <a:r>
              <a:rPr lang="es-BO" sz="3400" dirty="0" smtClean="0">
                <a:latin typeface="Baskerville Old Face" pitchFamily="18" charset="0"/>
              </a:rPr>
              <a:t>situación objeto </a:t>
            </a:r>
            <a:r>
              <a:rPr lang="es-BO" sz="3400" dirty="0">
                <a:latin typeface="Baskerville Old Face" pitchFamily="18" charset="0"/>
              </a:rPr>
              <a:t>de la acción profesional, y el </a:t>
            </a:r>
            <a:r>
              <a:rPr lang="es-BO" sz="3400" dirty="0" smtClean="0">
                <a:latin typeface="Baskerville Old Face" pitchFamily="18" charset="0"/>
              </a:rPr>
              <a:t>encuadre </a:t>
            </a:r>
            <a:r>
              <a:rPr lang="es-BO" sz="3400" dirty="0">
                <a:latin typeface="Baskerville Old Face" pitchFamily="18" charset="0"/>
              </a:rPr>
              <a:t>institucional</a:t>
            </a:r>
            <a:r>
              <a:rPr lang="es-BO" sz="3400" dirty="0" smtClean="0">
                <a:latin typeface="Baskerville Old Face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BO" sz="3400" dirty="0">
                <a:latin typeface="Baskerville Old Face" pitchFamily="18" charset="0"/>
              </a:rPr>
              <a:t>Contiene un alto grado </a:t>
            </a:r>
            <a:r>
              <a:rPr lang="es-BO" sz="3400" dirty="0" smtClean="0">
                <a:latin typeface="Baskerville Old Face" pitchFamily="18" charset="0"/>
              </a:rPr>
              <a:t>de conceptualización</a:t>
            </a:r>
            <a:r>
              <a:rPr lang="es-BO" sz="3400" dirty="0">
                <a:latin typeface="Baskerville Old Face" pitchFamily="18" charset="0"/>
              </a:rPr>
              <a:t>, y es la síntesis (parcial o aproximativa) de la </a:t>
            </a:r>
            <a:r>
              <a:rPr lang="es-BO" sz="3400" dirty="0" smtClean="0">
                <a:latin typeface="Baskerville Old Face" pitchFamily="18" charset="0"/>
              </a:rPr>
              <a:t>intervención profesional</a:t>
            </a:r>
            <a:r>
              <a:rPr lang="es-BO" sz="3400" dirty="0">
                <a:latin typeface="Baskerville Old Face" pitchFamily="18" charset="0"/>
              </a:rPr>
              <a:t>. En esta instancia, una vez más, se pone en juego todo el bagaje </a:t>
            </a:r>
            <a:r>
              <a:rPr lang="es-BO" sz="3400" dirty="0" smtClean="0">
                <a:latin typeface="Baskerville Old Face" pitchFamily="18" charset="0"/>
              </a:rPr>
              <a:t>teórico, técnico </a:t>
            </a:r>
            <a:r>
              <a:rPr lang="es-BO" sz="3400" dirty="0">
                <a:latin typeface="Baskerville Old Face" pitchFamily="18" charset="0"/>
              </a:rPr>
              <a:t>e instrumental desplegado en la acción profesional: matriz </a:t>
            </a:r>
            <a:r>
              <a:rPr lang="es-BO" sz="3400" dirty="0" smtClean="0">
                <a:latin typeface="Baskerville Old Face" pitchFamily="18" charset="0"/>
              </a:rPr>
              <a:t>conceptual, información </a:t>
            </a:r>
            <a:r>
              <a:rPr lang="es-BO" sz="3400" dirty="0">
                <a:latin typeface="Baskerville Old Face" pitchFamily="18" charset="0"/>
              </a:rPr>
              <a:t>captada a través de las técnicas usadas, análisis realizados, </a:t>
            </a:r>
            <a:r>
              <a:rPr lang="es-BO" sz="3400" dirty="0" smtClean="0">
                <a:latin typeface="Baskerville Old Face" pitchFamily="18" charset="0"/>
              </a:rPr>
              <a:t>registros utilizados</a:t>
            </a:r>
            <a:r>
              <a:rPr lang="es-BO" sz="3400" dirty="0">
                <a:latin typeface="Baskerville Old Fac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94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58200" cy="158417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/>
                <a:latin typeface="Baskerville Old Face" pitchFamily="18" charset="0"/>
              </a:rPr>
              <a:t/>
            </a:r>
            <a:br>
              <a:rPr lang="es-ES" b="1" dirty="0" smtClean="0">
                <a:effectLst/>
                <a:latin typeface="Baskerville Old Face" pitchFamily="18" charset="0"/>
              </a:rPr>
            </a:br>
            <a:r>
              <a:rPr lang="es-ES" b="1" dirty="0">
                <a:effectLst/>
                <a:latin typeface="Baskerville Old Face" pitchFamily="18" charset="0"/>
              </a:rPr>
              <a:t/>
            </a:r>
            <a:br>
              <a:rPr lang="es-ES" b="1" dirty="0">
                <a:effectLst/>
                <a:latin typeface="Baskerville Old Face" pitchFamily="18" charset="0"/>
              </a:rPr>
            </a:br>
            <a:r>
              <a:rPr lang="es-ES" b="1" dirty="0" smtClean="0">
                <a:effectLst/>
                <a:latin typeface="Baskerville Old Face" pitchFamily="18" charset="0"/>
              </a:rPr>
              <a:t>Instrumentos </a:t>
            </a:r>
            <a:r>
              <a:rPr lang="es-ES" b="1" dirty="0">
                <a:effectLst/>
                <a:latin typeface="Baskerville Old Face" pitchFamily="18" charset="0"/>
              </a:rPr>
              <a:t>de intervención </a:t>
            </a:r>
            <a:r>
              <a:rPr lang="es-ES" b="1" dirty="0" smtClean="0">
                <a:effectLst/>
                <a:latin typeface="Baskerville Old Face" pitchFamily="18" charset="0"/>
              </a:rPr>
              <a:t>en Trabajo Social </a:t>
            </a:r>
            <a:br>
              <a:rPr lang="es-ES" b="1" dirty="0" smtClean="0">
                <a:effectLst/>
                <a:latin typeface="Baskerville Old Face" pitchFamily="18" charset="0"/>
              </a:rPr>
            </a:br>
            <a:endParaRPr lang="es-ES" dirty="0">
              <a:effectLst/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352928" cy="4248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BO" b="1" dirty="0" smtClean="0">
                <a:effectLst/>
              </a:rPr>
              <a:t> </a:t>
            </a:r>
            <a:r>
              <a:rPr lang="es-BO" b="1" dirty="0">
                <a:effectLst/>
              </a:rPr>
              <a:t>Ezequiel </a:t>
            </a:r>
            <a:r>
              <a:rPr lang="es-BO" b="1" dirty="0" err="1">
                <a:effectLst/>
              </a:rPr>
              <a:t>Ander</a:t>
            </a:r>
            <a:r>
              <a:rPr lang="es-BO" b="1" dirty="0">
                <a:effectLst/>
              </a:rPr>
              <a:t> </a:t>
            </a:r>
            <a:r>
              <a:rPr lang="es-BO" b="1" dirty="0" err="1" smtClean="0">
                <a:effectLst/>
              </a:rPr>
              <a:t>Egg</a:t>
            </a:r>
            <a:r>
              <a:rPr lang="es-BO" b="1" dirty="0" smtClean="0">
                <a:effectLst/>
              </a:rPr>
              <a:t>  dice :</a:t>
            </a:r>
            <a:endParaRPr lang="es-ES" dirty="0">
              <a:latin typeface="Baskerville Old Face" pitchFamily="18" charset="0"/>
            </a:endParaRPr>
          </a:p>
          <a:p>
            <a:pPr algn="just"/>
            <a:endParaRPr lang="es-BO" dirty="0" smtClean="0">
              <a:effectLst/>
            </a:endParaRPr>
          </a:p>
          <a:p>
            <a:pPr algn="just"/>
            <a:r>
              <a:rPr lang="es-BO" dirty="0" smtClean="0">
                <a:effectLst/>
              </a:rPr>
              <a:t>Para </a:t>
            </a:r>
            <a:r>
              <a:rPr lang="es-BO" dirty="0">
                <a:effectLst/>
              </a:rPr>
              <a:t>que los instrumentos sean adecuados deben reunir algunos recursos</a:t>
            </a:r>
            <a:r>
              <a:rPr lang="es-BO" dirty="0" smtClean="0">
                <a:effectLst/>
              </a:rPr>
              <a:t>:</a:t>
            </a:r>
          </a:p>
          <a:p>
            <a:pPr algn="just"/>
            <a:endParaRPr lang="es-BO" dirty="0">
              <a:effectLst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s-BO" dirty="0">
                <a:effectLst/>
              </a:rPr>
              <a:t>Ser necesarios: escoger instrumentos y medios de los que se puede </a:t>
            </a:r>
            <a:r>
              <a:rPr lang="es-BO" dirty="0" smtClean="0">
                <a:effectLst/>
              </a:rPr>
              <a:t>prescindir.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BO" dirty="0" smtClean="0">
                <a:effectLst/>
              </a:rPr>
              <a:t>ser </a:t>
            </a:r>
            <a:r>
              <a:rPr lang="es-BO" dirty="0">
                <a:effectLst/>
              </a:rPr>
              <a:t>suficientes: en el sentido que se basten para alcanzar las metas y objetivos.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BO" dirty="0">
                <a:effectLst/>
              </a:rPr>
              <a:t>Ser  eficientes: que tengan capacidad para obtener los resultados propuestos en cuanto a la calidad y cantidad.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BO" dirty="0">
                <a:effectLst/>
              </a:rPr>
              <a:t>Ser eficaces: en cuanto los medios utilizados son los más idóneos en relación con los objetivos y propósitos que </a:t>
            </a:r>
            <a:endParaRPr lang="es-BO" dirty="0" smtClean="0">
              <a:effectLst/>
            </a:endParaRPr>
          </a:p>
          <a:p>
            <a:pPr algn="just"/>
            <a:endParaRPr lang="es-E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2800" dirty="0">
                <a:latin typeface="Baskerville Old Face" pitchFamily="18" charset="0"/>
              </a:rPr>
              <a:t>son  para plasmar las acciones que se llevan a cabo, además de desarrollar procedimientos particulares con el fin de dar respuestas a los requerimientos de los beneficiario  y su familia, siendo fundamental para su intervención social. </a:t>
            </a:r>
          </a:p>
          <a:p>
            <a:pPr marL="0" indent="0" algn="just">
              <a:buNone/>
            </a:pPr>
            <a:r>
              <a:rPr lang="es-ES" dirty="0"/>
              <a:t> </a:t>
            </a:r>
          </a:p>
          <a:p>
            <a:endParaRPr lang="es-B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>¿QUE </a:t>
            </a:r>
            <a:r>
              <a:rPr lang="es-ES" sz="3600" dirty="0"/>
              <a:t>SON LOS  INSTRUMENTOS PARA TRABAJO SOCIAL ?  </a:t>
            </a:r>
            <a:r>
              <a:rPr lang="es-ES" dirty="0"/>
              <a:t/>
            </a:r>
            <a:br>
              <a:rPr lang="es-ES" dirty="0"/>
            </a:b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5307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35496"/>
          </a:xfrm>
        </p:spPr>
        <p:txBody>
          <a:bodyPr>
            <a:normAutofit fontScale="90000"/>
          </a:bodyPr>
          <a:lstStyle/>
          <a:p>
            <a:r>
              <a:rPr lang="es-ES" dirty="0"/>
              <a:t> </a:t>
            </a:r>
            <a:br>
              <a:rPr lang="es-ES" dirty="0"/>
            </a:br>
            <a:r>
              <a:rPr lang="es-ES" dirty="0">
                <a:latin typeface="Baskerville Old Face" pitchFamily="18" charset="0"/>
              </a:rPr>
              <a:t>Los instrumentos de Trabajo Social son las siguientes</a:t>
            </a:r>
            <a:r>
              <a:rPr lang="es-ES" dirty="0" smtClean="0">
                <a:latin typeface="Baskerville Old Face" pitchFamily="18" charset="0"/>
              </a:rPr>
              <a:t>:</a:t>
            </a:r>
            <a:endParaRPr lang="es-ES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04800" y="2204864"/>
            <a:ext cx="8227640" cy="172819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s-ES" b="1" dirty="0"/>
              <a:t>Mapas </a:t>
            </a:r>
          </a:p>
          <a:p>
            <a:pPr marL="0" indent="0">
              <a:buNone/>
            </a:pPr>
            <a:r>
              <a:rPr lang="es-ES" dirty="0"/>
              <a:t>Es el dibujo en el que se localizan las calles, mercados, ríos, tiendas donde hacemos el estudio del caso(croquis)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395536" y="3789040"/>
            <a:ext cx="7992888" cy="22322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b="1" dirty="0"/>
              <a:t>Guía de entrevistas </a:t>
            </a:r>
          </a:p>
          <a:p>
            <a:pPr marL="0" indent="0">
              <a:buNone/>
            </a:pPr>
            <a:r>
              <a:rPr lang="es-ES" dirty="0"/>
              <a:t>se trata de un alistado de aspectos a considerar durante la entrevista según su objetivo y el  tipo de persona que se está entrevistando </a:t>
            </a:r>
          </a:p>
          <a:p>
            <a:pPr>
              <a:buFont typeface="Wingdings" pitchFamily="2" charset="2"/>
              <a:buChar char="v"/>
            </a:pPr>
            <a:endParaRPr lang="es-E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4191000" cy="5616624"/>
          </a:xfrm>
        </p:spPr>
        <p:txBody>
          <a:bodyPr>
            <a:normAutofit/>
          </a:bodyPr>
          <a:lstStyle/>
          <a:p>
            <a:pPr lvl="0"/>
            <a:r>
              <a:rPr lang="es-ES" b="1" dirty="0" err="1"/>
              <a:t>Familiograma</a:t>
            </a:r>
            <a:r>
              <a:rPr lang="es-ES" b="1" dirty="0"/>
              <a:t>:</a:t>
            </a:r>
          </a:p>
          <a:p>
            <a:pPr marL="0" lvl="0" indent="0">
              <a:buNone/>
            </a:pPr>
            <a:r>
              <a:rPr lang="es-ES" dirty="0"/>
              <a:t>Permite de manera rápida evaluar la complejidad del sistema familiar y generar hipótesis sobre la familia</a:t>
            </a:r>
          </a:p>
          <a:p>
            <a:pPr marL="0" lvl="0" indent="0">
              <a:buNone/>
            </a:pPr>
            <a:r>
              <a:rPr lang="es-ES" dirty="0"/>
              <a:t>comprende tres niveles : Trazado del grafico, registro de información y  delineado de relaciones familiares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2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68952" cy="1800200"/>
          </a:xfrm>
        </p:spPr>
        <p:txBody>
          <a:bodyPr>
            <a:normAutofit/>
          </a:bodyPr>
          <a:lstStyle/>
          <a:p>
            <a:pPr lvl="0"/>
            <a:r>
              <a:rPr lang="es-ES" b="1" dirty="0"/>
              <a:t>Diario de campo:</a:t>
            </a:r>
          </a:p>
          <a:p>
            <a:pPr marL="0" indent="0">
              <a:buNone/>
            </a:pPr>
            <a:r>
              <a:rPr lang="es-ES" dirty="0"/>
              <a:t>Se elabora de forma individual  y en el se registran todos los hechos, situaciones y acciones percibidas y/o ejecutadas por los beneficiarios y todo el equipo de trabajo</a:t>
            </a:r>
          </a:p>
          <a:p>
            <a:pPr lvl="0"/>
            <a:endParaRPr lang="es-ES" dirty="0"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04971"/>
            <a:ext cx="3347864" cy="445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2387787"/>
            <a:ext cx="5086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Cuaderno de notas :</a:t>
            </a:r>
          </a:p>
          <a:p>
            <a:r>
              <a:rPr lang="es-ES" sz="2800" dirty="0"/>
              <a:t>Cuaderno en el que se hace el registro de los hechos más significativos de una actividad profesional, puede comprender datos como fechas, nombre y domicilios, decir que es muy significativo para poder obviarla.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264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dirty="0">
                <a:latin typeface="Baskerville Old Face" pitchFamily="18" charset="0"/>
              </a:rPr>
              <a:t>Amy Gordon Hamilton </a:t>
            </a:r>
            <a:r>
              <a:rPr lang="es-BO" dirty="0" smtClean="0">
                <a:latin typeface="Baskerville Old Face" pitchFamily="18" charset="0"/>
              </a:rPr>
              <a:t> </a:t>
            </a:r>
            <a:r>
              <a:rPr lang="es-BO" dirty="0">
                <a:latin typeface="Baskerville Old Face" pitchFamily="18" charset="0"/>
              </a:rPr>
              <a:t>nos dice que:</a:t>
            </a:r>
          </a:p>
          <a:p>
            <a:r>
              <a:rPr lang="es-BO" dirty="0">
                <a:latin typeface="Baskerville Old Face" pitchFamily="18" charset="0"/>
              </a:rPr>
              <a:t>El Trabajo Social, incluso más explícitamente, está</a:t>
            </a:r>
          </a:p>
          <a:p>
            <a:pPr marL="0" indent="0">
              <a:buNone/>
            </a:pPr>
            <a:r>
              <a:rPr lang="es-BO" dirty="0">
                <a:latin typeface="Baskerville Old Face" pitchFamily="18" charset="0"/>
              </a:rPr>
              <a:t>dirigido no solo hacia intereses materiales, pleno </a:t>
            </a:r>
            <a:r>
              <a:rPr lang="es-BO" dirty="0" smtClean="0">
                <a:latin typeface="Baskerville Old Face" pitchFamily="18" charset="0"/>
              </a:rPr>
              <a:t>empleo, niveles </a:t>
            </a:r>
            <a:r>
              <a:rPr lang="es-BO" dirty="0">
                <a:latin typeface="Baskerville Old Face" pitchFamily="18" charset="0"/>
              </a:rPr>
              <a:t>de vida adecuados, sino a los </a:t>
            </a:r>
            <a:r>
              <a:rPr lang="es-BO" dirty="0" smtClean="0">
                <a:latin typeface="Baskerville Old Face" pitchFamily="18" charset="0"/>
              </a:rPr>
              <a:t>problemas éticos </a:t>
            </a:r>
            <a:r>
              <a:rPr lang="es-BO" dirty="0">
                <a:latin typeface="Baskerville Old Face" pitchFamily="18" charset="0"/>
              </a:rPr>
              <a:t>y estéticos de la sociedad. El Trabajo Social </a:t>
            </a:r>
            <a:r>
              <a:rPr lang="es-BO" dirty="0" smtClean="0">
                <a:latin typeface="Baskerville Old Face" pitchFamily="18" charset="0"/>
              </a:rPr>
              <a:t>se interesa </a:t>
            </a:r>
            <a:r>
              <a:rPr lang="es-BO" dirty="0">
                <a:latin typeface="Baskerville Old Face" pitchFamily="18" charset="0"/>
              </a:rPr>
              <a:t>por la autodeterminación, por el </a:t>
            </a:r>
            <a:r>
              <a:rPr lang="es-BO" dirty="0" smtClean="0">
                <a:latin typeface="Baskerville Old Face" pitchFamily="18" charset="0"/>
              </a:rPr>
              <a:t>desarrollo personal</a:t>
            </a:r>
            <a:r>
              <a:rPr lang="es-BO" dirty="0">
                <a:latin typeface="Baskerville Old Face" pitchFamily="18" charset="0"/>
              </a:rPr>
              <a:t>, por los derechos, por la justicia, por la </a:t>
            </a:r>
            <a:r>
              <a:rPr lang="es-BO" dirty="0" smtClean="0">
                <a:latin typeface="Baskerville Old Face" pitchFamily="18" charset="0"/>
              </a:rPr>
              <a:t>tolerancia étnica </a:t>
            </a:r>
            <a:r>
              <a:rPr lang="es-BO" dirty="0">
                <a:latin typeface="Baskerville Old Face" pitchFamily="18" charset="0"/>
              </a:rPr>
              <a:t>y religiosa, por la seguridad </a:t>
            </a:r>
            <a:r>
              <a:rPr lang="es-BO" dirty="0" smtClean="0">
                <a:latin typeface="Baskerville Old Face" pitchFamily="18" charset="0"/>
              </a:rPr>
              <a:t>familiar, en </a:t>
            </a:r>
            <a:r>
              <a:rPr lang="es-BO" dirty="0">
                <a:latin typeface="Baskerville Old Face" pitchFamily="18" charset="0"/>
              </a:rPr>
              <a:t>resumen, por los ideales democráticos.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 smtClean="0">
                <a:latin typeface="Baskerville Old Face" pitchFamily="18" charset="0"/>
              </a:rPr>
              <a:t>TRABAJO SOCIAL</a:t>
            </a:r>
            <a:endParaRPr lang="es-BO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1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8136904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7544" y="2132856"/>
            <a:ext cx="7992888" cy="3816424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>
                <a:latin typeface="Baskerville Old Face" pitchFamily="18" charset="0"/>
              </a:rPr>
              <a:t>Cuestionario:</a:t>
            </a:r>
            <a:endParaRPr lang="es-ES" b="1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ES" dirty="0">
                <a:latin typeface="Baskerville Old Face" pitchFamily="18" charset="0"/>
              </a:rPr>
              <a:t>Conjunto de cuestiones o preguntas que deben ser </a:t>
            </a:r>
            <a:r>
              <a:rPr lang="es-ES" dirty="0" smtClean="0">
                <a:latin typeface="Baskerville Old Face" pitchFamily="18" charset="0"/>
              </a:rPr>
              <a:t>contestadas: test </a:t>
            </a:r>
            <a:r>
              <a:rPr lang="es-ES" dirty="0">
                <a:latin typeface="Baskerville Old Face" pitchFamily="18" charset="0"/>
              </a:rPr>
              <a:t>o prueba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6624736" cy="3431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04800" y="620688"/>
            <a:ext cx="8083624" cy="49685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ES" sz="3400" b="1" dirty="0">
                <a:latin typeface="Baskerville Old Face" pitchFamily="18" charset="0"/>
              </a:rPr>
              <a:t>Ficha social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3400" dirty="0">
                <a:latin typeface="Baskerville Old Face" pitchFamily="18" charset="0"/>
              </a:rPr>
              <a:t>Es un instrumento de trabajo en el que se registra  la información en forma susceptible de ser ordenada, es la parte común sistematizable y cuantificable de la historia </a:t>
            </a:r>
            <a:r>
              <a:rPr lang="es-ES" sz="3400" dirty="0" smtClean="0">
                <a:latin typeface="Baskerville Old Face" pitchFamily="18" charset="0"/>
              </a:rPr>
              <a:t>social. El </a:t>
            </a:r>
            <a:r>
              <a:rPr lang="es-ES" sz="3400" dirty="0">
                <a:latin typeface="Baskerville Old Face" pitchFamily="18" charset="0"/>
              </a:rPr>
              <a:t>objetivo </a:t>
            </a:r>
            <a:r>
              <a:rPr lang="es-ES" sz="3400" dirty="0" smtClean="0">
                <a:latin typeface="Baskerville Old Face" pitchFamily="18" charset="0"/>
              </a:rPr>
              <a:t>es detectar </a:t>
            </a:r>
            <a:r>
              <a:rPr lang="es-ES" sz="3400" dirty="0">
                <a:latin typeface="Baskerville Old Face" pitchFamily="18" charset="0"/>
              </a:rPr>
              <a:t>problemas.  Es fuente de datos para el informe social .</a:t>
            </a:r>
          </a:p>
          <a:p>
            <a:pPr marL="0" indent="0">
              <a:buNone/>
            </a:pPr>
            <a:r>
              <a:rPr lang="es-ES" sz="3400" dirty="0">
                <a:latin typeface="Baskerville Old Face" pitchFamily="18" charset="0"/>
              </a:rPr>
              <a:t>Está compuesta por 4 componentes:</a:t>
            </a:r>
          </a:p>
          <a:p>
            <a:pPr lvl="0"/>
            <a:r>
              <a:rPr lang="es-ES" sz="3400" dirty="0">
                <a:latin typeface="Baskerville Old Face" pitchFamily="18" charset="0"/>
              </a:rPr>
              <a:t>Datos usuario</a:t>
            </a:r>
          </a:p>
          <a:p>
            <a:pPr lvl="0"/>
            <a:r>
              <a:rPr lang="es-ES" sz="3400" dirty="0">
                <a:latin typeface="Baskerville Old Face" pitchFamily="18" charset="0"/>
              </a:rPr>
              <a:t>Datos socio-familiares</a:t>
            </a:r>
          </a:p>
          <a:p>
            <a:pPr lvl="0"/>
            <a:r>
              <a:rPr lang="es-ES" sz="3400" dirty="0">
                <a:latin typeface="Baskerville Old Face" pitchFamily="18" charset="0"/>
              </a:rPr>
              <a:t>Datos de habitad</a:t>
            </a:r>
          </a:p>
          <a:p>
            <a:pPr lvl="0"/>
            <a:r>
              <a:rPr lang="es-ES" sz="3400" dirty="0">
                <a:latin typeface="Baskerville Old Face" pitchFamily="18" charset="0"/>
              </a:rPr>
              <a:t>Datos de intervención social</a:t>
            </a: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59221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33913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600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8588"/>
            <a:ext cx="609600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5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BO" dirty="0" err="1" smtClean="0"/>
              <a:t>Ander</a:t>
            </a:r>
            <a:r>
              <a:rPr lang="es-BO" dirty="0" smtClean="0"/>
              <a:t> </a:t>
            </a:r>
            <a:r>
              <a:rPr lang="es-BO" dirty="0" err="1" smtClean="0"/>
              <a:t>Egg</a:t>
            </a:r>
            <a:r>
              <a:rPr lang="es-BO" dirty="0" smtClean="0"/>
              <a:t>, Ezequiel </a:t>
            </a:r>
            <a:r>
              <a:rPr lang="es-AR" dirty="0"/>
              <a:t>§  </a:t>
            </a:r>
            <a:r>
              <a:rPr lang="es-AR" i="1" dirty="0"/>
              <a:t>Técnicas de investigación social</a:t>
            </a:r>
            <a:r>
              <a:rPr lang="es-AR" dirty="0"/>
              <a:t>. México: </a:t>
            </a:r>
            <a:r>
              <a:rPr lang="es-AR" dirty="0" err="1"/>
              <a:t>Humanitas</a:t>
            </a:r>
            <a:r>
              <a:rPr lang="es-AR" dirty="0"/>
              <a:t>, 1965 </a:t>
            </a:r>
            <a:endParaRPr lang="es-AR" dirty="0" smtClean="0"/>
          </a:p>
          <a:p>
            <a:r>
              <a:rPr lang="es-ES" dirty="0" smtClean="0"/>
              <a:t>Cifuentes</a:t>
            </a:r>
            <a:r>
              <a:rPr lang="es-ES" dirty="0"/>
              <a:t>, R.M. (2004). </a:t>
            </a:r>
            <a:r>
              <a:rPr lang="es-ES" b="1" i="1" dirty="0"/>
              <a:t>Aportes para “leer” la intervención de Trabajo Social</a:t>
            </a:r>
            <a:r>
              <a:rPr lang="es-ES" dirty="0"/>
              <a:t>. Costa Rica: SLETS. </a:t>
            </a:r>
          </a:p>
          <a:p>
            <a:r>
              <a:rPr lang="es-ES" dirty="0"/>
              <a:t>Quintero </a:t>
            </a:r>
            <a:r>
              <a:rPr lang="es-ES" dirty="0" err="1"/>
              <a:t>Arina</a:t>
            </a:r>
            <a:r>
              <a:rPr lang="es-ES" dirty="0"/>
              <a:t> y Juan Leonel , sujeto y educación ,editorial universidad de </a:t>
            </a:r>
            <a:r>
              <a:rPr lang="es-ES" dirty="0" err="1"/>
              <a:t>antioca</a:t>
            </a:r>
            <a:endParaRPr lang="es-ES" dirty="0"/>
          </a:p>
          <a:p>
            <a:r>
              <a:rPr lang="es-AR" i="1" dirty="0"/>
              <a:t>Diccionario de trabajo social</a:t>
            </a:r>
            <a:r>
              <a:rPr lang="es-AR" dirty="0"/>
              <a:t>. Alicante (España): Caja de Ahorros de Alicante y Murcia, </a:t>
            </a:r>
            <a:r>
              <a:rPr lang="es-AR" dirty="0" smtClean="0"/>
              <a:t>1981</a:t>
            </a:r>
            <a:endParaRPr lang="es-ES" dirty="0"/>
          </a:p>
          <a:p>
            <a:r>
              <a:rPr lang="es-ES" dirty="0"/>
              <a:t>WWW.  técnicas e instrumentos de la investigación .com.bo</a:t>
            </a:r>
          </a:p>
          <a:p>
            <a:endParaRPr lang="es-B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043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6" y="2060848"/>
            <a:ext cx="872856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7064" y="643536"/>
            <a:ext cx="8686800" cy="841248"/>
          </a:xfrm>
        </p:spPr>
        <p:txBody>
          <a:bodyPr/>
          <a:lstStyle/>
          <a:p>
            <a:pPr algn="ctr"/>
            <a:r>
              <a:rPr lang="es-BO" dirty="0" smtClean="0"/>
              <a:t>GRACIAS !!!!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059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BO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s-BO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BO" dirty="0" smtClean="0">
                <a:latin typeface="Baskerville Old Face" pitchFamily="18" charset="0"/>
              </a:rPr>
              <a:t>Mary </a:t>
            </a:r>
            <a:r>
              <a:rPr lang="es-BO" dirty="0">
                <a:latin typeface="Baskerville Old Face" pitchFamily="18" charset="0"/>
              </a:rPr>
              <a:t>Richmond estaba preocupada por la construcción de los principios epistemológicos y teóricos del trabajo social. en su libro </a:t>
            </a:r>
            <a:r>
              <a:rPr lang="es-BO" i="1" dirty="0">
                <a:latin typeface="Baskerville Old Face" pitchFamily="18" charset="0"/>
              </a:rPr>
              <a:t>social diagnosis </a:t>
            </a:r>
            <a:r>
              <a:rPr lang="es-BO" dirty="0">
                <a:latin typeface="Baskerville Old Face" pitchFamily="18" charset="0"/>
              </a:rPr>
              <a:t>de 1917 consigue elaborar el cuerpo teórico de la práctica que realizaban los profesionales en los comienzos de esta profesión, sistematizando y diseñando un proceso metodológico claro y ordenado para la intervención individual-familiar y social.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36881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s-BO" dirty="0">
                <a:latin typeface="Baskerville Old Face" pitchFamily="18" charset="0"/>
              </a:rPr>
              <a:t>Por lo tanto podemos </a:t>
            </a:r>
            <a:r>
              <a:rPr lang="es-BO" dirty="0" smtClean="0">
                <a:latin typeface="Baskerville Old Face" pitchFamily="18" charset="0"/>
              </a:rPr>
              <a:t>plantear al </a:t>
            </a:r>
            <a:r>
              <a:rPr lang="es-BO" dirty="0">
                <a:latin typeface="Baskerville Old Face" pitchFamily="18" charset="0"/>
              </a:rPr>
              <a:t>método como una estrategia que se sigue para abordar un recorte de lo real (</a:t>
            </a:r>
            <a:r>
              <a:rPr lang="es-BO" dirty="0" smtClean="0">
                <a:latin typeface="Baskerville Old Face" pitchFamily="18" charset="0"/>
              </a:rPr>
              <a:t>objeto, fenómeno</a:t>
            </a:r>
            <a:r>
              <a:rPr lang="es-BO" dirty="0">
                <a:latin typeface="Baskerville Old Face" pitchFamily="18" charset="0"/>
              </a:rPr>
              <a:t>, situación) desde una perspectiva </a:t>
            </a:r>
            <a:r>
              <a:rPr lang="es-BO" dirty="0" smtClean="0">
                <a:latin typeface="Baskerville Old Face" pitchFamily="18" charset="0"/>
              </a:rPr>
              <a:t>  teórica </a:t>
            </a:r>
            <a:r>
              <a:rPr lang="es-BO" dirty="0">
                <a:latin typeface="Baskerville Old Face" pitchFamily="18" charset="0"/>
              </a:rPr>
              <a:t>– epistemológica que </a:t>
            </a:r>
            <a:r>
              <a:rPr lang="es-BO" dirty="0" smtClean="0">
                <a:latin typeface="Baskerville Old Face" pitchFamily="18" charset="0"/>
              </a:rPr>
              <a:t>establece los </a:t>
            </a:r>
            <a:r>
              <a:rPr lang="es-BO" dirty="0">
                <a:latin typeface="Baskerville Old Face" pitchFamily="18" charset="0"/>
              </a:rPr>
              <a:t>criterios de selección y construcción de técnicas y procedimientos </a:t>
            </a:r>
            <a:r>
              <a:rPr lang="es-BO" dirty="0" smtClean="0">
                <a:latin typeface="Baskerville Old Face" pitchFamily="18" charset="0"/>
              </a:rPr>
              <a:t>específicos teniendo </a:t>
            </a:r>
            <a:r>
              <a:rPr lang="es-BO" dirty="0">
                <a:latin typeface="Baskerville Old Face" pitchFamily="18" charset="0"/>
              </a:rPr>
              <a:t>en cuenta las características particulares y la forma, también particular </a:t>
            </a:r>
            <a:r>
              <a:rPr lang="es-BO" dirty="0" smtClean="0">
                <a:latin typeface="Baskerville Old Face" pitchFamily="18" charset="0"/>
              </a:rPr>
              <a:t>en que </a:t>
            </a:r>
            <a:r>
              <a:rPr lang="es-BO" dirty="0">
                <a:latin typeface="Baskerville Old Face" pitchFamily="18" charset="0"/>
              </a:rPr>
              <a:t>ha de ser abordado.</a:t>
            </a:r>
          </a:p>
        </p:txBody>
      </p:sp>
    </p:spTree>
    <p:extLst>
      <p:ext uri="{BB962C8B-B14F-4D97-AF65-F5344CB8AC3E}">
        <p14:creationId xmlns:p14="http://schemas.microsoft.com/office/powerpoint/2010/main" val="38960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857995"/>
            <a:ext cx="8686800" cy="47393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BO" sz="2800" dirty="0" smtClean="0">
              <a:latin typeface="Baskerville Old Face" pitchFamily="18" charset="0"/>
            </a:endParaRPr>
          </a:p>
          <a:p>
            <a:pPr marL="0" indent="0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s-BO" dirty="0" smtClean="0">
                <a:latin typeface="Baskerville Old Face" pitchFamily="18" charset="0"/>
              </a:rPr>
              <a:t>En </a:t>
            </a:r>
            <a:r>
              <a:rPr lang="es-BO" dirty="0">
                <a:latin typeface="Baskerville Old Face" pitchFamily="18" charset="0"/>
              </a:rPr>
              <a:t>Trabajo Social, las técnicas e instrumentos de intervención no difieren de las </a:t>
            </a:r>
            <a:r>
              <a:rPr lang="es-BO" dirty="0" smtClean="0">
                <a:latin typeface="Baskerville Old Face" pitchFamily="18" charset="0"/>
              </a:rPr>
              <a:t>que se </a:t>
            </a:r>
            <a:r>
              <a:rPr lang="es-BO" dirty="0">
                <a:latin typeface="Baskerville Old Face" pitchFamily="18" charset="0"/>
              </a:rPr>
              <a:t>usan en las demás disciplinas sociales, sino que dependen de las corrientes </a:t>
            </a:r>
            <a:r>
              <a:rPr lang="es-BO" dirty="0" smtClean="0">
                <a:latin typeface="Baskerville Old Face" pitchFamily="18" charset="0"/>
              </a:rPr>
              <a:t>teórico– </a:t>
            </a:r>
            <a:r>
              <a:rPr lang="es-BO" dirty="0">
                <a:latin typeface="Baskerville Old Face" pitchFamily="18" charset="0"/>
              </a:rPr>
              <a:t>epistemológicas en que se inscribe la práctica profesional, y de la resignificación </a:t>
            </a:r>
            <a:r>
              <a:rPr lang="es-BO" dirty="0" smtClean="0">
                <a:latin typeface="Baskerville Old Face" pitchFamily="18" charset="0"/>
              </a:rPr>
              <a:t>en función </a:t>
            </a:r>
            <a:r>
              <a:rPr lang="es-BO" dirty="0">
                <a:latin typeface="Baskerville Old Face" pitchFamily="18" charset="0"/>
              </a:rPr>
              <a:t>de las particularidades de la </a:t>
            </a:r>
            <a:r>
              <a:rPr lang="es-BO" dirty="0" smtClean="0">
                <a:latin typeface="Baskerville Old Face" pitchFamily="18" charset="0"/>
              </a:rPr>
              <a:t>profesión.</a:t>
            </a:r>
          </a:p>
          <a:p>
            <a:pPr marL="0" indent="0">
              <a:buNone/>
            </a:pPr>
            <a:endParaRPr lang="es-BO" sz="2800" dirty="0">
              <a:latin typeface="Baskerville Old Face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387624"/>
          </a:xfrm>
        </p:spPr>
        <p:txBody>
          <a:bodyPr>
            <a:normAutofit/>
          </a:bodyPr>
          <a:lstStyle/>
          <a:p>
            <a:pPr algn="ctr"/>
            <a:r>
              <a:rPr lang="es-BO" sz="2800" dirty="0">
                <a:latin typeface="Baskerville Old Face" pitchFamily="18" charset="0"/>
              </a:rPr>
              <a:t>Técnicas e instrumentos en la intervención </a:t>
            </a:r>
            <a:r>
              <a:rPr lang="es-BO" sz="2800" dirty="0" smtClean="0">
                <a:latin typeface="Baskerville Old Face" pitchFamily="18" charset="0"/>
              </a:rPr>
              <a:t>del </a:t>
            </a:r>
            <a:br>
              <a:rPr lang="es-BO" sz="2800" dirty="0" smtClean="0">
                <a:latin typeface="Baskerville Old Face" pitchFamily="18" charset="0"/>
              </a:rPr>
            </a:br>
            <a:r>
              <a:rPr lang="es-BO" sz="2800" dirty="0" smtClean="0">
                <a:latin typeface="Baskerville Old Face" pitchFamily="18" charset="0"/>
              </a:rPr>
              <a:t> Trabajo </a:t>
            </a:r>
            <a:r>
              <a:rPr lang="es-BO" sz="2800" dirty="0">
                <a:latin typeface="Baskerville Old Face" pitchFamily="18" charset="0"/>
              </a:rPr>
              <a:t>S</a:t>
            </a:r>
            <a:r>
              <a:rPr lang="es-BO" sz="2800" dirty="0" smtClean="0">
                <a:latin typeface="Baskerville Old Face" pitchFamily="18" charset="0"/>
              </a:rPr>
              <a:t>ocial</a:t>
            </a:r>
            <a:endParaRPr lang="es-BO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4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>
              <a:buNone/>
            </a:pPr>
            <a:endParaRPr lang="es-BO" dirty="0">
              <a:latin typeface="Baskerville Old Face" pitchFamily="18" charset="0"/>
            </a:endParaRPr>
          </a:p>
          <a:p>
            <a:pPr marL="0" indent="0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BO" dirty="0" smtClean="0">
                <a:latin typeface="Baskerville Old Face" pitchFamily="18" charset="0"/>
              </a:rPr>
              <a:t>La </a:t>
            </a:r>
            <a:r>
              <a:rPr lang="es-BO" dirty="0">
                <a:latin typeface="Baskerville Old Face" pitchFamily="18" charset="0"/>
              </a:rPr>
              <a:t>mirada particular del Trabajo Social se dirige a los obstáculos y conflictos que presentan ciertos sujetos para dar respuesta a sus necesidades, sean éstas materiales o simbólicas, o dicho con otra manera, para garantizar su producción y reproducción social, el uso de las técnicas tendrá como papel central capturar la particularidad con que se expresan esos obstáculos y conflictos en relación con </a:t>
            </a:r>
            <a:r>
              <a:rPr lang="es-BO" dirty="0" smtClean="0">
                <a:latin typeface="Baskerville Old Face" pitchFamily="18" charset="0"/>
              </a:rPr>
              <a:t>las condiciones </a:t>
            </a:r>
            <a:r>
              <a:rPr lang="es-BO" dirty="0">
                <a:latin typeface="Baskerville Old Face" pitchFamily="18" charset="0"/>
              </a:rPr>
              <a:t>de vida. </a:t>
            </a:r>
          </a:p>
          <a:p>
            <a:endParaRPr lang="es-BO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2525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BO" dirty="0" smtClean="0">
                <a:latin typeface="Baskerville Old Face" pitchFamily="18" charset="0"/>
              </a:rPr>
              <a:t>Esta </a:t>
            </a:r>
            <a:r>
              <a:rPr lang="es-BO" dirty="0">
                <a:latin typeface="Baskerville Old Face" pitchFamily="18" charset="0"/>
              </a:rPr>
              <a:t>técnica puede ser entendida como considera Miguel Beltrán Villalva como </a:t>
            </a:r>
            <a:r>
              <a:rPr lang="es-BO" dirty="0" smtClean="0">
                <a:latin typeface="Baskerville Old Face" pitchFamily="18" charset="0"/>
              </a:rPr>
              <a:t>“... herramienta </a:t>
            </a:r>
            <a:r>
              <a:rPr lang="es-BO" dirty="0">
                <a:latin typeface="Baskerville Old Face" pitchFamily="18" charset="0"/>
              </a:rPr>
              <a:t>inmediata de producción de datos relativos al comportamiento verbal y </a:t>
            </a:r>
            <a:r>
              <a:rPr lang="es-BO" dirty="0" smtClean="0">
                <a:latin typeface="Baskerville Old Face" pitchFamily="18" charset="0"/>
              </a:rPr>
              <a:t>no verbal </a:t>
            </a:r>
            <a:r>
              <a:rPr lang="es-BO" dirty="0">
                <a:latin typeface="Baskerville Old Face" pitchFamily="18" charset="0"/>
              </a:rPr>
              <a:t>de individuos y grupos </a:t>
            </a:r>
            <a:r>
              <a:rPr lang="es-BO" dirty="0" smtClean="0">
                <a:latin typeface="Baskerville Old Face" pitchFamily="18" charset="0"/>
              </a:rPr>
              <a:t>en determinadas </a:t>
            </a:r>
            <a:r>
              <a:rPr lang="es-BO" dirty="0">
                <a:latin typeface="Baskerville Old Face" pitchFamily="18" charset="0"/>
              </a:rPr>
              <a:t>situaciones, con objeto de </a:t>
            </a:r>
            <a:r>
              <a:rPr lang="es-BO" dirty="0" smtClean="0">
                <a:latin typeface="Baskerville Old Face" pitchFamily="18" charset="0"/>
              </a:rPr>
              <a:t>inferir conclusiones </a:t>
            </a:r>
            <a:r>
              <a:rPr lang="es-BO" dirty="0">
                <a:latin typeface="Baskerville Old Face" pitchFamily="18" charset="0"/>
              </a:rPr>
              <a:t>sobre estructuras, instituciones o procesos </a:t>
            </a:r>
            <a:r>
              <a:rPr lang="es-BO" dirty="0" smtClean="0">
                <a:latin typeface="Baskerville Old Face" pitchFamily="18" charset="0"/>
              </a:rPr>
              <a:t>sociales».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BO" dirty="0" smtClean="0">
                <a:latin typeface="Baskerville Old Face" pitchFamily="18" charset="0"/>
              </a:rPr>
              <a:t>Este </a:t>
            </a:r>
            <a:r>
              <a:rPr lang="es-BO" dirty="0">
                <a:latin typeface="Baskerville Old Face" pitchFamily="18" charset="0"/>
              </a:rPr>
              <a:t>autor otorga </a:t>
            </a:r>
            <a:r>
              <a:rPr lang="es-BO" dirty="0" smtClean="0">
                <a:latin typeface="Baskerville Old Face" pitchFamily="18" charset="0"/>
              </a:rPr>
              <a:t>la adjetivación </a:t>
            </a:r>
            <a:r>
              <a:rPr lang="es-BO" dirty="0">
                <a:latin typeface="Baskerville Old Face" pitchFamily="18" charset="0"/>
              </a:rPr>
              <a:t>de inmediata ya que no requieren de </a:t>
            </a:r>
            <a:r>
              <a:rPr lang="es-BO" dirty="0" smtClean="0">
                <a:latin typeface="Baskerville Old Face" pitchFamily="18" charset="0"/>
              </a:rPr>
              <a:t>instrumentos,</a:t>
            </a:r>
            <a:r>
              <a:rPr lang="es-BO" dirty="0" smtClean="0"/>
              <a:t> </a:t>
            </a:r>
            <a:r>
              <a:rPr lang="es-BO" dirty="0">
                <a:latin typeface="Baskerville Old Face" pitchFamily="18" charset="0"/>
              </a:rPr>
              <a:t>sino que el investigador entra directamente en contacto con lo </a:t>
            </a:r>
            <a:r>
              <a:rPr lang="es-BO" dirty="0" smtClean="0">
                <a:latin typeface="Baskerville Old Face" pitchFamily="18" charset="0"/>
              </a:rPr>
              <a:t>observado.</a:t>
            </a:r>
            <a:endParaRPr lang="es-BO" dirty="0">
              <a:latin typeface="Baskerville Old Face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BO" b="1" i="1" dirty="0"/>
              <a:t>Observación:</a:t>
            </a:r>
            <a:br>
              <a:rPr lang="es-BO" b="1" i="1" dirty="0"/>
            </a:b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08265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8686800" cy="6264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BO" sz="2800" dirty="0">
                <a:latin typeface="Baskerville Old Face" pitchFamily="18" charset="0"/>
              </a:rPr>
              <a:t>En este sentido, la observación puede ser usada como una técnica principal </a:t>
            </a:r>
            <a:r>
              <a:rPr lang="es-BO" sz="2800" dirty="0" smtClean="0">
                <a:latin typeface="Baskerville Old Face" pitchFamily="18" charset="0"/>
              </a:rPr>
              <a:t>de producción </a:t>
            </a:r>
            <a:r>
              <a:rPr lang="es-BO" sz="2800" dirty="0">
                <a:latin typeface="Baskerville Old Face" pitchFamily="18" charset="0"/>
              </a:rPr>
              <a:t>de conocimientos, o como herramienta complementaria de </a:t>
            </a:r>
            <a:r>
              <a:rPr lang="es-BO" sz="2800" dirty="0" smtClean="0">
                <a:latin typeface="Baskerville Old Face" pitchFamily="18" charset="0"/>
              </a:rPr>
              <a:t>otros dispositivos </a:t>
            </a:r>
            <a:r>
              <a:rPr lang="es-BO" sz="2800" dirty="0">
                <a:latin typeface="Baskerville Old Face" pitchFamily="18" charset="0"/>
              </a:rPr>
              <a:t>(el caso de la observación durante una entrevista que permite </a:t>
            </a:r>
            <a:r>
              <a:rPr lang="es-BO" sz="2800" dirty="0" smtClean="0">
                <a:latin typeface="Baskerville Old Face" pitchFamily="18" charset="0"/>
              </a:rPr>
              <a:t>la contextualización </a:t>
            </a:r>
            <a:r>
              <a:rPr lang="es-BO" sz="2800" dirty="0">
                <a:latin typeface="Baskerville Old Face" pitchFamily="18" charset="0"/>
              </a:rPr>
              <a:t>de la producción del discurso del entrevistado</a:t>
            </a:r>
            <a:r>
              <a:rPr lang="es-BO" sz="2800" dirty="0" smtClean="0">
                <a:latin typeface="Baskerville Old Face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s-BO" sz="2800" dirty="0">
                <a:latin typeface="Baskerville Old Face" pitchFamily="18" charset="0"/>
              </a:rPr>
              <a:t>En esta consideración aparecen dos aspectos para tener en cuenta: la interrogación </a:t>
            </a:r>
            <a:r>
              <a:rPr lang="es-BO" sz="2800" dirty="0" smtClean="0">
                <a:latin typeface="Baskerville Old Face" pitchFamily="18" charset="0"/>
              </a:rPr>
              <a:t>y la intención.</a:t>
            </a:r>
          </a:p>
          <a:p>
            <a:pPr marL="0" indent="0" algn="just">
              <a:buNone/>
            </a:pPr>
            <a:endParaRPr lang="es-BO" sz="2800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BO" sz="2800" dirty="0" smtClean="0">
                <a:latin typeface="Baskerville Old Face" pitchFamily="18" charset="0"/>
              </a:rPr>
              <a:t>En este sentido la observación surge </a:t>
            </a:r>
            <a:r>
              <a:rPr lang="es-BO" sz="2800" dirty="0">
                <a:latin typeface="Baskerville Old Face" pitchFamily="18" charset="0"/>
              </a:rPr>
              <a:t>como elección racional que </a:t>
            </a:r>
            <a:r>
              <a:rPr lang="es-BO" sz="2800" dirty="0" smtClean="0">
                <a:latin typeface="Baskerville Old Face" pitchFamily="18" charset="0"/>
              </a:rPr>
              <a:t>realiza un </a:t>
            </a:r>
            <a:r>
              <a:rPr lang="es-BO" sz="2800" dirty="0">
                <a:latin typeface="Baskerville Old Face" pitchFamily="18" charset="0"/>
              </a:rPr>
              <a:t>profesional</a:t>
            </a:r>
            <a:r>
              <a:rPr lang="es-BO" sz="2800" dirty="0" smtClean="0">
                <a:latin typeface="Baskerville Old Face" pitchFamily="18" charset="0"/>
              </a:rPr>
              <a:t>, </a:t>
            </a:r>
            <a:r>
              <a:rPr lang="es-BO" sz="2800" dirty="0">
                <a:latin typeface="Baskerville Old Face" pitchFamily="18" charset="0"/>
              </a:rPr>
              <a:t>donde el cuerpo categorial y los </a:t>
            </a:r>
            <a:r>
              <a:rPr lang="es-BO" sz="2800" dirty="0" smtClean="0">
                <a:latin typeface="Baskerville Old Face" pitchFamily="18" charset="0"/>
              </a:rPr>
              <a:t>objetivos propuestos </a:t>
            </a:r>
            <a:r>
              <a:rPr lang="es-BO" sz="2800" dirty="0">
                <a:latin typeface="Baskerville Old Face" pitchFamily="18" charset="0"/>
              </a:rPr>
              <a:t>actúan </a:t>
            </a:r>
            <a:r>
              <a:rPr lang="es-BO" sz="2800" dirty="0" smtClean="0">
                <a:latin typeface="Baskerville Old Face" pitchFamily="18" charset="0"/>
              </a:rPr>
              <a:t>como productores </a:t>
            </a:r>
            <a:r>
              <a:rPr lang="es-BO" sz="2800" dirty="0">
                <a:latin typeface="Baskerville Old Face" pitchFamily="18" charset="0"/>
              </a:rPr>
              <a:t>de la observación (qué se observa y para qué).</a:t>
            </a:r>
          </a:p>
        </p:txBody>
      </p:sp>
    </p:spTree>
    <p:extLst>
      <p:ext uri="{BB962C8B-B14F-4D97-AF65-F5344CB8AC3E}">
        <p14:creationId xmlns:p14="http://schemas.microsoft.com/office/powerpoint/2010/main" val="180208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B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endParaRPr lang="es-BO" dirty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BO" dirty="0" smtClean="0">
                <a:latin typeface="Baskerville Old Face" pitchFamily="18" charset="0"/>
              </a:rPr>
              <a:t>En </a:t>
            </a:r>
            <a:r>
              <a:rPr lang="es-BO" dirty="0">
                <a:latin typeface="Baskerville Old Face" pitchFamily="18" charset="0"/>
              </a:rPr>
              <a:t>general se define como conversación entre dos personas por lo menos, en la </a:t>
            </a:r>
            <a:r>
              <a:rPr lang="es-BO" dirty="0" smtClean="0">
                <a:latin typeface="Baskerville Old Face" pitchFamily="18" charset="0"/>
              </a:rPr>
              <a:t>cual una </a:t>
            </a:r>
            <a:r>
              <a:rPr lang="es-BO" dirty="0">
                <a:latin typeface="Baskerville Old Face" pitchFamily="18" charset="0"/>
              </a:rPr>
              <a:t>es el entrevistador y los demás, los entrevistados. Se dialoga acerca de un </a:t>
            </a:r>
            <a:r>
              <a:rPr lang="es-BO" dirty="0" smtClean="0">
                <a:latin typeface="Baskerville Old Face" pitchFamily="18" charset="0"/>
              </a:rPr>
              <a:t>tema teniendo </a:t>
            </a:r>
            <a:r>
              <a:rPr lang="es-BO" dirty="0">
                <a:latin typeface="Baskerville Old Face" pitchFamily="18" charset="0"/>
              </a:rPr>
              <a:t>en cuenta ciertos objetivos</a:t>
            </a:r>
            <a:r>
              <a:rPr lang="es-BO" dirty="0" smtClean="0">
                <a:latin typeface="Baskerville Old Face" pitchFamily="18" charset="0"/>
              </a:rPr>
              <a:t>. </a:t>
            </a:r>
            <a:r>
              <a:rPr lang="es-BO" dirty="0">
                <a:latin typeface="Baskerville Old Face" pitchFamily="18" charset="0"/>
              </a:rPr>
              <a:t>Con esta técnica se profundiza en </a:t>
            </a:r>
            <a:r>
              <a:rPr lang="es-BO" dirty="0" smtClean="0">
                <a:latin typeface="Baskerville Old Face" pitchFamily="18" charset="0"/>
              </a:rPr>
              <a:t>el conocimiento </a:t>
            </a:r>
            <a:r>
              <a:rPr lang="es-BO" dirty="0">
                <a:latin typeface="Baskerville Old Face" pitchFamily="18" charset="0"/>
              </a:rPr>
              <a:t>de una situación, pero al ser un diálogo, se </a:t>
            </a:r>
            <a:r>
              <a:rPr lang="es-BO" dirty="0" smtClean="0">
                <a:latin typeface="Baskerville Old Face" pitchFamily="18" charset="0"/>
              </a:rPr>
              <a:t>constituye </a:t>
            </a:r>
            <a:r>
              <a:rPr lang="es-BO" dirty="0">
                <a:latin typeface="Baskerville Old Face" pitchFamily="18" charset="0"/>
              </a:rPr>
              <a:t>en </a:t>
            </a:r>
            <a:r>
              <a:rPr lang="es-BO" dirty="0" smtClean="0">
                <a:latin typeface="Baskerville Old Face" pitchFamily="18" charset="0"/>
              </a:rPr>
              <a:t>una interacción. </a:t>
            </a:r>
            <a:r>
              <a:rPr lang="es-BO" dirty="0">
                <a:latin typeface="Baskerville Old Face" pitchFamily="18" charset="0"/>
              </a:rPr>
              <a:t>Es por ello que en toda entrevista se produce una transmisión mutua </a:t>
            </a:r>
            <a:r>
              <a:rPr lang="es-BO" dirty="0" smtClean="0">
                <a:latin typeface="Baskerville Old Face" pitchFamily="18" charset="0"/>
              </a:rPr>
              <a:t>de información</a:t>
            </a:r>
            <a:r>
              <a:rPr lang="es-BO" dirty="0">
                <a:latin typeface="Baskerville Old Face" pitchFamily="18" charset="0"/>
              </a:rPr>
              <a:t>, de confianzas, de búsqueda conjunta de alternativas para dar respuesta </a:t>
            </a:r>
            <a:r>
              <a:rPr lang="es-BO" dirty="0" smtClean="0">
                <a:latin typeface="Baskerville Old Face" pitchFamily="18" charset="0"/>
              </a:rPr>
              <a:t>a los </a:t>
            </a:r>
            <a:r>
              <a:rPr lang="es-BO" dirty="0">
                <a:latin typeface="Baskerville Old Face" pitchFamily="18" charset="0"/>
              </a:rPr>
              <a:t>temas o conflictos en cuestión.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Baskerville Old Face" pitchFamily="18" charset="0"/>
              </a:rPr>
              <a:t>Entrevista:</a:t>
            </a:r>
            <a:endParaRPr lang="es-BO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8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417</TotalTime>
  <Words>1342</Words>
  <Application>Microsoft Office PowerPoint</Application>
  <PresentationFormat>Presentación en pantalla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Cartoné</vt:lpstr>
      <vt:lpstr>Técnicas e instrumentos de intervención en trabajo social</vt:lpstr>
      <vt:lpstr>TRABAJO SOCIAL</vt:lpstr>
      <vt:lpstr>Presentación de PowerPoint</vt:lpstr>
      <vt:lpstr>Presentación de PowerPoint</vt:lpstr>
      <vt:lpstr>Técnicas e instrumentos en la intervención del   Trabajo Social</vt:lpstr>
      <vt:lpstr>Presentación de PowerPoint</vt:lpstr>
      <vt:lpstr>Observación: </vt:lpstr>
      <vt:lpstr>Presentación de PowerPoint</vt:lpstr>
      <vt:lpstr>Entrevista:</vt:lpstr>
      <vt:lpstr>Presentación de PowerPoint</vt:lpstr>
      <vt:lpstr>La historia de vida:</vt:lpstr>
      <vt:lpstr>Presentación de PowerPoint</vt:lpstr>
      <vt:lpstr>El informe social:</vt:lpstr>
      <vt:lpstr>Presentación de PowerPoint</vt:lpstr>
      <vt:lpstr>  Instrumentos de intervención en Trabajo Social  </vt:lpstr>
      <vt:lpstr>  ¿QUE SON LOS  INSTRUMENTOS PARA TRABAJO SOCIAL ?   </vt:lpstr>
      <vt:lpstr>  Los instrumentos de Trabajo Social son las siguientes: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  <vt:lpstr>GRACIAS !!!!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e instrumentos de intervención en trabajo social</dc:title>
  <dc:creator>USUARIO</dc:creator>
  <cp:lastModifiedBy>Usuario</cp:lastModifiedBy>
  <cp:revision>32</cp:revision>
  <dcterms:created xsi:type="dcterms:W3CDTF">2016-07-06T20:52:12Z</dcterms:created>
  <dcterms:modified xsi:type="dcterms:W3CDTF">2016-07-11T02:31:27Z</dcterms:modified>
</cp:coreProperties>
</file>