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94" r:id="rId1"/>
  </p:sldMasterIdLst>
  <p:handoutMasterIdLst>
    <p:handoutMasterId r:id="rId24"/>
  </p:handoutMasterIdLst>
  <p:sldIdLst>
    <p:sldId id="256" r:id="rId2"/>
    <p:sldId id="281" r:id="rId3"/>
    <p:sldId id="257" r:id="rId4"/>
    <p:sldId id="258" r:id="rId5"/>
    <p:sldId id="263" r:id="rId6"/>
    <p:sldId id="260" r:id="rId7"/>
    <p:sldId id="261" r:id="rId8"/>
    <p:sldId id="262" r:id="rId9"/>
    <p:sldId id="265" r:id="rId10"/>
    <p:sldId id="264" r:id="rId11"/>
    <p:sldId id="267" r:id="rId12"/>
    <p:sldId id="277" r:id="rId13"/>
    <p:sldId id="269" r:id="rId14"/>
    <p:sldId id="270" r:id="rId15"/>
    <p:sldId id="272" r:id="rId16"/>
    <p:sldId id="274" r:id="rId17"/>
    <p:sldId id="275" r:id="rId18"/>
    <p:sldId id="276" r:id="rId19"/>
    <p:sldId id="278" r:id="rId20"/>
    <p:sldId id="279" r:id="rId21"/>
    <p:sldId id="280" r:id="rId22"/>
    <p:sldId id="282" r:id="rId23"/>
  </p:sldIdLst>
  <p:sldSz cx="12192000" cy="6858000"/>
  <p:notesSz cx="6858000" cy="88915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46124"/>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84613" y="0"/>
            <a:ext cx="2971800" cy="446124"/>
          </a:xfrm>
          <a:prstGeom prst="rect">
            <a:avLst/>
          </a:prstGeom>
        </p:spPr>
        <p:txBody>
          <a:bodyPr vert="horz" lIns="91440" tIns="45720" rIns="91440" bIns="45720" rtlCol="0"/>
          <a:lstStyle>
            <a:lvl1pPr algn="r">
              <a:defRPr sz="1200"/>
            </a:lvl1pPr>
          </a:lstStyle>
          <a:p>
            <a:fld id="{02D823F1-5A7E-4CD5-B94B-E77EB4185FC2}" type="datetimeFigureOut">
              <a:rPr lang="es-ES" smtClean="0"/>
              <a:t>18/12/2017</a:t>
            </a:fld>
            <a:endParaRPr lang="es-ES"/>
          </a:p>
        </p:txBody>
      </p:sp>
      <p:sp>
        <p:nvSpPr>
          <p:cNvPr id="4" name="Marcador de pie de página 3"/>
          <p:cNvSpPr>
            <a:spLocks noGrp="1"/>
          </p:cNvSpPr>
          <p:nvPr>
            <p:ph type="ftr" sz="quarter" idx="2"/>
          </p:nvPr>
        </p:nvSpPr>
        <p:spPr>
          <a:xfrm>
            <a:off x="0" y="8445466"/>
            <a:ext cx="2971800" cy="446123"/>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84613" y="8445466"/>
            <a:ext cx="2971800" cy="446123"/>
          </a:xfrm>
          <a:prstGeom prst="rect">
            <a:avLst/>
          </a:prstGeom>
        </p:spPr>
        <p:txBody>
          <a:bodyPr vert="horz" lIns="91440" tIns="45720" rIns="91440" bIns="45720" rtlCol="0" anchor="b"/>
          <a:lstStyle>
            <a:lvl1pPr algn="r">
              <a:defRPr sz="1200"/>
            </a:lvl1pPr>
          </a:lstStyle>
          <a:p>
            <a:fld id="{B7536494-D9EC-4A35-9F70-8658CCF6888E}" type="slidenum">
              <a:rPr lang="es-ES" smtClean="0"/>
              <a:t>‹Nº›</a:t>
            </a:fld>
            <a:endParaRPr lang="es-ES"/>
          </a:p>
        </p:txBody>
      </p:sp>
    </p:spTree>
    <p:extLst>
      <p:ext uri="{BB962C8B-B14F-4D97-AF65-F5344CB8AC3E}">
        <p14:creationId xmlns:p14="http://schemas.microsoft.com/office/powerpoint/2010/main" val="73156942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3284890-85D2-4D7B-8EF5-15A9C1DB8F42}" type="datetimeFigureOut">
              <a:rPr lang="en-US" smtClean="0"/>
              <a:t>12/18/2017</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4FAB73BC-B049-4115-A692-8D63A059BFB8}" type="slidenum">
              <a:rPr lang="en-US" smtClean="0"/>
              <a:pPr/>
              <a:t>‹Nº›</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411829558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smtClean="0"/>
              <a:t>12/18/2017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1463622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smtClean="0"/>
              <a:t>12/18/2017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37692992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smtClean="0"/>
              <a:t>12/18/2017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2633890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C6F822A4-8DA6-4447-9B1F-C5DB58435268}" type="datetimeFigureOut">
              <a:rPr lang="en-US" smtClean="0"/>
              <a:t>12/18/2017</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4FAB73BC-B049-4115-A692-8D63A059BFB8}" type="slidenum">
              <a:rPr lang="en-US" smtClean="0"/>
              <a:pPr/>
              <a:t>‹Nº›</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11082550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smtClean="0"/>
              <a:t>12/18/2017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128748030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smtClean="0"/>
              <a:t>12/18/2017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616834991"/>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smtClean="0"/>
              <a:t>12/18/2017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3541726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smtClean="0"/>
              <a:t>12/18/2017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168235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DA16AA21-1863-4931-97CB-99D0A168701B}" type="datetimeFigureOut">
              <a:rPr lang="en-US" smtClean="0"/>
              <a:t>12/18/2017</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FAB73BC-B049-4115-A692-8D63A059BFB8}" type="slidenum">
              <a:rPr lang="en-US" smtClean="0"/>
              <a:t>‹Nº›</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397403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3772C379-9A7C-4C87-A116-CBE9F58B04C5}" type="datetimeFigureOut">
              <a:rPr lang="en-US" smtClean="0"/>
              <a:t>12/18/2017</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FAB73BC-B049-4115-A692-8D63A059BFB8}" type="slidenum">
              <a:rPr lang="en-US" smtClean="0"/>
              <a:t>‹Nº›</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97422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664C608-40B1-4030-A28D-5B74BC98ADCE}" type="datetimeFigureOut">
              <a:rPr lang="en-US" smtClean="0"/>
              <a:t>12/18/2017</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4FAB73BC-B049-4115-A692-8D63A059BFB8}" type="slidenum">
              <a:rPr lang="en-US" smtClean="0"/>
              <a:pPr/>
              <a:t>‹Nº›</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64823060"/>
      </p:ext>
    </p:extLst>
  </p:cSld>
  <p:clrMap bg1="lt1" tx1="dk1" bg2="lt2" tx2="dk2" accent1="accent1" accent2="accent2" accent3="accent3" accent4="accent4" accent5="accent5" accent6="accent6" hlink="hlink" folHlink="folHlink"/>
  <p:sldLayoutIdLst>
    <p:sldLayoutId id="2147483895" r:id="rId1"/>
    <p:sldLayoutId id="2147483896" r:id="rId2"/>
    <p:sldLayoutId id="2147483897" r:id="rId3"/>
    <p:sldLayoutId id="2147483898" r:id="rId4"/>
    <p:sldLayoutId id="2147483899" r:id="rId5"/>
    <p:sldLayoutId id="2147483900" r:id="rId6"/>
    <p:sldLayoutId id="2147483901" r:id="rId7"/>
    <p:sldLayoutId id="2147483902" r:id="rId8"/>
    <p:sldLayoutId id="2147483903" r:id="rId9"/>
    <p:sldLayoutId id="2147483904" r:id="rId10"/>
    <p:sldLayoutId id="2147483905" r:id="rId11"/>
  </p:sldLayoutIdLst>
  <p:hf sldNum="0" hdr="0" ftr="0" dt="0"/>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pPr algn="ctr"/>
            <a:r>
              <a:rPr lang="es-BO" dirty="0" smtClean="0"/>
              <a:t>DESARROLLO SOCIOAFECTIVO</a:t>
            </a:r>
            <a:endParaRPr lang="es-ES" dirty="0"/>
          </a:p>
        </p:txBody>
      </p:sp>
      <p:sp>
        <p:nvSpPr>
          <p:cNvPr id="3" name="Subtítulo 2"/>
          <p:cNvSpPr>
            <a:spLocks noGrp="1"/>
          </p:cNvSpPr>
          <p:nvPr>
            <p:ph type="subTitle" idx="1"/>
          </p:nvPr>
        </p:nvSpPr>
        <p:spPr>
          <a:xfrm>
            <a:off x="1051560" y="4781006"/>
            <a:ext cx="7891272" cy="1069848"/>
          </a:xfrm>
        </p:spPr>
        <p:txBody>
          <a:bodyPr/>
          <a:lstStyle/>
          <a:p>
            <a:r>
              <a:rPr lang="es-BO" dirty="0" smtClean="0"/>
              <a:t>Realizado por: Laura Esthefany Amador Ledezma</a:t>
            </a:r>
            <a:endParaRPr lang="es-ES"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5908" y="1168447"/>
            <a:ext cx="995588" cy="968413"/>
          </a:xfrm>
          <a:prstGeom prst="rect">
            <a:avLst/>
          </a:prstGeom>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97036" y="1386177"/>
            <a:ext cx="1808541" cy="532951"/>
          </a:xfrm>
          <a:prstGeom prst="rect">
            <a:avLst/>
          </a:prstGeom>
        </p:spPr>
      </p:pic>
    </p:spTree>
    <p:extLst>
      <p:ext uri="{BB962C8B-B14F-4D97-AF65-F5344CB8AC3E}">
        <p14:creationId xmlns:p14="http://schemas.microsoft.com/office/powerpoint/2010/main" val="7764480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371600" y="378823"/>
            <a:ext cx="9601200" cy="5943600"/>
          </a:xfrm>
        </p:spPr>
        <p:txBody>
          <a:bodyPr>
            <a:normAutofit/>
          </a:bodyPr>
          <a:lstStyle/>
          <a:p>
            <a:pPr lvl="1">
              <a:buFont typeface="Wingdings" panose="05000000000000000000" pitchFamily="2" charset="2"/>
              <a:buChar char="v"/>
            </a:pPr>
            <a:r>
              <a:rPr lang="es-ES" dirty="0" smtClean="0"/>
              <a:t>Por </a:t>
            </a:r>
            <a:r>
              <a:rPr lang="es-ES" dirty="0"/>
              <a:t>otro lado, el dolor, la angustia y tristeza acompaña a las experiencias de separación y pérdida de la </a:t>
            </a:r>
            <a:r>
              <a:rPr lang="es-ES" dirty="0" smtClean="0"/>
              <a:t>figura de apego</a:t>
            </a:r>
          </a:p>
          <a:p>
            <a:pPr lvl="1">
              <a:buFont typeface="Wingdings" panose="05000000000000000000" pitchFamily="2" charset="2"/>
              <a:buChar char="v"/>
            </a:pPr>
            <a:r>
              <a:rPr lang="es-ES" dirty="0" smtClean="0"/>
              <a:t>La </a:t>
            </a:r>
            <a:r>
              <a:rPr lang="es-ES" dirty="0"/>
              <a:t>ansiedad ante la separación será la prueba de que el niño </a:t>
            </a:r>
            <a:r>
              <a:rPr lang="es-ES" dirty="0" smtClean="0"/>
              <a:t>ha </a:t>
            </a:r>
            <a:r>
              <a:rPr lang="es-ES" dirty="0"/>
              <a:t>establecido los </a:t>
            </a:r>
            <a:r>
              <a:rPr lang="es-ES" dirty="0" smtClean="0"/>
              <a:t>vínculos</a:t>
            </a:r>
          </a:p>
          <a:p>
            <a:pPr lvl="1">
              <a:buFont typeface="Wingdings" panose="05000000000000000000" pitchFamily="2" charset="2"/>
              <a:buChar char="v"/>
            </a:pPr>
            <a:r>
              <a:rPr lang="es-ES" dirty="0" smtClean="0"/>
              <a:t>Las </a:t>
            </a:r>
            <a:r>
              <a:rPr lang="es-ES" dirty="0"/>
              <a:t>figuras de apego </a:t>
            </a:r>
            <a:r>
              <a:rPr lang="es-ES" dirty="0" smtClean="0"/>
              <a:t>serán una </a:t>
            </a:r>
            <a:r>
              <a:rPr lang="es-ES" dirty="0"/>
              <a:t>base de seguridad a partir de las cuales el niño inicia la exploración </a:t>
            </a:r>
            <a:r>
              <a:rPr lang="es-ES" dirty="0" smtClean="0"/>
              <a:t>exterior</a:t>
            </a:r>
          </a:p>
          <a:p>
            <a:pPr lvl="1">
              <a:buFont typeface="Wingdings" panose="05000000000000000000" pitchFamily="2" charset="2"/>
              <a:buChar char="v"/>
            </a:pPr>
            <a:r>
              <a:rPr lang="es-ES" dirty="0" smtClean="0"/>
              <a:t>La </a:t>
            </a:r>
            <a:r>
              <a:rPr lang="es-ES" dirty="0"/>
              <a:t>presencia y </a:t>
            </a:r>
            <a:r>
              <a:rPr lang="es-ES" dirty="0" smtClean="0"/>
              <a:t>accesibilidad de </a:t>
            </a:r>
            <a:r>
              <a:rPr lang="es-ES" dirty="0"/>
              <a:t>las figuras de apego activará las conductas exploratorias; su ausencia inhibirá esas conductas.</a:t>
            </a:r>
          </a:p>
          <a:p>
            <a:pPr lvl="1">
              <a:buFont typeface="Wingdings" panose="05000000000000000000" pitchFamily="2" charset="2"/>
              <a:buChar char="v"/>
            </a:pPr>
            <a:r>
              <a:rPr lang="es-ES" dirty="0"/>
              <a:t>Una vez establecido el apego, el niño, cambiará su relación con los </a:t>
            </a:r>
            <a:r>
              <a:rPr lang="es-ES" dirty="0" smtClean="0"/>
              <a:t>desconocidos, se activará </a:t>
            </a:r>
            <a:r>
              <a:rPr lang="es-ES" dirty="0"/>
              <a:t>el miedo si el encuentro es valorado como una amenaza.</a:t>
            </a:r>
          </a:p>
          <a:p>
            <a:endParaRPr lang="es-ES" dirty="0"/>
          </a:p>
        </p:txBody>
      </p:sp>
    </p:spTree>
    <p:extLst>
      <p:ext uri="{BB962C8B-B14F-4D97-AF65-F5344CB8AC3E}">
        <p14:creationId xmlns:p14="http://schemas.microsoft.com/office/powerpoint/2010/main" val="19769829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371600" y="705394"/>
            <a:ext cx="9601200" cy="5162006"/>
          </a:xfrm>
        </p:spPr>
        <p:txBody>
          <a:bodyPr>
            <a:normAutofit/>
          </a:bodyPr>
          <a:lstStyle/>
          <a:p>
            <a:r>
              <a:rPr lang="es-ES" b="1" dirty="0"/>
              <a:t>Concepto de </a:t>
            </a:r>
            <a:r>
              <a:rPr lang="es-ES" b="1" dirty="0" smtClean="0"/>
              <a:t>apego</a:t>
            </a:r>
          </a:p>
          <a:p>
            <a:pPr lvl="1">
              <a:buFont typeface="Wingdings" panose="05000000000000000000" pitchFamily="2" charset="2"/>
              <a:buChar char="v"/>
            </a:pPr>
            <a:r>
              <a:rPr lang="es-ES" dirty="0" smtClean="0"/>
              <a:t>Relación </a:t>
            </a:r>
            <a:r>
              <a:rPr lang="es-ES" dirty="0"/>
              <a:t>especial que un niño establece con un número reducido </a:t>
            </a:r>
            <a:r>
              <a:rPr lang="es-ES" dirty="0" smtClean="0"/>
              <a:t>de personas</a:t>
            </a:r>
            <a:r>
              <a:rPr lang="es-ES" dirty="0"/>
              <a:t>, un lazo afectivo que les impulsa a buscar la proximidad y el contacto con ellas a </a:t>
            </a:r>
            <a:r>
              <a:rPr lang="es-ES" dirty="0" smtClean="0"/>
              <a:t>lo largo </a:t>
            </a:r>
            <a:r>
              <a:rPr lang="es-ES" dirty="0"/>
              <a:t>del tiempo. </a:t>
            </a:r>
            <a:endParaRPr lang="es-ES" dirty="0" smtClean="0"/>
          </a:p>
          <a:p>
            <a:pPr lvl="1">
              <a:buFont typeface="Wingdings" panose="05000000000000000000" pitchFamily="2" charset="2"/>
              <a:buChar char="v"/>
            </a:pPr>
            <a:r>
              <a:rPr lang="es-ES" dirty="0" smtClean="0"/>
              <a:t>El </a:t>
            </a:r>
            <a:r>
              <a:rPr lang="es-ES" dirty="0"/>
              <a:t>apego es una tendencia innata, una conducta heredada por nuestra </a:t>
            </a:r>
            <a:r>
              <a:rPr lang="es-ES" dirty="0" smtClean="0"/>
              <a:t>especie por </a:t>
            </a:r>
            <a:r>
              <a:rPr lang="es-ES" dirty="0"/>
              <a:t>su valor adaptativo y de supervivencia. El apego, principalmente, responde a una de </a:t>
            </a:r>
            <a:r>
              <a:rPr lang="es-ES" dirty="0" smtClean="0"/>
              <a:t>las necesidades </a:t>
            </a:r>
            <a:r>
              <a:rPr lang="es-ES" dirty="0"/>
              <a:t>humanas más fundamentales, la necesidad de sentirse seguro; una base </a:t>
            </a:r>
            <a:r>
              <a:rPr lang="es-ES" dirty="0" smtClean="0"/>
              <a:t>de seguridad </a:t>
            </a:r>
            <a:r>
              <a:rPr lang="es-ES" dirty="0"/>
              <a:t>para que el niño explore el mundo físico y social y encuentre un refugio en el </a:t>
            </a:r>
            <a:r>
              <a:rPr lang="es-ES" dirty="0" smtClean="0"/>
              <a:t>que confortarse </a:t>
            </a:r>
            <a:r>
              <a:rPr lang="es-ES" dirty="0"/>
              <a:t>en situaciones de ansiedad, tristeza o temor. </a:t>
            </a:r>
            <a:endParaRPr lang="es-ES" dirty="0" smtClean="0"/>
          </a:p>
          <a:p>
            <a:pPr lvl="1">
              <a:buFont typeface="Wingdings" panose="05000000000000000000" pitchFamily="2" charset="2"/>
              <a:buChar char="v"/>
            </a:pPr>
            <a:r>
              <a:rPr lang="es-ES" dirty="0" smtClean="0"/>
              <a:t>La </a:t>
            </a:r>
            <a:r>
              <a:rPr lang="es-ES" dirty="0"/>
              <a:t>necesidad afectiva es la </a:t>
            </a:r>
            <a:r>
              <a:rPr lang="es-ES" dirty="0" smtClean="0"/>
              <a:t>necesidad psicológica </a:t>
            </a:r>
            <a:r>
              <a:rPr lang="es-ES" dirty="0"/>
              <a:t>más importante de toda la vida</a:t>
            </a:r>
            <a:r>
              <a:rPr lang="es-ES" dirty="0" smtClean="0"/>
              <a:t>.</a:t>
            </a:r>
            <a:endParaRPr lang="es-ES" dirty="0"/>
          </a:p>
        </p:txBody>
      </p:sp>
    </p:spTree>
    <p:extLst>
      <p:ext uri="{BB962C8B-B14F-4D97-AF65-F5344CB8AC3E}">
        <p14:creationId xmlns:p14="http://schemas.microsoft.com/office/powerpoint/2010/main" val="144948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371600" y="339634"/>
            <a:ext cx="9601200" cy="6087292"/>
          </a:xfrm>
        </p:spPr>
        <p:txBody>
          <a:bodyPr>
            <a:normAutofit/>
          </a:bodyPr>
          <a:lstStyle/>
          <a:p>
            <a:r>
              <a:rPr lang="es-ES" dirty="0" smtClean="0"/>
              <a:t>El </a:t>
            </a:r>
            <a:r>
              <a:rPr lang="es-ES" dirty="0"/>
              <a:t>modelo de </a:t>
            </a:r>
            <a:r>
              <a:rPr lang="es-ES" dirty="0" err="1"/>
              <a:t>Bowlby</a:t>
            </a:r>
            <a:r>
              <a:rPr lang="es-ES" dirty="0"/>
              <a:t> propone cuatro sistemas de conductas relacionadas entre sí</a:t>
            </a:r>
            <a:r>
              <a:rPr lang="es-ES" dirty="0" smtClean="0"/>
              <a:t>:</a:t>
            </a:r>
            <a:endParaRPr lang="es-ES" dirty="0"/>
          </a:p>
          <a:p>
            <a:pPr lvl="1">
              <a:buFont typeface="Wingdings" panose="05000000000000000000" pitchFamily="2" charset="2"/>
              <a:buChar char="v"/>
            </a:pPr>
            <a:r>
              <a:rPr lang="es-ES" b="1" dirty="0"/>
              <a:t>Sistema de conductas de apego: </a:t>
            </a:r>
            <a:r>
              <a:rPr lang="es-ES" dirty="0" smtClean="0"/>
              <a:t>Sirve </a:t>
            </a:r>
            <a:r>
              <a:rPr lang="es-ES" dirty="0"/>
              <a:t>para mantener la proximidad con las figuras de </a:t>
            </a:r>
            <a:r>
              <a:rPr lang="es-ES" dirty="0" smtClean="0"/>
              <a:t>apego</a:t>
            </a:r>
          </a:p>
          <a:p>
            <a:pPr lvl="1">
              <a:buFont typeface="Wingdings" panose="05000000000000000000" pitchFamily="2" charset="2"/>
              <a:buChar char="v"/>
            </a:pPr>
            <a:r>
              <a:rPr lang="es-ES" b="1" dirty="0"/>
              <a:t>Sistema de exploración:</a:t>
            </a:r>
            <a:r>
              <a:rPr lang="es-ES" dirty="0"/>
              <a:t> </a:t>
            </a:r>
            <a:r>
              <a:rPr lang="es-ES" dirty="0" smtClean="0"/>
              <a:t>Cuando </a:t>
            </a:r>
            <a:r>
              <a:rPr lang="es-ES" dirty="0"/>
              <a:t>se activan las conductas de apego disminuye la exploración.</a:t>
            </a:r>
          </a:p>
          <a:p>
            <a:pPr lvl="1">
              <a:buFont typeface="Wingdings" panose="05000000000000000000" pitchFamily="2" charset="2"/>
              <a:buChar char="v"/>
            </a:pPr>
            <a:r>
              <a:rPr lang="es-ES" b="1" dirty="0"/>
              <a:t>Sistema de miedo a los extraños: </a:t>
            </a:r>
            <a:r>
              <a:rPr lang="es-ES" dirty="0" smtClean="0"/>
              <a:t>Supone </a:t>
            </a:r>
            <a:r>
              <a:rPr lang="es-ES" dirty="0"/>
              <a:t>la disminución de conductas de exploración </a:t>
            </a:r>
            <a:r>
              <a:rPr lang="es-ES" dirty="0" smtClean="0"/>
              <a:t>y aumento </a:t>
            </a:r>
            <a:r>
              <a:rPr lang="es-ES" dirty="0"/>
              <a:t>de las de apego cuando el extraño aparece</a:t>
            </a:r>
            <a:r>
              <a:rPr lang="es-ES" dirty="0" smtClean="0"/>
              <a:t>.</a:t>
            </a:r>
            <a:endParaRPr lang="es-ES" dirty="0"/>
          </a:p>
          <a:p>
            <a:pPr lvl="1">
              <a:buFont typeface="Wingdings" panose="05000000000000000000" pitchFamily="2" charset="2"/>
              <a:buChar char="v"/>
            </a:pPr>
            <a:r>
              <a:rPr lang="es-ES" b="1" dirty="0"/>
              <a:t>Sistema </a:t>
            </a:r>
            <a:r>
              <a:rPr lang="es-ES" b="1" dirty="0" err="1"/>
              <a:t>afiliativo</a:t>
            </a:r>
            <a:r>
              <a:rPr lang="es-ES" b="1" dirty="0"/>
              <a:t>: </a:t>
            </a:r>
            <a:r>
              <a:rPr lang="es-ES" dirty="0" smtClean="0"/>
              <a:t>Presente </a:t>
            </a:r>
            <a:r>
              <a:rPr lang="es-ES" dirty="0"/>
              <a:t>desde que el niño nace. Se refiere al interés que muestra el </a:t>
            </a:r>
            <a:r>
              <a:rPr lang="es-ES" dirty="0" smtClean="0"/>
              <a:t>niño por </a:t>
            </a:r>
            <a:r>
              <a:rPr lang="es-ES" dirty="0"/>
              <a:t>interactuar con los otros, incluso extraños</a:t>
            </a:r>
            <a:r>
              <a:rPr lang="es-ES" dirty="0" smtClean="0"/>
              <a:t>.</a:t>
            </a:r>
          </a:p>
          <a:p>
            <a:r>
              <a:rPr lang="es-BO" b="1" dirty="0"/>
              <a:t>Objetivo del sistema</a:t>
            </a:r>
            <a:endParaRPr lang="es-ES" b="1" dirty="0"/>
          </a:p>
          <a:p>
            <a:pPr lvl="1">
              <a:buFont typeface="Wingdings" panose="05000000000000000000" pitchFamily="2" charset="2"/>
              <a:buChar char="v"/>
            </a:pPr>
            <a:r>
              <a:rPr lang="es-ES" dirty="0"/>
              <a:t>Conseguir la proximidad de la figura de apego. </a:t>
            </a:r>
          </a:p>
          <a:p>
            <a:pPr lvl="1">
              <a:buFont typeface="Wingdings" panose="05000000000000000000" pitchFamily="2" charset="2"/>
              <a:buChar char="v"/>
            </a:pPr>
            <a:r>
              <a:rPr lang="es-ES" dirty="0"/>
              <a:t>Dos componentes de ese estado de seguridad:</a:t>
            </a:r>
          </a:p>
          <a:p>
            <a:pPr lvl="2"/>
            <a:r>
              <a:rPr lang="es-ES" dirty="0"/>
              <a:t>Seguridad como un hecho ambiental.</a:t>
            </a:r>
          </a:p>
          <a:p>
            <a:pPr lvl="2"/>
            <a:r>
              <a:rPr lang="es-ES" dirty="0"/>
              <a:t>Seguridad como un estado emocional.</a:t>
            </a:r>
          </a:p>
          <a:p>
            <a:pPr lvl="1">
              <a:buFont typeface="Wingdings" panose="05000000000000000000" pitchFamily="2" charset="2"/>
              <a:buChar char="v"/>
            </a:pPr>
            <a:r>
              <a:rPr lang="es-ES" dirty="0"/>
              <a:t>La seguridad será una variable subjetiva y dependerá:</a:t>
            </a:r>
          </a:p>
          <a:p>
            <a:pPr lvl="2"/>
            <a:r>
              <a:rPr lang="es-ES" dirty="0"/>
              <a:t>Distancia de la figura de apego.</a:t>
            </a:r>
          </a:p>
          <a:p>
            <a:pPr lvl="2"/>
            <a:r>
              <a:rPr lang="es-ES" dirty="0"/>
              <a:t>Calidad de la relación.</a:t>
            </a:r>
          </a:p>
          <a:p>
            <a:pPr marL="530352" lvl="1" indent="0">
              <a:buNone/>
            </a:pPr>
            <a:endParaRPr lang="es-ES" dirty="0"/>
          </a:p>
          <a:p>
            <a:pPr lvl="1">
              <a:buFont typeface="Wingdings" panose="05000000000000000000" pitchFamily="2" charset="2"/>
              <a:buChar char="v"/>
            </a:pPr>
            <a:endParaRPr lang="es-ES" dirty="0"/>
          </a:p>
          <a:p>
            <a:endParaRPr lang="es-ES" dirty="0"/>
          </a:p>
        </p:txBody>
      </p:sp>
    </p:spTree>
    <p:extLst>
      <p:ext uri="{BB962C8B-B14F-4D97-AF65-F5344CB8AC3E}">
        <p14:creationId xmlns:p14="http://schemas.microsoft.com/office/powerpoint/2010/main" val="37547367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371600" y="653143"/>
            <a:ext cx="9601200" cy="5214257"/>
          </a:xfrm>
        </p:spPr>
        <p:txBody>
          <a:bodyPr>
            <a:normAutofit/>
          </a:bodyPr>
          <a:lstStyle/>
          <a:p>
            <a:r>
              <a:rPr lang="es-ES" b="1" dirty="0"/>
              <a:t>Factores </a:t>
            </a:r>
            <a:r>
              <a:rPr lang="es-ES" b="1" dirty="0" smtClean="0"/>
              <a:t>situacionales</a:t>
            </a:r>
          </a:p>
          <a:p>
            <a:pPr lvl="1">
              <a:buFont typeface="Wingdings" panose="05000000000000000000" pitchFamily="2" charset="2"/>
              <a:buChar char="v"/>
            </a:pPr>
            <a:r>
              <a:rPr lang="es-ES" dirty="0" smtClean="0"/>
              <a:t>El </a:t>
            </a:r>
            <a:r>
              <a:rPr lang="es-ES" dirty="0"/>
              <a:t>factor será la presencia y localización de la madre. </a:t>
            </a:r>
            <a:endParaRPr lang="es-ES" dirty="0" smtClean="0"/>
          </a:p>
          <a:p>
            <a:pPr lvl="1">
              <a:buFont typeface="Wingdings" panose="05000000000000000000" pitchFamily="2" charset="2"/>
              <a:buChar char="v"/>
            </a:pPr>
            <a:r>
              <a:rPr lang="es-ES" dirty="0" smtClean="0"/>
              <a:t>El niño necesita </a:t>
            </a:r>
            <a:r>
              <a:rPr lang="es-ES" dirty="0"/>
              <a:t>conocer su accesibilidad o disponibilidad emocional. Cuando la figura de apego </a:t>
            </a:r>
            <a:r>
              <a:rPr lang="es-ES" dirty="0" smtClean="0"/>
              <a:t>está presente </a:t>
            </a:r>
            <a:r>
              <a:rPr lang="es-ES" dirty="0"/>
              <a:t>pero no disponible, </a:t>
            </a:r>
          </a:p>
          <a:p>
            <a:pPr lvl="1">
              <a:buFont typeface="Wingdings" panose="05000000000000000000" pitchFamily="2" charset="2"/>
              <a:buChar char="v"/>
            </a:pPr>
            <a:r>
              <a:rPr lang="es-ES" dirty="0"/>
              <a:t>Los mensajes verbales y afectivos sobre la situación intervienen en la evaluación infantil de </a:t>
            </a:r>
            <a:r>
              <a:rPr lang="es-ES" dirty="0" smtClean="0"/>
              <a:t>la misma</a:t>
            </a:r>
            <a:r>
              <a:rPr lang="es-ES" dirty="0"/>
              <a:t>.</a:t>
            </a:r>
          </a:p>
          <a:p>
            <a:pPr lvl="1">
              <a:buFont typeface="Wingdings" panose="05000000000000000000" pitchFamily="2" charset="2"/>
              <a:buChar char="v"/>
            </a:pPr>
            <a:r>
              <a:rPr lang="es-ES" dirty="0"/>
              <a:t>El niño buscará información en las personas para dar sentido a una información que </a:t>
            </a:r>
            <a:r>
              <a:rPr lang="es-ES" dirty="0" smtClean="0"/>
              <a:t>percibe incierta </a:t>
            </a:r>
            <a:r>
              <a:rPr lang="es-ES" dirty="0"/>
              <a:t>o ambigua. </a:t>
            </a:r>
            <a:endParaRPr lang="es-ES" dirty="0" smtClean="0"/>
          </a:p>
          <a:p>
            <a:pPr lvl="1">
              <a:buFont typeface="Wingdings" panose="05000000000000000000" pitchFamily="2" charset="2"/>
              <a:buChar char="v"/>
            </a:pPr>
            <a:r>
              <a:rPr lang="es-ES" dirty="0" smtClean="0"/>
              <a:t>La </a:t>
            </a:r>
            <a:r>
              <a:rPr lang="es-ES" dirty="0"/>
              <a:t>figura de apego es una base de seguridad y base de información.</a:t>
            </a:r>
          </a:p>
        </p:txBody>
      </p:sp>
    </p:spTree>
    <p:extLst>
      <p:ext uri="{BB962C8B-B14F-4D97-AF65-F5344CB8AC3E}">
        <p14:creationId xmlns:p14="http://schemas.microsoft.com/office/powerpoint/2010/main" val="15373519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371600" y="744583"/>
            <a:ext cx="9601200" cy="5122817"/>
          </a:xfrm>
        </p:spPr>
        <p:txBody>
          <a:bodyPr>
            <a:normAutofit/>
          </a:bodyPr>
          <a:lstStyle/>
          <a:p>
            <a:r>
              <a:rPr lang="es-ES" b="1" dirty="0"/>
              <a:t>Factores </a:t>
            </a:r>
            <a:r>
              <a:rPr lang="es-ES" b="1" dirty="0" smtClean="0"/>
              <a:t>personales</a:t>
            </a:r>
          </a:p>
          <a:p>
            <a:pPr lvl="1">
              <a:buFont typeface="Wingdings" panose="05000000000000000000" pitchFamily="2" charset="2"/>
              <a:buChar char="v"/>
            </a:pPr>
            <a:r>
              <a:rPr lang="es-ES" dirty="0" smtClean="0"/>
              <a:t>Existen </a:t>
            </a:r>
            <a:r>
              <a:rPr lang="es-ES" dirty="0"/>
              <a:t>algunas variables que influirán en la valoración que el </a:t>
            </a:r>
            <a:r>
              <a:rPr lang="es-ES" dirty="0" smtClean="0"/>
              <a:t>niño hace </a:t>
            </a:r>
            <a:r>
              <a:rPr lang="es-ES" dirty="0"/>
              <a:t>de una </a:t>
            </a:r>
            <a:r>
              <a:rPr lang="es-ES" dirty="0" smtClean="0"/>
              <a:t>situación</a:t>
            </a:r>
          </a:p>
          <a:p>
            <a:pPr lvl="1">
              <a:buFont typeface="Wingdings" panose="05000000000000000000" pitchFamily="2" charset="2"/>
              <a:buChar char="v"/>
            </a:pPr>
            <a:r>
              <a:rPr lang="es-ES" dirty="0" smtClean="0"/>
              <a:t>El </a:t>
            </a:r>
            <a:r>
              <a:rPr lang="es-ES" dirty="0"/>
              <a:t>modelo interno activo o modelo representacional es una </a:t>
            </a:r>
            <a:r>
              <a:rPr lang="es-ES" dirty="0" smtClean="0"/>
              <a:t>representación mental </a:t>
            </a:r>
            <a:r>
              <a:rPr lang="es-ES" dirty="0"/>
              <a:t>de sí mismo y de las relaciones con los </a:t>
            </a:r>
            <a:r>
              <a:rPr lang="es-ES" dirty="0" smtClean="0"/>
              <a:t>otros</a:t>
            </a:r>
          </a:p>
          <a:p>
            <a:pPr lvl="1">
              <a:buFont typeface="Wingdings" panose="05000000000000000000" pitchFamily="2" charset="2"/>
              <a:buChar char="v"/>
            </a:pPr>
            <a:r>
              <a:rPr lang="es-ES" dirty="0" smtClean="0"/>
              <a:t>Se </a:t>
            </a:r>
            <a:r>
              <a:rPr lang="es-ES" dirty="0"/>
              <a:t>construye a partir de las </a:t>
            </a:r>
            <a:r>
              <a:rPr lang="es-ES" dirty="0" smtClean="0"/>
              <a:t>relaciones con </a:t>
            </a:r>
            <a:r>
              <a:rPr lang="es-ES" dirty="0"/>
              <a:t>las figuras de apego, sirve al sujeto para percibir e interpretar las acciones e </a:t>
            </a:r>
            <a:r>
              <a:rPr lang="es-ES" dirty="0" smtClean="0"/>
              <a:t>intenciones de </a:t>
            </a:r>
            <a:r>
              <a:rPr lang="es-ES" dirty="0"/>
              <a:t>los demás y para dirigir su conducta.</a:t>
            </a:r>
          </a:p>
          <a:p>
            <a:pPr lvl="1">
              <a:buFont typeface="Wingdings" panose="05000000000000000000" pitchFamily="2" charset="2"/>
              <a:buChar char="v"/>
            </a:pPr>
            <a:r>
              <a:rPr lang="es-ES" dirty="0"/>
              <a:t>El modelo interno no refleja una imagen objetiva de la figura parental sino la historia de </a:t>
            </a:r>
            <a:r>
              <a:rPr lang="es-ES" dirty="0" smtClean="0"/>
              <a:t>las respuestas </a:t>
            </a:r>
            <a:r>
              <a:rPr lang="es-ES" dirty="0"/>
              <a:t>de cuidador ante los intentos del niño de buscar su proximidad.</a:t>
            </a:r>
          </a:p>
          <a:p>
            <a:pPr lvl="1">
              <a:buFont typeface="Wingdings" panose="05000000000000000000" pitchFamily="2" charset="2"/>
              <a:buChar char="v"/>
            </a:pPr>
            <a:r>
              <a:rPr lang="es-ES" dirty="0" smtClean="0"/>
              <a:t>Este </a:t>
            </a:r>
            <a:r>
              <a:rPr lang="es-ES" dirty="0"/>
              <a:t>modelo permitirá al niño predecir lo que va a suceder en une situación familiar.</a:t>
            </a:r>
          </a:p>
        </p:txBody>
      </p:sp>
    </p:spTree>
    <p:extLst>
      <p:ext uri="{BB962C8B-B14F-4D97-AF65-F5344CB8AC3E}">
        <p14:creationId xmlns:p14="http://schemas.microsoft.com/office/powerpoint/2010/main" val="30698629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371600" y="209006"/>
            <a:ext cx="9601200" cy="5658394"/>
          </a:xfrm>
        </p:spPr>
        <p:txBody>
          <a:bodyPr>
            <a:normAutofit/>
          </a:bodyPr>
          <a:lstStyle/>
          <a:p>
            <a:r>
              <a:rPr lang="es-ES" b="1" dirty="0"/>
              <a:t>Apego:</a:t>
            </a:r>
          </a:p>
          <a:p>
            <a:pPr lvl="1">
              <a:buFont typeface="Wingdings" panose="05000000000000000000" pitchFamily="2" charset="2"/>
              <a:buChar char="v"/>
            </a:pPr>
            <a:r>
              <a:rPr lang="es-ES" dirty="0" smtClean="0"/>
              <a:t>Esfuerzos </a:t>
            </a:r>
            <a:r>
              <a:rPr lang="es-ES" dirty="0"/>
              <a:t>por mantener la </a:t>
            </a:r>
            <a:r>
              <a:rPr lang="es-ES" dirty="0" smtClean="0"/>
              <a:t>proximidad</a:t>
            </a:r>
            <a:endParaRPr lang="es-ES" dirty="0"/>
          </a:p>
          <a:p>
            <a:pPr lvl="1">
              <a:buFont typeface="Wingdings" panose="05000000000000000000" pitchFamily="2" charset="2"/>
              <a:buChar char="v"/>
            </a:pPr>
            <a:r>
              <a:rPr lang="es-ES" dirty="0" smtClean="0"/>
              <a:t>Contacto </a:t>
            </a:r>
            <a:r>
              <a:rPr lang="es-ES" dirty="0"/>
              <a:t>sensorial </a:t>
            </a:r>
            <a:r>
              <a:rPr lang="es-ES" dirty="0" smtClean="0"/>
              <a:t>privilegiado</a:t>
            </a:r>
            <a:endParaRPr lang="es-ES" dirty="0"/>
          </a:p>
          <a:p>
            <a:pPr lvl="1">
              <a:buFont typeface="Wingdings" panose="05000000000000000000" pitchFamily="2" charset="2"/>
              <a:buChar char="v"/>
            </a:pPr>
            <a:r>
              <a:rPr lang="es-ES" dirty="0" smtClean="0"/>
              <a:t>Relaciones </a:t>
            </a:r>
            <a:r>
              <a:rPr lang="es-ES" dirty="0"/>
              <a:t>con el entorno más </a:t>
            </a:r>
            <a:r>
              <a:rPr lang="es-ES" dirty="0" smtClean="0"/>
              <a:t>seguras</a:t>
            </a:r>
            <a:endParaRPr lang="es-ES" dirty="0"/>
          </a:p>
          <a:p>
            <a:pPr lvl="1">
              <a:buFont typeface="Wingdings" panose="05000000000000000000" pitchFamily="2" charset="2"/>
              <a:buChar char="v"/>
            </a:pPr>
            <a:r>
              <a:rPr lang="es-ES" dirty="0" smtClean="0"/>
              <a:t>Lugar </a:t>
            </a:r>
            <a:r>
              <a:rPr lang="es-ES" dirty="0"/>
              <a:t>de </a:t>
            </a:r>
            <a:r>
              <a:rPr lang="es-ES" dirty="0" smtClean="0"/>
              <a:t>refugio</a:t>
            </a:r>
            <a:endParaRPr lang="es-ES" dirty="0"/>
          </a:p>
          <a:p>
            <a:pPr lvl="1">
              <a:buFont typeface="Wingdings" panose="05000000000000000000" pitchFamily="2" charset="2"/>
              <a:buChar char="v"/>
            </a:pPr>
            <a:r>
              <a:rPr lang="es-ES" dirty="0" smtClean="0"/>
              <a:t>Ansiedad </a:t>
            </a:r>
            <a:r>
              <a:rPr lang="es-ES" dirty="0"/>
              <a:t>ante la </a:t>
            </a:r>
            <a:r>
              <a:rPr lang="es-ES" dirty="0" smtClean="0"/>
              <a:t>separación</a:t>
            </a:r>
            <a:endParaRPr lang="es-ES" dirty="0"/>
          </a:p>
          <a:p>
            <a:r>
              <a:rPr lang="es-ES" b="1" dirty="0"/>
              <a:t>Funciones del apego:</a:t>
            </a:r>
          </a:p>
          <a:p>
            <a:pPr lvl="1">
              <a:buFont typeface="Wingdings" panose="05000000000000000000" pitchFamily="2" charset="2"/>
              <a:buChar char="v"/>
            </a:pPr>
            <a:r>
              <a:rPr lang="es-ES" dirty="0"/>
              <a:t>Favorecer la supervivencia manteniendo próximos y en contacto a </a:t>
            </a:r>
            <a:r>
              <a:rPr lang="es-ES" dirty="0" smtClean="0"/>
              <a:t>las crías </a:t>
            </a:r>
            <a:r>
              <a:rPr lang="es-ES" dirty="0"/>
              <a:t>y </a:t>
            </a:r>
            <a:r>
              <a:rPr lang="es-ES" dirty="0" smtClean="0"/>
              <a:t>progenitores</a:t>
            </a:r>
          </a:p>
          <a:p>
            <a:pPr lvl="1">
              <a:buFont typeface="Wingdings" panose="05000000000000000000" pitchFamily="2" charset="2"/>
              <a:buChar char="v"/>
            </a:pPr>
            <a:r>
              <a:rPr lang="es-ES" dirty="0" smtClean="0"/>
              <a:t>Seguridad</a:t>
            </a:r>
            <a:endParaRPr lang="es-ES" dirty="0"/>
          </a:p>
          <a:p>
            <a:pPr lvl="1">
              <a:buFont typeface="Wingdings" panose="05000000000000000000" pitchFamily="2" charset="2"/>
              <a:buChar char="v"/>
            </a:pPr>
            <a:r>
              <a:rPr lang="es-ES" dirty="0"/>
              <a:t>Ofrecer y regular la cantidad de estimulación sensorial para el </a:t>
            </a:r>
            <a:r>
              <a:rPr lang="es-ES" dirty="0" smtClean="0"/>
              <a:t>óptimo desarrollo</a:t>
            </a:r>
            <a:endParaRPr lang="es-ES" dirty="0"/>
          </a:p>
          <a:p>
            <a:pPr lvl="1">
              <a:buFont typeface="Wingdings" panose="05000000000000000000" pitchFamily="2" charset="2"/>
              <a:buChar char="v"/>
            </a:pPr>
            <a:r>
              <a:rPr lang="es-ES" dirty="0" smtClean="0"/>
              <a:t>Desarrollo social </a:t>
            </a:r>
            <a:endParaRPr lang="es-ES" dirty="0"/>
          </a:p>
        </p:txBody>
      </p:sp>
    </p:spTree>
    <p:extLst>
      <p:ext uri="{BB962C8B-B14F-4D97-AF65-F5344CB8AC3E}">
        <p14:creationId xmlns:p14="http://schemas.microsoft.com/office/powerpoint/2010/main" val="2893979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Marcador de contenido 1"/>
          <p:cNvGraphicFramePr>
            <a:graphicFrameLocks noGrp="1"/>
          </p:cNvGraphicFramePr>
          <p:nvPr>
            <p:ph idx="1"/>
            <p:extLst>
              <p:ext uri="{D42A27DB-BD31-4B8C-83A1-F6EECF244321}">
                <p14:modId xmlns:p14="http://schemas.microsoft.com/office/powerpoint/2010/main" val="2965472447"/>
              </p:ext>
            </p:extLst>
          </p:nvPr>
        </p:nvGraphicFramePr>
        <p:xfrm>
          <a:off x="1606731" y="169908"/>
          <a:ext cx="9601200" cy="6217920"/>
        </p:xfrm>
        <a:graphic>
          <a:graphicData uri="http://schemas.openxmlformats.org/drawingml/2006/table">
            <a:tbl>
              <a:tblPr firstRow="1" bandRow="1">
                <a:tableStyleId>{5C22544A-7EE6-4342-B048-85BDC9FD1C3A}</a:tableStyleId>
              </a:tblPr>
              <a:tblGrid>
                <a:gridCol w="2400300">
                  <a:extLst>
                    <a:ext uri="{9D8B030D-6E8A-4147-A177-3AD203B41FA5}">
                      <a16:colId xmlns:a16="http://schemas.microsoft.com/office/drawing/2014/main" val="2408663006"/>
                    </a:ext>
                  </a:extLst>
                </a:gridCol>
                <a:gridCol w="2400300">
                  <a:extLst>
                    <a:ext uri="{9D8B030D-6E8A-4147-A177-3AD203B41FA5}">
                      <a16:colId xmlns:a16="http://schemas.microsoft.com/office/drawing/2014/main" val="895937540"/>
                    </a:ext>
                  </a:extLst>
                </a:gridCol>
                <a:gridCol w="2400300">
                  <a:extLst>
                    <a:ext uri="{9D8B030D-6E8A-4147-A177-3AD203B41FA5}">
                      <a16:colId xmlns:a16="http://schemas.microsoft.com/office/drawing/2014/main" val="1612651029"/>
                    </a:ext>
                  </a:extLst>
                </a:gridCol>
                <a:gridCol w="2400300">
                  <a:extLst>
                    <a:ext uri="{9D8B030D-6E8A-4147-A177-3AD203B41FA5}">
                      <a16:colId xmlns:a16="http://schemas.microsoft.com/office/drawing/2014/main" val="3883072306"/>
                    </a:ext>
                  </a:extLst>
                </a:gridCol>
              </a:tblGrid>
              <a:tr h="822869">
                <a:tc>
                  <a:txBody>
                    <a:bodyPr/>
                    <a:lstStyle/>
                    <a:p>
                      <a:r>
                        <a:rPr lang="es-ES" sz="1800" b="1" i="0" u="none" strike="noStrike" kern="1200" baseline="0" dirty="0" smtClean="0">
                          <a:solidFill>
                            <a:schemeClr val="lt1"/>
                          </a:solidFill>
                          <a:latin typeface="+mn-lt"/>
                          <a:ea typeface="+mn-ea"/>
                          <a:cs typeface="+mn-cs"/>
                        </a:rPr>
                        <a:t>Tipo de apego.</a:t>
                      </a:r>
                    </a:p>
                    <a:p>
                      <a:endParaRPr lang="es-ES" sz="1800" b="1" i="0" u="none" strike="noStrike" kern="1200" baseline="0" dirty="0" smtClean="0">
                        <a:solidFill>
                          <a:schemeClr val="lt1"/>
                        </a:solidFill>
                        <a:latin typeface="+mn-lt"/>
                        <a:ea typeface="+mn-ea"/>
                        <a:cs typeface="+mn-cs"/>
                      </a:endParaRPr>
                    </a:p>
                    <a:p>
                      <a:endParaRPr lang="es-ES" sz="1800" b="1" i="0" u="none" strike="noStrike" kern="1200" baseline="0" dirty="0" smtClean="0">
                        <a:solidFill>
                          <a:schemeClr val="lt1"/>
                        </a:solidFill>
                        <a:latin typeface="+mn-lt"/>
                        <a:ea typeface="+mn-ea"/>
                        <a:cs typeface="+mn-cs"/>
                      </a:endParaRPr>
                    </a:p>
                  </a:txBody>
                  <a:tcPr/>
                </a:tc>
                <a:tc>
                  <a:txBody>
                    <a:bodyPr/>
                    <a:lstStyle/>
                    <a:p>
                      <a:r>
                        <a:rPr lang="es-ES" sz="1800" b="1" i="0" u="none" strike="noStrike" kern="1200" baseline="0" dirty="0" smtClean="0">
                          <a:solidFill>
                            <a:schemeClr val="lt1"/>
                          </a:solidFill>
                          <a:latin typeface="+mn-lt"/>
                          <a:ea typeface="+mn-ea"/>
                          <a:cs typeface="+mn-cs"/>
                        </a:rPr>
                        <a:t>En presencia de</a:t>
                      </a:r>
                    </a:p>
                    <a:p>
                      <a:r>
                        <a:rPr lang="es-ES" sz="1800" b="1" i="0" u="none" strike="noStrike" kern="1200" baseline="0" dirty="0" smtClean="0">
                          <a:solidFill>
                            <a:schemeClr val="lt1"/>
                          </a:solidFill>
                          <a:latin typeface="+mn-lt"/>
                          <a:ea typeface="+mn-ea"/>
                          <a:cs typeface="+mn-cs"/>
                        </a:rPr>
                        <a:t>la madre.</a:t>
                      </a:r>
                    </a:p>
                    <a:p>
                      <a:endParaRPr lang="es-ES" dirty="0"/>
                    </a:p>
                  </a:txBody>
                  <a:tcPr/>
                </a:tc>
                <a:tc>
                  <a:txBody>
                    <a:bodyPr/>
                    <a:lstStyle/>
                    <a:p>
                      <a:r>
                        <a:rPr lang="es-ES" sz="1800" b="1" i="0" u="none" strike="noStrike" kern="1200" baseline="0" dirty="0" smtClean="0">
                          <a:solidFill>
                            <a:schemeClr val="lt1"/>
                          </a:solidFill>
                          <a:latin typeface="+mn-lt"/>
                          <a:ea typeface="+mn-ea"/>
                          <a:cs typeface="+mn-cs"/>
                        </a:rPr>
                        <a:t>En ausencia de</a:t>
                      </a:r>
                    </a:p>
                    <a:p>
                      <a:r>
                        <a:rPr lang="es-ES" sz="1800" b="1" i="0" u="none" strike="noStrike" kern="1200" baseline="0" dirty="0" smtClean="0">
                          <a:solidFill>
                            <a:schemeClr val="lt1"/>
                          </a:solidFill>
                          <a:latin typeface="+mn-lt"/>
                          <a:ea typeface="+mn-ea"/>
                          <a:cs typeface="+mn-cs"/>
                        </a:rPr>
                        <a:t>la madre.</a:t>
                      </a:r>
                    </a:p>
                    <a:p>
                      <a:endParaRPr lang="es-ES" dirty="0"/>
                    </a:p>
                  </a:txBody>
                  <a:tcPr/>
                </a:tc>
                <a:tc>
                  <a:txBody>
                    <a:bodyPr/>
                    <a:lstStyle/>
                    <a:p>
                      <a:r>
                        <a:rPr lang="es-ES" sz="1800" b="1" i="0" u="none" strike="noStrike" kern="1200" baseline="0" dirty="0" smtClean="0">
                          <a:solidFill>
                            <a:schemeClr val="lt1"/>
                          </a:solidFill>
                          <a:latin typeface="+mn-lt"/>
                          <a:ea typeface="+mn-ea"/>
                          <a:cs typeface="+mn-cs"/>
                        </a:rPr>
                        <a:t>Regreso de la</a:t>
                      </a:r>
                    </a:p>
                    <a:p>
                      <a:r>
                        <a:rPr lang="es-ES" sz="1800" b="1" i="0" u="none" strike="noStrike" kern="1200" baseline="0" dirty="0" smtClean="0">
                          <a:solidFill>
                            <a:schemeClr val="lt1"/>
                          </a:solidFill>
                          <a:latin typeface="+mn-lt"/>
                          <a:ea typeface="+mn-ea"/>
                          <a:cs typeface="+mn-cs"/>
                        </a:rPr>
                        <a:t>madre.</a:t>
                      </a:r>
                      <a:endParaRPr lang="es-ES" dirty="0"/>
                    </a:p>
                  </a:txBody>
                  <a:tcPr/>
                </a:tc>
                <a:extLst>
                  <a:ext uri="{0D108BD9-81ED-4DB2-BD59-A6C34878D82A}">
                    <a16:rowId xmlns:a16="http://schemas.microsoft.com/office/drawing/2014/main" val="925679656"/>
                  </a:ext>
                </a:extLst>
              </a:tr>
              <a:tr h="77061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800" b="1" i="0" u="none" strike="noStrike" kern="1200" baseline="0" dirty="0" smtClean="0">
                          <a:solidFill>
                            <a:schemeClr val="tx1"/>
                          </a:solidFill>
                          <a:latin typeface="+mn-lt"/>
                          <a:ea typeface="+mn-ea"/>
                          <a:cs typeface="+mn-cs"/>
                        </a:rPr>
                        <a:t>Seguro</a:t>
                      </a:r>
                    </a:p>
                    <a:p>
                      <a:endParaRPr lang="es-ES" sz="1800" b="1" i="0" u="none" strike="noStrike" kern="1200" baseline="0" dirty="0" smtClean="0">
                        <a:solidFill>
                          <a:schemeClr val="tx1"/>
                        </a:solidFill>
                        <a:latin typeface="+mn-lt"/>
                        <a:ea typeface="+mn-ea"/>
                        <a:cs typeface="+mn-cs"/>
                      </a:endParaRPr>
                    </a:p>
                  </a:txBody>
                  <a:tcPr/>
                </a:tc>
                <a:tc>
                  <a:txBody>
                    <a:bodyPr/>
                    <a:lstStyle/>
                    <a:p>
                      <a:r>
                        <a:rPr lang="es-ES" sz="1800" b="1" i="0" u="none" strike="noStrike" kern="1200" baseline="0" dirty="0" smtClean="0">
                          <a:solidFill>
                            <a:schemeClr val="tx1"/>
                          </a:solidFill>
                          <a:latin typeface="+mn-lt"/>
                          <a:ea typeface="+mn-ea"/>
                          <a:cs typeface="+mn-cs"/>
                        </a:rPr>
                        <a:t>Exploran</a:t>
                      </a:r>
                    </a:p>
                    <a:p>
                      <a:r>
                        <a:rPr lang="es-ES" sz="1800" b="1" i="0" u="none" strike="noStrike" kern="1200" baseline="0" dirty="0" smtClean="0">
                          <a:solidFill>
                            <a:schemeClr val="tx1"/>
                          </a:solidFill>
                          <a:latin typeface="+mn-lt"/>
                          <a:ea typeface="+mn-ea"/>
                          <a:cs typeface="+mn-cs"/>
                        </a:rPr>
                        <a:t>activamente el</a:t>
                      </a:r>
                    </a:p>
                    <a:p>
                      <a:r>
                        <a:rPr lang="es-ES" sz="1800" b="1" i="0" u="none" strike="noStrike" kern="1200" baseline="0" dirty="0" smtClean="0">
                          <a:solidFill>
                            <a:schemeClr val="tx1"/>
                          </a:solidFill>
                          <a:latin typeface="+mn-lt"/>
                          <a:ea typeface="+mn-ea"/>
                          <a:cs typeface="+mn-cs"/>
                        </a:rPr>
                        <a:t>entorno.</a:t>
                      </a:r>
                    </a:p>
                    <a:p>
                      <a:endParaRPr lang="es-ES" sz="1800" dirty="0">
                        <a:solidFill>
                          <a:schemeClr val="tx1"/>
                        </a:solidFill>
                      </a:endParaRPr>
                    </a:p>
                  </a:txBody>
                  <a:tcPr/>
                </a:tc>
                <a:tc>
                  <a:txBody>
                    <a:bodyPr/>
                    <a:lstStyle/>
                    <a:p>
                      <a:r>
                        <a:rPr lang="es-ES" sz="1800" b="1" i="0" u="none" strike="noStrike" kern="1200" baseline="0" dirty="0" smtClean="0">
                          <a:solidFill>
                            <a:schemeClr val="tx1"/>
                          </a:solidFill>
                          <a:latin typeface="+mn-lt"/>
                          <a:ea typeface="+mn-ea"/>
                          <a:cs typeface="+mn-cs"/>
                        </a:rPr>
                        <a:t>La exploración decae, angustia por la</a:t>
                      </a:r>
                    </a:p>
                    <a:p>
                      <a:r>
                        <a:rPr lang="es-ES" sz="1800" b="1" i="0" u="none" strike="noStrike" kern="1200" baseline="0" dirty="0" smtClean="0">
                          <a:solidFill>
                            <a:schemeClr val="tx1"/>
                          </a:solidFill>
                          <a:latin typeface="+mn-lt"/>
                          <a:ea typeface="+mn-ea"/>
                          <a:cs typeface="+mn-cs"/>
                        </a:rPr>
                        <a:t>separación.</a:t>
                      </a:r>
                    </a:p>
                  </a:txBody>
                  <a:tcPr/>
                </a:tc>
                <a:tc>
                  <a:txBody>
                    <a:bodyPr/>
                    <a:lstStyle/>
                    <a:p>
                      <a:r>
                        <a:rPr lang="es-ES" sz="1800" b="1" i="0" u="none" strike="noStrike" kern="1200" baseline="0" dirty="0" smtClean="0">
                          <a:solidFill>
                            <a:schemeClr val="tx1"/>
                          </a:solidFill>
                          <a:latin typeface="+mn-lt"/>
                          <a:ea typeface="+mn-ea"/>
                          <a:cs typeface="+mn-cs"/>
                        </a:rPr>
                        <a:t>Señales de alegría</a:t>
                      </a:r>
                    </a:p>
                    <a:p>
                      <a:r>
                        <a:rPr lang="es-ES" sz="1800" b="1" i="0" u="none" strike="noStrike" kern="1200" baseline="0" dirty="0" smtClean="0">
                          <a:solidFill>
                            <a:schemeClr val="tx1"/>
                          </a:solidFill>
                          <a:latin typeface="+mn-lt"/>
                          <a:ea typeface="+mn-ea"/>
                          <a:cs typeface="+mn-cs"/>
                        </a:rPr>
                        <a:t>Activación de las conductas de apego.</a:t>
                      </a:r>
                    </a:p>
                  </a:txBody>
                  <a:tcPr/>
                </a:tc>
                <a:extLst>
                  <a:ext uri="{0D108BD9-81ED-4DB2-BD59-A6C34878D82A}">
                    <a16:rowId xmlns:a16="http://schemas.microsoft.com/office/drawing/2014/main" val="4026756186"/>
                  </a:ext>
                </a:extLst>
              </a:tr>
              <a:tr h="370840">
                <a:tc>
                  <a:txBody>
                    <a:bodyPr/>
                    <a:lstStyle/>
                    <a:p>
                      <a:r>
                        <a:rPr lang="es-ES" sz="1800" b="1" i="0" u="none" strike="noStrike" kern="1200" baseline="0" dirty="0" smtClean="0">
                          <a:solidFill>
                            <a:schemeClr val="tx1"/>
                          </a:solidFill>
                          <a:latin typeface="+mn-lt"/>
                          <a:ea typeface="+mn-ea"/>
                          <a:cs typeface="+mn-cs"/>
                        </a:rPr>
                        <a:t>Ansioso</a:t>
                      </a:r>
                    </a:p>
                    <a:p>
                      <a:r>
                        <a:rPr lang="es-ES" sz="1800" b="1" i="0" u="none" strike="noStrike" kern="1200" baseline="0" dirty="0" smtClean="0">
                          <a:solidFill>
                            <a:schemeClr val="tx1"/>
                          </a:solidFill>
                          <a:latin typeface="+mn-lt"/>
                          <a:ea typeface="+mn-ea"/>
                          <a:cs typeface="+mn-cs"/>
                        </a:rPr>
                        <a:t>ambivalente</a:t>
                      </a:r>
                      <a:endParaRPr lang="es-ES" sz="1800" dirty="0">
                        <a:solidFill>
                          <a:schemeClr val="tx1"/>
                        </a:solidFill>
                      </a:endParaRPr>
                    </a:p>
                  </a:txBody>
                  <a:tcPr/>
                </a:tc>
                <a:tc>
                  <a:txBody>
                    <a:bodyPr/>
                    <a:lstStyle/>
                    <a:p>
                      <a:r>
                        <a:rPr lang="es-ES" sz="1800" b="1" i="0" u="none" strike="noStrike" kern="1200" baseline="0" dirty="0" smtClean="0">
                          <a:solidFill>
                            <a:schemeClr val="tx1"/>
                          </a:solidFill>
                          <a:latin typeface="+mn-lt"/>
                          <a:ea typeface="+mn-ea"/>
                          <a:cs typeface="+mn-cs"/>
                        </a:rPr>
                        <a:t>Exploración</a:t>
                      </a:r>
                    </a:p>
                    <a:p>
                      <a:r>
                        <a:rPr lang="es-ES" sz="1800" b="1" i="0" u="none" strike="noStrike" kern="1200" baseline="0" dirty="0" smtClean="0">
                          <a:solidFill>
                            <a:schemeClr val="tx1"/>
                          </a:solidFill>
                          <a:latin typeface="+mn-lt"/>
                          <a:ea typeface="+mn-ea"/>
                          <a:cs typeface="+mn-cs"/>
                        </a:rPr>
                        <a:t>baja o nula del</a:t>
                      </a:r>
                    </a:p>
                    <a:p>
                      <a:r>
                        <a:rPr lang="es-ES" sz="1800" b="1" i="0" u="none" strike="noStrike" kern="1200" baseline="0" dirty="0" smtClean="0">
                          <a:solidFill>
                            <a:schemeClr val="tx1"/>
                          </a:solidFill>
                          <a:latin typeface="+mn-lt"/>
                          <a:ea typeface="+mn-ea"/>
                          <a:cs typeface="+mn-cs"/>
                        </a:rPr>
                        <a:t>entorno. No se</a:t>
                      </a:r>
                    </a:p>
                    <a:p>
                      <a:r>
                        <a:rPr lang="es-ES" sz="1800" b="1" i="0" u="none" strike="noStrike" kern="1200" baseline="0" dirty="0" smtClean="0">
                          <a:solidFill>
                            <a:schemeClr val="tx1"/>
                          </a:solidFill>
                          <a:latin typeface="+mn-lt"/>
                          <a:ea typeface="+mn-ea"/>
                          <a:cs typeface="+mn-cs"/>
                        </a:rPr>
                        <a:t>alejan de la</a:t>
                      </a:r>
                    </a:p>
                    <a:p>
                      <a:r>
                        <a:rPr lang="es-ES" sz="1800" b="1" i="0" u="none" strike="noStrike" kern="1200" baseline="0" dirty="0" smtClean="0">
                          <a:solidFill>
                            <a:schemeClr val="tx1"/>
                          </a:solidFill>
                          <a:latin typeface="+mn-lt"/>
                          <a:ea typeface="+mn-ea"/>
                          <a:cs typeface="+mn-cs"/>
                        </a:rPr>
                        <a:t>madre.</a:t>
                      </a:r>
                    </a:p>
                    <a:p>
                      <a:endParaRPr lang="es-ES" sz="1800" dirty="0">
                        <a:solidFill>
                          <a:schemeClr val="tx1"/>
                        </a:solidFill>
                      </a:endParaRPr>
                    </a:p>
                  </a:txBody>
                  <a:tcPr/>
                </a:tc>
                <a:tc>
                  <a:txBody>
                    <a:bodyPr/>
                    <a:lstStyle/>
                    <a:p>
                      <a:r>
                        <a:rPr lang="es-ES" sz="1800" b="1" i="0" u="none" strike="noStrike" kern="1200" baseline="0" dirty="0" smtClean="0">
                          <a:solidFill>
                            <a:schemeClr val="tx1"/>
                          </a:solidFill>
                          <a:latin typeface="+mn-lt"/>
                          <a:ea typeface="+mn-ea"/>
                          <a:cs typeface="+mn-cs"/>
                        </a:rPr>
                        <a:t>Ansiedad por la separación muy intensa.</a:t>
                      </a:r>
                    </a:p>
                    <a:p>
                      <a:r>
                        <a:rPr lang="es-ES" sz="1800" b="1" i="0" u="none" strike="noStrike" kern="1200" baseline="0" dirty="0" smtClean="0">
                          <a:solidFill>
                            <a:schemeClr val="tx1"/>
                          </a:solidFill>
                          <a:latin typeface="+mn-lt"/>
                          <a:ea typeface="+mn-ea"/>
                          <a:cs typeface="+mn-cs"/>
                        </a:rPr>
                        <a:t>Buscan y procuran mantener la proximidad con la figura de</a:t>
                      </a:r>
                    </a:p>
                    <a:p>
                      <a:r>
                        <a:rPr lang="es-ES" sz="1800" b="1" i="0" u="none" strike="noStrike" kern="1200" baseline="0" dirty="0" smtClean="0">
                          <a:solidFill>
                            <a:schemeClr val="tx1"/>
                          </a:solidFill>
                          <a:latin typeface="+mn-lt"/>
                          <a:ea typeface="+mn-ea"/>
                          <a:cs typeface="+mn-cs"/>
                        </a:rPr>
                        <a:t>apego. </a:t>
                      </a:r>
                    </a:p>
                  </a:txBody>
                  <a:tcPr/>
                </a:tc>
                <a:tc>
                  <a:txBody>
                    <a:bodyPr/>
                    <a:lstStyle/>
                    <a:p>
                      <a:r>
                        <a:rPr lang="es-ES" sz="1800" b="1" i="0" u="none" strike="noStrike" kern="1200" baseline="0" dirty="0" smtClean="0">
                          <a:solidFill>
                            <a:schemeClr val="tx1"/>
                          </a:solidFill>
                          <a:latin typeface="+mn-lt"/>
                          <a:ea typeface="+mn-ea"/>
                          <a:cs typeface="+mn-cs"/>
                        </a:rPr>
                        <a:t>Después muestran oposición.</a:t>
                      </a:r>
                    </a:p>
                    <a:p>
                      <a:endParaRPr lang="es-ES" sz="1800" dirty="0">
                        <a:solidFill>
                          <a:schemeClr val="tx1"/>
                        </a:solidFill>
                      </a:endParaRPr>
                    </a:p>
                  </a:txBody>
                  <a:tcPr/>
                </a:tc>
                <a:extLst>
                  <a:ext uri="{0D108BD9-81ED-4DB2-BD59-A6C34878D82A}">
                    <a16:rowId xmlns:a16="http://schemas.microsoft.com/office/drawing/2014/main" val="35900055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800" b="1" i="0" u="none" strike="noStrike" kern="1200" baseline="0" dirty="0" err="1" smtClean="0">
                          <a:solidFill>
                            <a:schemeClr val="tx1"/>
                          </a:solidFill>
                          <a:latin typeface="+mn-lt"/>
                          <a:ea typeface="+mn-ea"/>
                          <a:cs typeface="+mn-cs"/>
                        </a:rPr>
                        <a:t>Evitativo</a:t>
                      </a:r>
                      <a:r>
                        <a:rPr lang="es-ES" sz="1800" b="1" i="0" u="none" strike="noStrike" kern="1200" baseline="0" dirty="0" smtClean="0">
                          <a:solidFill>
                            <a:schemeClr val="tx1"/>
                          </a:solidFill>
                          <a:latin typeface="+mn-lt"/>
                          <a:ea typeface="+mn-ea"/>
                          <a:cs typeface="+mn-cs"/>
                        </a:rPr>
                        <a:t>.</a:t>
                      </a:r>
                    </a:p>
                    <a:p>
                      <a:endParaRPr lang="es-ES" sz="1800" dirty="0">
                        <a:solidFill>
                          <a:schemeClr val="tx1"/>
                        </a:solidFill>
                      </a:endParaRPr>
                    </a:p>
                  </a:txBody>
                  <a:tcPr/>
                </a:tc>
                <a:tc>
                  <a:txBody>
                    <a:bodyPr/>
                    <a:lstStyle/>
                    <a:p>
                      <a:r>
                        <a:rPr lang="es-ES" sz="1800" b="1" i="0" u="none" strike="noStrike" kern="1200" baseline="0" dirty="0" smtClean="0">
                          <a:solidFill>
                            <a:schemeClr val="tx1"/>
                          </a:solidFill>
                          <a:latin typeface="+mn-lt"/>
                          <a:ea typeface="+mn-ea"/>
                          <a:cs typeface="+mn-cs"/>
                        </a:rPr>
                        <a:t>Pasivos o</a:t>
                      </a:r>
                    </a:p>
                    <a:p>
                      <a:r>
                        <a:rPr lang="es-ES" sz="1800" b="1" i="0" u="none" strike="noStrike" kern="1200" baseline="0" dirty="0" smtClean="0">
                          <a:solidFill>
                            <a:schemeClr val="tx1"/>
                          </a:solidFill>
                          <a:latin typeface="+mn-lt"/>
                          <a:ea typeface="+mn-ea"/>
                          <a:cs typeface="+mn-cs"/>
                        </a:rPr>
                        <a:t>indiferentes.</a:t>
                      </a:r>
                    </a:p>
                  </a:txBody>
                  <a:tcPr/>
                </a:tc>
                <a:tc>
                  <a:txBody>
                    <a:bodyPr/>
                    <a:lstStyle/>
                    <a:p>
                      <a:r>
                        <a:rPr lang="es-ES" sz="1800" b="1" i="0" u="none" strike="noStrike" kern="1200" baseline="0" dirty="0" smtClean="0">
                          <a:solidFill>
                            <a:schemeClr val="tx1"/>
                          </a:solidFill>
                          <a:latin typeface="+mn-lt"/>
                          <a:ea typeface="+mn-ea"/>
                          <a:cs typeface="+mn-cs"/>
                        </a:rPr>
                        <a:t>Escasa o nula ansiedad ante la separación.</a:t>
                      </a:r>
                    </a:p>
                  </a:txBody>
                  <a:tcPr/>
                </a:tc>
                <a:tc>
                  <a:txBody>
                    <a:bodyPr/>
                    <a:lstStyle/>
                    <a:p>
                      <a:r>
                        <a:rPr lang="es-ES" sz="1800" b="1" i="0" u="none" strike="noStrike" kern="1200" baseline="0" dirty="0" smtClean="0">
                          <a:solidFill>
                            <a:schemeClr val="tx1"/>
                          </a:solidFill>
                          <a:latin typeface="+mn-lt"/>
                          <a:ea typeface="+mn-ea"/>
                          <a:cs typeface="+mn-cs"/>
                        </a:rPr>
                        <a:t>Evitan el contacto cuando</a:t>
                      </a:r>
                    </a:p>
                    <a:p>
                      <a:r>
                        <a:rPr lang="es-ES" sz="1800" b="1" i="0" u="none" strike="noStrike" kern="1200" baseline="0" dirty="0" smtClean="0">
                          <a:solidFill>
                            <a:schemeClr val="tx1"/>
                          </a:solidFill>
                          <a:latin typeface="+mn-lt"/>
                          <a:ea typeface="+mn-ea"/>
                          <a:cs typeface="+mn-cs"/>
                        </a:rPr>
                        <a:t>la figura de apego vuelve</a:t>
                      </a:r>
                      <a:endParaRPr lang="es-ES" sz="1800" dirty="0">
                        <a:solidFill>
                          <a:schemeClr val="tx1"/>
                        </a:solidFill>
                      </a:endParaRPr>
                    </a:p>
                  </a:txBody>
                  <a:tcPr/>
                </a:tc>
                <a:extLst>
                  <a:ext uri="{0D108BD9-81ED-4DB2-BD59-A6C34878D82A}">
                    <a16:rowId xmlns:a16="http://schemas.microsoft.com/office/drawing/2014/main" val="3548369969"/>
                  </a:ext>
                </a:extLst>
              </a:tr>
              <a:tr h="370840">
                <a:tc>
                  <a:txBody>
                    <a:bodyPr/>
                    <a:lstStyle/>
                    <a:p>
                      <a:r>
                        <a:rPr lang="es-ES" sz="1800" b="1" i="0" u="none" strike="noStrike" kern="1200" baseline="0" dirty="0" smtClean="0">
                          <a:solidFill>
                            <a:schemeClr val="tx1"/>
                          </a:solidFill>
                          <a:latin typeface="+mn-lt"/>
                          <a:ea typeface="+mn-ea"/>
                          <a:cs typeface="+mn-cs"/>
                        </a:rPr>
                        <a:t>Ansioso</a:t>
                      </a:r>
                    </a:p>
                    <a:p>
                      <a:r>
                        <a:rPr lang="es-ES" sz="1800" b="1" i="0" u="none" strike="noStrike" kern="1200" baseline="0" dirty="0" smtClean="0">
                          <a:solidFill>
                            <a:schemeClr val="tx1"/>
                          </a:solidFill>
                          <a:latin typeface="+mn-lt"/>
                          <a:ea typeface="+mn-ea"/>
                          <a:cs typeface="+mn-cs"/>
                        </a:rPr>
                        <a:t>desorganizado.</a:t>
                      </a:r>
                    </a:p>
                  </a:txBody>
                  <a:tcPr/>
                </a:tc>
                <a:tc>
                  <a:txBody>
                    <a:bodyPr/>
                    <a:lstStyle/>
                    <a:p>
                      <a:endParaRPr lang="es-ES" sz="1800">
                        <a:solidFill>
                          <a:schemeClr val="tx1"/>
                        </a:solidFill>
                      </a:endParaRPr>
                    </a:p>
                  </a:txBody>
                  <a:tcPr/>
                </a:tc>
                <a:tc>
                  <a:txBody>
                    <a:bodyPr/>
                    <a:lstStyle/>
                    <a:p>
                      <a:endParaRPr lang="es-ES" sz="1800">
                        <a:solidFill>
                          <a:schemeClr val="tx1"/>
                        </a:solidFill>
                      </a:endParaRPr>
                    </a:p>
                  </a:txBody>
                  <a:tcPr/>
                </a:tc>
                <a:tc>
                  <a:txBody>
                    <a:bodyPr/>
                    <a:lstStyle/>
                    <a:p>
                      <a:r>
                        <a:rPr lang="es-ES" sz="1800" b="1" i="0" u="none" strike="noStrike" kern="1200" baseline="0" dirty="0" smtClean="0">
                          <a:solidFill>
                            <a:schemeClr val="tx1"/>
                          </a:solidFill>
                          <a:latin typeface="+mn-lt"/>
                          <a:ea typeface="+mn-ea"/>
                          <a:cs typeface="+mn-cs"/>
                        </a:rPr>
                        <a:t>Ansioso</a:t>
                      </a:r>
                    </a:p>
                    <a:p>
                      <a:r>
                        <a:rPr lang="es-ES" sz="1800" b="1" i="0" u="none" strike="noStrike" kern="1200" baseline="0" dirty="0" smtClean="0">
                          <a:solidFill>
                            <a:schemeClr val="tx1"/>
                          </a:solidFill>
                          <a:latin typeface="+mn-lt"/>
                          <a:ea typeface="+mn-ea"/>
                          <a:cs typeface="+mn-cs"/>
                        </a:rPr>
                        <a:t>ambivalente.</a:t>
                      </a:r>
                      <a:endParaRPr lang="es-ES" sz="1800" dirty="0" smtClean="0">
                        <a:solidFill>
                          <a:schemeClr val="tx1"/>
                        </a:solidFill>
                      </a:endParaRPr>
                    </a:p>
                  </a:txBody>
                  <a:tcPr/>
                </a:tc>
                <a:extLst>
                  <a:ext uri="{0D108BD9-81ED-4DB2-BD59-A6C34878D82A}">
                    <a16:rowId xmlns:a16="http://schemas.microsoft.com/office/drawing/2014/main" val="1793884396"/>
                  </a:ext>
                </a:extLst>
              </a:tr>
            </a:tbl>
          </a:graphicData>
        </a:graphic>
      </p:graphicFrame>
    </p:spTree>
    <p:extLst>
      <p:ext uri="{BB962C8B-B14F-4D97-AF65-F5344CB8AC3E}">
        <p14:creationId xmlns:p14="http://schemas.microsoft.com/office/powerpoint/2010/main" val="26194152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371600" y="666205"/>
            <a:ext cx="9601200" cy="5590903"/>
          </a:xfrm>
        </p:spPr>
        <p:txBody>
          <a:bodyPr>
            <a:normAutofit/>
          </a:bodyPr>
          <a:lstStyle/>
          <a:p>
            <a:endParaRPr lang="es-ES" dirty="0"/>
          </a:p>
          <a:p>
            <a:endParaRPr lang="es-ES" dirty="0"/>
          </a:p>
        </p:txBody>
      </p:sp>
      <p:sp>
        <p:nvSpPr>
          <p:cNvPr id="2" name="Rectángulo 1"/>
          <p:cNvSpPr/>
          <p:nvPr/>
        </p:nvSpPr>
        <p:spPr>
          <a:xfrm>
            <a:off x="1227907" y="351421"/>
            <a:ext cx="10502537" cy="2862322"/>
          </a:xfrm>
          <a:prstGeom prst="rect">
            <a:avLst/>
          </a:prstGeom>
        </p:spPr>
        <p:txBody>
          <a:bodyPr wrap="square">
            <a:spAutoFit/>
          </a:bodyPr>
          <a:lstStyle/>
          <a:p>
            <a:pPr marL="285750" indent="-285750">
              <a:buFont typeface="Wingdings" panose="05000000000000000000" pitchFamily="2" charset="2"/>
              <a:buChar char="§"/>
            </a:pPr>
            <a:r>
              <a:rPr lang="es-ES" b="1" dirty="0"/>
              <a:t>Evolución del apego:</a:t>
            </a:r>
            <a:r>
              <a:rPr lang="es-ES" dirty="0"/>
              <a:t> </a:t>
            </a:r>
            <a:endParaRPr lang="es-ES" dirty="0" smtClean="0"/>
          </a:p>
          <a:p>
            <a:endParaRPr lang="es-ES" dirty="0" smtClean="0"/>
          </a:p>
          <a:p>
            <a:pPr marL="742950" lvl="1" indent="-285750">
              <a:buFont typeface="Wingdings" panose="05000000000000000000" pitchFamily="2" charset="2"/>
              <a:buChar char="v"/>
            </a:pPr>
            <a:r>
              <a:rPr lang="es-ES" dirty="0" smtClean="0"/>
              <a:t>El </a:t>
            </a:r>
            <a:r>
              <a:rPr lang="es-ES" dirty="0"/>
              <a:t>apego seguro aumentará la </a:t>
            </a:r>
            <a:r>
              <a:rPr lang="es-ES" dirty="0" smtClean="0"/>
              <a:t>exploración, la </a:t>
            </a:r>
            <a:r>
              <a:rPr lang="es-ES" dirty="0"/>
              <a:t>curiosidad, la solución de problemas, el juego, las relaciones con </a:t>
            </a:r>
            <a:r>
              <a:rPr lang="es-ES" dirty="0" smtClean="0"/>
              <a:t>los compañeros</a:t>
            </a:r>
            <a:r>
              <a:rPr lang="es-ES" dirty="0"/>
              <a:t>. </a:t>
            </a:r>
            <a:r>
              <a:rPr lang="es-ES" dirty="0" smtClean="0"/>
              <a:t>Tienen </a:t>
            </a:r>
            <a:r>
              <a:rPr lang="es-ES" dirty="0"/>
              <a:t>más posibilidades de desarrollo social e intelectual y </a:t>
            </a:r>
            <a:r>
              <a:rPr lang="es-ES" dirty="0" smtClean="0"/>
              <a:t>ser más </a:t>
            </a:r>
            <a:r>
              <a:rPr lang="es-ES" dirty="0"/>
              <a:t>tolerantes.</a:t>
            </a:r>
          </a:p>
          <a:p>
            <a:pPr marL="742950" lvl="1" indent="-285750">
              <a:buFont typeface="Wingdings" panose="05000000000000000000" pitchFamily="2" charset="2"/>
              <a:buChar char="v"/>
            </a:pPr>
            <a:endParaRPr lang="es-ES" dirty="0" smtClean="0"/>
          </a:p>
          <a:p>
            <a:pPr marL="742950" lvl="1" indent="-285750">
              <a:buFont typeface="Wingdings" panose="05000000000000000000" pitchFamily="2" charset="2"/>
              <a:buChar char="v"/>
            </a:pPr>
            <a:r>
              <a:rPr lang="es-ES" dirty="0" smtClean="0"/>
              <a:t>El </a:t>
            </a:r>
            <a:r>
              <a:rPr lang="es-ES" dirty="0"/>
              <a:t>apego inseguro hace que cualquier conducta ambivalente o poco clara </a:t>
            </a:r>
            <a:r>
              <a:rPr lang="es-ES" dirty="0" smtClean="0"/>
              <a:t>de los </a:t>
            </a:r>
            <a:r>
              <a:rPr lang="es-ES" dirty="0"/>
              <a:t>otros se viva como un rechazo total. Las personas ambivalentes </a:t>
            </a:r>
            <a:r>
              <a:rPr lang="es-ES" dirty="0" smtClean="0"/>
              <a:t>necesitan continuas </a:t>
            </a:r>
            <a:r>
              <a:rPr lang="es-ES" dirty="0"/>
              <a:t>muestras de afecto, su modelo mental no incluye una </a:t>
            </a:r>
            <a:r>
              <a:rPr lang="es-ES" dirty="0" smtClean="0"/>
              <a:t>idea interiorizada </a:t>
            </a:r>
            <a:r>
              <a:rPr lang="es-ES" dirty="0"/>
              <a:t>del otro como alguien estable y disponible.</a:t>
            </a:r>
          </a:p>
          <a:p>
            <a:endParaRPr lang="es-ES" dirty="0" smtClean="0"/>
          </a:p>
        </p:txBody>
      </p:sp>
      <p:sp>
        <p:nvSpPr>
          <p:cNvPr id="4" name="CuadroTexto 3"/>
          <p:cNvSpPr txBox="1"/>
          <p:nvPr/>
        </p:nvSpPr>
        <p:spPr>
          <a:xfrm>
            <a:off x="1371600" y="4506686"/>
            <a:ext cx="10189029" cy="1200329"/>
          </a:xfrm>
          <a:prstGeom prst="rect">
            <a:avLst/>
          </a:prstGeom>
          <a:solidFill>
            <a:schemeClr val="bg1">
              <a:lumMod val="85000"/>
            </a:schemeClr>
          </a:solidFill>
          <a:ln>
            <a:solidFill>
              <a:schemeClr val="bg1">
                <a:lumMod val="50000"/>
              </a:schemeClr>
            </a:solidFill>
          </a:ln>
        </p:spPr>
        <p:txBody>
          <a:bodyPr wrap="square" rtlCol="0">
            <a:spAutoFit/>
          </a:bodyPr>
          <a:lstStyle/>
          <a:p>
            <a:r>
              <a:rPr lang="es-ES" b="1" dirty="0"/>
              <a:t>Se </a:t>
            </a:r>
            <a:r>
              <a:rPr lang="es-ES" b="1" dirty="0" smtClean="0"/>
              <a:t>ha </a:t>
            </a:r>
            <a:r>
              <a:rPr lang="es-ES" b="1" dirty="0"/>
              <a:t>encontrado una gran continuidad entre las historias de apego y el cuidado de los hijos. Los tipos de apego tienden a reproducirse, pero algunos padres consiguen cambiar el estilo y romper esta cadena intergeneracional, posiblemente haciéndose consciente de sus experiencias infantiles y</a:t>
            </a:r>
          </a:p>
          <a:p>
            <a:r>
              <a:rPr lang="es-ES" b="1" dirty="0"/>
              <a:t>modificando sus modelos mentales.</a:t>
            </a:r>
            <a:endParaRPr lang="es-ES" b="1" dirty="0"/>
          </a:p>
        </p:txBody>
      </p:sp>
    </p:spTree>
    <p:extLst>
      <p:ext uri="{BB962C8B-B14F-4D97-AF65-F5344CB8AC3E}">
        <p14:creationId xmlns:p14="http://schemas.microsoft.com/office/powerpoint/2010/main" val="18228981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BO" dirty="0" smtClean="0"/>
              <a:t>3. </a:t>
            </a:r>
            <a:r>
              <a:rPr lang="es-ES" b="1" dirty="0"/>
              <a:t>El desarrollo social en el contexto familiar: la respuesta familiar a las</a:t>
            </a:r>
            <a:br>
              <a:rPr lang="es-ES" b="1" dirty="0"/>
            </a:br>
            <a:r>
              <a:rPr lang="es-ES" b="1" dirty="0"/>
              <a:t>necesidades infantiles.</a:t>
            </a:r>
            <a:endParaRPr lang="es-ES" dirty="0"/>
          </a:p>
        </p:txBody>
      </p:sp>
      <p:sp>
        <p:nvSpPr>
          <p:cNvPr id="3" name="Marcador de contenido 2"/>
          <p:cNvSpPr>
            <a:spLocks noGrp="1"/>
          </p:cNvSpPr>
          <p:nvPr>
            <p:ph idx="1"/>
          </p:nvPr>
        </p:nvSpPr>
        <p:spPr/>
        <p:txBody>
          <a:bodyPr>
            <a:normAutofit/>
          </a:bodyPr>
          <a:lstStyle/>
          <a:p>
            <a:r>
              <a:rPr lang="es-ES" b="1" dirty="0"/>
              <a:t>Funciones de la familia.</a:t>
            </a:r>
          </a:p>
          <a:p>
            <a:pPr lvl="1">
              <a:buFont typeface="Wingdings" panose="05000000000000000000" pitchFamily="2" charset="2"/>
              <a:buChar char="v"/>
            </a:pPr>
            <a:r>
              <a:rPr lang="es-ES" b="1" dirty="0" smtClean="0"/>
              <a:t>Físico</a:t>
            </a:r>
            <a:r>
              <a:rPr lang="es-ES" b="1" dirty="0"/>
              <a:t>−biológico: </a:t>
            </a:r>
            <a:r>
              <a:rPr lang="es-ES" dirty="0"/>
              <a:t>T</a:t>
            </a:r>
            <a:r>
              <a:rPr lang="es-ES" dirty="0" smtClean="0"/>
              <a:t>odos </a:t>
            </a:r>
            <a:r>
              <a:rPr lang="es-ES" dirty="0"/>
              <a:t>los cuidados acerca de la alimentación, </a:t>
            </a:r>
            <a:r>
              <a:rPr lang="es-ES" dirty="0" smtClean="0"/>
              <a:t>higiene corporal</a:t>
            </a:r>
            <a:r>
              <a:rPr lang="es-ES" dirty="0"/>
              <a:t>, temperatura, </a:t>
            </a:r>
            <a:r>
              <a:rPr lang="es-ES" dirty="0" smtClean="0"/>
              <a:t>sueño. Necesidad </a:t>
            </a:r>
            <a:r>
              <a:rPr lang="es-ES" dirty="0"/>
              <a:t>de </a:t>
            </a:r>
            <a:r>
              <a:rPr lang="es-ES" dirty="0" smtClean="0"/>
              <a:t>ser protegido </a:t>
            </a:r>
            <a:r>
              <a:rPr lang="es-ES" dirty="0"/>
              <a:t>de riesgos </a:t>
            </a:r>
            <a:r>
              <a:rPr lang="es-ES" dirty="0" smtClean="0"/>
              <a:t>reales.</a:t>
            </a:r>
          </a:p>
          <a:p>
            <a:pPr lvl="1">
              <a:buFont typeface="Wingdings" panose="05000000000000000000" pitchFamily="2" charset="2"/>
              <a:buChar char="v"/>
            </a:pPr>
            <a:r>
              <a:rPr lang="es-ES" b="1" dirty="0" smtClean="0"/>
              <a:t>Necesidades </a:t>
            </a:r>
            <a:r>
              <a:rPr lang="es-ES" b="1" dirty="0"/>
              <a:t>cognitivas:</a:t>
            </a:r>
          </a:p>
          <a:p>
            <a:pPr lvl="2"/>
            <a:r>
              <a:rPr lang="es-ES" b="1" dirty="0"/>
              <a:t>Estimulación sensorial</a:t>
            </a:r>
            <a:r>
              <a:rPr lang="es-ES" dirty="0"/>
              <a:t>: </a:t>
            </a:r>
            <a:endParaRPr lang="es-ES" dirty="0" smtClean="0"/>
          </a:p>
          <a:p>
            <a:pPr lvl="3">
              <a:buFont typeface="Wingdings" panose="05000000000000000000" pitchFamily="2" charset="2"/>
              <a:buChar char="§"/>
            </a:pPr>
            <a:r>
              <a:rPr lang="es-ES" dirty="0" smtClean="0"/>
              <a:t>Las </a:t>
            </a:r>
            <a:r>
              <a:rPr lang="es-ES" dirty="0"/>
              <a:t>capacidades infantiles necesitan </a:t>
            </a:r>
            <a:r>
              <a:rPr lang="es-ES" dirty="0" smtClean="0"/>
              <a:t>ser estimuladas </a:t>
            </a:r>
            <a:r>
              <a:rPr lang="es-ES" dirty="0"/>
              <a:t>para que se desarrollen, esta estimulación debe de </a:t>
            </a:r>
            <a:r>
              <a:rPr lang="es-ES" dirty="0" smtClean="0"/>
              <a:t>ser variada </a:t>
            </a:r>
            <a:r>
              <a:rPr lang="es-ES" dirty="0"/>
              <a:t>y contingente a la actividad del niño. </a:t>
            </a:r>
            <a:endParaRPr lang="es-ES" dirty="0" smtClean="0"/>
          </a:p>
          <a:p>
            <a:pPr lvl="3">
              <a:buFont typeface="Wingdings" panose="05000000000000000000" pitchFamily="2" charset="2"/>
              <a:buChar char="§"/>
            </a:pPr>
            <a:r>
              <a:rPr lang="es-ES" dirty="0" smtClean="0"/>
              <a:t>La </a:t>
            </a:r>
            <a:r>
              <a:rPr lang="es-ES" dirty="0"/>
              <a:t>carencia </a:t>
            </a:r>
            <a:r>
              <a:rPr lang="es-ES" dirty="0" smtClean="0"/>
              <a:t>de estímulos</a:t>
            </a:r>
            <a:r>
              <a:rPr lang="es-ES" dirty="0"/>
              <a:t>, personas y situaciones para interactuar supondrá </a:t>
            </a:r>
            <a:r>
              <a:rPr lang="es-ES" dirty="0" smtClean="0"/>
              <a:t>una restricción </a:t>
            </a:r>
            <a:r>
              <a:rPr lang="es-ES" dirty="0"/>
              <a:t>al desarrollo infantil.</a:t>
            </a:r>
            <a:endParaRPr lang="es-ES" dirty="0"/>
          </a:p>
        </p:txBody>
      </p:sp>
    </p:spTree>
    <p:extLst>
      <p:ext uri="{BB962C8B-B14F-4D97-AF65-F5344CB8AC3E}">
        <p14:creationId xmlns:p14="http://schemas.microsoft.com/office/powerpoint/2010/main" val="24343943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371600" y="470263"/>
            <a:ext cx="9601200" cy="5397137"/>
          </a:xfrm>
        </p:spPr>
        <p:txBody>
          <a:bodyPr>
            <a:normAutofit/>
          </a:bodyPr>
          <a:lstStyle/>
          <a:p>
            <a:pPr lvl="1">
              <a:buFont typeface="Wingdings" panose="05000000000000000000" pitchFamily="2" charset="2"/>
              <a:buChar char="v"/>
            </a:pPr>
            <a:r>
              <a:rPr lang="es-ES" b="1" dirty="0"/>
              <a:t>Necesidad de exploración física y </a:t>
            </a:r>
            <a:r>
              <a:rPr lang="es-ES" b="1" dirty="0" smtClean="0"/>
              <a:t>social</a:t>
            </a:r>
          </a:p>
          <a:p>
            <a:pPr lvl="2">
              <a:buFont typeface="Wingdings" panose="05000000000000000000" pitchFamily="2" charset="2"/>
              <a:buChar char="§"/>
            </a:pPr>
            <a:r>
              <a:rPr lang="es-ES" dirty="0"/>
              <a:t>L</a:t>
            </a:r>
            <a:r>
              <a:rPr lang="es-ES" dirty="0" smtClean="0"/>
              <a:t>os </a:t>
            </a:r>
            <a:r>
              <a:rPr lang="es-ES" dirty="0"/>
              <a:t>niños son activos </a:t>
            </a:r>
            <a:r>
              <a:rPr lang="es-ES" dirty="0" smtClean="0"/>
              <a:t>y curiosos</a:t>
            </a:r>
            <a:r>
              <a:rPr lang="es-ES" dirty="0"/>
              <a:t>, muy pronto necesitan explorar el entorno físico y </a:t>
            </a:r>
            <a:r>
              <a:rPr lang="es-ES" dirty="0" smtClean="0"/>
              <a:t>social</a:t>
            </a:r>
          </a:p>
          <a:p>
            <a:pPr lvl="2">
              <a:buFont typeface="Wingdings" panose="05000000000000000000" pitchFamily="2" charset="2"/>
              <a:buChar char="§"/>
            </a:pPr>
            <a:r>
              <a:rPr lang="es-ES" dirty="0" smtClean="0"/>
              <a:t>Necesitan apoyo </a:t>
            </a:r>
            <a:r>
              <a:rPr lang="es-ES" dirty="0"/>
              <a:t>afectivo y social. </a:t>
            </a:r>
            <a:endParaRPr lang="es-ES" dirty="0" smtClean="0"/>
          </a:p>
          <a:p>
            <a:pPr lvl="2">
              <a:buFont typeface="Wingdings" panose="05000000000000000000" pitchFamily="2" charset="2"/>
              <a:buChar char="§"/>
            </a:pPr>
            <a:r>
              <a:rPr lang="es-ES" dirty="0" smtClean="0"/>
              <a:t>Los </a:t>
            </a:r>
            <a:r>
              <a:rPr lang="es-ES" dirty="0"/>
              <a:t>adultos deben ser mediadores de </a:t>
            </a:r>
            <a:r>
              <a:rPr lang="es-ES" dirty="0" smtClean="0"/>
              <a:t>esa comprensión</a:t>
            </a:r>
          </a:p>
          <a:p>
            <a:pPr lvl="2">
              <a:buFont typeface="Wingdings" panose="05000000000000000000" pitchFamily="2" charset="2"/>
              <a:buChar char="§"/>
            </a:pPr>
            <a:r>
              <a:rPr lang="es-ES" dirty="0" smtClean="0"/>
              <a:t>En </a:t>
            </a:r>
            <a:r>
              <a:rPr lang="es-ES" dirty="0"/>
              <a:t>estos intercambios </a:t>
            </a:r>
            <a:r>
              <a:rPr lang="es-ES" dirty="0" smtClean="0"/>
              <a:t>irán desarrollándose </a:t>
            </a:r>
            <a:r>
              <a:rPr lang="es-ES" dirty="0"/>
              <a:t>principios morales, normas, el sentido de la </a:t>
            </a:r>
            <a:r>
              <a:rPr lang="es-ES" dirty="0" smtClean="0"/>
              <a:t>vida, etc.</a:t>
            </a:r>
            <a:endParaRPr lang="es-ES" dirty="0"/>
          </a:p>
          <a:p>
            <a:pPr lvl="1">
              <a:buFont typeface="Wingdings" panose="05000000000000000000" pitchFamily="2" charset="2"/>
              <a:buChar char="v"/>
            </a:pPr>
            <a:r>
              <a:rPr lang="es-ES" b="1" dirty="0" smtClean="0"/>
              <a:t>Necesidades </a:t>
            </a:r>
            <a:r>
              <a:rPr lang="es-ES" b="1" dirty="0"/>
              <a:t>emocionales y sociales: </a:t>
            </a:r>
            <a:endParaRPr lang="es-ES" dirty="0"/>
          </a:p>
          <a:p>
            <a:pPr lvl="2">
              <a:buFont typeface="Wingdings" panose="05000000000000000000" pitchFamily="2" charset="2"/>
              <a:buChar char="§"/>
            </a:pPr>
            <a:r>
              <a:rPr lang="es-ES" dirty="0" smtClean="0"/>
              <a:t>El niño necesita </a:t>
            </a:r>
            <a:r>
              <a:rPr lang="es-ES" dirty="0"/>
              <a:t>relacionarse con otras personas iguales y de su entorno</a:t>
            </a:r>
            <a:r>
              <a:rPr lang="es-ES" dirty="0" smtClean="0"/>
              <a:t>.</a:t>
            </a:r>
            <a:endParaRPr lang="es-ES" dirty="0"/>
          </a:p>
          <a:p>
            <a:pPr lvl="2">
              <a:buFont typeface="Wingdings" panose="05000000000000000000" pitchFamily="2" charset="2"/>
              <a:buChar char="§"/>
            </a:pPr>
            <a:r>
              <a:rPr lang="es-ES" dirty="0" smtClean="0"/>
              <a:t>A medida que </a:t>
            </a:r>
            <a:r>
              <a:rPr lang="es-ES" dirty="0"/>
              <a:t>ganan en capacidad de imaginación surgen pesadillas, estos</a:t>
            </a:r>
          </a:p>
          <a:p>
            <a:pPr lvl="2">
              <a:buFont typeface="Wingdings" panose="05000000000000000000" pitchFamily="2" charset="2"/>
              <a:buChar char="§"/>
            </a:pPr>
            <a:r>
              <a:rPr lang="es-ES" dirty="0"/>
              <a:t>miedos aumentan la inestabilidad.</a:t>
            </a:r>
          </a:p>
          <a:p>
            <a:pPr lvl="2">
              <a:buFont typeface="Wingdings" panose="05000000000000000000" pitchFamily="2" charset="2"/>
              <a:buChar char="§"/>
            </a:pPr>
            <a:r>
              <a:rPr lang="es-ES" dirty="0"/>
              <a:t>Otro aspecto importante es la necesidad de jugar y </a:t>
            </a:r>
            <a:r>
              <a:rPr lang="es-ES" dirty="0" smtClean="0"/>
              <a:t>disfrutar con </a:t>
            </a:r>
            <a:r>
              <a:rPr lang="es-ES" dirty="0"/>
              <a:t>niños relacionados con ellos. </a:t>
            </a:r>
            <a:r>
              <a:rPr lang="es-ES" dirty="0" smtClean="0"/>
              <a:t> </a:t>
            </a:r>
            <a:endParaRPr lang="es-ES" dirty="0"/>
          </a:p>
        </p:txBody>
      </p:sp>
    </p:spTree>
    <p:extLst>
      <p:ext uri="{BB962C8B-B14F-4D97-AF65-F5344CB8AC3E}">
        <p14:creationId xmlns:p14="http://schemas.microsoft.com/office/powerpoint/2010/main" val="504078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71600" y="685800"/>
            <a:ext cx="9601200" cy="803366"/>
          </a:xfrm>
        </p:spPr>
        <p:txBody>
          <a:bodyPr/>
          <a:lstStyle/>
          <a:p>
            <a:r>
              <a:rPr lang="es-BO" dirty="0" smtClean="0"/>
              <a:t>Índice</a:t>
            </a:r>
            <a:endParaRPr lang="es-ES" dirty="0"/>
          </a:p>
        </p:txBody>
      </p:sp>
      <p:sp>
        <p:nvSpPr>
          <p:cNvPr id="3" name="Marcador de contenido 2"/>
          <p:cNvSpPr>
            <a:spLocks noGrp="1"/>
          </p:cNvSpPr>
          <p:nvPr>
            <p:ph idx="1"/>
          </p:nvPr>
        </p:nvSpPr>
        <p:spPr>
          <a:xfrm>
            <a:off x="1371600" y="1371600"/>
            <a:ext cx="9601200" cy="2638697"/>
          </a:xfrm>
        </p:spPr>
        <p:txBody>
          <a:bodyPr/>
          <a:lstStyle/>
          <a:p>
            <a:pPr marL="987552" lvl="1" indent="-457200">
              <a:buFont typeface="+mj-lt"/>
              <a:buAutoNum type="arabicPeriod"/>
            </a:pPr>
            <a:r>
              <a:rPr lang="es-ES" b="1" dirty="0" smtClean="0"/>
              <a:t>Aproximación </a:t>
            </a:r>
            <a:r>
              <a:rPr lang="es-ES" b="1" dirty="0"/>
              <a:t>al estudio del desarrollo </a:t>
            </a:r>
            <a:r>
              <a:rPr lang="es-ES" b="1" dirty="0" smtClean="0"/>
              <a:t>socio-afectivo</a:t>
            </a:r>
          </a:p>
          <a:p>
            <a:pPr marL="987552" lvl="1" indent="-457200">
              <a:buFont typeface="+mj-lt"/>
              <a:buAutoNum type="arabicPeriod"/>
            </a:pPr>
            <a:endParaRPr lang="es-ES" b="1" dirty="0" smtClean="0"/>
          </a:p>
          <a:p>
            <a:pPr marL="987552" lvl="1" indent="-457200">
              <a:buFont typeface="+mj-lt"/>
              <a:buAutoNum type="arabicPeriod"/>
            </a:pPr>
            <a:r>
              <a:rPr lang="es-ES" b="1" dirty="0" smtClean="0"/>
              <a:t>Seguridad </a:t>
            </a:r>
            <a:r>
              <a:rPr lang="es-ES" b="1" dirty="0"/>
              <a:t>y apego en la primera infancia: Nacimiento y evolución de los vínculos </a:t>
            </a:r>
            <a:r>
              <a:rPr lang="es-ES" b="1" dirty="0" smtClean="0"/>
              <a:t>afectivos</a:t>
            </a:r>
          </a:p>
          <a:p>
            <a:pPr marL="987552" lvl="1" indent="-457200">
              <a:buFont typeface="+mj-lt"/>
              <a:buAutoNum type="arabicPeriod"/>
            </a:pPr>
            <a:endParaRPr lang="es-ES" b="1" dirty="0" smtClean="0"/>
          </a:p>
          <a:p>
            <a:pPr marL="987552" lvl="1" indent="-457200">
              <a:buFont typeface="+mj-lt"/>
              <a:buAutoNum type="arabicPeriod"/>
            </a:pPr>
            <a:r>
              <a:rPr lang="es-ES" b="1" dirty="0"/>
              <a:t>El desarrollo social en el contexto familiar: la respuesta familiar a las</a:t>
            </a:r>
            <a:br>
              <a:rPr lang="es-ES" b="1" dirty="0"/>
            </a:br>
            <a:r>
              <a:rPr lang="es-ES" b="1" dirty="0"/>
              <a:t>necesidades infantiles</a:t>
            </a:r>
            <a:endParaRPr lang="es-ES" b="1" dirty="0" smtClean="0"/>
          </a:p>
          <a:p>
            <a:endParaRPr lang="es-ES" dirty="0"/>
          </a:p>
        </p:txBody>
      </p:sp>
    </p:spTree>
    <p:extLst>
      <p:ext uri="{BB962C8B-B14F-4D97-AF65-F5344CB8AC3E}">
        <p14:creationId xmlns:p14="http://schemas.microsoft.com/office/powerpoint/2010/main" val="37872830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371600" y="470263"/>
            <a:ext cx="9601200" cy="6191794"/>
          </a:xfrm>
        </p:spPr>
        <p:txBody>
          <a:bodyPr>
            <a:normAutofit lnSpcReduction="10000"/>
          </a:bodyPr>
          <a:lstStyle/>
          <a:p>
            <a:r>
              <a:rPr lang="es-ES" b="1" dirty="0"/>
              <a:t>La familia como sistema.</a:t>
            </a:r>
          </a:p>
          <a:p>
            <a:pPr lvl="1">
              <a:buFont typeface="Wingdings" panose="05000000000000000000" pitchFamily="2" charset="2"/>
              <a:buChar char="v"/>
            </a:pPr>
            <a:r>
              <a:rPr lang="es-ES" dirty="0"/>
              <a:t>Las acciones y actitudes de cada miembro de la familia afectará </a:t>
            </a:r>
            <a:r>
              <a:rPr lang="es-ES" dirty="0" smtClean="0"/>
              <a:t>al resto</a:t>
            </a:r>
            <a:r>
              <a:rPr lang="es-ES" dirty="0"/>
              <a:t>. Como sistema, cada familia tiene una estructura y unas </a:t>
            </a:r>
            <a:r>
              <a:rPr lang="es-ES" dirty="0" smtClean="0"/>
              <a:t>pautas que </a:t>
            </a:r>
            <a:r>
              <a:rPr lang="es-ES" dirty="0"/>
              <a:t>regulan su funcionamiento. </a:t>
            </a:r>
            <a:endParaRPr lang="es-ES" dirty="0" smtClean="0"/>
          </a:p>
          <a:p>
            <a:pPr lvl="1">
              <a:buFont typeface="Wingdings" panose="05000000000000000000" pitchFamily="2" charset="2"/>
              <a:buChar char="v"/>
            </a:pPr>
            <a:r>
              <a:rPr lang="es-ES" dirty="0" smtClean="0"/>
              <a:t>Para </a:t>
            </a:r>
            <a:r>
              <a:rPr lang="es-ES" dirty="0"/>
              <a:t>poder avanzar y garantizar </a:t>
            </a:r>
            <a:r>
              <a:rPr lang="es-ES" dirty="0" smtClean="0"/>
              <a:t>la continuidad </a:t>
            </a:r>
            <a:r>
              <a:rPr lang="es-ES" dirty="0"/>
              <a:t>tiene que poder adaptarse a situaciones nuevas. </a:t>
            </a:r>
            <a:endParaRPr lang="es-ES" dirty="0" smtClean="0"/>
          </a:p>
          <a:p>
            <a:pPr lvl="1">
              <a:buFont typeface="Wingdings" panose="05000000000000000000" pitchFamily="2" charset="2"/>
              <a:buChar char="v"/>
            </a:pPr>
            <a:r>
              <a:rPr lang="es-ES" dirty="0" smtClean="0"/>
              <a:t>Todas</a:t>
            </a:r>
            <a:r>
              <a:rPr lang="es-ES" dirty="0"/>
              <a:t> </a:t>
            </a:r>
            <a:r>
              <a:rPr lang="es-ES" dirty="0" smtClean="0"/>
              <a:t>las </a:t>
            </a:r>
            <a:r>
              <a:rPr lang="es-ES" dirty="0"/>
              <a:t>familias pasarán por momentos críticos que pueden producir la</a:t>
            </a:r>
          </a:p>
          <a:p>
            <a:pPr lvl="1">
              <a:buFont typeface="Wingdings" panose="05000000000000000000" pitchFamily="2" charset="2"/>
              <a:buChar char="v"/>
            </a:pPr>
            <a:r>
              <a:rPr lang="es-ES" dirty="0"/>
              <a:t>ruptura.</a:t>
            </a:r>
          </a:p>
          <a:p>
            <a:pPr lvl="1">
              <a:buFont typeface="Wingdings" panose="05000000000000000000" pitchFamily="2" charset="2"/>
              <a:buChar char="v"/>
            </a:pPr>
            <a:r>
              <a:rPr lang="es-ES" dirty="0"/>
              <a:t>La familia como sistema incluye diferentes subsistemas.</a:t>
            </a:r>
          </a:p>
          <a:p>
            <a:r>
              <a:rPr lang="es-ES" b="1" dirty="0" smtClean="0"/>
              <a:t>Relaciones </a:t>
            </a:r>
            <a:r>
              <a:rPr lang="es-ES" b="1" dirty="0"/>
              <a:t>en el interior de la familia.</a:t>
            </a:r>
          </a:p>
          <a:p>
            <a:pPr lvl="1">
              <a:buFont typeface="Wingdings" panose="05000000000000000000" pitchFamily="2" charset="2"/>
              <a:buChar char="v"/>
            </a:pPr>
            <a:r>
              <a:rPr lang="es-ES" b="1" dirty="0"/>
              <a:t>Relaciones entre </a:t>
            </a:r>
            <a:r>
              <a:rPr lang="es-ES" b="1" dirty="0" smtClean="0"/>
              <a:t>hermanos</a:t>
            </a:r>
          </a:p>
          <a:p>
            <a:pPr lvl="2">
              <a:buFont typeface="Wingdings" panose="05000000000000000000" pitchFamily="2" charset="2"/>
              <a:buChar char="§"/>
            </a:pPr>
            <a:r>
              <a:rPr lang="es-ES" dirty="0"/>
              <a:t>Cada hijo va a aportar elementos propios a la relación.</a:t>
            </a:r>
          </a:p>
          <a:p>
            <a:pPr lvl="2">
              <a:buFont typeface="Wingdings" panose="05000000000000000000" pitchFamily="2" charset="2"/>
              <a:buChar char="§"/>
            </a:pPr>
            <a:r>
              <a:rPr lang="es-ES" dirty="0"/>
              <a:t>La familia es diferente cada vez que nace un hijo.</a:t>
            </a:r>
          </a:p>
          <a:p>
            <a:pPr lvl="2">
              <a:buFont typeface="Wingdings" panose="05000000000000000000" pitchFamily="2" charset="2"/>
              <a:buChar char="§"/>
            </a:pPr>
            <a:r>
              <a:rPr lang="es-ES" dirty="0" smtClean="0"/>
              <a:t>Cambian </a:t>
            </a:r>
            <a:r>
              <a:rPr lang="es-ES" dirty="0"/>
              <a:t>las expectativas en función de las experiencias previas como padres.</a:t>
            </a:r>
          </a:p>
          <a:p>
            <a:pPr lvl="2">
              <a:buFont typeface="Wingdings" panose="05000000000000000000" pitchFamily="2" charset="2"/>
              <a:buChar char="§"/>
            </a:pPr>
            <a:r>
              <a:rPr lang="es-ES" dirty="0" smtClean="0"/>
              <a:t>Los </a:t>
            </a:r>
            <a:r>
              <a:rPr lang="es-ES" dirty="0"/>
              <a:t>padres no aplicarán las mismas pautas educativas.</a:t>
            </a:r>
          </a:p>
          <a:p>
            <a:pPr lvl="2">
              <a:buFont typeface="Wingdings" panose="05000000000000000000" pitchFamily="2" charset="2"/>
              <a:buChar char="§"/>
            </a:pPr>
            <a:r>
              <a:rPr lang="es-ES" dirty="0" smtClean="0"/>
              <a:t>Entre </a:t>
            </a:r>
            <a:r>
              <a:rPr lang="es-ES" dirty="0"/>
              <a:t>hermanos hay un componente de rivalidad y otro de solidaridad. </a:t>
            </a:r>
          </a:p>
          <a:p>
            <a:pPr lvl="2">
              <a:buFont typeface="Wingdings" panose="05000000000000000000" pitchFamily="2" charset="2"/>
              <a:buChar char="§"/>
            </a:pPr>
            <a:r>
              <a:rPr lang="es-ES" dirty="0"/>
              <a:t>Las relaciones entre los hermanos son distintas que entre los iguales. </a:t>
            </a:r>
          </a:p>
          <a:p>
            <a:pPr lvl="2">
              <a:buFont typeface="Wingdings" panose="05000000000000000000" pitchFamily="2" charset="2"/>
              <a:buChar char="§"/>
            </a:pPr>
            <a:r>
              <a:rPr lang="es-ES" dirty="0"/>
              <a:t>Puede haber una asimetría muy grande en la edad y hay una continuidad en la relación.</a:t>
            </a:r>
          </a:p>
          <a:p>
            <a:pPr lvl="2">
              <a:buFont typeface="Arial" panose="020B0604020202020204" pitchFamily="34" charset="0"/>
              <a:buChar char="•"/>
            </a:pPr>
            <a:endParaRPr lang="es-ES" b="1" dirty="0" smtClean="0"/>
          </a:p>
          <a:p>
            <a:pPr lvl="2">
              <a:buFont typeface="Wingdings" panose="05000000000000000000" pitchFamily="2" charset="2"/>
              <a:buChar char="§"/>
            </a:pPr>
            <a:endParaRPr lang="es-ES" dirty="0"/>
          </a:p>
        </p:txBody>
      </p:sp>
    </p:spTree>
    <p:extLst>
      <p:ext uri="{BB962C8B-B14F-4D97-AF65-F5344CB8AC3E}">
        <p14:creationId xmlns:p14="http://schemas.microsoft.com/office/powerpoint/2010/main" val="23546010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384663" y="287383"/>
            <a:ext cx="9601200" cy="5580017"/>
          </a:xfrm>
        </p:spPr>
        <p:txBody>
          <a:bodyPr>
            <a:normAutofit/>
          </a:bodyPr>
          <a:lstStyle/>
          <a:p>
            <a:pPr lvl="2">
              <a:buFont typeface="Wingdings" panose="05000000000000000000" pitchFamily="2" charset="2"/>
              <a:buChar char="§"/>
            </a:pPr>
            <a:r>
              <a:rPr lang="es-ES" dirty="0"/>
              <a:t>Hay dos perspectivas en el estudio sobre diferencias entre hermanos:</a:t>
            </a:r>
          </a:p>
          <a:p>
            <a:pPr lvl="3">
              <a:buFont typeface="Courier New" panose="02070309020205020404" pitchFamily="49" charset="0"/>
              <a:buChar char="o"/>
            </a:pPr>
            <a:r>
              <a:rPr lang="es-ES" dirty="0" smtClean="0"/>
              <a:t>Estructural</a:t>
            </a:r>
            <a:r>
              <a:rPr lang="es-ES" dirty="0"/>
              <a:t>: </a:t>
            </a:r>
            <a:r>
              <a:rPr lang="es-ES" dirty="0" smtClean="0"/>
              <a:t>Comparación </a:t>
            </a:r>
            <a:r>
              <a:rPr lang="es-ES" dirty="0"/>
              <a:t>entre hermanos</a:t>
            </a:r>
          </a:p>
          <a:p>
            <a:pPr lvl="3">
              <a:buFont typeface="Courier New" panose="02070309020205020404" pitchFamily="49" charset="0"/>
              <a:buChar char="o"/>
            </a:pPr>
            <a:r>
              <a:rPr lang="es-ES" dirty="0"/>
              <a:t>Interactiva: habrá factores individuales y contextuales. Cada </a:t>
            </a:r>
            <a:r>
              <a:rPr lang="es-ES" dirty="0" smtClean="0"/>
              <a:t>hijo busca </a:t>
            </a:r>
            <a:r>
              <a:rPr lang="es-ES" dirty="0"/>
              <a:t>su propia identidad respecto a sus hermanos. Se analizan </a:t>
            </a:r>
            <a:r>
              <a:rPr lang="es-ES" dirty="0" smtClean="0"/>
              <a:t>las relaciones </a:t>
            </a:r>
            <a:r>
              <a:rPr lang="es-ES" dirty="0"/>
              <a:t>entre subsistemas a lo largo del ciclo vital, interesa ver </a:t>
            </a:r>
            <a:r>
              <a:rPr lang="es-ES" dirty="0" smtClean="0"/>
              <a:t>que modificaciones </a:t>
            </a:r>
            <a:r>
              <a:rPr lang="es-ES" dirty="0"/>
              <a:t>se producen.</a:t>
            </a:r>
          </a:p>
          <a:p>
            <a:pPr lvl="2">
              <a:buFont typeface="Wingdings" panose="05000000000000000000" pitchFamily="2" charset="2"/>
              <a:buChar char="§"/>
            </a:pPr>
            <a:r>
              <a:rPr lang="es-ES" dirty="0" smtClean="0"/>
              <a:t>Los </a:t>
            </a:r>
            <a:r>
              <a:rPr lang="es-ES" dirty="0"/>
              <a:t>hermanos mayores pueden funcionar como figuras </a:t>
            </a:r>
            <a:r>
              <a:rPr lang="es-ES" dirty="0" smtClean="0"/>
              <a:t>subsidiarias del </a:t>
            </a:r>
            <a:r>
              <a:rPr lang="es-ES" dirty="0"/>
              <a:t>apego de los padres. </a:t>
            </a:r>
            <a:endParaRPr lang="es-ES" dirty="0" smtClean="0"/>
          </a:p>
          <a:p>
            <a:pPr lvl="2">
              <a:buFont typeface="Wingdings" panose="05000000000000000000" pitchFamily="2" charset="2"/>
              <a:buChar char="§"/>
            </a:pPr>
            <a:r>
              <a:rPr lang="es-ES" dirty="0" smtClean="0"/>
              <a:t>Los </a:t>
            </a:r>
            <a:r>
              <a:rPr lang="es-ES" dirty="0"/>
              <a:t>conflictos entre hermanos </a:t>
            </a:r>
            <a:r>
              <a:rPr lang="es-ES" dirty="0" smtClean="0"/>
              <a:t>pueden aumentar </a:t>
            </a:r>
            <a:r>
              <a:rPr lang="es-ES" dirty="0"/>
              <a:t>por el carácter difícil o por tener hermanos </a:t>
            </a:r>
            <a:r>
              <a:rPr lang="es-ES" dirty="0" smtClean="0"/>
              <a:t>con discapacidad.</a:t>
            </a:r>
            <a:endParaRPr lang="es-ES" dirty="0"/>
          </a:p>
          <a:p>
            <a:pPr lvl="2">
              <a:buFont typeface="Wingdings" panose="05000000000000000000" pitchFamily="2" charset="2"/>
              <a:buChar char="§"/>
            </a:pPr>
            <a:r>
              <a:rPr lang="es-ES" dirty="0"/>
              <a:t>El ajuste marital es un predictor sólido de las relaciones </a:t>
            </a:r>
            <a:r>
              <a:rPr lang="es-ES" dirty="0" smtClean="0"/>
              <a:t>positivas entre </a:t>
            </a:r>
            <a:r>
              <a:rPr lang="es-ES" dirty="0"/>
              <a:t>hermanos.</a:t>
            </a:r>
          </a:p>
          <a:p>
            <a:pPr lvl="2">
              <a:buFont typeface="Wingdings" panose="05000000000000000000" pitchFamily="2" charset="2"/>
              <a:buChar char="§"/>
            </a:pPr>
            <a:r>
              <a:rPr lang="es-ES" dirty="0"/>
              <a:t>Los niños pequeños con apego seguro protestan menos cuando </a:t>
            </a:r>
            <a:r>
              <a:rPr lang="es-ES" dirty="0" smtClean="0"/>
              <a:t>la madre </a:t>
            </a:r>
            <a:r>
              <a:rPr lang="es-ES" dirty="0"/>
              <a:t>o el padre juegan con el hermano mayor. Los mayores </a:t>
            </a:r>
            <a:r>
              <a:rPr lang="es-ES" dirty="0" smtClean="0"/>
              <a:t>con apego </a:t>
            </a:r>
            <a:r>
              <a:rPr lang="es-ES" dirty="0"/>
              <a:t>seguro son más sensibles a las demandas de los pequeños </a:t>
            </a:r>
            <a:r>
              <a:rPr lang="es-ES" dirty="0" smtClean="0"/>
              <a:t>en ausencia </a:t>
            </a:r>
            <a:r>
              <a:rPr lang="es-ES" dirty="0"/>
              <a:t>de los </a:t>
            </a:r>
            <a:r>
              <a:rPr lang="es-ES" dirty="0" smtClean="0"/>
              <a:t>padres.</a:t>
            </a:r>
          </a:p>
          <a:p>
            <a:pPr lvl="2">
              <a:buFont typeface="Wingdings" panose="05000000000000000000" pitchFamily="2" charset="2"/>
              <a:buChar char="§"/>
            </a:pPr>
            <a:r>
              <a:rPr lang="es-ES" dirty="0" smtClean="0"/>
              <a:t>La </a:t>
            </a:r>
            <a:r>
              <a:rPr lang="es-ES" dirty="0"/>
              <a:t>calidad de apego con la madre </a:t>
            </a:r>
            <a:r>
              <a:rPr lang="es-ES" dirty="0" smtClean="0"/>
              <a:t>también matiza </a:t>
            </a:r>
            <a:r>
              <a:rPr lang="es-ES" dirty="0"/>
              <a:t>la relación.</a:t>
            </a:r>
            <a:endParaRPr lang="es-ES" dirty="0"/>
          </a:p>
        </p:txBody>
      </p:sp>
    </p:spTree>
    <p:extLst>
      <p:ext uri="{BB962C8B-B14F-4D97-AF65-F5344CB8AC3E}">
        <p14:creationId xmlns:p14="http://schemas.microsoft.com/office/powerpoint/2010/main" val="10733178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28355" y="2592977"/>
            <a:ext cx="9601200" cy="1485900"/>
          </a:xfrm>
        </p:spPr>
        <p:txBody>
          <a:bodyPr>
            <a:noAutofit/>
          </a:bodyPr>
          <a:lstStyle/>
          <a:p>
            <a:pPr algn="ctr"/>
            <a:r>
              <a:rPr lang="es-BO" sz="11500" dirty="0" smtClean="0"/>
              <a:t>GRACIAS</a:t>
            </a:r>
            <a:endParaRPr lang="es-ES" sz="11500" dirty="0"/>
          </a:p>
        </p:txBody>
      </p:sp>
    </p:spTree>
    <p:extLst>
      <p:ext uri="{BB962C8B-B14F-4D97-AF65-F5344CB8AC3E}">
        <p14:creationId xmlns:p14="http://schemas.microsoft.com/office/powerpoint/2010/main" val="38826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t>1.Aproximación </a:t>
            </a:r>
            <a:r>
              <a:rPr lang="es-ES" b="1" dirty="0"/>
              <a:t>al estudio del desarrollo </a:t>
            </a:r>
            <a:r>
              <a:rPr lang="es-ES" b="1" dirty="0" smtClean="0"/>
              <a:t>socio-afectivo</a:t>
            </a:r>
            <a:endParaRPr lang="es-ES" dirty="0"/>
          </a:p>
        </p:txBody>
      </p:sp>
      <p:sp>
        <p:nvSpPr>
          <p:cNvPr id="3" name="Marcador de contenido 2"/>
          <p:cNvSpPr>
            <a:spLocks noGrp="1"/>
          </p:cNvSpPr>
          <p:nvPr>
            <p:ph idx="1"/>
          </p:nvPr>
        </p:nvSpPr>
        <p:spPr>
          <a:xfrm>
            <a:off x="1371599" y="2286000"/>
            <a:ext cx="9810207" cy="3814354"/>
          </a:xfrm>
        </p:spPr>
        <p:txBody>
          <a:bodyPr>
            <a:normAutofit/>
          </a:bodyPr>
          <a:lstStyle/>
          <a:p>
            <a:r>
              <a:rPr lang="es-ES" b="1" dirty="0"/>
              <a:t>Elementos para la comprensión del proceso de socialización.</a:t>
            </a:r>
          </a:p>
          <a:p>
            <a:pPr lvl="1">
              <a:buFont typeface="Wingdings" panose="05000000000000000000" pitchFamily="2" charset="2"/>
              <a:buChar char="v"/>
            </a:pPr>
            <a:r>
              <a:rPr lang="es-ES" dirty="0"/>
              <a:t>Los niños están predispuestos para la </a:t>
            </a:r>
            <a:r>
              <a:rPr lang="es-ES" dirty="0" smtClean="0"/>
              <a:t>interacción</a:t>
            </a:r>
          </a:p>
          <a:p>
            <a:pPr lvl="1">
              <a:buFont typeface="Wingdings" panose="05000000000000000000" pitchFamily="2" charset="2"/>
              <a:buChar char="v"/>
            </a:pPr>
            <a:r>
              <a:rPr lang="es-ES" dirty="0"/>
              <a:t>B</a:t>
            </a:r>
            <a:r>
              <a:rPr lang="es-ES" dirty="0" smtClean="0"/>
              <a:t>ebés </a:t>
            </a:r>
            <a:r>
              <a:rPr lang="es-ES" dirty="0"/>
              <a:t>desde muy pequeños muestran preferencia por los estímulos </a:t>
            </a:r>
            <a:r>
              <a:rPr lang="es-ES" dirty="0" smtClean="0"/>
              <a:t>sociales</a:t>
            </a:r>
            <a:endParaRPr lang="es-ES" dirty="0"/>
          </a:p>
          <a:p>
            <a:pPr lvl="1">
              <a:buFont typeface="Wingdings" panose="05000000000000000000" pitchFamily="2" charset="2"/>
              <a:buChar char="v"/>
            </a:pPr>
            <a:r>
              <a:rPr lang="es-ES" dirty="0"/>
              <a:t>A</a:t>
            </a:r>
            <a:r>
              <a:rPr lang="es-ES" dirty="0" smtClean="0"/>
              <a:t>dultos atribuyen </a:t>
            </a:r>
            <a:r>
              <a:rPr lang="es-ES" dirty="0"/>
              <a:t>significado e intencionalidad a la conducta del </a:t>
            </a:r>
            <a:r>
              <a:rPr lang="es-ES" dirty="0" smtClean="0"/>
              <a:t>niño</a:t>
            </a:r>
            <a:endParaRPr lang="es-ES" dirty="0"/>
          </a:p>
          <a:p>
            <a:pPr lvl="1">
              <a:buFont typeface="Wingdings" panose="05000000000000000000" pitchFamily="2" charset="2"/>
              <a:buChar char="v"/>
            </a:pPr>
            <a:r>
              <a:rPr lang="es-ES" dirty="0"/>
              <a:t>H</a:t>
            </a:r>
            <a:r>
              <a:rPr lang="es-ES" dirty="0" smtClean="0"/>
              <a:t>abilidades </a:t>
            </a:r>
            <a:r>
              <a:rPr lang="es-ES" dirty="0"/>
              <a:t>sociales necesarias para la adaptación comienzan a desarrollarse </a:t>
            </a:r>
            <a:r>
              <a:rPr lang="es-ES" dirty="0" smtClean="0"/>
              <a:t>con prontitud</a:t>
            </a:r>
          </a:p>
          <a:p>
            <a:pPr lvl="1">
              <a:buFont typeface="Wingdings" panose="05000000000000000000" pitchFamily="2" charset="2"/>
              <a:buChar char="v"/>
            </a:pPr>
            <a:r>
              <a:rPr lang="es-ES" dirty="0" smtClean="0"/>
              <a:t>Primeras </a:t>
            </a:r>
            <a:r>
              <a:rPr lang="es-ES" dirty="0"/>
              <a:t>adaptaciones ocurren en </a:t>
            </a:r>
            <a:r>
              <a:rPr lang="es-ES" dirty="0" smtClean="0"/>
              <a:t>la </a:t>
            </a:r>
            <a:r>
              <a:rPr lang="es-ES" dirty="0"/>
              <a:t>familia, </a:t>
            </a:r>
            <a:r>
              <a:rPr lang="es-ES" dirty="0" smtClean="0"/>
              <a:t>niño </a:t>
            </a:r>
            <a:r>
              <a:rPr lang="es-ES" dirty="0"/>
              <a:t>llega a la escuela </a:t>
            </a:r>
            <a:r>
              <a:rPr lang="es-ES" dirty="0" smtClean="0"/>
              <a:t>con un bagaje social</a:t>
            </a:r>
            <a:r>
              <a:rPr lang="es-ES" dirty="0"/>
              <a:t>. </a:t>
            </a:r>
          </a:p>
          <a:p>
            <a:pPr lvl="1">
              <a:buFont typeface="Wingdings" panose="05000000000000000000" pitchFamily="2" charset="2"/>
              <a:buChar char="v"/>
            </a:pPr>
            <a:r>
              <a:rPr lang="es-ES" dirty="0" smtClean="0"/>
              <a:t>La </a:t>
            </a:r>
            <a:r>
              <a:rPr lang="es-ES" dirty="0"/>
              <a:t>imagen que el niño construye de si mismo va a estar mediada por la historia inicial de las </a:t>
            </a:r>
            <a:r>
              <a:rPr lang="es-ES" dirty="0" smtClean="0"/>
              <a:t>relaciones con </a:t>
            </a:r>
            <a:r>
              <a:rPr lang="es-ES" dirty="0"/>
              <a:t>los otros.</a:t>
            </a:r>
          </a:p>
        </p:txBody>
      </p:sp>
    </p:spTree>
    <p:extLst>
      <p:ext uri="{BB962C8B-B14F-4D97-AF65-F5344CB8AC3E}">
        <p14:creationId xmlns:p14="http://schemas.microsoft.com/office/powerpoint/2010/main" val="3303333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371600" y="352697"/>
            <a:ext cx="9601200" cy="6113417"/>
          </a:xfrm>
        </p:spPr>
        <p:txBody>
          <a:bodyPr>
            <a:normAutofit/>
          </a:bodyPr>
          <a:lstStyle/>
          <a:p>
            <a:r>
              <a:rPr lang="es-ES" b="1" dirty="0"/>
              <a:t>El entorno familiar y escolar como ámbitos de estudio preferentes.</a:t>
            </a:r>
          </a:p>
          <a:p>
            <a:pPr marL="530352" lvl="1" indent="0">
              <a:buNone/>
            </a:pPr>
            <a:r>
              <a:rPr lang="es-ES" b="1" i="0" dirty="0" smtClean="0"/>
              <a:t>Familia</a:t>
            </a:r>
          </a:p>
          <a:p>
            <a:pPr lvl="1">
              <a:buFont typeface="Wingdings" panose="05000000000000000000" pitchFamily="2" charset="2"/>
              <a:buChar char="v"/>
            </a:pPr>
            <a:r>
              <a:rPr lang="es-ES" dirty="0" smtClean="0"/>
              <a:t>Es el </a:t>
            </a:r>
            <a:r>
              <a:rPr lang="es-ES" dirty="0"/>
              <a:t>contexto de socialización del ser humano  </a:t>
            </a:r>
            <a:r>
              <a:rPr lang="es-ES" dirty="0" smtClean="0"/>
              <a:t>          Es </a:t>
            </a:r>
            <a:r>
              <a:rPr lang="es-ES" dirty="0"/>
              <a:t>un entorno constante </a:t>
            </a:r>
            <a:endParaRPr lang="es-ES" dirty="0" smtClean="0"/>
          </a:p>
          <a:p>
            <a:pPr lvl="1">
              <a:buFont typeface="Wingdings" panose="05000000000000000000" pitchFamily="2" charset="2"/>
              <a:buChar char="v"/>
            </a:pPr>
            <a:r>
              <a:rPr lang="es-ES" dirty="0"/>
              <a:t>S</a:t>
            </a:r>
            <a:r>
              <a:rPr lang="es-ES" dirty="0" smtClean="0"/>
              <a:t>e </a:t>
            </a:r>
            <a:r>
              <a:rPr lang="es-ES" dirty="0"/>
              <a:t>establecen las primeras interrelaciones y </a:t>
            </a:r>
            <a:r>
              <a:rPr lang="es-ES" dirty="0" smtClean="0"/>
              <a:t>cambios comunicativos</a:t>
            </a:r>
          </a:p>
          <a:p>
            <a:pPr lvl="1">
              <a:buFont typeface="Wingdings" panose="05000000000000000000" pitchFamily="2" charset="2"/>
              <a:buChar char="v"/>
            </a:pPr>
            <a:r>
              <a:rPr lang="es-ES" dirty="0" smtClean="0"/>
              <a:t>El </a:t>
            </a:r>
            <a:r>
              <a:rPr lang="es-ES" dirty="0"/>
              <a:t>niño internalizará las normas del comportamiento </a:t>
            </a:r>
            <a:r>
              <a:rPr lang="es-ES" dirty="0" smtClean="0"/>
              <a:t>social</a:t>
            </a:r>
          </a:p>
          <a:p>
            <a:pPr lvl="1">
              <a:buFont typeface="Wingdings" panose="05000000000000000000" pitchFamily="2" charset="2"/>
              <a:buChar char="v"/>
            </a:pPr>
            <a:r>
              <a:rPr lang="es-ES" dirty="0"/>
              <a:t>Se espera que </a:t>
            </a:r>
            <a:r>
              <a:rPr lang="es-ES" dirty="0" smtClean="0"/>
              <a:t>propicie </a:t>
            </a:r>
            <a:r>
              <a:rPr lang="es-ES" dirty="0"/>
              <a:t>un clima de seguridad </a:t>
            </a:r>
            <a:r>
              <a:rPr lang="es-ES" dirty="0" smtClean="0"/>
              <a:t>emocional</a:t>
            </a:r>
            <a:endParaRPr lang="es-ES" dirty="0"/>
          </a:p>
          <a:p>
            <a:pPr lvl="1">
              <a:buFont typeface="Wingdings" panose="05000000000000000000" pitchFamily="2" charset="2"/>
              <a:buChar char="v"/>
            </a:pPr>
            <a:r>
              <a:rPr lang="es-ES" dirty="0" smtClean="0"/>
              <a:t>Se debe entender como </a:t>
            </a:r>
            <a:r>
              <a:rPr lang="es-ES" dirty="0"/>
              <a:t>un subsistema de la </a:t>
            </a:r>
            <a:r>
              <a:rPr lang="es-ES" dirty="0" smtClean="0"/>
              <a:t>sociedad que actuará </a:t>
            </a:r>
            <a:r>
              <a:rPr lang="es-ES" dirty="0"/>
              <a:t>como filtro de </a:t>
            </a:r>
            <a:r>
              <a:rPr lang="es-ES" dirty="0" smtClean="0"/>
              <a:t>actitudes, normas </a:t>
            </a:r>
            <a:r>
              <a:rPr lang="es-ES" dirty="0"/>
              <a:t>e ideas del grupo social al que pertenece.</a:t>
            </a:r>
          </a:p>
          <a:p>
            <a:pPr lvl="1">
              <a:buFont typeface="Wingdings" panose="05000000000000000000" pitchFamily="2" charset="2"/>
              <a:buChar char="v"/>
            </a:pPr>
            <a:r>
              <a:rPr lang="es-ES" dirty="0" smtClean="0"/>
              <a:t>La </a:t>
            </a:r>
            <a:r>
              <a:rPr lang="es-ES" dirty="0"/>
              <a:t>familia va a mantener interacciones muy intensas entre sus componentes, relaciones y roles que </a:t>
            </a:r>
            <a:r>
              <a:rPr lang="es-ES" dirty="0" smtClean="0"/>
              <a:t>cambian con </a:t>
            </a:r>
            <a:r>
              <a:rPr lang="es-ES" dirty="0"/>
              <a:t>el paso del </a:t>
            </a:r>
            <a:r>
              <a:rPr lang="es-ES" dirty="0" smtClean="0"/>
              <a:t>tiempo</a:t>
            </a:r>
          </a:p>
          <a:p>
            <a:pPr lvl="1">
              <a:buFont typeface="Wingdings" panose="05000000000000000000" pitchFamily="2" charset="2"/>
              <a:buChar char="v"/>
            </a:pPr>
            <a:r>
              <a:rPr lang="es-ES" dirty="0" smtClean="0"/>
              <a:t>La </a:t>
            </a:r>
            <a:r>
              <a:rPr lang="es-ES" dirty="0"/>
              <a:t>familia se tiene que adaptar a las normas sociales.</a:t>
            </a:r>
          </a:p>
          <a:p>
            <a:pPr lvl="1">
              <a:buFont typeface="Wingdings" panose="05000000000000000000" pitchFamily="2" charset="2"/>
              <a:buChar char="v"/>
            </a:pPr>
            <a:endParaRPr lang="es-ES" dirty="0"/>
          </a:p>
        </p:txBody>
      </p:sp>
      <p:sp>
        <p:nvSpPr>
          <p:cNvPr id="4" name="Flecha derecha 3"/>
          <p:cNvSpPr/>
          <p:nvPr/>
        </p:nvSpPr>
        <p:spPr>
          <a:xfrm>
            <a:off x="7524205" y="1123406"/>
            <a:ext cx="457200" cy="3788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249386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371600" y="627017"/>
            <a:ext cx="9601200" cy="5240383"/>
          </a:xfrm>
        </p:spPr>
        <p:txBody>
          <a:bodyPr>
            <a:normAutofit fontScale="92500" lnSpcReduction="10000"/>
          </a:bodyPr>
          <a:lstStyle/>
          <a:p>
            <a:pPr lvl="1">
              <a:buFont typeface="Wingdings" panose="05000000000000000000" pitchFamily="2" charset="2"/>
              <a:buChar char="v"/>
            </a:pPr>
            <a:r>
              <a:rPr lang="es-ES" dirty="0"/>
              <a:t>Aporta elementos de construcción a los individuos en tres áreas:</a:t>
            </a:r>
          </a:p>
          <a:p>
            <a:pPr lvl="2"/>
            <a:r>
              <a:rPr lang="es-ES" dirty="0"/>
              <a:t>Comportamientos sociales </a:t>
            </a:r>
          </a:p>
          <a:p>
            <a:pPr lvl="3">
              <a:buFont typeface="Wingdings" panose="05000000000000000000" pitchFamily="2" charset="2"/>
              <a:buChar char="§"/>
            </a:pPr>
            <a:r>
              <a:rPr lang="es-ES" dirty="0"/>
              <a:t>Afecto</a:t>
            </a:r>
          </a:p>
          <a:p>
            <a:pPr lvl="3">
              <a:buFont typeface="Wingdings" panose="05000000000000000000" pitchFamily="2" charset="2"/>
              <a:buChar char="§"/>
            </a:pPr>
            <a:r>
              <a:rPr lang="es-ES" dirty="0"/>
              <a:t>Desarrollo emocional</a:t>
            </a:r>
          </a:p>
          <a:p>
            <a:pPr lvl="2"/>
            <a:r>
              <a:rPr lang="es-ES" dirty="0"/>
              <a:t>Aprendizajes básicos.</a:t>
            </a:r>
          </a:p>
          <a:p>
            <a:pPr lvl="2"/>
            <a:r>
              <a:rPr lang="es-ES" dirty="0"/>
              <a:t>Sistema de control de comportamiento </a:t>
            </a:r>
          </a:p>
          <a:p>
            <a:pPr lvl="3">
              <a:buFont typeface="Wingdings" panose="05000000000000000000" pitchFamily="2" charset="2"/>
              <a:buChar char="§"/>
            </a:pPr>
            <a:r>
              <a:rPr lang="es-ES" dirty="0"/>
              <a:t>Disciplina</a:t>
            </a:r>
          </a:p>
          <a:p>
            <a:pPr lvl="3">
              <a:buFont typeface="Wingdings" panose="05000000000000000000" pitchFamily="2" charset="2"/>
              <a:buChar char="§"/>
            </a:pPr>
            <a:r>
              <a:rPr lang="es-ES" dirty="0"/>
              <a:t>Normas</a:t>
            </a:r>
          </a:p>
          <a:p>
            <a:pPr lvl="3">
              <a:buFont typeface="Wingdings" panose="05000000000000000000" pitchFamily="2" charset="2"/>
              <a:buChar char="§"/>
            </a:pPr>
            <a:r>
              <a:rPr lang="es-ES" dirty="0" smtClean="0"/>
              <a:t>Valores</a:t>
            </a:r>
          </a:p>
          <a:p>
            <a:pPr marL="530352" lvl="1" indent="0">
              <a:buNone/>
            </a:pPr>
            <a:r>
              <a:rPr lang="es-ES" b="1" i="0" dirty="0"/>
              <a:t>Escuela</a:t>
            </a:r>
          </a:p>
          <a:p>
            <a:pPr lvl="1">
              <a:buFont typeface="Wingdings" panose="05000000000000000000" pitchFamily="2" charset="2"/>
              <a:buChar char="v"/>
            </a:pPr>
            <a:r>
              <a:rPr lang="es-ES" dirty="0"/>
              <a:t>Es el segundo contexto de socialización </a:t>
            </a:r>
          </a:p>
          <a:p>
            <a:pPr lvl="1">
              <a:buFont typeface="Wingdings" panose="05000000000000000000" pitchFamily="2" charset="2"/>
              <a:buChar char="v"/>
            </a:pPr>
            <a:r>
              <a:rPr lang="es-ES" dirty="0"/>
              <a:t>El niño va a permanecer de forma continuada durante muchos años en contacto con otros niños diferentes a la familia.</a:t>
            </a:r>
          </a:p>
          <a:p>
            <a:pPr lvl="1">
              <a:buFont typeface="Wingdings" panose="05000000000000000000" pitchFamily="2" charset="2"/>
              <a:buChar char="v"/>
            </a:pPr>
            <a:r>
              <a:rPr lang="es-ES" dirty="0"/>
              <a:t>Las relaciones en la escuela tienen un carácter diferente que las relaciones familiares.</a:t>
            </a:r>
          </a:p>
          <a:p>
            <a:pPr lvl="1">
              <a:buFont typeface="Wingdings" panose="05000000000000000000" pitchFamily="2" charset="2"/>
              <a:buChar char="v"/>
            </a:pPr>
            <a:r>
              <a:rPr lang="es-ES" dirty="0"/>
              <a:t>Entre ambos contextos debe darse una transferencia para facilitar el desarrollo emocional</a:t>
            </a:r>
          </a:p>
          <a:p>
            <a:pPr marL="1444752" lvl="3" indent="0">
              <a:buNone/>
            </a:pPr>
            <a:endParaRPr lang="es-ES" dirty="0"/>
          </a:p>
          <a:p>
            <a:endParaRPr lang="es-ES" dirty="0"/>
          </a:p>
        </p:txBody>
      </p:sp>
    </p:spTree>
    <p:extLst>
      <p:ext uri="{BB962C8B-B14F-4D97-AF65-F5344CB8AC3E}">
        <p14:creationId xmlns:p14="http://schemas.microsoft.com/office/powerpoint/2010/main" val="2335385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371599" y="613954"/>
            <a:ext cx="9601200" cy="4415246"/>
          </a:xfrm>
        </p:spPr>
        <p:txBody>
          <a:bodyPr>
            <a:normAutofit/>
          </a:bodyPr>
          <a:lstStyle/>
          <a:p>
            <a:r>
              <a:rPr lang="es-ES" b="1" dirty="0"/>
              <a:t>A</a:t>
            </a:r>
            <a:r>
              <a:rPr lang="es-ES" b="1" dirty="0" smtClean="0"/>
              <a:t>proximación </a:t>
            </a:r>
            <a:r>
              <a:rPr lang="es-ES" b="1" dirty="0"/>
              <a:t>contextual y </a:t>
            </a:r>
            <a:r>
              <a:rPr lang="es-ES" b="1" dirty="0" smtClean="0"/>
              <a:t>metodológica </a:t>
            </a:r>
            <a:r>
              <a:rPr lang="es-ES" b="1" dirty="0"/>
              <a:t>al estudio del desarrollo social y afectivo.</a:t>
            </a:r>
          </a:p>
          <a:p>
            <a:pPr lvl="1">
              <a:buFont typeface="Wingdings" panose="05000000000000000000" pitchFamily="2" charset="2"/>
              <a:buChar char="v"/>
            </a:pPr>
            <a:r>
              <a:rPr lang="es-ES" dirty="0"/>
              <a:t>Escenarios de </a:t>
            </a:r>
            <a:r>
              <a:rPr lang="es-ES" dirty="0" smtClean="0"/>
              <a:t>desarrollo</a:t>
            </a:r>
          </a:p>
          <a:p>
            <a:pPr lvl="2">
              <a:buFont typeface="Wingdings" panose="05000000000000000000" pitchFamily="2" charset="2"/>
              <a:buChar char="§"/>
            </a:pPr>
            <a:r>
              <a:rPr lang="es-ES" dirty="0" smtClean="0"/>
              <a:t>Estudiar </a:t>
            </a:r>
            <a:r>
              <a:rPr lang="es-ES" dirty="0"/>
              <a:t>al niño en sus comportamientos diarios</a:t>
            </a:r>
            <a:r>
              <a:rPr lang="es-ES" dirty="0" smtClean="0"/>
              <a:t>, </a:t>
            </a:r>
            <a:r>
              <a:rPr lang="es-ES" dirty="0"/>
              <a:t>lugares y tiempos donde </a:t>
            </a:r>
            <a:r>
              <a:rPr lang="es-ES" dirty="0" smtClean="0"/>
              <a:t>se produce </a:t>
            </a:r>
            <a:r>
              <a:rPr lang="es-ES" dirty="0"/>
              <a:t>la vida </a:t>
            </a:r>
            <a:r>
              <a:rPr lang="es-ES" dirty="0" smtClean="0"/>
              <a:t>real</a:t>
            </a:r>
            <a:endParaRPr lang="es-ES" dirty="0"/>
          </a:p>
          <a:p>
            <a:pPr lvl="2">
              <a:buFont typeface="Wingdings" panose="05000000000000000000" pitchFamily="2" charset="2"/>
              <a:buChar char="§"/>
            </a:pPr>
            <a:r>
              <a:rPr lang="es-ES" dirty="0" smtClean="0"/>
              <a:t>Se utilizan </a:t>
            </a:r>
            <a:r>
              <a:rPr lang="es-ES" dirty="0"/>
              <a:t>métodos ecológicos de aproximación que sean respetuosos con los fenómenos de la vida del </a:t>
            </a:r>
            <a:r>
              <a:rPr lang="es-ES" dirty="0" smtClean="0"/>
              <a:t>niño</a:t>
            </a:r>
          </a:p>
          <a:p>
            <a:pPr lvl="1">
              <a:buFont typeface="Wingdings" panose="05000000000000000000" pitchFamily="2" charset="2"/>
              <a:buChar char="v"/>
            </a:pPr>
            <a:r>
              <a:rPr lang="es-ES" dirty="0" smtClean="0"/>
              <a:t>Perspectiva </a:t>
            </a:r>
            <a:r>
              <a:rPr lang="es-ES" dirty="0"/>
              <a:t>del estudio de contextos</a:t>
            </a:r>
          </a:p>
          <a:p>
            <a:pPr lvl="2">
              <a:buFont typeface="Wingdings" panose="05000000000000000000" pitchFamily="2" charset="2"/>
              <a:buChar char="§"/>
            </a:pPr>
            <a:r>
              <a:rPr lang="es-ES" dirty="0"/>
              <a:t>Desde esta perspectiva estudiamos al niño en los lugares cotidianos donde se desarrolla la conducta. </a:t>
            </a:r>
          </a:p>
          <a:p>
            <a:pPr lvl="1">
              <a:buFont typeface="Wingdings" panose="05000000000000000000" pitchFamily="2" charset="2"/>
              <a:buChar char="v"/>
            </a:pPr>
            <a:r>
              <a:rPr lang="es-ES" dirty="0" smtClean="0"/>
              <a:t>Metodología </a:t>
            </a:r>
            <a:r>
              <a:rPr lang="es-ES" dirty="0"/>
              <a:t>observacional </a:t>
            </a:r>
            <a:endParaRPr lang="es-ES" dirty="0" smtClean="0"/>
          </a:p>
          <a:p>
            <a:pPr lvl="2">
              <a:buFont typeface="Wingdings" panose="05000000000000000000" pitchFamily="2" charset="2"/>
              <a:buChar char="§"/>
            </a:pPr>
            <a:r>
              <a:rPr lang="es-ES" dirty="0"/>
              <a:t>A</a:t>
            </a:r>
            <a:r>
              <a:rPr lang="es-ES" dirty="0" smtClean="0"/>
              <a:t>cceso </a:t>
            </a:r>
            <a:r>
              <a:rPr lang="es-ES" dirty="0"/>
              <a:t>al comportamiento de manera </a:t>
            </a:r>
            <a:r>
              <a:rPr lang="es-ES" dirty="0" smtClean="0"/>
              <a:t>espontánea y en </a:t>
            </a:r>
            <a:r>
              <a:rPr lang="es-ES" dirty="0"/>
              <a:t>lugares </a:t>
            </a:r>
            <a:r>
              <a:rPr lang="es-ES" dirty="0" smtClean="0"/>
              <a:t>naturales</a:t>
            </a:r>
            <a:endParaRPr lang="es-ES" dirty="0"/>
          </a:p>
          <a:p>
            <a:pPr lvl="1">
              <a:buFont typeface="Wingdings" panose="05000000000000000000" pitchFamily="2" charset="2"/>
              <a:buChar char="v"/>
            </a:pPr>
            <a:endParaRPr lang="es-ES" dirty="0"/>
          </a:p>
        </p:txBody>
      </p:sp>
      <p:sp>
        <p:nvSpPr>
          <p:cNvPr id="4" name="CuadroTexto 3"/>
          <p:cNvSpPr txBox="1"/>
          <p:nvPr/>
        </p:nvSpPr>
        <p:spPr>
          <a:xfrm>
            <a:off x="1887581" y="5381898"/>
            <a:ext cx="8569235" cy="923330"/>
          </a:xfrm>
          <a:prstGeom prst="rect">
            <a:avLst/>
          </a:prstGeom>
          <a:solidFill>
            <a:schemeClr val="bg1">
              <a:lumMod val="85000"/>
            </a:schemeClr>
          </a:solidFill>
          <a:ln w="76200">
            <a:solidFill>
              <a:schemeClr val="tx1">
                <a:lumMod val="65000"/>
                <a:lumOff val="35000"/>
              </a:schemeClr>
            </a:solidFill>
          </a:ln>
        </p:spPr>
        <p:txBody>
          <a:bodyPr wrap="square" rtlCol="0">
            <a:spAutoFit/>
          </a:bodyPr>
          <a:lstStyle/>
          <a:p>
            <a:pPr marL="530352" lvl="1" indent="0">
              <a:buNone/>
            </a:pPr>
            <a:endParaRPr lang="es-ES" dirty="0" smtClean="0"/>
          </a:p>
          <a:p>
            <a:pPr marL="530352" lvl="1" indent="0">
              <a:buNone/>
            </a:pPr>
            <a:r>
              <a:rPr lang="es-ES" dirty="0" smtClean="0"/>
              <a:t>El </a:t>
            </a:r>
            <a:r>
              <a:rPr lang="es-ES" dirty="0"/>
              <a:t>contexto se entiende como una entidad formada por individuos y </a:t>
            </a:r>
            <a:r>
              <a:rPr lang="es-ES" dirty="0" smtClean="0"/>
              <a:t>ambiente</a:t>
            </a:r>
          </a:p>
          <a:p>
            <a:pPr marL="530352" lvl="1" indent="0">
              <a:buNone/>
            </a:pPr>
            <a:endParaRPr lang="es-ES" dirty="0"/>
          </a:p>
        </p:txBody>
      </p:sp>
    </p:spTree>
    <p:extLst>
      <p:ext uri="{BB962C8B-B14F-4D97-AF65-F5344CB8AC3E}">
        <p14:creationId xmlns:p14="http://schemas.microsoft.com/office/powerpoint/2010/main" val="318335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371600" y="418011"/>
            <a:ext cx="9601200" cy="6217920"/>
          </a:xfrm>
        </p:spPr>
        <p:txBody>
          <a:bodyPr>
            <a:normAutofit/>
          </a:bodyPr>
          <a:lstStyle/>
          <a:p>
            <a:pPr lvl="1">
              <a:buFont typeface="Wingdings" panose="05000000000000000000" pitchFamily="2" charset="2"/>
              <a:buChar char="v"/>
            </a:pPr>
            <a:r>
              <a:rPr lang="es-ES" dirty="0"/>
              <a:t>M</a:t>
            </a:r>
            <a:r>
              <a:rPr lang="es-ES" dirty="0" smtClean="0"/>
              <a:t>odelo </a:t>
            </a:r>
            <a:r>
              <a:rPr lang="es-ES" dirty="0"/>
              <a:t>ecológico </a:t>
            </a:r>
            <a:r>
              <a:rPr lang="es-ES" dirty="0" smtClean="0"/>
              <a:t>de Bronfenbrenner </a:t>
            </a:r>
          </a:p>
          <a:p>
            <a:pPr lvl="2">
              <a:buFont typeface="Wingdings" panose="05000000000000000000" pitchFamily="2" charset="2"/>
              <a:buChar char="§"/>
            </a:pPr>
            <a:r>
              <a:rPr lang="es-ES" dirty="0"/>
              <a:t>T</a:t>
            </a:r>
            <a:r>
              <a:rPr lang="es-ES" dirty="0" smtClean="0"/>
              <a:t>eoría </a:t>
            </a:r>
            <a:r>
              <a:rPr lang="es-ES" dirty="0"/>
              <a:t>ecológica de </a:t>
            </a:r>
            <a:r>
              <a:rPr lang="es-ES" dirty="0" smtClean="0"/>
              <a:t>sistemas</a:t>
            </a:r>
          </a:p>
          <a:p>
            <a:pPr lvl="2">
              <a:buFont typeface="Wingdings" panose="05000000000000000000" pitchFamily="2" charset="2"/>
              <a:buChar char="§"/>
            </a:pPr>
            <a:r>
              <a:rPr lang="es-ES" dirty="0"/>
              <a:t>O</a:t>
            </a:r>
            <a:r>
              <a:rPr lang="es-ES" dirty="0" smtClean="0"/>
              <a:t>frece </a:t>
            </a:r>
            <a:r>
              <a:rPr lang="es-ES" dirty="0"/>
              <a:t>un marco conceptual y metodológico para el estudio del desarrollo en un </a:t>
            </a:r>
            <a:r>
              <a:rPr lang="es-ES" dirty="0" smtClean="0"/>
              <a:t>contexto</a:t>
            </a:r>
            <a:endParaRPr lang="es-ES" dirty="0"/>
          </a:p>
          <a:p>
            <a:pPr lvl="2">
              <a:buFont typeface="Wingdings" panose="05000000000000000000" pitchFamily="2" charset="2"/>
              <a:buChar char="§"/>
            </a:pPr>
            <a:r>
              <a:rPr lang="es-ES" dirty="0" smtClean="0"/>
              <a:t>Pretende </a:t>
            </a:r>
            <a:r>
              <a:rPr lang="es-ES" dirty="0"/>
              <a:t>estudiar </a:t>
            </a:r>
            <a:r>
              <a:rPr lang="es-ES" dirty="0" smtClean="0"/>
              <a:t>la conducta </a:t>
            </a:r>
            <a:r>
              <a:rPr lang="es-ES" dirty="0"/>
              <a:t>humana tal y como se produce en los contextos </a:t>
            </a:r>
            <a:r>
              <a:rPr lang="es-ES" dirty="0" smtClean="0"/>
              <a:t>naturales.</a:t>
            </a:r>
          </a:p>
          <a:p>
            <a:pPr lvl="2">
              <a:buFont typeface="Wingdings" panose="05000000000000000000" pitchFamily="2" charset="2"/>
              <a:buChar char="§"/>
            </a:pPr>
            <a:r>
              <a:rPr lang="es-ES" dirty="0" smtClean="0"/>
              <a:t>Concibe </a:t>
            </a:r>
            <a:r>
              <a:rPr lang="es-ES" dirty="0"/>
              <a:t>el ambiente </a:t>
            </a:r>
            <a:r>
              <a:rPr lang="es-ES" dirty="0" smtClean="0"/>
              <a:t>como una </a:t>
            </a:r>
            <a:r>
              <a:rPr lang="es-ES" dirty="0"/>
              <a:t>disposición de estructuras seriadas e interdependientes unas de otras. </a:t>
            </a:r>
            <a:endParaRPr lang="es-ES" dirty="0" smtClean="0"/>
          </a:p>
          <a:p>
            <a:pPr lvl="2">
              <a:buFont typeface="Wingdings" panose="05000000000000000000" pitchFamily="2" charset="2"/>
              <a:buChar char="§"/>
            </a:pPr>
            <a:r>
              <a:rPr lang="es-ES" dirty="0" smtClean="0"/>
              <a:t>Lo </a:t>
            </a:r>
            <a:r>
              <a:rPr lang="es-ES" dirty="0"/>
              <a:t>más importante del ambiente </a:t>
            </a:r>
            <a:r>
              <a:rPr lang="es-ES" dirty="0" smtClean="0"/>
              <a:t>no son </a:t>
            </a:r>
            <a:r>
              <a:rPr lang="es-ES" dirty="0"/>
              <a:t>las propiedades físicas, sino el ambiente percibido, el </a:t>
            </a:r>
            <a:r>
              <a:rPr lang="es-ES" b="1" dirty="0"/>
              <a:t>significado</a:t>
            </a:r>
            <a:r>
              <a:rPr lang="es-ES" dirty="0"/>
              <a:t> que adquiere el ambiente por </a:t>
            </a:r>
            <a:r>
              <a:rPr lang="es-ES" dirty="0" smtClean="0"/>
              <a:t>las personas </a:t>
            </a:r>
            <a:r>
              <a:rPr lang="es-ES" dirty="0"/>
              <a:t>que perciben.</a:t>
            </a:r>
          </a:p>
          <a:p>
            <a:pPr lvl="2">
              <a:buFont typeface="Wingdings" panose="05000000000000000000" pitchFamily="2" charset="2"/>
              <a:buChar char="§"/>
            </a:pPr>
            <a:r>
              <a:rPr lang="es-ES" dirty="0"/>
              <a:t>Identifica cuatro niveles de ambiente ecológico</a:t>
            </a:r>
            <a:r>
              <a:rPr lang="es-ES" dirty="0" smtClean="0"/>
              <a:t>:</a:t>
            </a:r>
          </a:p>
          <a:p>
            <a:pPr lvl="3">
              <a:buFont typeface="Arial" panose="020B0604020202020204" pitchFamily="34" charset="0"/>
              <a:buChar char="•"/>
            </a:pPr>
            <a:r>
              <a:rPr lang="es-BO" dirty="0" smtClean="0"/>
              <a:t>Microsistema</a:t>
            </a:r>
          </a:p>
          <a:p>
            <a:pPr lvl="3">
              <a:buFont typeface="Arial" panose="020B0604020202020204" pitchFamily="34" charset="0"/>
              <a:buChar char="•"/>
            </a:pPr>
            <a:r>
              <a:rPr lang="es-BO" dirty="0" err="1" smtClean="0"/>
              <a:t>Mesosistema</a:t>
            </a:r>
            <a:endParaRPr lang="es-BO" dirty="0" smtClean="0"/>
          </a:p>
          <a:p>
            <a:pPr lvl="3">
              <a:buFont typeface="Arial" panose="020B0604020202020204" pitchFamily="34" charset="0"/>
              <a:buChar char="•"/>
            </a:pPr>
            <a:r>
              <a:rPr lang="es-BO" dirty="0" err="1" smtClean="0"/>
              <a:t>Exosistema</a:t>
            </a:r>
            <a:endParaRPr lang="es-BO" dirty="0" smtClean="0"/>
          </a:p>
          <a:p>
            <a:pPr lvl="3">
              <a:buFont typeface="Arial" panose="020B0604020202020204" pitchFamily="34" charset="0"/>
              <a:buChar char="•"/>
            </a:pPr>
            <a:r>
              <a:rPr lang="es-BO" dirty="0" err="1" smtClean="0"/>
              <a:t>Macrosistema</a:t>
            </a:r>
            <a:endParaRPr lang="es-ES" dirty="0"/>
          </a:p>
        </p:txBody>
      </p:sp>
    </p:spTree>
    <p:extLst>
      <p:ext uri="{BB962C8B-B14F-4D97-AF65-F5344CB8AC3E}">
        <p14:creationId xmlns:p14="http://schemas.microsoft.com/office/powerpoint/2010/main" val="25565370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780829999"/>
              </p:ext>
            </p:extLst>
          </p:nvPr>
        </p:nvGraphicFramePr>
        <p:xfrm>
          <a:off x="2090057" y="311331"/>
          <a:ext cx="8843556" cy="6461760"/>
        </p:xfrm>
        <a:graphic>
          <a:graphicData uri="http://schemas.openxmlformats.org/drawingml/2006/table">
            <a:tbl>
              <a:tblPr firstRow="1" bandRow="1">
                <a:tableStyleId>{5C22544A-7EE6-4342-B048-85BDC9FD1C3A}</a:tableStyleId>
              </a:tblPr>
              <a:tblGrid>
                <a:gridCol w="2210889">
                  <a:extLst>
                    <a:ext uri="{9D8B030D-6E8A-4147-A177-3AD203B41FA5}">
                      <a16:colId xmlns:a16="http://schemas.microsoft.com/office/drawing/2014/main" val="916253834"/>
                    </a:ext>
                  </a:extLst>
                </a:gridCol>
                <a:gridCol w="2210889">
                  <a:extLst>
                    <a:ext uri="{9D8B030D-6E8A-4147-A177-3AD203B41FA5}">
                      <a16:colId xmlns:a16="http://schemas.microsoft.com/office/drawing/2014/main" val="1997255372"/>
                    </a:ext>
                  </a:extLst>
                </a:gridCol>
                <a:gridCol w="2210889">
                  <a:extLst>
                    <a:ext uri="{9D8B030D-6E8A-4147-A177-3AD203B41FA5}">
                      <a16:colId xmlns:a16="http://schemas.microsoft.com/office/drawing/2014/main" val="1515717962"/>
                    </a:ext>
                  </a:extLst>
                </a:gridCol>
                <a:gridCol w="2210889">
                  <a:extLst>
                    <a:ext uri="{9D8B030D-6E8A-4147-A177-3AD203B41FA5}">
                      <a16:colId xmlns:a16="http://schemas.microsoft.com/office/drawing/2014/main" val="9096281"/>
                    </a:ext>
                  </a:extLst>
                </a:gridCol>
              </a:tblGrid>
              <a:tr h="59543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dirty="0" smtClean="0"/>
                        <a:t>Microsistema</a:t>
                      </a:r>
                    </a:p>
                    <a:p>
                      <a:endParaRPr lang="es-E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dirty="0" err="1" smtClean="0"/>
                        <a:t>Mesosistema</a:t>
                      </a:r>
                      <a:endParaRPr lang="es-ES" dirty="0" smtClean="0"/>
                    </a:p>
                    <a:p>
                      <a:endParaRPr lang="es-E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dirty="0" err="1" smtClean="0"/>
                        <a:t>Exosistema</a:t>
                      </a:r>
                      <a:endParaRPr lang="es-ES" dirty="0" smtClean="0"/>
                    </a:p>
                    <a:p>
                      <a:endParaRPr lang="es-E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dirty="0" err="1" smtClean="0"/>
                        <a:t>Macrosistema</a:t>
                      </a:r>
                      <a:endParaRPr lang="es-ES" dirty="0" smtClean="0"/>
                    </a:p>
                    <a:p>
                      <a:endParaRPr lang="es-ES" dirty="0"/>
                    </a:p>
                  </a:txBody>
                  <a:tcPr/>
                </a:tc>
                <a:extLst>
                  <a:ext uri="{0D108BD9-81ED-4DB2-BD59-A6C34878D82A}">
                    <a16:rowId xmlns:a16="http://schemas.microsoft.com/office/drawing/2014/main" val="292426579"/>
                  </a:ext>
                </a:extLst>
              </a:tr>
              <a:tr h="1275939">
                <a:tc>
                  <a:txBody>
                    <a:bodyPr/>
                    <a:lstStyle/>
                    <a:p>
                      <a:r>
                        <a:rPr lang="es-ES" sz="1400" dirty="0" smtClean="0"/>
                        <a:t>Entornos en los que una persona actúa directamente</a:t>
                      </a:r>
                      <a:endParaRPr lang="es-ES" sz="1400" dirty="0"/>
                    </a:p>
                  </a:txBody>
                  <a:tcPr/>
                </a:tc>
                <a:tc>
                  <a:txBody>
                    <a:bodyPr/>
                    <a:lstStyle/>
                    <a:p>
                      <a:r>
                        <a:rPr lang="es-ES" sz="1400" dirty="0" smtClean="0"/>
                        <a:t>Interrelaciones de dos o más entornos en los que la persona actúa activamente</a:t>
                      </a:r>
                      <a:endParaRPr lang="es-ES" sz="1400" dirty="0"/>
                    </a:p>
                  </a:txBody>
                  <a:tcPr/>
                </a:tc>
                <a:tc>
                  <a:txBody>
                    <a:bodyPr/>
                    <a:lstStyle/>
                    <a:p>
                      <a:r>
                        <a:rPr lang="es-ES" sz="1400" dirty="0" smtClean="0"/>
                        <a:t>Compuesto por entornos que no incluyen a la persona en desarrollo como participante activo </a:t>
                      </a:r>
                      <a:endParaRPr lang="es-E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400" dirty="0" smtClean="0"/>
                        <a:t>Conjunto de creencias, actitudes, tradiciones, valores, leyes que caracterizan la cultura o subcultura de la persona en desarrollo</a:t>
                      </a:r>
                    </a:p>
                  </a:txBody>
                  <a:tcPr/>
                </a:tc>
                <a:extLst>
                  <a:ext uri="{0D108BD9-81ED-4DB2-BD59-A6C34878D82A}">
                    <a16:rowId xmlns:a16="http://schemas.microsoft.com/office/drawing/2014/main" val="1707652093"/>
                  </a:ext>
                </a:extLst>
              </a:tr>
              <a:tr h="18713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400" dirty="0" smtClean="0"/>
                        <a:t>Patrón de actividades, roles y relaciones interpersonales que la persona en desarrollo experimenta en un entorno con unas características físicas y materiales particulares</a:t>
                      </a:r>
                    </a:p>
                    <a:p>
                      <a:endParaRPr lang="es-ES" sz="1400" dirty="0"/>
                    </a:p>
                  </a:txBody>
                  <a:tcPr/>
                </a:tc>
                <a:tc>
                  <a:txBody>
                    <a:bodyPr/>
                    <a:lstStyle/>
                    <a:p>
                      <a:pPr lvl="0"/>
                      <a:r>
                        <a:rPr lang="es-ES" sz="1400" dirty="0" smtClean="0"/>
                        <a:t>Sistema de microsistemas</a:t>
                      </a:r>
                    </a:p>
                    <a:p>
                      <a:endParaRPr lang="es-ES" sz="1400" dirty="0"/>
                    </a:p>
                  </a:txBody>
                  <a:tcPr/>
                </a:tc>
                <a:tc>
                  <a:txBody>
                    <a:bodyPr/>
                    <a:lstStyle/>
                    <a:p>
                      <a:pPr lvl="0"/>
                      <a:r>
                        <a:rPr lang="es-ES" sz="1400" dirty="0" smtClean="0"/>
                        <a:t>En ellos se producen hechos que afectan lo que ocurre en el entorno de la persona</a:t>
                      </a:r>
                    </a:p>
                    <a:p>
                      <a:pPr lvl="0"/>
                      <a:endParaRPr lang="es-ES" sz="1100" dirty="0"/>
                    </a:p>
                  </a:txBody>
                  <a:tcPr/>
                </a:tc>
                <a:tc>
                  <a:txBody>
                    <a:bodyPr/>
                    <a:lstStyle/>
                    <a:p>
                      <a:pPr lvl="0"/>
                      <a:r>
                        <a:rPr lang="es-ES" sz="1400" dirty="0" smtClean="0"/>
                        <a:t>Es el más estable y su influencia sobre los otros es importante.</a:t>
                      </a:r>
                    </a:p>
                    <a:p>
                      <a:endParaRPr lang="es-ES" sz="1100" dirty="0"/>
                    </a:p>
                  </a:txBody>
                  <a:tcPr/>
                </a:tc>
                <a:extLst>
                  <a:ext uri="{0D108BD9-81ED-4DB2-BD59-A6C34878D82A}">
                    <a16:rowId xmlns:a16="http://schemas.microsoft.com/office/drawing/2014/main" val="3200070905"/>
                  </a:ext>
                </a:extLst>
              </a:tr>
              <a:tr h="2268337">
                <a:tc>
                  <a:txBody>
                    <a:bodyPr/>
                    <a:lstStyle/>
                    <a:p>
                      <a:pPr marL="0" indent="0">
                        <a:buFont typeface="Arial" panose="020B0604020202020204" pitchFamily="34" charset="0"/>
                        <a:buNone/>
                      </a:pPr>
                      <a:r>
                        <a:rPr lang="es-BO" sz="1400" dirty="0" smtClean="0"/>
                        <a:t>Se caracteriza por:</a:t>
                      </a:r>
                      <a:r>
                        <a:rPr lang="es-BO" sz="1400" baseline="0" dirty="0" smtClean="0"/>
                        <a:t> </a:t>
                      </a:r>
                    </a:p>
                    <a:p>
                      <a:pPr marL="285750" indent="-285750">
                        <a:buFont typeface="Arial" panose="020B0604020202020204" pitchFamily="34" charset="0"/>
                        <a:buChar char="•"/>
                      </a:pPr>
                      <a:r>
                        <a:rPr lang="es-ES" sz="1400" dirty="0" smtClean="0"/>
                        <a:t>Actividades que realizan las personas implicadas.</a:t>
                      </a:r>
                    </a:p>
                    <a:p>
                      <a:pPr marL="285750" indent="-285750">
                        <a:buFont typeface="Arial" panose="020B0604020202020204" pitchFamily="34" charset="0"/>
                        <a:buChar char="•"/>
                      </a:pPr>
                      <a:r>
                        <a:rPr lang="es-ES" sz="1400" dirty="0" smtClean="0"/>
                        <a:t>Roles o funciones sociales que se ponen en juego.</a:t>
                      </a:r>
                    </a:p>
                    <a:p>
                      <a:pPr marL="285750" indent="-285750">
                        <a:buFont typeface="Arial" panose="020B0604020202020204" pitchFamily="34" charset="0"/>
                        <a:buChar char="•"/>
                      </a:pPr>
                      <a:r>
                        <a:rPr lang="es-ES" sz="1400" dirty="0" smtClean="0"/>
                        <a:t>Relaciones que mantienen entre sí.</a:t>
                      </a:r>
                    </a:p>
                    <a:p>
                      <a:endParaRPr lang="es-BO" sz="1400" dirty="0" smtClean="0"/>
                    </a:p>
                    <a:p>
                      <a:endParaRPr lang="es-ES" sz="1400" dirty="0"/>
                    </a:p>
                  </a:txBody>
                  <a:tcPr/>
                </a:tc>
                <a:tc>
                  <a:txBody>
                    <a:bodyPr/>
                    <a:lstStyle/>
                    <a:p>
                      <a:r>
                        <a:rPr lang="es-ES" sz="1400" dirty="0" smtClean="0"/>
                        <a:t>Su potencial evolutivo aumenta en proporción al grado de vinculación entre los entornos que lo integran</a:t>
                      </a:r>
                      <a:endParaRPr lang="es-ES" sz="1400" dirty="0"/>
                    </a:p>
                  </a:txBody>
                  <a:tcPr/>
                </a:tc>
                <a:tc>
                  <a:txBody>
                    <a:bodyPr/>
                    <a:lstStyle/>
                    <a:p>
                      <a:endParaRPr lang="es-ES" sz="1400" dirty="0"/>
                    </a:p>
                  </a:txBody>
                  <a:tcPr/>
                </a:tc>
                <a:tc>
                  <a:txBody>
                    <a:bodyPr/>
                    <a:lstStyle/>
                    <a:p>
                      <a:endParaRPr lang="es-ES" sz="1400" dirty="0"/>
                    </a:p>
                  </a:txBody>
                  <a:tcPr/>
                </a:tc>
                <a:extLst>
                  <a:ext uri="{0D108BD9-81ED-4DB2-BD59-A6C34878D82A}">
                    <a16:rowId xmlns:a16="http://schemas.microsoft.com/office/drawing/2014/main" val="3336978519"/>
                  </a:ext>
                </a:extLst>
              </a:tr>
            </a:tbl>
          </a:graphicData>
        </a:graphic>
      </p:graphicFrame>
    </p:spTree>
    <p:extLst>
      <p:ext uri="{BB962C8B-B14F-4D97-AF65-F5344CB8AC3E}">
        <p14:creationId xmlns:p14="http://schemas.microsoft.com/office/powerpoint/2010/main" val="15444319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b="1" dirty="0" smtClean="0"/>
              <a:t>2. Seguridad </a:t>
            </a:r>
            <a:r>
              <a:rPr lang="es-ES" b="1" dirty="0"/>
              <a:t>y apego en la primera </a:t>
            </a:r>
            <a:r>
              <a:rPr lang="es-ES" b="1" dirty="0" smtClean="0"/>
              <a:t>infancia: </a:t>
            </a:r>
            <a:r>
              <a:rPr lang="es-ES" b="1" dirty="0"/>
              <a:t>Nacimiento y evolución de los vínculos afectivos.</a:t>
            </a:r>
            <a:br>
              <a:rPr lang="es-ES" b="1" dirty="0"/>
            </a:br>
            <a:endParaRPr lang="es-ES" dirty="0"/>
          </a:p>
        </p:txBody>
      </p:sp>
      <p:sp>
        <p:nvSpPr>
          <p:cNvPr id="3" name="Marcador de contenido 2"/>
          <p:cNvSpPr>
            <a:spLocks noGrp="1"/>
          </p:cNvSpPr>
          <p:nvPr>
            <p:ph idx="1"/>
          </p:nvPr>
        </p:nvSpPr>
        <p:spPr>
          <a:xfrm>
            <a:off x="1371600" y="2285999"/>
            <a:ext cx="9601200" cy="4153989"/>
          </a:xfrm>
        </p:spPr>
        <p:txBody>
          <a:bodyPr>
            <a:noAutofit/>
          </a:bodyPr>
          <a:lstStyle/>
          <a:p>
            <a:r>
              <a:rPr lang="es-ES" b="1" dirty="0" smtClean="0"/>
              <a:t>La teoría del apego: de la interacción a la primera relación afectiva</a:t>
            </a:r>
          </a:p>
          <a:p>
            <a:pPr lvl="1">
              <a:buFont typeface="Wingdings" panose="05000000000000000000" pitchFamily="2" charset="2"/>
              <a:buChar char="v"/>
            </a:pPr>
            <a:r>
              <a:rPr lang="es-ES" dirty="0" smtClean="0"/>
              <a:t>La teoría del apego defiende, que al igual que los animales, los seres humanos nacemos con un repertorio de disposiciones conductuales propias de la especie que promueven el vínculo afectivo entre el niño y los cuidadores</a:t>
            </a:r>
          </a:p>
          <a:p>
            <a:pPr lvl="1">
              <a:buFont typeface="Wingdings" panose="05000000000000000000" pitchFamily="2" charset="2"/>
              <a:buChar char="v"/>
            </a:pPr>
            <a:r>
              <a:rPr lang="es-ES" dirty="0" smtClean="0"/>
              <a:t>Los </a:t>
            </a:r>
            <a:r>
              <a:rPr lang="es-ES" dirty="0"/>
              <a:t>niños nacen </a:t>
            </a:r>
            <a:r>
              <a:rPr lang="es-ES" dirty="0" smtClean="0"/>
              <a:t>programados para vincularse y los </a:t>
            </a:r>
            <a:r>
              <a:rPr lang="es-ES" dirty="0"/>
              <a:t>adultos están biológicamente programados para responder a las señales del </a:t>
            </a:r>
            <a:r>
              <a:rPr lang="es-ES" dirty="0" smtClean="0"/>
              <a:t>bebé</a:t>
            </a:r>
            <a:endParaRPr lang="es-ES" dirty="0"/>
          </a:p>
          <a:p>
            <a:pPr lvl="1">
              <a:buFont typeface="Wingdings" panose="05000000000000000000" pitchFamily="2" charset="2"/>
              <a:buChar char="v"/>
            </a:pPr>
            <a:r>
              <a:rPr lang="es-ES" dirty="0"/>
              <a:t>Sin embargo esta predisposición biológica no es suficiente, será precisa una larga experiencia de interacción </a:t>
            </a:r>
            <a:r>
              <a:rPr lang="es-ES" dirty="0" smtClean="0"/>
              <a:t>y el </a:t>
            </a:r>
            <a:r>
              <a:rPr lang="es-ES" dirty="0"/>
              <a:t>desarrollo de capacidades cognitivas y afectivas para que el niño pueda reconocer y diferenciar a las </a:t>
            </a:r>
            <a:r>
              <a:rPr lang="es-ES" dirty="0" smtClean="0"/>
              <a:t>figuras de </a:t>
            </a:r>
            <a:r>
              <a:rPr lang="es-ES" dirty="0"/>
              <a:t>apego</a:t>
            </a:r>
            <a:r>
              <a:rPr lang="es-ES" dirty="0" smtClean="0"/>
              <a:t>.</a:t>
            </a:r>
            <a:endParaRPr lang="es-ES" dirty="0"/>
          </a:p>
        </p:txBody>
      </p:sp>
    </p:spTree>
    <p:extLst>
      <p:ext uri="{BB962C8B-B14F-4D97-AF65-F5344CB8AC3E}">
        <p14:creationId xmlns:p14="http://schemas.microsoft.com/office/powerpoint/2010/main" val="588039159"/>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TM10001105[[fn=Recorte]]</Template>
  <TotalTime>183</TotalTime>
  <Words>2208</Words>
  <Application>Microsoft Office PowerPoint</Application>
  <PresentationFormat>Panorámica</PresentationFormat>
  <Paragraphs>212</Paragraphs>
  <Slides>22</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22</vt:i4>
      </vt:variant>
    </vt:vector>
  </HeadingPairs>
  <TitlesOfParts>
    <vt:vector size="28" baseType="lpstr">
      <vt:lpstr>Arial</vt:lpstr>
      <vt:lpstr>Calibri</vt:lpstr>
      <vt:lpstr>Courier New</vt:lpstr>
      <vt:lpstr>Franklin Gothic Book</vt:lpstr>
      <vt:lpstr>Wingdings</vt:lpstr>
      <vt:lpstr>Crop</vt:lpstr>
      <vt:lpstr>DESARROLLO SOCIOAFECTIVO</vt:lpstr>
      <vt:lpstr>Índice</vt:lpstr>
      <vt:lpstr>1.Aproximación al estudio del desarrollo socio-afectivo</vt:lpstr>
      <vt:lpstr>Presentación de PowerPoint</vt:lpstr>
      <vt:lpstr>Presentación de PowerPoint</vt:lpstr>
      <vt:lpstr>Presentación de PowerPoint</vt:lpstr>
      <vt:lpstr>Presentación de PowerPoint</vt:lpstr>
      <vt:lpstr>Presentación de PowerPoint</vt:lpstr>
      <vt:lpstr>2. Seguridad y apego en la primera infancia: Nacimiento y evolución de los vínculos afectivos.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3. El desarrollo social en el contexto familiar: la respuesta familiar a las necesidades infantiles.</vt:lpstr>
      <vt:lpstr>Presentación de PowerPoint</vt:lpstr>
      <vt:lpstr>Presentación de PowerPoint</vt:lpstr>
      <vt:lpstr>Presentación de PowerPoint</vt:lpstr>
      <vt:lpstr>GRACIAS</vt:lpstr>
    </vt:vector>
  </TitlesOfParts>
  <Company>InKulpado666</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DESARROLLO SOCIOAFECTIVO</dc:title>
  <dc:creator>WIN10</dc:creator>
  <cp:lastModifiedBy>WIN10</cp:lastModifiedBy>
  <cp:revision>20</cp:revision>
  <cp:lastPrinted>2017-12-18T08:23:38Z</cp:lastPrinted>
  <dcterms:created xsi:type="dcterms:W3CDTF">2017-12-13T15:36:00Z</dcterms:created>
  <dcterms:modified xsi:type="dcterms:W3CDTF">2017-12-18T08:25:19Z</dcterms:modified>
</cp:coreProperties>
</file>