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90" r:id="rId5"/>
    <p:sldId id="259" r:id="rId6"/>
    <p:sldId id="260" r:id="rId7"/>
    <p:sldId id="291" r:id="rId8"/>
    <p:sldId id="261" r:id="rId9"/>
    <p:sldId id="292" r:id="rId10"/>
    <p:sldId id="293" r:id="rId11"/>
    <p:sldId id="262" r:id="rId12"/>
    <p:sldId id="264" r:id="rId13"/>
    <p:sldId id="265" r:id="rId14"/>
    <p:sldId id="294" r:id="rId15"/>
    <p:sldId id="266" r:id="rId16"/>
    <p:sldId id="295" r:id="rId17"/>
    <p:sldId id="267" r:id="rId18"/>
    <p:sldId id="297" r:id="rId19"/>
    <p:sldId id="296" r:id="rId20"/>
    <p:sldId id="272" r:id="rId21"/>
    <p:sldId id="274" r:id="rId22"/>
    <p:sldId id="299" r:id="rId23"/>
    <p:sldId id="276" r:id="rId24"/>
    <p:sldId id="298" r:id="rId25"/>
    <p:sldId id="278" r:id="rId26"/>
    <p:sldId id="285" r:id="rId27"/>
    <p:sldId id="286" r:id="rId28"/>
    <p:sldId id="301" r:id="rId29"/>
    <p:sldId id="303" r:id="rId30"/>
    <p:sldId id="300" r:id="rId31"/>
  </p:sldIdLst>
  <p:sldSz cx="9144000" cy="6858000" type="screen4x3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EE3BA38-51B4-4B07-B59B-4EA5EC811819}">
          <p14:sldIdLst>
            <p14:sldId id="256"/>
            <p14:sldId id="257"/>
            <p14:sldId id="258"/>
            <p14:sldId id="290"/>
            <p14:sldId id="259"/>
            <p14:sldId id="260"/>
            <p14:sldId id="291"/>
            <p14:sldId id="261"/>
            <p14:sldId id="292"/>
            <p14:sldId id="293"/>
            <p14:sldId id="262"/>
            <p14:sldId id="264"/>
            <p14:sldId id="265"/>
            <p14:sldId id="294"/>
            <p14:sldId id="266"/>
            <p14:sldId id="295"/>
            <p14:sldId id="267"/>
            <p14:sldId id="297"/>
            <p14:sldId id="296"/>
          </p14:sldIdLst>
        </p14:section>
        <p14:section name="Sección sin título" id="{53947DC8-7509-4DB0-B8D6-67301D31FFDB}">
          <p14:sldIdLst>
            <p14:sldId id="272"/>
            <p14:sldId id="274"/>
            <p14:sldId id="299"/>
            <p14:sldId id="276"/>
            <p14:sldId id="298"/>
            <p14:sldId id="278"/>
            <p14:sldId id="285"/>
            <p14:sldId id="286"/>
            <p14:sldId id="301"/>
            <p14:sldId id="303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75FA6-AC5F-46FA-B46B-FBC85960E60B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6998638-00CF-4B54-B492-169260BCABDF}">
      <dgm:prSet phldrT="[Texto]"/>
      <dgm:spPr/>
      <dgm:t>
        <a:bodyPr/>
        <a:lstStyle/>
        <a:p>
          <a:r>
            <a:rPr lang="es-ES" sz="1700" b="1" dirty="0" smtClean="0"/>
            <a:t>El término de NEE </a:t>
          </a:r>
          <a:endParaRPr lang="es-ES" sz="1700" b="1" dirty="0"/>
        </a:p>
      </dgm:t>
    </dgm:pt>
    <dgm:pt modelId="{C5E19B9E-F45A-43C8-950E-496D183B2EC3}" type="parTrans" cxnId="{713CD063-838D-4D04-A48C-4AFE2EC9B268}">
      <dgm:prSet/>
      <dgm:spPr/>
      <dgm:t>
        <a:bodyPr/>
        <a:lstStyle/>
        <a:p>
          <a:endParaRPr lang="es-ES"/>
        </a:p>
      </dgm:t>
    </dgm:pt>
    <dgm:pt modelId="{F1EC061F-7545-4854-8F09-D11ACD08283D}" type="sibTrans" cxnId="{713CD063-838D-4D04-A48C-4AFE2EC9B268}">
      <dgm:prSet/>
      <dgm:spPr/>
      <dgm:t>
        <a:bodyPr/>
        <a:lstStyle/>
        <a:p>
          <a:endParaRPr lang="es-ES"/>
        </a:p>
      </dgm:t>
    </dgm:pt>
    <dgm:pt modelId="{1F081B4E-90AA-47C6-9317-2DFF4F60778E}">
      <dgm:prSet phldrT="[Texto]" custT="1"/>
      <dgm:spPr/>
      <dgm:t>
        <a:bodyPr/>
        <a:lstStyle/>
        <a:p>
          <a:r>
            <a:rPr lang="es-ES" sz="1600" b="1" dirty="0" smtClean="0"/>
            <a:t>Se utilizó por primera vez en el informe Warnock (1978). Gran Bretaña en la ley de Educación de 1981. </a:t>
          </a:r>
          <a:endParaRPr lang="es-ES" sz="1600" b="1" dirty="0"/>
        </a:p>
      </dgm:t>
    </dgm:pt>
    <dgm:pt modelId="{491403A6-4B30-4A95-86C6-FDEC5F3B4CF2}" type="parTrans" cxnId="{96D42329-19A1-4295-BEB2-B434FF3A730C}">
      <dgm:prSet/>
      <dgm:spPr/>
      <dgm:t>
        <a:bodyPr/>
        <a:lstStyle/>
        <a:p>
          <a:endParaRPr lang="es-ES"/>
        </a:p>
      </dgm:t>
    </dgm:pt>
    <dgm:pt modelId="{EE615FBA-55C4-459C-998E-207F518F7ADD}" type="sibTrans" cxnId="{96D42329-19A1-4295-BEB2-B434FF3A730C}">
      <dgm:prSet/>
      <dgm:spPr/>
      <dgm:t>
        <a:bodyPr/>
        <a:lstStyle/>
        <a:p>
          <a:endParaRPr lang="es-ES"/>
        </a:p>
      </dgm:t>
    </dgm:pt>
    <dgm:pt modelId="{CFC3146F-27EA-4025-92B6-6907804F3C0D}">
      <dgm:prSet phldrT="[Texto]" custT="1"/>
      <dgm:spPr/>
      <dgm:t>
        <a:bodyPr/>
        <a:lstStyle/>
        <a:p>
          <a:r>
            <a:rPr lang="es-ES" sz="1600" b="1" dirty="0" smtClean="0"/>
            <a:t>Considera que un niño necesita educación especial cuando tiene alguna dificultad de aprendizaje que precisa una medida educativa especial</a:t>
          </a:r>
          <a:endParaRPr lang="es-ES" sz="1600" b="1" dirty="0"/>
        </a:p>
      </dgm:t>
    </dgm:pt>
    <dgm:pt modelId="{794146F1-3C98-4AC0-9F70-9CE972E0CA73}" type="parTrans" cxnId="{DE92D872-BCD6-4E97-A4CC-4B35101082DF}">
      <dgm:prSet/>
      <dgm:spPr/>
      <dgm:t>
        <a:bodyPr/>
        <a:lstStyle/>
        <a:p>
          <a:endParaRPr lang="es-ES"/>
        </a:p>
      </dgm:t>
    </dgm:pt>
    <dgm:pt modelId="{237EFF65-A250-45EF-8800-67EE3096CD92}" type="sibTrans" cxnId="{DE92D872-BCD6-4E97-A4CC-4B35101082DF}">
      <dgm:prSet/>
      <dgm:spPr/>
      <dgm:t>
        <a:bodyPr/>
        <a:lstStyle/>
        <a:p>
          <a:endParaRPr lang="es-ES"/>
        </a:p>
      </dgm:t>
    </dgm:pt>
    <dgm:pt modelId="{A55B902E-7801-47CC-AA6C-8616F6272444}">
      <dgm:prSet phldrT="[Texto]"/>
      <dgm:spPr/>
      <dgm:t>
        <a:bodyPr/>
        <a:lstStyle/>
        <a:p>
          <a:r>
            <a:rPr lang="es-ES" sz="1900" b="1" dirty="0" smtClean="0"/>
            <a:t>Causas de las dificultades del alumno </a:t>
          </a:r>
          <a:endParaRPr lang="es-ES" sz="1900" b="1" dirty="0"/>
        </a:p>
      </dgm:t>
    </dgm:pt>
    <dgm:pt modelId="{A8675A43-225E-4473-9B17-94284599CAE6}" type="parTrans" cxnId="{802CE013-A6B3-4E94-8DF2-3867EE7ABD64}">
      <dgm:prSet/>
      <dgm:spPr/>
      <dgm:t>
        <a:bodyPr/>
        <a:lstStyle/>
        <a:p>
          <a:endParaRPr lang="es-ES"/>
        </a:p>
      </dgm:t>
    </dgm:pt>
    <dgm:pt modelId="{C892239A-1FF7-46B1-B69F-2584BEBA81B6}" type="sibTrans" cxnId="{802CE013-A6B3-4E94-8DF2-3867EE7ABD64}">
      <dgm:prSet/>
      <dgm:spPr/>
      <dgm:t>
        <a:bodyPr/>
        <a:lstStyle/>
        <a:p>
          <a:endParaRPr lang="es-ES"/>
        </a:p>
      </dgm:t>
    </dgm:pt>
    <dgm:pt modelId="{4E6E3CF3-ABBA-486C-BD1E-9FEFEADAA4FF}">
      <dgm:prSet phldrT="[Texto]" custT="1"/>
      <dgm:spPr/>
      <dgm:t>
        <a:bodyPr/>
        <a:lstStyle/>
        <a:p>
          <a:r>
            <a:rPr lang="es-ES" sz="1600" b="1" dirty="0" smtClean="0"/>
            <a:t>no están sólo dentro de él y que por lo tanto la escuela tiene que adaptarse, </a:t>
          </a:r>
          <a:endParaRPr lang="es-ES" sz="1600" b="1" dirty="0"/>
        </a:p>
      </dgm:t>
    </dgm:pt>
    <dgm:pt modelId="{059E9BA5-85C9-4A09-92ED-ECED48C3FC23}" type="parTrans" cxnId="{40CF6245-4196-4A10-8D5C-0EE3D9B52487}">
      <dgm:prSet/>
      <dgm:spPr/>
      <dgm:t>
        <a:bodyPr/>
        <a:lstStyle/>
        <a:p>
          <a:endParaRPr lang="es-ES"/>
        </a:p>
      </dgm:t>
    </dgm:pt>
    <dgm:pt modelId="{762FCFE9-F820-4170-80F3-C90816A703FE}" type="sibTrans" cxnId="{40CF6245-4196-4A10-8D5C-0EE3D9B52487}">
      <dgm:prSet/>
      <dgm:spPr/>
      <dgm:t>
        <a:bodyPr/>
        <a:lstStyle/>
        <a:p>
          <a:endParaRPr lang="es-ES"/>
        </a:p>
      </dgm:t>
    </dgm:pt>
    <dgm:pt modelId="{E45713B9-3C15-412B-ADCD-81EE706D6682}">
      <dgm:prSet phldrT="[Texto]" custT="1"/>
      <dgm:spPr/>
      <dgm:t>
        <a:bodyPr/>
        <a:lstStyle/>
        <a:p>
          <a:r>
            <a:rPr lang="es-ES" sz="2000" b="1" dirty="0" smtClean="0"/>
            <a:t>Aplicado a aquellos estudiantes que  de forma complementaria precisan de ayuda </a:t>
          </a:r>
          <a:endParaRPr lang="es-ES" sz="2000" b="1" dirty="0"/>
        </a:p>
      </dgm:t>
    </dgm:pt>
    <dgm:pt modelId="{F05A88C1-900E-46FD-85CC-D6F5B9CCD9A6}" type="parTrans" cxnId="{17EB9018-85C9-4D50-A9C6-682CA1CC2332}">
      <dgm:prSet/>
      <dgm:spPr/>
      <dgm:t>
        <a:bodyPr/>
        <a:lstStyle/>
        <a:p>
          <a:endParaRPr lang="es-ES"/>
        </a:p>
      </dgm:t>
    </dgm:pt>
    <dgm:pt modelId="{7F47D713-CD14-4789-97B7-9A5B1F95A46E}" type="sibTrans" cxnId="{17EB9018-85C9-4D50-A9C6-682CA1CC2332}">
      <dgm:prSet/>
      <dgm:spPr/>
      <dgm:t>
        <a:bodyPr/>
        <a:lstStyle/>
        <a:p>
          <a:endParaRPr lang="es-ES"/>
        </a:p>
      </dgm:t>
    </dgm:pt>
    <dgm:pt modelId="{97C48B3D-EC5A-4D72-B39E-5CB2D72E8A81}">
      <dgm:prSet phldrT="[Texto]"/>
      <dgm:spPr/>
      <dgm:t>
        <a:bodyPr/>
        <a:lstStyle/>
        <a:p>
          <a:r>
            <a:rPr lang="es-ES" sz="1800" b="1" dirty="0" smtClean="0"/>
            <a:t>Temporal </a:t>
          </a:r>
          <a:endParaRPr lang="es-ES" sz="1800" b="1" dirty="0"/>
        </a:p>
      </dgm:t>
    </dgm:pt>
    <dgm:pt modelId="{884A47DE-823A-4E25-A181-02C507C2B93F}" type="parTrans" cxnId="{0EABD146-2855-4784-BABE-1AE3C38502C5}">
      <dgm:prSet/>
      <dgm:spPr/>
      <dgm:t>
        <a:bodyPr/>
        <a:lstStyle/>
        <a:p>
          <a:endParaRPr lang="es-ES"/>
        </a:p>
      </dgm:t>
    </dgm:pt>
    <dgm:pt modelId="{A450BCE4-1F7B-400C-94FA-48DAA2A32F92}" type="sibTrans" cxnId="{0EABD146-2855-4784-BABE-1AE3C38502C5}">
      <dgm:prSet/>
      <dgm:spPr/>
      <dgm:t>
        <a:bodyPr/>
        <a:lstStyle/>
        <a:p>
          <a:endParaRPr lang="es-ES"/>
        </a:p>
      </dgm:t>
    </dgm:pt>
    <dgm:pt modelId="{727444BA-4B03-4BB5-974D-3EFDA7BC31EB}">
      <dgm:prSet phldrT="[Texto]"/>
      <dgm:spPr/>
      <dgm:t>
        <a:bodyPr/>
        <a:lstStyle/>
        <a:p>
          <a:r>
            <a:rPr lang="es-ES" sz="1800" b="1" dirty="0" smtClean="0"/>
            <a:t>Permanentemente</a:t>
          </a:r>
          <a:endParaRPr lang="es-ES" sz="1800" b="1" dirty="0"/>
        </a:p>
      </dgm:t>
    </dgm:pt>
    <dgm:pt modelId="{C2B7C866-4755-477A-86CB-EE5FA2AC745F}" type="parTrans" cxnId="{522B88DF-5106-4727-A240-6BEAB2787E1A}">
      <dgm:prSet/>
      <dgm:spPr/>
      <dgm:t>
        <a:bodyPr/>
        <a:lstStyle/>
        <a:p>
          <a:endParaRPr lang="es-ES"/>
        </a:p>
      </dgm:t>
    </dgm:pt>
    <dgm:pt modelId="{4AFA8720-2C4D-49AB-BA83-FC4CA13CC1A3}" type="sibTrans" cxnId="{522B88DF-5106-4727-A240-6BEAB2787E1A}">
      <dgm:prSet/>
      <dgm:spPr/>
      <dgm:t>
        <a:bodyPr/>
        <a:lstStyle/>
        <a:p>
          <a:endParaRPr lang="es-ES"/>
        </a:p>
      </dgm:t>
    </dgm:pt>
    <dgm:pt modelId="{71E43885-0E16-40C8-93FD-71CB94ED7DE4}">
      <dgm:prSet phldrT="[Texto]" custT="1"/>
      <dgm:spPr/>
      <dgm:t>
        <a:bodyPr/>
        <a:lstStyle/>
        <a:p>
          <a:r>
            <a:rPr lang="es-ES" sz="1600" b="1" dirty="0" smtClean="0"/>
            <a:t>Un niño con PC precisa de determinadas ayudas o recursos personales, técnicas, materiales y servicios especiales para lograr los fines de la educación.</a:t>
          </a:r>
          <a:endParaRPr lang="es-ES" sz="1600" b="1" dirty="0"/>
        </a:p>
      </dgm:t>
    </dgm:pt>
    <dgm:pt modelId="{C53ECF6A-D1DB-4C5D-BE91-10B5D2AFDE84}" type="parTrans" cxnId="{C7B10127-F8FF-4B76-9F6E-2743900097ED}">
      <dgm:prSet/>
      <dgm:spPr/>
      <dgm:t>
        <a:bodyPr/>
        <a:lstStyle/>
        <a:p>
          <a:endParaRPr lang="es-ES"/>
        </a:p>
      </dgm:t>
    </dgm:pt>
    <dgm:pt modelId="{CBCD4C6E-ACE8-4681-B1C6-EF6D3D21DD47}" type="sibTrans" cxnId="{C7B10127-F8FF-4B76-9F6E-2743900097ED}">
      <dgm:prSet/>
      <dgm:spPr/>
      <dgm:t>
        <a:bodyPr/>
        <a:lstStyle/>
        <a:p>
          <a:endParaRPr lang="es-ES"/>
        </a:p>
      </dgm:t>
    </dgm:pt>
    <dgm:pt modelId="{8EE44AAF-7AB6-4015-A952-C95C20E053E8}" type="pres">
      <dgm:prSet presAssocID="{1AF75FA6-AC5F-46FA-B46B-FBC85960E6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9AA7C9-3BAA-43FA-B9DD-0A2862CFE8BD}" type="pres">
      <dgm:prSet presAssocID="{86998638-00CF-4B54-B492-169260BCABDF}" presName="comp" presStyleCnt="0"/>
      <dgm:spPr/>
    </dgm:pt>
    <dgm:pt modelId="{7D07DA15-AA7E-4F0E-9505-0924B0F552A1}" type="pres">
      <dgm:prSet presAssocID="{86998638-00CF-4B54-B492-169260BCABDF}" presName="box" presStyleLbl="node1" presStyleIdx="0" presStyleCnt="3" custLinFactNeighborX="-10243" custLinFactNeighborY="-12816"/>
      <dgm:spPr/>
      <dgm:t>
        <a:bodyPr/>
        <a:lstStyle/>
        <a:p>
          <a:endParaRPr lang="es-ES"/>
        </a:p>
      </dgm:t>
    </dgm:pt>
    <dgm:pt modelId="{3C1E0457-7137-4430-9030-F4EE526D6AB2}" type="pres">
      <dgm:prSet presAssocID="{86998638-00CF-4B54-B492-169260BCABDF}" presName="img" presStyleLbl="fgImgPlace1" presStyleIdx="0" presStyleCnt="3" custLinFactNeighborX="-4266" custLinFactNeighborY="-72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0020A3-7445-4526-A607-A9821CF7BF12}" type="pres">
      <dgm:prSet presAssocID="{86998638-00CF-4B54-B492-169260BCABD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61E72F-2058-487D-8EB3-2FF835C9DF2A}" type="pres">
      <dgm:prSet presAssocID="{F1EC061F-7545-4854-8F09-D11ACD08283D}" presName="spacer" presStyleCnt="0"/>
      <dgm:spPr/>
    </dgm:pt>
    <dgm:pt modelId="{D6E7D2D3-BE5D-4A59-89D0-DD18D24487C1}" type="pres">
      <dgm:prSet presAssocID="{A55B902E-7801-47CC-AA6C-8616F6272444}" presName="comp" presStyleCnt="0"/>
      <dgm:spPr/>
    </dgm:pt>
    <dgm:pt modelId="{31EC39C6-8B39-4207-B17E-0A5C657159CA}" type="pres">
      <dgm:prSet presAssocID="{A55B902E-7801-47CC-AA6C-8616F6272444}" presName="box" presStyleLbl="node1" presStyleIdx="1" presStyleCnt="3"/>
      <dgm:spPr/>
      <dgm:t>
        <a:bodyPr/>
        <a:lstStyle/>
        <a:p>
          <a:endParaRPr lang="es-ES"/>
        </a:p>
      </dgm:t>
    </dgm:pt>
    <dgm:pt modelId="{3C330393-3FE5-4F45-BCE9-EFA547AE3B69}" type="pres">
      <dgm:prSet presAssocID="{A55B902E-7801-47CC-AA6C-8616F627244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ADC58F6-4515-4FE5-AF76-1725D8631E95}" type="pres">
      <dgm:prSet presAssocID="{A55B902E-7801-47CC-AA6C-8616F627244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B1D243-3BBD-401A-A105-01B3872E526A}" type="pres">
      <dgm:prSet presAssocID="{C892239A-1FF7-46B1-B69F-2584BEBA81B6}" presName="spacer" presStyleCnt="0"/>
      <dgm:spPr/>
    </dgm:pt>
    <dgm:pt modelId="{EB8AD975-4FDB-41D0-8EAC-F2B6D5D2628A}" type="pres">
      <dgm:prSet presAssocID="{E45713B9-3C15-412B-ADCD-81EE706D6682}" presName="comp" presStyleCnt="0"/>
      <dgm:spPr/>
    </dgm:pt>
    <dgm:pt modelId="{C4477CB8-4364-4FE2-B3E9-49BD81AE2DD5}" type="pres">
      <dgm:prSet presAssocID="{E45713B9-3C15-412B-ADCD-81EE706D6682}" presName="box" presStyleLbl="node1" presStyleIdx="2" presStyleCnt="3"/>
      <dgm:spPr/>
      <dgm:t>
        <a:bodyPr/>
        <a:lstStyle/>
        <a:p>
          <a:endParaRPr lang="es-ES"/>
        </a:p>
      </dgm:t>
    </dgm:pt>
    <dgm:pt modelId="{28A27B9D-DCFB-49F7-939F-E5010FC377EA}" type="pres">
      <dgm:prSet presAssocID="{E45713B9-3C15-412B-ADCD-81EE706D668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32638A5-EC33-4052-BA0D-C2EDC95DA61D}" type="pres">
      <dgm:prSet presAssocID="{E45713B9-3C15-412B-ADCD-81EE706D668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247026-47FF-41B5-980B-75DC20D5F014}" type="presOf" srcId="{E45713B9-3C15-412B-ADCD-81EE706D6682}" destId="{C4477CB8-4364-4FE2-B3E9-49BD81AE2DD5}" srcOrd="0" destOrd="0" presId="urn:microsoft.com/office/officeart/2005/8/layout/vList4"/>
    <dgm:cxn modelId="{96D42329-19A1-4295-BEB2-B434FF3A730C}" srcId="{86998638-00CF-4B54-B492-169260BCABDF}" destId="{1F081B4E-90AA-47C6-9317-2DFF4F60778E}" srcOrd="0" destOrd="0" parTransId="{491403A6-4B30-4A95-86C6-FDEC5F3B4CF2}" sibTransId="{EE615FBA-55C4-459C-998E-207F518F7ADD}"/>
    <dgm:cxn modelId="{F317A174-D1B3-4F3B-95B1-80F6BF50D010}" type="presOf" srcId="{CFC3146F-27EA-4025-92B6-6907804F3C0D}" destId="{970020A3-7445-4526-A607-A9821CF7BF12}" srcOrd="1" destOrd="2" presId="urn:microsoft.com/office/officeart/2005/8/layout/vList4"/>
    <dgm:cxn modelId="{713CD063-838D-4D04-A48C-4AFE2EC9B268}" srcId="{1AF75FA6-AC5F-46FA-B46B-FBC85960E60B}" destId="{86998638-00CF-4B54-B492-169260BCABDF}" srcOrd="0" destOrd="0" parTransId="{C5E19B9E-F45A-43C8-950E-496D183B2EC3}" sibTransId="{F1EC061F-7545-4854-8F09-D11ACD08283D}"/>
    <dgm:cxn modelId="{FA9D389F-22D6-4EF8-AFB6-B1300F29058E}" type="presOf" srcId="{4E6E3CF3-ABBA-486C-BD1E-9FEFEADAA4FF}" destId="{31EC39C6-8B39-4207-B17E-0A5C657159CA}" srcOrd="0" destOrd="1" presId="urn:microsoft.com/office/officeart/2005/8/layout/vList4"/>
    <dgm:cxn modelId="{0EABD146-2855-4784-BABE-1AE3C38502C5}" srcId="{E45713B9-3C15-412B-ADCD-81EE706D6682}" destId="{97C48B3D-EC5A-4D72-B39E-5CB2D72E8A81}" srcOrd="0" destOrd="0" parTransId="{884A47DE-823A-4E25-A181-02C507C2B93F}" sibTransId="{A450BCE4-1F7B-400C-94FA-48DAA2A32F92}"/>
    <dgm:cxn modelId="{C7B10127-F8FF-4B76-9F6E-2743900097ED}" srcId="{A55B902E-7801-47CC-AA6C-8616F6272444}" destId="{71E43885-0E16-40C8-93FD-71CB94ED7DE4}" srcOrd="1" destOrd="0" parTransId="{C53ECF6A-D1DB-4C5D-BE91-10B5D2AFDE84}" sibTransId="{CBCD4C6E-ACE8-4681-B1C6-EF6D3D21DD47}"/>
    <dgm:cxn modelId="{802CE013-A6B3-4E94-8DF2-3867EE7ABD64}" srcId="{1AF75FA6-AC5F-46FA-B46B-FBC85960E60B}" destId="{A55B902E-7801-47CC-AA6C-8616F6272444}" srcOrd="1" destOrd="0" parTransId="{A8675A43-225E-4473-9B17-94284599CAE6}" sibTransId="{C892239A-1FF7-46B1-B69F-2584BEBA81B6}"/>
    <dgm:cxn modelId="{3F5BE2DC-27BB-4AB3-9A8D-4AE79A5875E4}" type="presOf" srcId="{97C48B3D-EC5A-4D72-B39E-5CB2D72E8A81}" destId="{C32638A5-EC33-4052-BA0D-C2EDC95DA61D}" srcOrd="1" destOrd="1" presId="urn:microsoft.com/office/officeart/2005/8/layout/vList4"/>
    <dgm:cxn modelId="{40CF6245-4196-4A10-8D5C-0EE3D9B52487}" srcId="{A55B902E-7801-47CC-AA6C-8616F6272444}" destId="{4E6E3CF3-ABBA-486C-BD1E-9FEFEADAA4FF}" srcOrd="0" destOrd="0" parTransId="{059E9BA5-85C9-4A09-92ED-ECED48C3FC23}" sibTransId="{762FCFE9-F820-4170-80F3-C90816A703FE}"/>
    <dgm:cxn modelId="{17EB9018-85C9-4D50-A9C6-682CA1CC2332}" srcId="{1AF75FA6-AC5F-46FA-B46B-FBC85960E60B}" destId="{E45713B9-3C15-412B-ADCD-81EE706D6682}" srcOrd="2" destOrd="0" parTransId="{F05A88C1-900E-46FD-85CC-D6F5B9CCD9A6}" sibTransId="{7F47D713-CD14-4789-97B7-9A5B1F95A46E}"/>
    <dgm:cxn modelId="{B7FD79F1-19D4-4181-8DCB-99F084C6E366}" type="presOf" srcId="{86998638-00CF-4B54-B492-169260BCABDF}" destId="{7D07DA15-AA7E-4F0E-9505-0924B0F552A1}" srcOrd="0" destOrd="0" presId="urn:microsoft.com/office/officeart/2005/8/layout/vList4"/>
    <dgm:cxn modelId="{DC339F2F-49BD-4FD3-A0A9-041EBC61F2D2}" type="presOf" srcId="{727444BA-4B03-4BB5-974D-3EFDA7BC31EB}" destId="{C32638A5-EC33-4052-BA0D-C2EDC95DA61D}" srcOrd="1" destOrd="2" presId="urn:microsoft.com/office/officeart/2005/8/layout/vList4"/>
    <dgm:cxn modelId="{108AE611-A0DA-4FF0-A337-38C618AD0044}" type="presOf" srcId="{A55B902E-7801-47CC-AA6C-8616F6272444}" destId="{31EC39C6-8B39-4207-B17E-0A5C657159CA}" srcOrd="0" destOrd="0" presId="urn:microsoft.com/office/officeart/2005/8/layout/vList4"/>
    <dgm:cxn modelId="{89B3036E-B707-4925-8A48-6E1E826C6BE9}" type="presOf" srcId="{A55B902E-7801-47CC-AA6C-8616F6272444}" destId="{9ADC58F6-4515-4FE5-AF76-1725D8631E95}" srcOrd="1" destOrd="0" presId="urn:microsoft.com/office/officeart/2005/8/layout/vList4"/>
    <dgm:cxn modelId="{24CA6737-6FE3-406B-A5E6-37ABD7C273E6}" type="presOf" srcId="{86998638-00CF-4B54-B492-169260BCABDF}" destId="{970020A3-7445-4526-A607-A9821CF7BF12}" srcOrd="1" destOrd="0" presId="urn:microsoft.com/office/officeart/2005/8/layout/vList4"/>
    <dgm:cxn modelId="{522B88DF-5106-4727-A240-6BEAB2787E1A}" srcId="{E45713B9-3C15-412B-ADCD-81EE706D6682}" destId="{727444BA-4B03-4BB5-974D-3EFDA7BC31EB}" srcOrd="1" destOrd="0" parTransId="{C2B7C866-4755-477A-86CB-EE5FA2AC745F}" sibTransId="{4AFA8720-2C4D-49AB-BA83-FC4CA13CC1A3}"/>
    <dgm:cxn modelId="{FCC15C4F-A958-44FE-80AB-179A4FADBAD1}" type="presOf" srcId="{4E6E3CF3-ABBA-486C-BD1E-9FEFEADAA4FF}" destId="{9ADC58F6-4515-4FE5-AF76-1725D8631E95}" srcOrd="1" destOrd="1" presId="urn:microsoft.com/office/officeart/2005/8/layout/vList4"/>
    <dgm:cxn modelId="{5A500ABE-6783-4B90-81E1-830458A2F5C3}" type="presOf" srcId="{97C48B3D-EC5A-4D72-B39E-5CB2D72E8A81}" destId="{C4477CB8-4364-4FE2-B3E9-49BD81AE2DD5}" srcOrd="0" destOrd="1" presId="urn:microsoft.com/office/officeart/2005/8/layout/vList4"/>
    <dgm:cxn modelId="{A4B2C21B-C5E3-4A70-A649-41B13219DB3B}" type="presOf" srcId="{71E43885-0E16-40C8-93FD-71CB94ED7DE4}" destId="{31EC39C6-8B39-4207-B17E-0A5C657159CA}" srcOrd="0" destOrd="2" presId="urn:microsoft.com/office/officeart/2005/8/layout/vList4"/>
    <dgm:cxn modelId="{1A3D70B3-545F-44A2-9057-4AF47AC7D265}" type="presOf" srcId="{1F081B4E-90AA-47C6-9317-2DFF4F60778E}" destId="{7D07DA15-AA7E-4F0E-9505-0924B0F552A1}" srcOrd="0" destOrd="1" presId="urn:microsoft.com/office/officeart/2005/8/layout/vList4"/>
    <dgm:cxn modelId="{ADE3A33E-42AC-4CE1-ABC3-1C859DC52E4F}" type="presOf" srcId="{E45713B9-3C15-412B-ADCD-81EE706D6682}" destId="{C32638A5-EC33-4052-BA0D-C2EDC95DA61D}" srcOrd="1" destOrd="0" presId="urn:microsoft.com/office/officeart/2005/8/layout/vList4"/>
    <dgm:cxn modelId="{FB7846C7-BF10-4B2F-9C5E-C9BDD01AB47C}" type="presOf" srcId="{CFC3146F-27EA-4025-92B6-6907804F3C0D}" destId="{7D07DA15-AA7E-4F0E-9505-0924B0F552A1}" srcOrd="0" destOrd="2" presId="urn:microsoft.com/office/officeart/2005/8/layout/vList4"/>
    <dgm:cxn modelId="{B3018993-A305-46BC-8A4E-F7424129F50B}" type="presOf" srcId="{1F081B4E-90AA-47C6-9317-2DFF4F60778E}" destId="{970020A3-7445-4526-A607-A9821CF7BF12}" srcOrd="1" destOrd="1" presId="urn:microsoft.com/office/officeart/2005/8/layout/vList4"/>
    <dgm:cxn modelId="{BA7D49E0-5A4D-47D6-BC01-948292091A62}" type="presOf" srcId="{71E43885-0E16-40C8-93FD-71CB94ED7DE4}" destId="{9ADC58F6-4515-4FE5-AF76-1725D8631E95}" srcOrd="1" destOrd="2" presId="urn:microsoft.com/office/officeart/2005/8/layout/vList4"/>
    <dgm:cxn modelId="{DE92D872-BCD6-4E97-A4CC-4B35101082DF}" srcId="{86998638-00CF-4B54-B492-169260BCABDF}" destId="{CFC3146F-27EA-4025-92B6-6907804F3C0D}" srcOrd="1" destOrd="0" parTransId="{794146F1-3C98-4AC0-9F70-9CE972E0CA73}" sibTransId="{237EFF65-A250-45EF-8800-67EE3096CD92}"/>
    <dgm:cxn modelId="{3791F3FF-4F83-4B36-9D08-25439A4C60D6}" type="presOf" srcId="{727444BA-4B03-4BB5-974D-3EFDA7BC31EB}" destId="{C4477CB8-4364-4FE2-B3E9-49BD81AE2DD5}" srcOrd="0" destOrd="2" presId="urn:microsoft.com/office/officeart/2005/8/layout/vList4"/>
    <dgm:cxn modelId="{66B42680-AD2A-4F3C-9B12-EFE480FB7BC8}" type="presOf" srcId="{1AF75FA6-AC5F-46FA-B46B-FBC85960E60B}" destId="{8EE44AAF-7AB6-4015-A952-C95C20E053E8}" srcOrd="0" destOrd="0" presId="urn:microsoft.com/office/officeart/2005/8/layout/vList4"/>
    <dgm:cxn modelId="{1414F151-4187-409D-A828-1ECCEC7C56A5}" type="presParOf" srcId="{8EE44AAF-7AB6-4015-A952-C95C20E053E8}" destId="{709AA7C9-3BAA-43FA-B9DD-0A2862CFE8BD}" srcOrd="0" destOrd="0" presId="urn:microsoft.com/office/officeart/2005/8/layout/vList4"/>
    <dgm:cxn modelId="{6F614897-1DA7-4026-8FBC-BC16C60B4A32}" type="presParOf" srcId="{709AA7C9-3BAA-43FA-B9DD-0A2862CFE8BD}" destId="{7D07DA15-AA7E-4F0E-9505-0924B0F552A1}" srcOrd="0" destOrd="0" presId="urn:microsoft.com/office/officeart/2005/8/layout/vList4"/>
    <dgm:cxn modelId="{028C5BAE-BDFD-47AB-8E04-95D53F160B44}" type="presParOf" srcId="{709AA7C9-3BAA-43FA-B9DD-0A2862CFE8BD}" destId="{3C1E0457-7137-4430-9030-F4EE526D6AB2}" srcOrd="1" destOrd="0" presId="urn:microsoft.com/office/officeart/2005/8/layout/vList4"/>
    <dgm:cxn modelId="{0B37281F-9A37-4AD5-BBC9-6D57951B8215}" type="presParOf" srcId="{709AA7C9-3BAA-43FA-B9DD-0A2862CFE8BD}" destId="{970020A3-7445-4526-A607-A9821CF7BF12}" srcOrd="2" destOrd="0" presId="urn:microsoft.com/office/officeart/2005/8/layout/vList4"/>
    <dgm:cxn modelId="{B5A1CABC-DD45-4B8E-AA3E-CA3FEA3FD1DA}" type="presParOf" srcId="{8EE44AAF-7AB6-4015-A952-C95C20E053E8}" destId="{3961E72F-2058-487D-8EB3-2FF835C9DF2A}" srcOrd="1" destOrd="0" presId="urn:microsoft.com/office/officeart/2005/8/layout/vList4"/>
    <dgm:cxn modelId="{66C0F98D-CB7F-4439-A2CF-A1CEC9C925AB}" type="presParOf" srcId="{8EE44AAF-7AB6-4015-A952-C95C20E053E8}" destId="{D6E7D2D3-BE5D-4A59-89D0-DD18D24487C1}" srcOrd="2" destOrd="0" presId="urn:microsoft.com/office/officeart/2005/8/layout/vList4"/>
    <dgm:cxn modelId="{A9DE79D3-67F1-4E07-A971-7995C999E498}" type="presParOf" srcId="{D6E7D2D3-BE5D-4A59-89D0-DD18D24487C1}" destId="{31EC39C6-8B39-4207-B17E-0A5C657159CA}" srcOrd="0" destOrd="0" presId="urn:microsoft.com/office/officeart/2005/8/layout/vList4"/>
    <dgm:cxn modelId="{00FB5190-3E58-4CE7-81B8-E12242A5F8D2}" type="presParOf" srcId="{D6E7D2D3-BE5D-4A59-89D0-DD18D24487C1}" destId="{3C330393-3FE5-4F45-BCE9-EFA547AE3B69}" srcOrd="1" destOrd="0" presId="urn:microsoft.com/office/officeart/2005/8/layout/vList4"/>
    <dgm:cxn modelId="{8BFB029F-C638-4DBE-9C5B-5397E7390E02}" type="presParOf" srcId="{D6E7D2D3-BE5D-4A59-89D0-DD18D24487C1}" destId="{9ADC58F6-4515-4FE5-AF76-1725D8631E95}" srcOrd="2" destOrd="0" presId="urn:microsoft.com/office/officeart/2005/8/layout/vList4"/>
    <dgm:cxn modelId="{D83076D9-C4D1-4B57-B459-85C760EE76B4}" type="presParOf" srcId="{8EE44AAF-7AB6-4015-A952-C95C20E053E8}" destId="{12B1D243-3BBD-401A-A105-01B3872E526A}" srcOrd="3" destOrd="0" presId="urn:microsoft.com/office/officeart/2005/8/layout/vList4"/>
    <dgm:cxn modelId="{8ED453F8-1905-4FFA-AC9E-3AE2B74A13F1}" type="presParOf" srcId="{8EE44AAF-7AB6-4015-A952-C95C20E053E8}" destId="{EB8AD975-4FDB-41D0-8EAC-F2B6D5D2628A}" srcOrd="4" destOrd="0" presId="urn:microsoft.com/office/officeart/2005/8/layout/vList4"/>
    <dgm:cxn modelId="{108E91ED-6AD0-489D-93D8-B1E68AB5CBF3}" type="presParOf" srcId="{EB8AD975-4FDB-41D0-8EAC-F2B6D5D2628A}" destId="{C4477CB8-4364-4FE2-B3E9-49BD81AE2DD5}" srcOrd="0" destOrd="0" presId="urn:microsoft.com/office/officeart/2005/8/layout/vList4"/>
    <dgm:cxn modelId="{0D74E197-8BAC-4DEF-A738-67E0899D9A53}" type="presParOf" srcId="{EB8AD975-4FDB-41D0-8EAC-F2B6D5D2628A}" destId="{28A27B9D-DCFB-49F7-939F-E5010FC377EA}" srcOrd="1" destOrd="0" presId="urn:microsoft.com/office/officeart/2005/8/layout/vList4"/>
    <dgm:cxn modelId="{65B84F66-34F7-4AAA-BC1C-3828952AE416}" type="presParOf" srcId="{EB8AD975-4FDB-41D0-8EAC-F2B6D5D2628A}" destId="{C32638A5-EC33-4052-BA0D-C2EDC95DA6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EA179-E63E-4D81-BD5B-8C8C688321A8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ED71A9D-01A0-4CDD-8FB8-BBB4D4D7E29B}">
      <dgm:prSet phldrT="[Texto]" custT="1"/>
      <dgm:spPr/>
      <dgm:t>
        <a:bodyPr/>
        <a:lstStyle/>
        <a:p>
          <a:r>
            <a:rPr lang="es-ES" sz="1600" dirty="0" smtClean="0"/>
            <a:t>no utilizan nada sus miembros superiores</a:t>
          </a:r>
          <a:endParaRPr lang="es-ES" sz="1600" dirty="0"/>
        </a:p>
      </dgm:t>
    </dgm:pt>
    <dgm:pt modelId="{94876595-C69A-46BC-AB1A-38F466578230}" type="parTrans" cxnId="{CD01C44A-39EB-4B85-BCF9-869DC35C5631}">
      <dgm:prSet/>
      <dgm:spPr/>
      <dgm:t>
        <a:bodyPr/>
        <a:lstStyle/>
        <a:p>
          <a:endParaRPr lang="es-ES"/>
        </a:p>
      </dgm:t>
    </dgm:pt>
    <dgm:pt modelId="{407B40D1-0A50-4E12-B0F3-ACE9C86F2D4F}" type="sibTrans" cxnId="{CD01C44A-39EB-4B85-BCF9-869DC35C5631}">
      <dgm:prSet/>
      <dgm:spPr/>
      <dgm:t>
        <a:bodyPr/>
        <a:lstStyle/>
        <a:p>
          <a:endParaRPr lang="es-ES"/>
        </a:p>
      </dgm:t>
    </dgm:pt>
    <dgm:pt modelId="{D98B846A-9252-4EC7-AE4E-46361C9A3FAF}">
      <dgm:prSet phldrT="[Texto]" custT="1"/>
      <dgm:spPr/>
      <dgm:t>
        <a:bodyPr/>
        <a:lstStyle/>
        <a:p>
          <a:r>
            <a:rPr lang="es-ES" sz="1600" dirty="0" smtClean="0"/>
            <a:t>los que dirigen la mano a los objetos pero no pueden cogerlos</a:t>
          </a:r>
          <a:endParaRPr lang="es-ES" sz="1600" dirty="0"/>
        </a:p>
      </dgm:t>
    </dgm:pt>
    <dgm:pt modelId="{BA1BCD59-AA15-4D5D-97E0-D25B13F60A41}" type="parTrans" cxnId="{C31DDBC6-741B-480E-823D-FCD0C6D5FF31}">
      <dgm:prSet/>
      <dgm:spPr/>
      <dgm:t>
        <a:bodyPr/>
        <a:lstStyle/>
        <a:p>
          <a:endParaRPr lang="es-ES"/>
        </a:p>
      </dgm:t>
    </dgm:pt>
    <dgm:pt modelId="{03694C03-68A0-4CC7-8684-B4AD205758AF}" type="sibTrans" cxnId="{C31DDBC6-741B-480E-823D-FCD0C6D5FF31}">
      <dgm:prSet/>
      <dgm:spPr/>
      <dgm:t>
        <a:bodyPr/>
        <a:lstStyle/>
        <a:p>
          <a:endParaRPr lang="es-ES"/>
        </a:p>
      </dgm:t>
    </dgm:pt>
    <dgm:pt modelId="{ECF29E29-7BC9-47E0-8444-6DAC87649C50}">
      <dgm:prSet phldrT="[Texto]" custT="1"/>
      <dgm:spPr/>
      <dgm:t>
        <a:bodyPr/>
        <a:lstStyle/>
        <a:p>
          <a:r>
            <a:rPr lang="es-ES" sz="1600" dirty="0" smtClean="0"/>
            <a:t>los que pueden coger los objetos pero con un pinza atípica</a:t>
          </a:r>
          <a:endParaRPr lang="es-ES" sz="1600" dirty="0"/>
        </a:p>
      </dgm:t>
    </dgm:pt>
    <dgm:pt modelId="{95E5E2FD-F228-42DB-B501-53B4B988E26C}" type="parTrans" cxnId="{5B9132C6-4037-4317-8B76-7FE64184C466}">
      <dgm:prSet/>
      <dgm:spPr/>
      <dgm:t>
        <a:bodyPr/>
        <a:lstStyle/>
        <a:p>
          <a:endParaRPr lang="es-ES"/>
        </a:p>
      </dgm:t>
    </dgm:pt>
    <dgm:pt modelId="{8F2E23BA-3613-4C4D-A8E2-A0B473621ADE}" type="sibTrans" cxnId="{5B9132C6-4037-4317-8B76-7FE64184C466}">
      <dgm:prSet/>
      <dgm:spPr/>
      <dgm:t>
        <a:bodyPr/>
        <a:lstStyle/>
        <a:p>
          <a:endParaRPr lang="es-ES"/>
        </a:p>
      </dgm:t>
    </dgm:pt>
    <dgm:pt modelId="{00713C0B-3AC4-422D-8A84-27D5DCA98AAF}">
      <dgm:prSet phldrT="[Texto]" custT="1"/>
      <dgm:spPr/>
      <dgm:t>
        <a:bodyPr/>
        <a:lstStyle/>
        <a:p>
          <a:r>
            <a:rPr lang="es-ES" sz="1600" dirty="0" smtClean="0"/>
            <a:t>los que pueden cogerlos pero no pueden soltarlos </a:t>
          </a:r>
          <a:endParaRPr lang="es-ES" sz="1600" dirty="0"/>
        </a:p>
      </dgm:t>
    </dgm:pt>
    <dgm:pt modelId="{6A672B24-AD19-4471-A0D5-CEDF9744023C}" type="parTrans" cxnId="{0A4A6935-EAD0-4B96-A977-5ED610BDD7AA}">
      <dgm:prSet/>
      <dgm:spPr/>
      <dgm:t>
        <a:bodyPr/>
        <a:lstStyle/>
        <a:p>
          <a:endParaRPr lang="es-ES"/>
        </a:p>
      </dgm:t>
    </dgm:pt>
    <dgm:pt modelId="{737CFB20-6290-4C83-A86A-8A705219124A}" type="sibTrans" cxnId="{0A4A6935-EAD0-4B96-A977-5ED610BDD7AA}">
      <dgm:prSet/>
      <dgm:spPr/>
      <dgm:t>
        <a:bodyPr/>
        <a:lstStyle/>
        <a:p>
          <a:endParaRPr lang="es-ES"/>
        </a:p>
      </dgm:t>
    </dgm:pt>
    <dgm:pt modelId="{E6468C37-FA67-4D18-ACB9-268882AE7CCF}" type="pres">
      <dgm:prSet presAssocID="{70CEA179-E63E-4D81-BD5B-8C8C688321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32D41F-4A58-4426-A7A0-025478407220}" type="pres">
      <dgm:prSet presAssocID="{8ED71A9D-01A0-4CDD-8FB8-BBB4D4D7E29B}" presName="node" presStyleLbl="node1" presStyleIdx="0" presStyleCnt="4" custScaleX="156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E94730-6678-4ABF-A11D-31E8EF82FC3C}" type="pres">
      <dgm:prSet presAssocID="{407B40D1-0A50-4E12-B0F3-ACE9C86F2D4F}" presName="sibTrans" presStyleLbl="sibTrans2D1" presStyleIdx="0" presStyleCnt="4"/>
      <dgm:spPr/>
      <dgm:t>
        <a:bodyPr/>
        <a:lstStyle/>
        <a:p>
          <a:endParaRPr lang="es-ES"/>
        </a:p>
      </dgm:t>
    </dgm:pt>
    <dgm:pt modelId="{EEE0D514-0698-4B81-B4FA-205F743AB8CE}" type="pres">
      <dgm:prSet presAssocID="{407B40D1-0A50-4E12-B0F3-ACE9C86F2D4F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ACB0C10-ACEB-45ED-A56E-5AE5B1F0CE5E}" type="pres">
      <dgm:prSet presAssocID="{D98B846A-9252-4EC7-AE4E-46361C9A3FAF}" presName="node" presStyleLbl="node1" presStyleIdx="1" presStyleCnt="4" custScaleX="166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F3EEBA-2919-4710-BD36-E83BAFC5A456}" type="pres">
      <dgm:prSet presAssocID="{03694C03-68A0-4CC7-8684-B4AD205758AF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90BA20A-13C9-47A4-A9B0-FF810F7BCCB4}" type="pres">
      <dgm:prSet presAssocID="{03694C03-68A0-4CC7-8684-B4AD205758AF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0AFE4633-228F-4F76-AE5E-F9EA0E6884A3}" type="pres">
      <dgm:prSet presAssocID="{ECF29E29-7BC9-47E0-8444-6DAC87649C50}" presName="node" presStyleLbl="node1" presStyleIdx="2" presStyleCnt="4" custScaleX="1895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EC836F-95E4-42CC-A561-CE095B71D549}" type="pres">
      <dgm:prSet presAssocID="{8F2E23BA-3613-4C4D-A8E2-A0B473621ADE}" presName="sibTrans" presStyleLbl="sibTrans2D1" presStyleIdx="2" presStyleCnt="4"/>
      <dgm:spPr/>
      <dgm:t>
        <a:bodyPr/>
        <a:lstStyle/>
        <a:p>
          <a:endParaRPr lang="es-ES"/>
        </a:p>
      </dgm:t>
    </dgm:pt>
    <dgm:pt modelId="{D73F1203-3663-4197-A320-965C43C37820}" type="pres">
      <dgm:prSet presAssocID="{8F2E23BA-3613-4C4D-A8E2-A0B473621ADE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2C2A0DC0-4C24-4646-BBB2-61E4A6A1F4B9}" type="pres">
      <dgm:prSet presAssocID="{00713C0B-3AC4-422D-8A84-27D5DCA98AAF}" presName="node" presStyleLbl="node1" presStyleIdx="3" presStyleCnt="4" custScaleX="1638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285104-1B4F-4BD4-B22F-997F7F20DEA1}" type="pres">
      <dgm:prSet presAssocID="{737CFB20-6290-4C83-A86A-8A705219124A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0077345-3866-4524-8B61-314C46281874}" type="pres">
      <dgm:prSet presAssocID="{737CFB20-6290-4C83-A86A-8A705219124A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125F8244-401B-4E9D-94FD-665247443A21}" type="presOf" srcId="{737CFB20-6290-4C83-A86A-8A705219124A}" destId="{10077345-3866-4524-8B61-314C46281874}" srcOrd="1" destOrd="0" presId="urn:microsoft.com/office/officeart/2005/8/layout/cycle2"/>
    <dgm:cxn modelId="{EC75F162-105C-43B2-8DE3-0C10AD67A952}" type="presOf" srcId="{ECF29E29-7BC9-47E0-8444-6DAC87649C50}" destId="{0AFE4633-228F-4F76-AE5E-F9EA0E6884A3}" srcOrd="0" destOrd="0" presId="urn:microsoft.com/office/officeart/2005/8/layout/cycle2"/>
    <dgm:cxn modelId="{898A3487-6680-41E7-AEFF-A640CFA35348}" type="presOf" srcId="{8ED71A9D-01A0-4CDD-8FB8-BBB4D4D7E29B}" destId="{8532D41F-4A58-4426-A7A0-025478407220}" srcOrd="0" destOrd="0" presId="urn:microsoft.com/office/officeart/2005/8/layout/cycle2"/>
    <dgm:cxn modelId="{AF997D5F-C212-4E3E-8FD5-022F1CA6E1FA}" type="presOf" srcId="{8F2E23BA-3613-4C4D-A8E2-A0B473621ADE}" destId="{DCEC836F-95E4-42CC-A561-CE095B71D549}" srcOrd="0" destOrd="0" presId="urn:microsoft.com/office/officeart/2005/8/layout/cycle2"/>
    <dgm:cxn modelId="{90FA2816-E472-4EB2-A994-41E858132079}" type="presOf" srcId="{407B40D1-0A50-4E12-B0F3-ACE9C86F2D4F}" destId="{EEE0D514-0698-4B81-B4FA-205F743AB8CE}" srcOrd="1" destOrd="0" presId="urn:microsoft.com/office/officeart/2005/8/layout/cycle2"/>
    <dgm:cxn modelId="{DA1886CC-6E6B-4A85-AB22-802531D9C0ED}" type="presOf" srcId="{D98B846A-9252-4EC7-AE4E-46361C9A3FAF}" destId="{AACB0C10-ACEB-45ED-A56E-5AE5B1F0CE5E}" srcOrd="0" destOrd="0" presId="urn:microsoft.com/office/officeart/2005/8/layout/cycle2"/>
    <dgm:cxn modelId="{E369765D-5B5A-496D-AA3B-1EF8B4EE6EF9}" type="presOf" srcId="{03694C03-68A0-4CC7-8684-B4AD205758AF}" destId="{56F3EEBA-2919-4710-BD36-E83BAFC5A456}" srcOrd="0" destOrd="0" presId="urn:microsoft.com/office/officeart/2005/8/layout/cycle2"/>
    <dgm:cxn modelId="{0A4A6935-EAD0-4B96-A977-5ED610BDD7AA}" srcId="{70CEA179-E63E-4D81-BD5B-8C8C688321A8}" destId="{00713C0B-3AC4-422D-8A84-27D5DCA98AAF}" srcOrd="3" destOrd="0" parTransId="{6A672B24-AD19-4471-A0D5-CEDF9744023C}" sibTransId="{737CFB20-6290-4C83-A86A-8A705219124A}"/>
    <dgm:cxn modelId="{AC26CAE6-8AA9-4E90-AF73-B63C8DE639BA}" type="presOf" srcId="{737CFB20-6290-4C83-A86A-8A705219124A}" destId="{CC285104-1B4F-4BD4-B22F-997F7F20DEA1}" srcOrd="0" destOrd="0" presId="urn:microsoft.com/office/officeart/2005/8/layout/cycle2"/>
    <dgm:cxn modelId="{CD01C44A-39EB-4B85-BCF9-869DC35C5631}" srcId="{70CEA179-E63E-4D81-BD5B-8C8C688321A8}" destId="{8ED71A9D-01A0-4CDD-8FB8-BBB4D4D7E29B}" srcOrd="0" destOrd="0" parTransId="{94876595-C69A-46BC-AB1A-38F466578230}" sibTransId="{407B40D1-0A50-4E12-B0F3-ACE9C86F2D4F}"/>
    <dgm:cxn modelId="{7903750F-7319-4FBF-92A9-F0C1BE1F25A7}" type="presOf" srcId="{00713C0B-3AC4-422D-8A84-27D5DCA98AAF}" destId="{2C2A0DC0-4C24-4646-BBB2-61E4A6A1F4B9}" srcOrd="0" destOrd="0" presId="urn:microsoft.com/office/officeart/2005/8/layout/cycle2"/>
    <dgm:cxn modelId="{43968F7E-5525-4A39-B157-556F4F342523}" type="presOf" srcId="{70CEA179-E63E-4D81-BD5B-8C8C688321A8}" destId="{E6468C37-FA67-4D18-ACB9-268882AE7CCF}" srcOrd="0" destOrd="0" presId="urn:microsoft.com/office/officeart/2005/8/layout/cycle2"/>
    <dgm:cxn modelId="{A8F51F4A-93F0-4559-AB70-A48A6F24EF84}" type="presOf" srcId="{8F2E23BA-3613-4C4D-A8E2-A0B473621ADE}" destId="{D73F1203-3663-4197-A320-965C43C37820}" srcOrd="1" destOrd="0" presId="urn:microsoft.com/office/officeart/2005/8/layout/cycle2"/>
    <dgm:cxn modelId="{C31DDBC6-741B-480E-823D-FCD0C6D5FF31}" srcId="{70CEA179-E63E-4D81-BD5B-8C8C688321A8}" destId="{D98B846A-9252-4EC7-AE4E-46361C9A3FAF}" srcOrd="1" destOrd="0" parTransId="{BA1BCD59-AA15-4D5D-97E0-D25B13F60A41}" sibTransId="{03694C03-68A0-4CC7-8684-B4AD205758AF}"/>
    <dgm:cxn modelId="{5B9132C6-4037-4317-8B76-7FE64184C466}" srcId="{70CEA179-E63E-4D81-BD5B-8C8C688321A8}" destId="{ECF29E29-7BC9-47E0-8444-6DAC87649C50}" srcOrd="2" destOrd="0" parTransId="{95E5E2FD-F228-42DB-B501-53B4B988E26C}" sibTransId="{8F2E23BA-3613-4C4D-A8E2-A0B473621ADE}"/>
    <dgm:cxn modelId="{45D2AE0D-CE4F-49CC-B754-30B86F4678F9}" type="presOf" srcId="{03694C03-68A0-4CC7-8684-B4AD205758AF}" destId="{690BA20A-13C9-47A4-A9B0-FF810F7BCCB4}" srcOrd="1" destOrd="0" presId="urn:microsoft.com/office/officeart/2005/8/layout/cycle2"/>
    <dgm:cxn modelId="{B66BD476-5199-4E01-B4DB-3693DE8D1DDD}" type="presOf" srcId="{407B40D1-0A50-4E12-B0F3-ACE9C86F2D4F}" destId="{69E94730-6678-4ABF-A11D-31E8EF82FC3C}" srcOrd="0" destOrd="0" presId="urn:microsoft.com/office/officeart/2005/8/layout/cycle2"/>
    <dgm:cxn modelId="{2D91C3EF-85E9-4CF8-A758-4C2D8C1896B6}" type="presParOf" srcId="{E6468C37-FA67-4D18-ACB9-268882AE7CCF}" destId="{8532D41F-4A58-4426-A7A0-025478407220}" srcOrd="0" destOrd="0" presId="urn:microsoft.com/office/officeart/2005/8/layout/cycle2"/>
    <dgm:cxn modelId="{3DC9618D-5153-4AF9-B795-D4F295DFCE3E}" type="presParOf" srcId="{E6468C37-FA67-4D18-ACB9-268882AE7CCF}" destId="{69E94730-6678-4ABF-A11D-31E8EF82FC3C}" srcOrd="1" destOrd="0" presId="urn:microsoft.com/office/officeart/2005/8/layout/cycle2"/>
    <dgm:cxn modelId="{0451B971-E63A-4741-9CF1-1BB10A8D2B75}" type="presParOf" srcId="{69E94730-6678-4ABF-A11D-31E8EF82FC3C}" destId="{EEE0D514-0698-4B81-B4FA-205F743AB8CE}" srcOrd="0" destOrd="0" presId="urn:microsoft.com/office/officeart/2005/8/layout/cycle2"/>
    <dgm:cxn modelId="{32057944-7CD1-415F-BB19-C3CF6A72E595}" type="presParOf" srcId="{E6468C37-FA67-4D18-ACB9-268882AE7CCF}" destId="{AACB0C10-ACEB-45ED-A56E-5AE5B1F0CE5E}" srcOrd="2" destOrd="0" presId="urn:microsoft.com/office/officeart/2005/8/layout/cycle2"/>
    <dgm:cxn modelId="{3E54F057-1AAC-48ED-A78B-5549CEAFA877}" type="presParOf" srcId="{E6468C37-FA67-4D18-ACB9-268882AE7CCF}" destId="{56F3EEBA-2919-4710-BD36-E83BAFC5A456}" srcOrd="3" destOrd="0" presId="urn:microsoft.com/office/officeart/2005/8/layout/cycle2"/>
    <dgm:cxn modelId="{6D7D94F7-66AD-4C19-9D1D-9513B25328FE}" type="presParOf" srcId="{56F3EEBA-2919-4710-BD36-E83BAFC5A456}" destId="{690BA20A-13C9-47A4-A9B0-FF810F7BCCB4}" srcOrd="0" destOrd="0" presId="urn:microsoft.com/office/officeart/2005/8/layout/cycle2"/>
    <dgm:cxn modelId="{FEFF74EA-08D6-49CD-B5CC-52F7C163872C}" type="presParOf" srcId="{E6468C37-FA67-4D18-ACB9-268882AE7CCF}" destId="{0AFE4633-228F-4F76-AE5E-F9EA0E6884A3}" srcOrd="4" destOrd="0" presId="urn:microsoft.com/office/officeart/2005/8/layout/cycle2"/>
    <dgm:cxn modelId="{A038F143-D1EC-4E84-809F-04A5EE621900}" type="presParOf" srcId="{E6468C37-FA67-4D18-ACB9-268882AE7CCF}" destId="{DCEC836F-95E4-42CC-A561-CE095B71D549}" srcOrd="5" destOrd="0" presId="urn:microsoft.com/office/officeart/2005/8/layout/cycle2"/>
    <dgm:cxn modelId="{50E612BC-D593-4A24-BA03-F3B012986532}" type="presParOf" srcId="{DCEC836F-95E4-42CC-A561-CE095B71D549}" destId="{D73F1203-3663-4197-A320-965C43C37820}" srcOrd="0" destOrd="0" presId="urn:microsoft.com/office/officeart/2005/8/layout/cycle2"/>
    <dgm:cxn modelId="{B46D7D34-4FBF-4082-A557-A2E3DD66CEE7}" type="presParOf" srcId="{E6468C37-FA67-4D18-ACB9-268882AE7CCF}" destId="{2C2A0DC0-4C24-4646-BBB2-61E4A6A1F4B9}" srcOrd="6" destOrd="0" presId="urn:microsoft.com/office/officeart/2005/8/layout/cycle2"/>
    <dgm:cxn modelId="{5E6E1429-4FEC-4BDC-8EEE-C8E7F1AA2FE0}" type="presParOf" srcId="{E6468C37-FA67-4D18-ACB9-268882AE7CCF}" destId="{CC285104-1B4F-4BD4-B22F-997F7F20DEA1}" srcOrd="7" destOrd="0" presId="urn:microsoft.com/office/officeart/2005/8/layout/cycle2"/>
    <dgm:cxn modelId="{F40E9E93-0ADC-4CE1-871C-1AEAB9B1ABDF}" type="presParOf" srcId="{CC285104-1B4F-4BD4-B22F-997F7F20DEA1}" destId="{10077345-3866-4524-8B61-314C4628187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7DA15-AA7E-4F0E-9505-0924B0F552A1}">
      <dsp:nvSpPr>
        <dsp:cNvPr id="0" name=""/>
        <dsp:cNvSpPr/>
      </dsp:nvSpPr>
      <dsp:spPr>
        <a:xfrm>
          <a:off x="0" y="0"/>
          <a:ext cx="7056784" cy="15141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El término de NEE </a:t>
          </a:r>
          <a:endParaRPr lang="es-ES" sz="17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Se utilizó por primera vez en el informe Warnock (1978). Gran Bretaña en la ley de Educación de 1981. 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Considera que un niño necesita educación especial cuando tiene alguna dificultad de aprendizaje que precisa una medida educativa especial</a:t>
          </a:r>
          <a:endParaRPr lang="es-ES" sz="1600" b="1" kern="1200" dirty="0"/>
        </a:p>
      </dsp:txBody>
      <dsp:txXfrm>
        <a:off x="1562772" y="0"/>
        <a:ext cx="5494011" cy="1514152"/>
      </dsp:txXfrm>
    </dsp:sp>
    <dsp:sp modelId="{3C1E0457-7137-4430-9030-F4EE526D6AB2}">
      <dsp:nvSpPr>
        <dsp:cNvPr id="0" name=""/>
        <dsp:cNvSpPr/>
      </dsp:nvSpPr>
      <dsp:spPr>
        <a:xfrm>
          <a:off x="91206" y="63751"/>
          <a:ext cx="1411356" cy="12113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C39C6-8B39-4207-B17E-0A5C657159CA}">
      <dsp:nvSpPr>
        <dsp:cNvPr id="0" name=""/>
        <dsp:cNvSpPr/>
      </dsp:nvSpPr>
      <dsp:spPr>
        <a:xfrm>
          <a:off x="0" y="1665567"/>
          <a:ext cx="7056784" cy="1514152"/>
        </a:xfrm>
        <a:prstGeom prst="roundRect">
          <a:avLst>
            <a:gd name="adj" fmla="val 10000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Causas de las dificultades del alumno </a:t>
          </a:r>
          <a:endParaRPr lang="es-ES" sz="19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no están sólo dentro de él y que por lo tanto la escuela tiene que adaptarse, 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Un niño con PC precisa de determinadas ayudas o recursos personales, técnicas, materiales y servicios especiales para lograr los fines de la educación.</a:t>
          </a:r>
          <a:endParaRPr lang="es-ES" sz="1600" b="1" kern="1200" dirty="0"/>
        </a:p>
      </dsp:txBody>
      <dsp:txXfrm>
        <a:off x="1562772" y="1665567"/>
        <a:ext cx="5494011" cy="1514152"/>
      </dsp:txXfrm>
    </dsp:sp>
    <dsp:sp modelId="{3C330393-3FE5-4F45-BCE9-EFA547AE3B69}">
      <dsp:nvSpPr>
        <dsp:cNvPr id="0" name=""/>
        <dsp:cNvSpPr/>
      </dsp:nvSpPr>
      <dsp:spPr>
        <a:xfrm>
          <a:off x="151415" y="1816982"/>
          <a:ext cx="1411356" cy="12113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7CB8-4364-4FE2-B3E9-49BD81AE2DD5}">
      <dsp:nvSpPr>
        <dsp:cNvPr id="0" name=""/>
        <dsp:cNvSpPr/>
      </dsp:nvSpPr>
      <dsp:spPr>
        <a:xfrm>
          <a:off x="0" y="3331134"/>
          <a:ext cx="7056784" cy="1514152"/>
        </a:xfrm>
        <a:prstGeom prst="roundRect">
          <a:avLst>
            <a:gd name="adj" fmla="val 10000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Aplicado a aquellos estudiantes que  de forma complementaria precisan de ayuda </a:t>
          </a:r>
          <a:endParaRPr lang="es-E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Temporal 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Permanentemente</a:t>
          </a:r>
          <a:endParaRPr lang="es-ES" sz="1800" b="1" kern="1200" dirty="0"/>
        </a:p>
      </dsp:txBody>
      <dsp:txXfrm>
        <a:off x="1562772" y="3331134"/>
        <a:ext cx="5494011" cy="1514152"/>
      </dsp:txXfrm>
    </dsp:sp>
    <dsp:sp modelId="{28A27B9D-DCFB-49F7-939F-E5010FC377EA}">
      <dsp:nvSpPr>
        <dsp:cNvPr id="0" name=""/>
        <dsp:cNvSpPr/>
      </dsp:nvSpPr>
      <dsp:spPr>
        <a:xfrm>
          <a:off x="151415" y="3482550"/>
          <a:ext cx="1411356" cy="12113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2D41F-4A58-4426-A7A0-025478407220}">
      <dsp:nvSpPr>
        <dsp:cNvPr id="0" name=""/>
        <dsp:cNvSpPr/>
      </dsp:nvSpPr>
      <dsp:spPr>
        <a:xfrm>
          <a:off x="2079511" y="1123"/>
          <a:ext cx="1944211" cy="12447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no utilizan nada sus miembros superiores</a:t>
          </a:r>
          <a:endParaRPr lang="es-ES" sz="1600" kern="1200" dirty="0"/>
        </a:p>
      </dsp:txBody>
      <dsp:txXfrm>
        <a:off x="2364234" y="183413"/>
        <a:ext cx="1374765" cy="880177"/>
      </dsp:txXfrm>
    </dsp:sp>
    <dsp:sp modelId="{69E94730-6678-4ABF-A11D-31E8EF82FC3C}">
      <dsp:nvSpPr>
        <dsp:cNvPr id="0" name=""/>
        <dsp:cNvSpPr/>
      </dsp:nvSpPr>
      <dsp:spPr>
        <a:xfrm rot="2700000">
          <a:off x="3604754" y="1065118"/>
          <a:ext cx="197063" cy="420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3613412" y="1128237"/>
        <a:ext cx="137944" cy="252063"/>
      </dsp:txXfrm>
    </dsp:sp>
    <dsp:sp modelId="{AACB0C10-ACEB-45ED-A56E-5AE5B1F0CE5E}">
      <dsp:nvSpPr>
        <dsp:cNvPr id="0" name=""/>
        <dsp:cNvSpPr/>
      </dsp:nvSpPr>
      <dsp:spPr>
        <a:xfrm>
          <a:off x="3335342" y="1321837"/>
          <a:ext cx="2073977" cy="12447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los que dirigen la mano a los objetos pero no pueden cogerlos</a:t>
          </a:r>
          <a:endParaRPr lang="es-ES" sz="1600" kern="1200" dirty="0"/>
        </a:p>
      </dsp:txBody>
      <dsp:txXfrm>
        <a:off x="3639069" y="1504127"/>
        <a:ext cx="1466523" cy="880177"/>
      </dsp:txXfrm>
    </dsp:sp>
    <dsp:sp modelId="{56F3EEBA-2919-4710-BD36-E83BAFC5A456}">
      <dsp:nvSpPr>
        <dsp:cNvPr id="0" name=""/>
        <dsp:cNvSpPr/>
      </dsp:nvSpPr>
      <dsp:spPr>
        <a:xfrm rot="8100000">
          <a:off x="3635239" y="2382572"/>
          <a:ext cx="177363" cy="420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3680656" y="2447781"/>
        <a:ext cx="124154" cy="252063"/>
      </dsp:txXfrm>
    </dsp:sp>
    <dsp:sp modelId="{0AFE4633-228F-4F76-AE5E-F9EA0E6884A3}">
      <dsp:nvSpPr>
        <dsp:cNvPr id="0" name=""/>
        <dsp:cNvSpPr/>
      </dsp:nvSpPr>
      <dsp:spPr>
        <a:xfrm>
          <a:off x="1872209" y="2642551"/>
          <a:ext cx="2358815" cy="12447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los que pueden coger los objetos pero con un pinza atípica</a:t>
          </a:r>
          <a:endParaRPr lang="es-ES" sz="1600" kern="1200" dirty="0"/>
        </a:p>
      </dsp:txBody>
      <dsp:txXfrm>
        <a:off x="2217649" y="2824841"/>
        <a:ext cx="1667935" cy="880177"/>
      </dsp:txXfrm>
    </dsp:sp>
    <dsp:sp modelId="{DCEC836F-95E4-42CC-A561-CE095B71D549}">
      <dsp:nvSpPr>
        <dsp:cNvPr id="0" name=""/>
        <dsp:cNvSpPr/>
      </dsp:nvSpPr>
      <dsp:spPr>
        <a:xfrm rot="13500000">
          <a:off x="2295647" y="2388497"/>
          <a:ext cx="179178" cy="420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10800000">
        <a:off x="2341528" y="2491523"/>
        <a:ext cx="125425" cy="252063"/>
      </dsp:txXfrm>
    </dsp:sp>
    <dsp:sp modelId="{2C2A0DC0-4C24-4646-BBB2-61E4A6A1F4B9}">
      <dsp:nvSpPr>
        <dsp:cNvPr id="0" name=""/>
        <dsp:cNvSpPr/>
      </dsp:nvSpPr>
      <dsp:spPr>
        <a:xfrm>
          <a:off x="711359" y="1321837"/>
          <a:ext cx="2039086" cy="12447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los que pueden cogerlos pero no pueden soltarlos </a:t>
          </a:r>
          <a:endParaRPr lang="es-ES" sz="1600" kern="1200" dirty="0"/>
        </a:p>
      </dsp:txBody>
      <dsp:txXfrm>
        <a:off x="1009976" y="1504127"/>
        <a:ext cx="1441852" cy="880177"/>
      </dsp:txXfrm>
    </dsp:sp>
    <dsp:sp modelId="{CC285104-1B4F-4BD4-B22F-997F7F20DEA1}">
      <dsp:nvSpPr>
        <dsp:cNvPr id="0" name=""/>
        <dsp:cNvSpPr/>
      </dsp:nvSpPr>
      <dsp:spPr>
        <a:xfrm rot="18900000">
          <a:off x="2291373" y="1074253"/>
          <a:ext cx="198879" cy="420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>
        <a:off x="2300111" y="1179368"/>
        <a:ext cx="139215" cy="252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5684-E530-4A1B-AA28-90C1E8358C0E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CA219-BE4F-45B2-BAB3-27704D3E34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501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1A601-F68B-49A0-AF72-5377E8F33D8D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ACEC-5BC4-4DF6-AB43-4AD6DC6A05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84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4ACEC-5BC4-4DF6-AB43-4AD6DC6A05E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74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4ACEC-5BC4-4DF6-AB43-4AD6DC6A05E7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32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FBD128-ACB8-44AF-8CC7-C3D168A989AB}" type="datetimeFigureOut">
              <a:rPr lang="es-ES" smtClean="0"/>
              <a:t>03/07/2015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9AB77B9-7416-4F81-8306-F52396190F2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.Trashes\RBC-SALUD 2015\PRIMER SEMESTRE\FOTOS COMPONENTE SALUD\20150205_15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03601"/>
            <a:ext cx="7056785" cy="475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75680" y="620688"/>
            <a:ext cx="5648623" cy="120430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NECESIDADES EDUCATIVAS ESPECIALES EN ALUMNADO CON DISCAPACIDAD MOTORA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:\.Trashes\RBC-SALUD 2015\PRIMER SEMESTRE\FOTOS COMPONENTE SALUD\20150205_153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5314950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.Trashes\RBC-SALUD 2015\PRIMER SEMESTRE\FOTOS COMPONENTE SALUD\20150205_153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5314950"/>
            <a:ext cx="57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4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765564" y="1124744"/>
            <a:ext cx="1728192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LOGOPEDA</a:t>
            </a:r>
            <a:r>
              <a:rPr lang="es-ES" dirty="0" smtClean="0"/>
              <a:t>,</a:t>
            </a:r>
            <a:endParaRPr lang="es-ES" dirty="0"/>
          </a:p>
        </p:txBody>
      </p:sp>
      <p:sp>
        <p:nvSpPr>
          <p:cNvPr id="5" name="4 Cinta perforada"/>
          <p:cNvSpPr/>
          <p:nvPr/>
        </p:nvSpPr>
        <p:spPr>
          <a:xfrm>
            <a:off x="3203848" y="1124744"/>
            <a:ext cx="4536504" cy="1008112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casos </a:t>
            </a:r>
            <a:r>
              <a:rPr lang="es-ES" b="1" dirty="0">
                <a:solidFill>
                  <a:schemeClr val="tx1"/>
                </a:solidFill>
              </a:rPr>
              <a:t>que la lesión cerebral afecte a los órganos fonoarticulatorios</a:t>
            </a:r>
          </a:p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765564" y="3212976"/>
            <a:ext cx="1728192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AUXILIAR EDUCATIVO</a:t>
            </a:r>
            <a:endParaRPr lang="es-ES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742194" y="4941168"/>
            <a:ext cx="1728192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PEDAGOGO</a:t>
            </a:r>
            <a:endParaRPr lang="es-ES" b="1" dirty="0"/>
          </a:p>
        </p:txBody>
      </p:sp>
      <p:sp>
        <p:nvSpPr>
          <p:cNvPr id="8" name="7 Cinta perforada"/>
          <p:cNvSpPr/>
          <p:nvPr/>
        </p:nvSpPr>
        <p:spPr>
          <a:xfrm>
            <a:off x="3419872" y="2780928"/>
            <a:ext cx="4392488" cy="1584176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ayudar y suplir al niño en las necesidades </a:t>
            </a:r>
            <a:r>
              <a:rPr lang="es-ES" b="1" dirty="0" smtClean="0">
                <a:solidFill>
                  <a:schemeClr val="tx1"/>
                </a:solidFill>
              </a:rPr>
              <a:t>básicas</a:t>
            </a:r>
            <a:r>
              <a:rPr lang="es-ES" b="1" dirty="0">
                <a:solidFill>
                  <a:schemeClr val="tx1"/>
                </a:solidFill>
              </a:rPr>
              <a:t> higiene </a:t>
            </a:r>
            <a:r>
              <a:rPr lang="es-ES" b="1" dirty="0" smtClean="0">
                <a:solidFill>
                  <a:schemeClr val="tx1"/>
                </a:solidFill>
              </a:rPr>
              <a:t>personal</a:t>
            </a:r>
            <a:r>
              <a:rPr lang="es-ES" b="1" dirty="0">
                <a:solidFill>
                  <a:schemeClr val="tx1"/>
                </a:solidFill>
              </a:rPr>
              <a:t>,</a:t>
            </a:r>
            <a:r>
              <a:rPr lang="es-ES" b="1" dirty="0" smtClean="0">
                <a:solidFill>
                  <a:schemeClr val="tx1"/>
                </a:solidFill>
              </a:rPr>
              <a:t> alimentos </a:t>
            </a:r>
            <a:r>
              <a:rPr lang="es-ES" b="1" dirty="0">
                <a:solidFill>
                  <a:schemeClr val="tx1"/>
                </a:solidFill>
              </a:rPr>
              <a:t>y </a:t>
            </a:r>
            <a:r>
              <a:rPr lang="es-ES" b="1" dirty="0" smtClean="0">
                <a:solidFill>
                  <a:schemeClr val="tx1"/>
                </a:solidFill>
              </a:rPr>
              <a:t>vestido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Cinta perforada"/>
          <p:cNvSpPr/>
          <p:nvPr/>
        </p:nvSpPr>
        <p:spPr>
          <a:xfrm>
            <a:off x="3577030" y="4725144"/>
            <a:ext cx="4392488" cy="1584176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niños que necesitan una enseñanza individual o en pequeño </a:t>
            </a:r>
            <a:r>
              <a:rPr lang="es-ES" b="1" dirty="0" smtClean="0">
                <a:solidFill>
                  <a:schemeClr val="tx1"/>
                </a:solidFill>
              </a:rPr>
              <a:t>grupo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52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es-ES" sz="2400" dirty="0">
                <a:solidFill>
                  <a:srgbClr val="FF0000"/>
                </a:solidFill>
              </a:rPr>
              <a:t>MOTIVACION – INTERACCIONES SOCIALES – EXPLORACION DE ENTORNO</a:t>
            </a:r>
            <a:br>
              <a:rPr lang="es-ES" sz="2400" dirty="0">
                <a:solidFill>
                  <a:srgbClr val="FF0000"/>
                </a:solidFill>
              </a:rPr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E</a:t>
            </a:r>
            <a:r>
              <a:rPr lang="es-ES" dirty="0" smtClean="0"/>
              <a:t>valuación </a:t>
            </a:r>
            <a:r>
              <a:rPr lang="es-ES" dirty="0"/>
              <a:t>del ámbito socio-afectivo se tendrá información sobre </a:t>
            </a:r>
            <a:r>
              <a:rPr lang="es-ES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S</a:t>
            </a:r>
            <a:r>
              <a:rPr lang="es-ES" dirty="0" smtClean="0"/>
              <a:t>us intereses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R</a:t>
            </a:r>
            <a:r>
              <a:rPr lang="es-ES" dirty="0" smtClean="0"/>
              <a:t>efuerzos preferidos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P</a:t>
            </a:r>
            <a:r>
              <a:rPr lang="es-ES" dirty="0" smtClean="0"/>
              <a:t>ercepción </a:t>
            </a:r>
            <a:r>
              <a:rPr lang="es-ES" dirty="0"/>
              <a:t>de sí </a:t>
            </a:r>
            <a:r>
              <a:rPr lang="es-ES" dirty="0" smtClean="0"/>
              <a:t>mismos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N</a:t>
            </a:r>
            <a:r>
              <a:rPr lang="es-ES" dirty="0" smtClean="0"/>
              <a:t>ivel </a:t>
            </a:r>
            <a:r>
              <a:rPr lang="es-ES" dirty="0"/>
              <a:t>de seguridad en las </a:t>
            </a:r>
            <a:r>
              <a:rPr lang="es-ES" dirty="0" smtClean="0"/>
              <a:t>tareas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Nivel </a:t>
            </a:r>
            <a:r>
              <a:rPr lang="es-ES" dirty="0"/>
              <a:t>motivacional</a:t>
            </a:r>
            <a:r>
              <a:rPr lang="es-E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s-ES" dirty="0"/>
              <a:t>I</a:t>
            </a:r>
            <a:r>
              <a:rPr lang="es-ES" dirty="0" smtClean="0"/>
              <a:t>nteracciones sociales</a:t>
            </a:r>
          </a:p>
        </p:txBody>
      </p:sp>
      <p:pic>
        <p:nvPicPr>
          <p:cNvPr id="4098" name="Picture 2" descr="https://encrypted-tbn1.gstatic.com/images?q=tbn:ANd9GcQE8Jpx28LAJZ6P8-OzOOnBiL9LaSkhsP_K9obCIzmMqqO5Nn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54" y="4022932"/>
            <a:ext cx="1902257" cy="24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1F9y2EqcY4E/U-aeKNzcaQI/AAAAAAAAA8I/cxcnL7dbH74/s1600/20140806_142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423319" cy="23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odossomosuno.com.mx/portal/wp-content/uploads/2014/05/P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601525" cy="24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INICIO DE LA ESCOLARIZACION – EVALUACION  PREVIA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00628"/>
            <a:ext cx="7948364" cy="3579849"/>
          </a:xfrm>
        </p:spPr>
        <p:txBody>
          <a:bodyPr/>
          <a:lstStyle/>
          <a:p>
            <a:r>
              <a:rPr lang="es-ES" sz="2000" dirty="0"/>
              <a:t> </a:t>
            </a:r>
            <a:endParaRPr lang="es-ES" sz="2000" dirty="0" smtClean="0"/>
          </a:p>
          <a:p>
            <a:r>
              <a:rPr lang="es-ES" sz="2000" dirty="0" smtClean="0"/>
              <a:t>El orientador educativo </a:t>
            </a:r>
            <a:r>
              <a:rPr lang="es-ES" sz="2000" dirty="0" smtClean="0"/>
              <a:t>acudirá </a:t>
            </a:r>
            <a:r>
              <a:rPr lang="es-ES" sz="2000" dirty="0" smtClean="0"/>
              <a:t>con la familia a un equipo multidisciplinario</a:t>
            </a:r>
            <a:endParaRPr lang="es-ES" sz="2000" dirty="0"/>
          </a:p>
          <a:p>
            <a:r>
              <a:rPr lang="es-ES" sz="2000" dirty="0" smtClean="0"/>
              <a:t>Surge </a:t>
            </a:r>
            <a:r>
              <a:rPr lang="es-ES" sz="2000" dirty="0"/>
              <a:t>la necesidad inmediata de hacer una primera valoración cuyo objetivo primordial es determinar la modalidad de escolarización, </a:t>
            </a:r>
            <a:endParaRPr lang="es-ES" sz="2000" dirty="0" smtClean="0"/>
          </a:p>
          <a:p>
            <a:r>
              <a:rPr lang="es-ES" dirty="0" smtClean="0"/>
              <a:t> Se recaba </a:t>
            </a:r>
            <a:r>
              <a:rPr lang="es-ES" dirty="0"/>
              <a:t>la información </a:t>
            </a:r>
            <a:r>
              <a:rPr lang="es-ES" dirty="0" smtClean="0"/>
              <a:t>referente </a:t>
            </a:r>
            <a:r>
              <a:rPr lang="es-ES" dirty="0"/>
              <a:t>a: 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familia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niño 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centro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23553"/>
            <a:ext cx="2381250" cy="191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81189"/>
            <a:ext cx="3756670" cy="2046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536504" cy="56166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sz="1600" dirty="0" smtClean="0"/>
              <a:t>Niño de 12 años afectado de </a:t>
            </a:r>
            <a:r>
              <a:rPr lang="es-ES" sz="1600" dirty="0"/>
              <a:t>parálisis cerebral atetoide que solicita escolarización en un centro ordinario. </a:t>
            </a:r>
            <a:endParaRPr lang="es-ES" sz="16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600" dirty="0" smtClean="0"/>
              <a:t>Desde </a:t>
            </a:r>
            <a:r>
              <a:rPr lang="es-ES" sz="1600" dirty="0"/>
              <a:t>los </a:t>
            </a:r>
            <a:r>
              <a:rPr lang="es-ES" sz="1600" dirty="0"/>
              <a:t> </a:t>
            </a:r>
            <a:r>
              <a:rPr lang="es-ES" sz="1600" dirty="0" smtClean="0"/>
              <a:t>7 </a:t>
            </a:r>
            <a:r>
              <a:rPr lang="es-ES" sz="1600" dirty="0" smtClean="0"/>
              <a:t>años </a:t>
            </a:r>
            <a:r>
              <a:rPr lang="es-ES" sz="1600" dirty="0"/>
              <a:t>acude a una escuela infantil. Se aprecia buen desarrollo cognitivo. </a:t>
            </a:r>
            <a:endParaRPr lang="es-ES" sz="16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600" dirty="0" smtClean="0"/>
              <a:t>Es </a:t>
            </a:r>
            <a:r>
              <a:rPr lang="es-ES" sz="1600" dirty="0"/>
              <a:t>capaz de mantener la atención ante explicaciones orales, cuentos y juegos. </a:t>
            </a:r>
            <a:endParaRPr lang="es-ES" sz="16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600" dirty="0" smtClean="0"/>
              <a:t>Tiene </a:t>
            </a:r>
            <a:r>
              <a:rPr lang="es-ES" sz="1600" dirty="0"/>
              <a:t>curiosidad por el entorno y lo explora preferentemente con la mirada y manipulando los objetos cuando se le acercan. 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600" dirty="0" smtClean="0"/>
              <a:t>Se </a:t>
            </a:r>
            <a:r>
              <a:rPr lang="es-ES" sz="1600" dirty="0"/>
              <a:t>comunica con niños y adultos con gestos naturales y sonidos </a:t>
            </a:r>
            <a:r>
              <a:rPr lang="es-ES" sz="1600" dirty="0" smtClean="0"/>
              <a:t>poco articulados</a:t>
            </a:r>
            <a:r>
              <a:rPr lang="es-ES" sz="1600" dirty="0"/>
              <a:t>. </a:t>
            </a:r>
            <a:endParaRPr lang="es-ES" sz="16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600" dirty="0" smtClean="0"/>
              <a:t>Posee </a:t>
            </a:r>
            <a:r>
              <a:rPr lang="es-ES" sz="1600" dirty="0"/>
              <a:t>control de esfínteres pasivo. A.C.R. acude a la escuela infantil en </a:t>
            </a:r>
            <a:r>
              <a:rPr lang="es-ES" sz="1600" dirty="0" smtClean="0"/>
              <a:t>silla de ruedas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s-ES" sz="1600" dirty="0" smtClean="0"/>
              <a:t>No </a:t>
            </a:r>
            <a:r>
              <a:rPr lang="es-ES" sz="1600" dirty="0"/>
              <a:t>ha adquirido todavía el control de </a:t>
            </a:r>
            <a:r>
              <a:rPr lang="es-ES" sz="1600" dirty="0" smtClean="0"/>
              <a:t>tronco adecuado.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EJEMPLO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5 Imagen" descr="G:\Fotos pacientes\20140409_1040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360420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Marcador de contenido" descr="C:\Users\MYPC\AppData\Local\Microsoft\Windows\INetCache\Content.Word\20140617_12135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10" y="4005064"/>
            <a:ext cx="2880360" cy="2161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5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3771840" cy="56166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es-ES" sz="3800" dirty="0"/>
              <a:t>En este caso se siguió el proceso </a:t>
            </a:r>
            <a:r>
              <a:rPr lang="es-ES" sz="3800" dirty="0" smtClean="0"/>
              <a:t>El </a:t>
            </a:r>
            <a:r>
              <a:rPr lang="es-ES" sz="3800" dirty="0"/>
              <a:t>orientador recogió información sobre la familia, la niña y el centro escolar. </a:t>
            </a:r>
            <a:endParaRPr lang="es-ES" sz="3800" dirty="0" smtClean="0"/>
          </a:p>
          <a:p>
            <a:endParaRPr lang="es-ES" sz="3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Tras </a:t>
            </a:r>
            <a:r>
              <a:rPr lang="es-ES" sz="3800" dirty="0"/>
              <a:t>la valoración se tomaron las primeras decisiones: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Colocar </a:t>
            </a:r>
            <a:r>
              <a:rPr lang="es-ES" sz="3800" dirty="0"/>
              <a:t>rampa en la salida al </a:t>
            </a:r>
            <a:r>
              <a:rPr lang="es-ES" sz="3800" dirty="0" smtClean="0"/>
              <a:t>patio.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Previsión </a:t>
            </a:r>
            <a:r>
              <a:rPr lang="es-ES" sz="3800" dirty="0"/>
              <a:t>de atención por parte del logopeda.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Previsión </a:t>
            </a:r>
            <a:r>
              <a:rPr lang="es-ES" sz="3800" dirty="0"/>
              <a:t>de atención por parte del fisioterapeuta.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Distribución </a:t>
            </a:r>
            <a:r>
              <a:rPr lang="es-ES" sz="3800" dirty="0"/>
              <a:t>de los niños </a:t>
            </a:r>
            <a:r>
              <a:rPr lang="es-ES" sz="3800" dirty="0" smtClean="0"/>
              <a:t>en </a:t>
            </a:r>
            <a:r>
              <a:rPr lang="es-ES" sz="3800" dirty="0"/>
              <a:t>dos </a:t>
            </a:r>
            <a:r>
              <a:rPr lang="es-ES" sz="3800" dirty="0" smtClean="0"/>
              <a:t>grupos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Previsión </a:t>
            </a:r>
            <a:r>
              <a:rPr lang="es-ES" sz="3800" dirty="0"/>
              <a:t>de que en septiembre se elabore una mesa y una silla adaptada.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Adquirir </a:t>
            </a:r>
            <a:r>
              <a:rPr lang="es-ES" sz="3800" dirty="0"/>
              <a:t>un asiento de </a:t>
            </a:r>
            <a:r>
              <a:rPr lang="es-ES" sz="3800" dirty="0" smtClean="0"/>
              <a:t>suelo.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Con </a:t>
            </a:r>
            <a:r>
              <a:rPr lang="es-ES" sz="3800" dirty="0"/>
              <a:t>la preparación de estos recursos se organiza una primera respuesta para iniciar la escolarización en el mes de </a:t>
            </a:r>
            <a:r>
              <a:rPr lang="es-ES" sz="3800" dirty="0" smtClean="0"/>
              <a:t>septiembre.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s-ES" sz="3800" dirty="0" smtClean="0"/>
              <a:t>A </a:t>
            </a:r>
            <a:r>
              <a:rPr lang="es-ES" sz="3800" dirty="0"/>
              <a:t>partir de este momento es cuando comienza la evaluación de </a:t>
            </a:r>
            <a:r>
              <a:rPr lang="es-ES" sz="3800" dirty="0" smtClean="0"/>
              <a:t> niño </a:t>
            </a:r>
            <a:r>
              <a:rPr lang="es-ES" sz="3800" dirty="0"/>
              <a:t>con deficiencia motórica en el grupo clase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Solución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:\.Trashes\RBC-SALUD 2015\PRIMER SEMESTRE\FOTOS COMPONENTE SALUD\20150224_102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09" y="1373383"/>
            <a:ext cx="3471812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C:\Users\MYPC\AppData\Local\Microsoft\Windows\INetCache\Content.Word\20140617_1223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9868" y="4085268"/>
            <a:ext cx="2943225" cy="235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0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1496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Educación </a:t>
            </a:r>
            <a:r>
              <a:rPr lang="es-ES" dirty="0">
                <a:solidFill>
                  <a:srgbClr val="FF0000"/>
                </a:solidFill>
              </a:rPr>
              <a:t>infantil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7804348" cy="5688632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DIFICULTADES </a:t>
            </a:r>
            <a:endParaRPr lang="es-ES" sz="2000" dirty="0">
              <a:solidFill>
                <a:srgbClr val="FF0000"/>
              </a:solidFill>
            </a:endParaRPr>
          </a:p>
          <a:p>
            <a:r>
              <a:rPr lang="es-ES" dirty="0" smtClean="0"/>
              <a:t>Seguramente </a:t>
            </a:r>
            <a:r>
              <a:rPr lang="es-ES" dirty="0"/>
              <a:t>donde más resida su preocupación sea en el niño con parálisis cerebral. En este alumno los interrogantes se multiplicarán: </a:t>
            </a:r>
            <a:endParaRPr lang="es-ES" dirty="0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251520" y="2204864"/>
            <a:ext cx="7884368" cy="44644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información específica 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 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necesaria?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¿Dónde la puedo adquirir?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evaluar?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¿Quién puede prestarme ayuda?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le puedo movilizar?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le afecta la discapacidad a la inteligencia y a la personalidad?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ayuda necesita para realizar las actividades escolares?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será capaz de entender o de hacer?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evaluar?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indicadores se pueden utilizar como referencia?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conseguir que los compañeros le valoren más allá de su aspecto motriz?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atribuciones motivacionales utilizaré? </a:t>
            </a:r>
          </a:p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¿Cómo atender el desarrollo de su autoestima?</a:t>
            </a:r>
          </a:p>
          <a:p>
            <a:pPr algn="ctr"/>
            <a:endParaRPr lang="es-ES" dirty="0"/>
          </a:p>
        </p:txBody>
      </p:sp>
      <p:pic>
        <p:nvPicPr>
          <p:cNvPr id="5124" name="Picture 4" descr="http://www.sociopatas.com/wp-content/uploads/2012/03/profe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69" y="1844824"/>
            <a:ext cx="2583904" cy="17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467544" y="620689"/>
            <a:ext cx="3816424" cy="5976962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sz="1800" dirty="0" smtClean="0"/>
          </a:p>
          <a:p>
            <a:pPr>
              <a:buFont typeface="Arial" pitchFamily="34" charset="0"/>
              <a:buChar char="•"/>
            </a:pPr>
            <a:endParaRPr lang="es-ES" sz="1800" dirty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El </a:t>
            </a:r>
            <a:r>
              <a:rPr lang="es-ES" sz="1800" dirty="0"/>
              <a:t>tutor del niño con PC necesita conocer qué es la parálisis </a:t>
            </a:r>
            <a:r>
              <a:rPr lang="es-ES" sz="1800" dirty="0" smtClean="0"/>
              <a:t>cerebral.</a:t>
            </a:r>
            <a:endParaRPr lang="es-ES" sz="180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Respecto </a:t>
            </a:r>
            <a:r>
              <a:rPr lang="es-ES" sz="1800" dirty="0"/>
              <a:t>a la inteligencia hay que advertir que no se puede </a:t>
            </a:r>
            <a:r>
              <a:rPr lang="es-ES" sz="1800" dirty="0" smtClean="0"/>
              <a:t>inferir     a </a:t>
            </a:r>
            <a:r>
              <a:rPr lang="es-ES" sz="1800" dirty="0"/>
              <a:t>partir de la deficiencia motora una deficiencia </a:t>
            </a:r>
            <a:r>
              <a:rPr lang="es-ES" sz="1800" dirty="0" smtClean="0"/>
              <a:t>intelectual.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No </a:t>
            </a:r>
            <a:r>
              <a:rPr lang="es-ES" sz="1800" dirty="0"/>
              <a:t>obstante el desarrollo cognitivo suele verse afectado por la dificultad de exploración del entorno</a:t>
            </a:r>
          </a:p>
          <a:p>
            <a:endParaRPr lang="es-ES" dirty="0"/>
          </a:p>
        </p:txBody>
      </p:sp>
      <p:pic>
        <p:nvPicPr>
          <p:cNvPr id="2050" name="Picture 2" descr="http://saude.culturamix.com/blog/wp-content/gallery/microcefalia/foto-microcefalia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QTEhQUExQWFhUXGBwYGBgYGRoYHxwYGBcYHBwZHBcYHCggHBolHBwUIjEiJSksLi4uFx8zODMsNygtLiwBCgoKDg0OGxAQGywkHyYsLCwsLCwsLCwsLCwsLCwsLCwsLCwsLCwsLCwsLCwsLCwsLCwsLCwsLCwsLCwsLDYsLP/AABEIALcBEwMBIgACEQEDEQH/xAAcAAABBQEBAQAAAAAAAAAAAAAGAAMEBQcCAQj/xABCEAACAQIDBQUGAwYEBgMBAAABAhEAAwQSIQUGMUFREyJhcYEykaGxwdEHFFIjQmJygvAVQ5LhFiQzorLCNFPxJf/EABkBAAMBAQEAAAAAAAAAAAAAAAECAwAEBf/EACoRAAICAgIBBAAFBQAAAAAAAAABAhEDIRIxQQQTIlEUM2GBkQUyQnGh/9oADAMBAAIRAxEAPwDRxhk/SvuFe9mOg91dmvKShrOcor2K8r0UTHly4FBZiAAJJPAAc6zfeT8TCjlcOEyf/YwJnyXSp/4pbTK2rdhTGeWf+RYgerH4Vk9+3m9fgOgpXLwOo6s0XZH4pMxAe0rdcpyn0BJrRdjbWt4m3ntnTgQdCD0Ir5u/IsGBT2uUUdbl7wnD3VNwZQTkuDwn2vrQ5UxvbtdGzV4aQPSom1doph7TXbhhVGvMnkABzJNUIEk0hWUbW/FO7nItWlVR+rU+sU9sr8THJi/Z4/o+cN96FjUaotdihzYO92GxLZbbw4/cYZT6Tx9KIlNFClXvOv7D+ofWp+BM2rf8q/IVC3kH7BvMfOpOyz+xtfyL8qRfmP8A0Vf5a/2SqUV5NcNfUcWUeZFUI2kdi2Og91Iio7bStDjdT/UPvUe7tzDj/OT3z8q2hXlgu5L+Sca4qqubz4Uf5o9Ax+lRrm92GH7zHyU/WhZN+pwr/JfyX4pNQ02+djktw+gH1qPd34Tlab1IFbkicvXYF3JBQ1c0F39+yAT2QAGslv8AaqI/idiLjRh8J2gHFoaKWymH1MM35ezUK6FZda/Ee6zBCq23JjKynj0masRt7HtwVvS0fqK1k8vrI43Ti/4NCFe1ny4naTcrv+kD6V7+U2k3E3f9YH1o8iX4++scv4D80AfjDtg2sItpGGa88MOfZgEnyGbIPWl/w5jX9pz63D9KyPebFM1+4rGcjMg5+ySDx8Qa1lsGeeR7g0v1K7NJNJqc2dhC4uvytoCfNnVQPifdTZonWSE2jeAAFxgBwE0qjUqFIPJ/Z9XE0211RxIHqKzc4LEH9y6fRvrXP+CYk/5T+sD5mk5Hm/jp+IM0J8dbHG4g/qH3ph9tYccbyf6p+VBC7sYk/wCWB5so+tP290cQeJQf1T8hWtm/FeofWMo/xLx6XbwKNmAthZ9SaBXvQevKijeTC5LrKxBy6aeHnUbdXZlu9eMxmiVDCR4mOdR5ds9yEXwjfdBL+HuyUZGvXACAYWeEjifHWKqt/rABF+0YAOVx0nQEjkD40bbPwfZEJOjSIgAa9AABpQ3v52dvCXFUd52WdOYYfaheyjTSJO6O/N0WVtvkbJ3QSTMDh5wKtd7Me+IwzW5VWzLETqwOgn38qx2xiShGsGtM3F2i9xSSQSDExMaDU/KqW0Q9tSaoo9o7nOLloIy52AZldgJPMCnNv4JlCDIqkNxHHTiD4cvGK0yzhFuOWcAkcPI6iqHfi2+UW7SS2hnSAB49aS35KuCXRmWJuwyupKspDAr1HPwrQ92t5mxKd686uDBXMBw1kRrFZriMxmREGPWoZuMpBUlWBkEVZHHOCk9m4XLJuCO2ueTMSD6VAfA4tpCC4VGghoHz4UNbu7zFlAc94aE9fGiKxvPlYAEeLHSJ5UKV2RzelWTH7dtK70Ibv4tuIPq/+9OLuniDxyDzafpRbYxxjXWu22lbBgmD5GmTizkf9Jxru3+4KLuZd5vbHvP0p0bknneHop+9XGN21l9kA1RYre90MFLhnmiho+NByiho/wBJwfX/AFkgbkJzvN6KPvTibmWeb3D6gfSoWD3r7Rgs3wWmJtqAIE6yOdWWH2jfziFZlImSB9IM0ryx+mXX9MwLqKHE3Rww5MfNj9Kk293MKP8AKB8yT8zXtnahLFSsEc+A+JpnGbdKcLTNx8OHjwoLPifTHXoYL/Bf8KnfXAYdbATIiB7iqYAByiWInlOWPWqvZ95RaY2gFCiYynh4KNTTu8u2sPetNbuwhkFZdQcw1EDnzHrUXA3bdgA5iUKyWbUnnx+g60JtN6O3BDgmkik3y2Gb2HOKEB0AZoUpK9YOoYUXbv7/AGGcWLN5nt32RAc6MqlyANHIiCeBPWn8Hi7WIw7x3k1UgiJjiCKzT8QtpW7mLQW9WtAh9I72YELPOBz8aeD8C5oLs3gUO7T34wVi61q5dIdTDDIxAMA8QOhFSN1NurjLAuqpXXKQTMEePOrVsOhJJRSTxMDXzqxzkbE7TtjDvfVgyC2zyOBABNfLuJclix4kknnqdTX0TtnDhsNjLBJUFv3dDFzKfvWWYfclbmIt27bMQWGYNHsAgtqB+mfhSOaTodQbVjqbtNa2ZiIANwG1ccjXuamPIAgnyNA5NfRWxQO3xQjTMBHhrpWJ/iBgEsY+8lpQqCCFHASBIHQTy8aEHaDNU9FDNKmZpUxM+syabJrommiawx1SFc1zdJgxxg/KgYy/f9UW/Kjj7R/iJNA9q8cPcW8kyDDDqDRRtq7nuOTrB09KoGtG486cZiPhXP1JnYtwRoez9p9tbV0hhzBBkfY0O7/3WFtQeLXJjwCn6xUDBObZzITbbwOh+9VG2rz37qh3JJIUEnQSQJ0oR7KSfxKZX4zxPGjLdMM9u7aCyWCkeGpB9eHupy/uraWRkLEDiSdeOvwHvpvY21Rg+86lgfaiJHT5VW7WiKuEk2abuxs5sPaVGbMePlJJyjyr3atpixZmGSO8OcVxgtp9oFKqQCAZPQiqbfYXSpyDQgAmeFc7dsu/sz3eDaa9sQiQs6ayT4n7VT3MVmJNO4uywfvDhzNEe4Ow7d+6zXbYayvdg8C5+w19RXTpI42nKRWbA2n2BJNpbvaIVUNwDToanYfY991DEEI5A7RlZhB0meAX40bPuFhzJtyra5dSVAMAiPKdfGrpcG1vBG23FTy6ZhBFMtmyQcdsq9jbRXDWUstcNwpIzqjddAeI0Ec+VP4jbGYCE1ae9MRB6eVScEgGHunop/8ACoGy8ALigkmByHjUMkZJqMfJSE4tXLwIYto40xeKsS7KCcuvjAOtX6bHt/p98momGw4OJMAALpp4AcvOov08lVvsos0XdIDBcPjR9snFk2bc2SxiJJOvjwqJtnCr0Xj4DhV3skfsrfWNa6MWDg3sjmzOcVor7mzrl6YC2IIg5c5PvPCgb8QcTdNi9NwuyuqswGWVXQ6DgOFawDQXsSyrdq7gNmYxInVnA5+tDP8AGUa+w4FcZX9GDO4rRNg7YbE28l60yJC5bkHKzAa6nrV/i95cOuLGHt2ba5rxBdVUaQV5LzI+vSjAWEy5YERwjSPKqy2SxycXordn5EtBFgD+yTWR7z7BxFm5cv3EPZ3LjsG6Au0T00j31uWzsFbWSqqD4DhVbvft2zZVLTgM95giqdfaIBYg8hIoQVGyz5AT+DAu/mbrKD2PZkOf3c+ZcoHLNGb0rYjWYfh9vsGujCvasWbcNlKSgzDWCDoS2pnqK0dsYkSXUDqSBViQPbz3gjuJ/wCpbUx/I/H3VD3Kw4L3bp4iEHrqf/Wo28WMN260qmVNLbq2YspAJJjQDNoB4Gnt0toKma02hZsynroBB91QbXuHQk/aJdjG9ldxLEEkvAAGpiaBd4tiNib928yMubWNOQA4+lGxvKXYyPaMmfGu8fZDLpwI4ip83HQ/tp7Zk67pA652/wBP+9Kj78oKVb3WL7aNEmuSK8Br2a6SAqbvTlMcYMecV2TXlYxkWIwjAkMCDqDOhFV2Es5Sc08ZB+9Hu82C/aMdRInh/fOqHBYLtLyW2AhyRmjgYJGgI4nT1qbWyibSIWK2JmUsjHUZlBiJj2Z+tCtnBM95bbAglobwA1PDwrQMbYawezZNORmQR1E1W4WwRcLqoBIy9eP9/KkotifKSRb2sLnGUMQvM8fQTTg3fsMYZBl4zEyeUzU7DKqqJIAHWpy3UgQRqY9aZI63CL8HWAsqigTw0EDl6xUq+wIgKPM6/DhTVggiRrUjLWUEjcEUmK3ftXQRcXNPn86rU2e2CtsLKl7clshMlZ0Yr+rT92R4HkSpqaaDpTUhuCZW7u7UtvbDK88jn0IIPskco6GrXaStdsXFttDFe6RB1GoHkTpQ42zRaxQuqPbEEDmRrMdaKLMGHX1+xFZGa1syT/iXEwy57iq2hHdE6RGq1HG2bohe1fyBYfANRXtD8Pbly/cdbgFtnLKOgOse+aes/hygEOQx65iD8Kk7sHv446QInaV+JV7rax3XuTr4UR/h9fuB3d7jlQCCjHMS5MzPKIPvq1wu5XZMpR1UKCOJkz1M1b7N2BatTBUZjJywJPU9a3yJZfUQkqQztnFypaNADPMcOY6VlOG3zxCYkX1Y6d3sySFKfoK/XiDW328HaPDX1oK/EfcsXkOIw4/aoveQa51HT+Ma+fDpVYJ3bOGclVIvtjb0jE2s9srqIZeatGoP351U7Zxy4TDN3gGYgJJ1LmYHpM+lZVsLbl3Cv2lojUQQ0lTPUTrHKp28e89zG37bQttUjIntAHQkkxJkgegpZYrlbMstKkHu6O7qKGv3k75YhS49m2hyrlB4SBM9DVpc3swwYgXrZ8nU/Wsu25vbicQSjtlTgVTSfNuPpQ7lFU42Rf6M3HYW9Fm7iOzt3FbMpMAzqCPpTG/uDtMouuv7RCrI3OF1KjzIHvrHsBibtl1u2pVl4MB75HMUQ7Y3/vX8N2L21V+BuD9JEGAeBI0rUGtUUezcYbdy3cGpVg0SRMGSMw1EiRPjWxbHtYfamGfMbgVtCoeChEEqY0aDGpGoIrD7bVrH4TWXSxeeCJuyAdJyombTyPwppfYV9Du0thflcyWGZktWwzTEgE9Rx5GhTbeezfs3yzAXFkoO4wVGiZPXiD4Uf7W2gtvDYu86s3asyKADJEZRPQc5PSgazsW5fw74q/c7xCpaBPIMATH6QsgDnqanxSdj821xC3ZWzWNpj2pJI1BMnXUmeuvwq62Zs25kE3TkA0EKST1npFDu79wmApMgBTqdCOfqINXGJ2uuGt9jnz3G05TrxJjhUeR1cElZ2rAgEcxPvpVT3MawMKsgQJ8h96VRs1GhB68N4VX43EhVJJA89ONDX/EVxXyiDxjTp4g12t0cgZm7S7Q9KGbe8rj2k+P3FSbe8y81I9x+tazHW8euXkdaH7gyww4ghh5gyKttpbVS6AEnMOoI49OvpVc8nlFBdh8EXex2/NoW0U2hk14yZaPWPhXWFUBAev8Ac1Q70tcfIQ0myAEEcOs9Zj4VZDGBkt9DkOnpNJyT6Or08eMrf0F+zMOrKGOrfQ/2KrNtYO4+IKJqoVXMGIkmB6kVcWMYltSzeyNZ6Clu1ggEe6zFrt8BmkRHMKPAVRFra2zrZ9gogUxInh4malGvXAHAzXM61i1jFxtdfdUa5itYHH7+FM7x4q1ZtNduxC8OpJ4KPE1lGyt6cRadnJzqxJKNynkG4iK1E55owezXcRBy9QdPPp6z8am4U6BhwOjD++Y+VBGyt7LV6Jm2xIEN14aHgZotwl7TNwnRx49YoLsdTjNaY/jwQw1PDrUcDzqXiSDEdKZilfZ5+T+5jeWu1t11lpXmgUCZ5ZaDUVN7MJJX8wkjqSPiRFc4rGJbQvcYKq8Sf74+FZtvMcLdVGwDWbbSRczO1tj0AtvxB11jkKrESRcb4bo2cSDiME9s3Dq1pWWH8Vg6N4cDWa21KOcwgrIg8QeHCmrlk5o0kcSCD8RT6aCIUzzOvupxTh3muTXRPUfWuWA8vlWMSkxYCAcCBH9moqr2lxVzKskLmYwokxJPIDjNci6VM09ibzCUZRpE+6YoGL/c3F2rN90ui2x4Jc9oZ1bgv83I1qGx8eWzoDqBmB6ZgR8wvurC7SAkaH/bzrTN0N5QvZ2DaK92FfkxmQWzaySeMmcoFI47sop/HiGjOi2+zukMAnfBjUn9wjx5+g61n+2MRBCr3VkwBwEmfvRZvHjEFtUEZp7zc/CT1NA9+5nIP8RB8xST6DDs7w9tyCyZpB/dJBI8Y5U4lglpHp767wG0FtDvtlJBy/xcAQPGrbZ97OWuMIETHQDgPiKg06sumughw1uyqKrHUDX11ryhyWud+Br/ABR8JpU3tE/cDDbmAS/bZHkqYkAxwM8RQlg8Ilu6qIIAJ01PLqaN79CE/wDML4MflV2TRZth6aOGqyy1zkpaGIC4eCDHCu3GsVLKU1iLfMUUAG948QbSqQgIZsp1iPh51R4W074u2tufblgOGRdTp8PWi3aGAXERZLhGJBBPCZ0HmeFWGzdlCwDNuGY95j+95GYjoPeKPFLa8lcalKSTeiVtHZjXkyZgqgjMF10HKae2ptNMMmZzpwAHPwHpSQqDocp93/7Q3v3h7jrbyIzKCSxUSBppMVkd024xbJtjfW22nZv/ANp+tPXt7LSjUOp8Vn5GgHBaMKf228xTpHB+KmRt+trnFdlkLMEzSCIEkiDHWJodwTToaMDsLCm2GO0LSsQO6ynQ8wTIqXu9+Gwvd8Yy06Fh/wBLvmNSQ2vdaB48axGcnJ2zv8NMMpdmIB7rcdY76x9a0JrY6CoGz93rWEuOLWY6Ad4g8yeQHOrGanLsMddHMUorqlShOTUXE3KkE8aguZNEJnv4nXjnsLJy5WMcswIEx1g0BjUitI/EvAl7Fu6BPZMc3grjj5SF99Z5hxpNVj0Tl2eXe7686bt2yx6AU7iK7U6Uwo2zheArlzTl20CCaYJrMw2RXdhSzAcSxAEnmTzNcNNOYMxcQ/xr/wCQoGLnZewmuPetvKdmJY6EAyPvPpR7j7WU27agBbQWRzzHUgRqWUBB/TVCl25bx9wwpsu6u2b+DLzAJHe9KnbZ2iEViYluMkk5uZiYZPZ5agngYpWFaOMfjOLsCrEan2g2n8MAGIjkw6xJrcuS2hVrblyWIUiUmIDQSJjlQ3jsY10trHABASSddB/ER4/EyaMNi7ByWl7jSRJ1I1jXTIY95rUvJrfggJjogm1njrEiek/SpWC20oLKysqkQefGNR5EA1Lv4AKOnXX6uqD41CwWDJuyAykcc6ZSJ4MCQ1siAdc1Zwi1RlOV2FeDRAiw4IjiHEencPzpVzhtkXAoGU/0pdYRyhkdV4dABSrcTWFl40J3NMQP5hRZdoQxmmIH8w+dIxwkAryK9BqPi8bbtibjqvmQKwR6oG2nUWzLBTxWeo8OdRb+9WEXjeHoGPyFRtp4hL2RhwAlSQQe8P0mCNKaMbY0I8nSKJrjsRF1kY6jOh18QZqfh9rY22DGIQ/zKT8TrVftG1AMT19eonnXuz81wSVIX9Xj4A8a6KXR08V0y4wm9V3N+1Flh/AWU/EEH4Ve4XbVh4hmBPKCf/GflQouGC8Haes/ThVzuzjLaXv2oUSCuYjgTwP+9K4KrHTcVosMaMJc9sqrDnBRviAaHNqbDRySmLtQOIYaj3H6Ua752bd2yoXKWUgqwI0SDJLDTLWb7Rx1u07ohNxVAAaCJMCQZ4iZg9IpI01ZKThLckCNzFEkxBEkA8JE6GKc2XKOLiHK6EMD4g05awA4lss6geFIIFkAyKBxGpbibVvYkXnvPnPdPACCzXJ4DoFHpRVQn+FNtfyt9iO9KAf6Z/8Aaiw0kux49HlI17XLmlCMXTpUMnQ1IxDVEc6GsE4xHZ9m/ax2eU554ZSNaxS6qgkJOUE5Z4xOkxzrR/xCuEYRYmDcUHyyufmBWbTVIdE59niWS7ZRxIJ9wJ+leLqKstgYdnusUGZrdq44Hksc+QkmquwdBTikjZ1rtLiW5jM4HvMVeb4bmvhQLqENZJA1PeVjyjmKoMLeyXbbfpdT6BgTWkfirtBRh7VpWGcuHidcoB1jzIpX2Ey51PCasLmxWt2UxBdChbTLM6HmDEa1VXCSZadecUQbr7Kw+Ie5be8yLAyagFn5iCDPpRB5CTYUut7EhyiOxK6Ak5QBwjThyM1XX8I91u0xEhAe7b5kdWM6T5zVjh4VAF0tJooHAkc/qTVTjdpEnw199GEfLNOS6Q/iLyR3FCEcMoAqvUM+hTMep4R4t1qdsrDB+84gT7P3+1EdwKAoIA6VWrJXQ7uJjMh7LQsATxLGDGkkcB9aJ8Ume4wk6opgciW18u6o8RMiJrN8Xh1e7aKMyAsAXUwVnSY68q0bAqtpbaiSzcJ1JjixPWuXLHhLR24fnHfgsF2ZbIEiT5n715VXi95lR2TLOUxI686VJxkV5QKrGb62R7Ku3uHzofXbfbM9wDKQdBM6j+xVgdl2VP8A01nx1+dUuOAV2iB08eVLGdk5RS6Fid58UdM2TyT6kVVnNiGJdzPMkyT4f31qTj75FpuMaT7xVhse2q2lOhJ1mOfMzVIK+hVFydEXCbCtW2DvLEahTwnqR9Kfxu1CTC5yToAte4y9pJrnZKyDc9F8BzNdKVaOlRUdIfw+ywGzXWLH9M6A+PWp929XuFsNdbKnGCTJgADiSeQFe4pLNtZcteaPZtyqj+ZyJPoKbofSKnE48A6anpUT/FYPLyk+6aWLxXauO4qKugVRHHUkniTw1NdAKOR91KrZDlKTdOjraO8j3ECd23aBByoCASObEyW9apsVtMt3wMqxkA0PADmecUttbRSCinveVVlm21y3atoJdrjQPQUkls55992Se1LnKFLM0QBqTpRJsncliA2IfIP0r9WPPyFXGx9l2sDZNy4RnjvP/wCo8PnUPC/mtosxtsLGGT27raQBx15nwGlTu+haoINl4uzg0a1bcKpIJDMpJIAH72vACrPCbwK3MMOoI+k0M7Jw+zQ3Z2VGKuwTnukkEjQkINI9Kd2vivy5l8FhmT9VhoZZ6rAYek0KDYdWL6uJUzXtw0IbH2tbud/DMcy+1ab2o8OtEqYgOodeBFKNY3fpp10rpjXVw6UasIJfiDiVTCZSJLsAvpqT7hHrWZdsK03ftkayLZUs+bMI0iARJYiOfDnWYX7USCINPDonLstd18WbeIPRrV5D5G05+YWqa20CpuxsbbtNca4GJNp1twAYd1ygnXhBb303g7SFRmJE8wP7mmFI7az41Z7T2v8AmMR2pRVBAAUaQB+8SOJ4n4VHvYPL3s025EsNeP18Kjkplksc0wByy68fGYrPZgwxS3sIbTZ1Ha2xlRcrORlGp0PEnTyqFhWuPilLlMsQ75UEq3ECON3iJ4iaj7v4cNclnlEt5j4AD2STyAnSoiYw3r5aYH7q9BwAAqcXvigOWwl2ttCZyiBPAcIocx7cOp4VJxCt+91qIr5ri8wNfdw+ldAoU7JSEXqKmbWfgRykn3VR4fGRAgyTAHjT20WAU27jEkgSEjQcYzHr5VnNR0Iyo/xBbpYvdKAPoqgkkTM6fetGO2lcfmbDI+W3kCniGnn041mdy3ZA/ZKQ0xq0yNdPOYp7ZOIIcBAImGkc8rHSPrUGubOjHPinoLLTGBOp5nqeZr2oa4qlXTRCwpOF8qbfBg8qt/y1NvaivMO+7KHG7NQowcd0gg/31qls2cqhV0VRA8hRHt3FWwBZn9o3COUa61RX2KjWJrr9OtFoRrbK2/BdVJ0Jg1aEaZV0A4AUN41zmB55h8xRHNXQYu2ydaJtYW4/O64tD+Ve83oTlBoZ2yzIudXOWYI4xNFm12C2MKh/Q1w/1tp8AKFtvQbTQQOZ8hrA+FBulYJ/2tlPY2syKCozGW46cY4+4e6mL2Mv3ZGYAQTA00HxqPZUMpIDDlOsT5xAp3CrDlSw10BJ0856VPkzi5Sqiva1HGj7cHZAVO3fiZyzyXmfX5UL4HY4ulBMFmiI5c9fKaNd7saLGGW2mhfuiOSga0knegJV2RMNh22pizbnLhrXeduACjnPU6x4TUbfXb3bKmHwwyYRDlRF0zxwdvdoKudo2hgdnW8KCFvYkC7f4zkPBNOug8gaCMScqSogHReOgnU68zWX0M4OuQwjC3MHvgEg68Y4SPCfCtL3c3dwOJwyXQLhJHem4QVYe0DlgD3cIrMcKCfZDMy6qqrmkmJmNRoJ9Kt7G2nsYS5hlDpcuNNwtpCZQMq8xIj0nrRYq0NbRxaWcUWwrOUQwjMQSY46gCVnhWkbu7VW/bDroGMOv6bgGvoRrWe7J2SWs3GIWXUhQRJA4yDyMjj9663I2mbV8pMC6Mvk41Q++R/VSumFWjVLjx/vVFtbee3bByd9vUAHxPP0pp7znUsT560N4vYqglhedJM8RGvhSJodp0Vu1Npm+xa5q0aaCFGugqlxbzEVI2nhkDd292hPHukfGYpu1g2IEKT4BW+cRVU0SIypPGrC1fywAxA6cvcZFcX9n3VQu6MFHM+JgePSmLmCdUS4wIR5yGeMaHnPvo2jUzrHXO8Zg5uMRGvMADSoeQVLCwY5n31ebI3Pv3n/AGim0n6miT/KvXzrWkZKwdt4x0VkUwriGHUTNR58qNN5MHYw7Ktu2pIJ1YSTlAEnrrm91QreLS8vZ3UWTorKNQeWnGljJPaAUWGxdyMuaV6HX/epNvEhVIC94mc08ukVDu4S4hMqw9IrkM3SaezF/sC/N0sxHcRiJMSY0403iAS0tqGnvce9POq3B2HfVbbMAQCQJEnlNGmBwlu4Rb/yxaXtDzgOXdvA5Rp5VOWvl+wj10QL+y7SG2bDA3gxzOZVSwEgw2kdKsccqQrBQGa1bZzzZ2Elj4waoMNdZwg9kCHBOuYBhCxz5z5CpCM7XGYnRVCeE6QAOgAAqmOLfyY3LQ4TSrhW0pVclRrTLULaDZFZugJ9wqxYVUby6Ye4fAD3sBXms9HGrkl+oNJaX9pebvMT2aE8jAZ2Hjrl9PGoN0V1hb84dNODXOPi51+Xupp3rswqoHXkdyZT4pZu2x/GD7tavwaGtov+2tiY7wk+FESiDpwp12Qg9ssN6rh7YWxxW3bQeiD7mqbsUW4LYGe7BJ1iARw8KvtrOPz+IY65Bp5rbB+1AuyNqqMQbjzJDSeMyTH0FcuVuTpeDuxShijFyr5eX4RPwOIdUvmOztn93loI09dZqr2dg2urmW1mKuqnvAZs/spB6kNqOFN43aLXSVmFB0UfXrUTDBlZXgMAQTxI48GijBNbZ5/q8sJVGHSvf2F+5OFVrjuCdGIyzIXhw95E+FTfy/5za9mwdVQifJe83/qKe3MyZGZEVddSuYagdGNL8PH/AOax2JI1tWbpHmTy8dBRXZys83wx/b3rtxSIL9mngqkr8gTQfte3lZZ4FAY6CTHwio+BcgOxJBCNx/UYWfPU0zisS7mWOYkRPh5UUqDyXksNhbV/KvceMxNshOmaRBPhxr3Yez3xd85iTJz3G8CfmT/elVVgSIOo+VHOw7d3D4d7iLbyasc05mA0JEcVXXTzrS60LHvZaYtUsJJIA0AHXwA56Vn/AGot3cy6ktI/h70j14VoOB2EzN2uKOd+S8VHhpp6DTzoB2/Bxd2P/sPzpIfQ8wz2phbnYG5bIWCC0mIQ6yCefCqrZewvzQLPiQ+WMyqdASJAJ+3jU3enEFcFbUfvKs+ir96D0craJBPeaI8hx+dGPQJPZoVjYKWh3UA8eJ95p6zhhNd7o4gvgrRYye8JPRXYD4VMw8ZpNTa2UT0U+3MKzYe6iLmYqQB4nzpixslfyllLyAsqHQiYYjrRJcI1aIiomPcFAZ0migMFv8JTNaJAhPAa+Z50cLe04+NDdlSSo8B4cqtdouFsXCeARvlR7B0AG9+Im8NR7IMfzEt9RVRhNoZGDDjw9/OvMXJeSB3gCI6QI+FNpgnMsAYAzE8oHOapGNKiK0EqbXVhF1Aw6j7H71D2hZsxNppkTBJ08PA+dVtnE8iKbxNxeKzPwrJDN2FW7mHuflFFoAO9zMSeAUEa/DSnN5trWbT37VokO1tbQK8B+szPGNPU1zgMUrLZsWxqEJJPIgAxHOSapNvbDvJN1hKAgEgiATyHX0qeO7donG/ovXxKC0iqB+zD3HPdPAAKAykgjSdOZ8KqsEWiSwC6DLzLcS3vJ99MWzkwxJ0zsF9JLH4Ae+o+zDmdjOkae+dK7ZajFfuEtopU2L/hNKmJmxZqo97rn/LP5r/5Cr0ihzefLeTsEdO0ZhpPCNdYkjl7681ps9HE0ppsGrTgYfDieKswA8XYnzJ9+lR3ujLPAdTI+dOYzZd3KqMwsraAcMVYnOFgxH7vEz41U7V2xntNbZQGnivAjifeY9K6YSaVAlmps5wqh7rSqkxIJ1ghhqPGrRC4IluY+dDWxrwt3FuMJTUEaan185or/wAXt385a3l0lZA1HM6DUjrTc6BDKqJOftcVii2ks4noIA4eWtU+F3Vw4MjHW1bkGWR/2mal7NtEG6WHtLPHQgx0qBtcWgwKEWomCq89IEedcyl8mejkhGXp4WvDK+9u6wuAC6jDUrcSSCVIB0MHnURsc6o9iQVDzMQSR9PCpmJVrYILOLtuQ2gEZmmJBM8R0qpxDG42aO8eMc4qyPGlV6D7cb/4p/q+dS9yhOAx+sErcEjxy/eq/cXEZrJWIgkfDjUjcFm//oYc8Clwr5g6/JaT7Hh2ikw27f7W1ae4St8E5gIICuesgk5fjVJtrZow+IuWlYkI0AyJiJ1jnV1jNtsDh2QAPZVgCdZJaZj1OlVmy9k3sU7BBmI7zkmNSep5kzRT1bNkjU3FFWZMeJA+1Hez9o3LmG/LorZoNqWgIoaR5hokUHbTwb2Xa28B1ImDPQ8a0Dd2x/yYY8e1Bn0Cn4k1pPQiWyvfau0sIP21vtUHNhP/AHp9aErU3b+YjV2ZjHUydP6iK1Pe/aAt4O43N1yKPFxB08BmPpQJuPgO1xK6aLqfJYPzyD30IvTYZLdBjvBsgXLGTgQIB9I91B7btuLYTof7NaVibUioTWdKkptFHFMgbKt9naRFnKBH3+M1Otmn7FqFr0xRTsI1dEq3lUbB3P2YqVfPdIANVxSFIAogGmJLSOM15tZHu2jbGkkT4wZipFgRxqXkomozfH7O7IXXcERC2xodNInz+9RsDeJPZmCraa8m5EesURb24RmRgoJKmYGumv3mh/ZeFdipgwsnh+9wAnz+VOnok1slbvYLPbfXvKwj3TpOkg++YqTvBiLb2lttbVL2aQUUANynTUfynSijdfAJbsxxMktMcftFRNsbMS9cUqcoHQDUiY8uNbkHiVm7pt2sztme40qqKDIX+Y6LPyin950u3LOcmCCAqKTCqTB8yeZq5weEW2gXiRoeVMbfI7A6amAPMmsnboPHQB7UJC2kM6gsZ8dB8qsRjoRLbKiBOGUcSeJLc5qDtu8O2IPBYT0UAH4zUtsVYgQSeuhroaSkSZ0XJ4MIpV1b2eHGdLJKngRlHwLUq3MXiaZvX2/ZA2DEauQYMeE1n96cwbMSdD8ZpUqjj6LT7G9s7ausoUGDmbvaagwYjlBqis4F7mswJ1M6+njSpUUK2E+yrtpAbf5e3BU94yzE8ZJJg+UVXYi/2d1hbXuEmEnrynlyg+VeUqLWxr0S9gNK3hrwgAmYBPD08Kg4u2qpdEg90nSdDM8WpUq56+TPSc2scF+kiMcKyNdW5xKq3GdDlI18qdw+ymVhLKD0yzHqdK8pVWTo8/Gk5Uwr2Hh2tmSSZgaxy8BTWysSMLtUSCRdIAIPANoQRzkgV7SqcXY2RJPQL7wYQ2cVdtckYhf5TqPgfhWi7k2ra4S2bY9qS5PEuNCft4UqVNPoSPYHfiFh4xZP60U+uo+gomw+KSxs+3nnvtCwP3muGPTSlSrdpG8sE97ttfmLi219i1I82J1PyHvo03G2R2NjOfauAHyXiB8Z9fClSrT0jR2wguHSo+SlSqDKnq25pxcMK9pUYmOnw4jhyqALOhHOvKVMwI6uWBl1qO9uB4UqVKmEgYrC5tZIPhUV8MPtNeUqKAe2QQCBzp5FgUqVMAcgUMby7cttkVCWKPLCCBpoBrSpU8FsST0Cl1SZJ4kz76kYWwEZ+0IBTXKZOZgfYleAPCaVKqkznE38zEqMik6KDIFKlSrU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data:image/jpeg;base64,/9j/4AAQSkZJRgABAQAAAQABAAD/2wCEAAkGBxQTEhQUExQWFhUXGBwYGBgYGRoYHxwYGBcYHBwZHBcYHCggHBolHBwUIjEiJSksLi4uFx8zODMsNygtLiwBCgoKDg0OGxAQGywkHyYsLCwsLCwsLCwsLCwsLCwsLCwsLCwsLCwsLCwsLCwsLCwsLCwsLCwsLCwsLCwsLDYsLP/AABEIALcBEwMBIgACEQEDEQH/xAAcAAABBQEBAQAAAAAAAAAAAAAGAAMEBQcCAQj/xABCEAACAQIDBQUGAwYEBgMBAAABAhEAAwQSIQUGMUFREyJhcYEykaGxwdEHFFIjQmJygvAVQ5LhFiQzorLCNFPxJf/EABkBAAMBAQEAAAAAAAAAAAAAAAECAwAEBf/EACoRAAICAgIBBAAFBQAAAAAAAAABAhEDIRIxQQQTIlEUM2GBkQUyQnGh/9oADAMBAAIRAxEAPwDRxhk/SvuFe9mOg91dmvKShrOcor2K8r0UTHly4FBZiAAJJPAAc6zfeT8TCjlcOEyf/YwJnyXSp/4pbTK2rdhTGeWf+RYgerH4Vk9+3m9fgOgpXLwOo6s0XZH4pMxAe0rdcpyn0BJrRdjbWt4m3ntnTgQdCD0Ir5u/IsGBT2uUUdbl7wnD3VNwZQTkuDwn2vrQ5UxvbtdGzV4aQPSom1doph7TXbhhVGvMnkABzJNUIEk0hWUbW/FO7nItWlVR+rU+sU9sr8THJi/Z4/o+cN96FjUaotdihzYO92GxLZbbw4/cYZT6Tx9KIlNFClXvOv7D+ofWp+BM2rf8q/IVC3kH7BvMfOpOyz+xtfyL8qRfmP8A0Vf5a/2SqUV5NcNfUcWUeZFUI2kdi2Og91Iio7bStDjdT/UPvUe7tzDj/OT3z8q2hXlgu5L+Sca4qqubz4Uf5o9Ax+lRrm92GH7zHyU/WhZN+pwr/JfyX4pNQ02+djktw+gH1qPd34Tlab1IFbkicvXYF3JBQ1c0F39+yAT2QAGslv8AaqI/idiLjRh8J2gHFoaKWymH1MM35ezUK6FZda/Ee6zBCq23JjKynj0masRt7HtwVvS0fqK1k8vrI43Ti/4NCFe1ny4naTcrv+kD6V7+U2k3E3f9YH1o8iX4++scv4D80AfjDtg2sItpGGa88MOfZgEnyGbIPWl/w5jX9pz63D9KyPebFM1+4rGcjMg5+ySDx8Qa1lsGeeR7g0v1K7NJNJqc2dhC4uvytoCfNnVQPifdTZonWSE2jeAAFxgBwE0qjUqFIPJ/Z9XE0211RxIHqKzc4LEH9y6fRvrXP+CYk/5T+sD5mk5Hm/jp+IM0J8dbHG4g/qH3ph9tYccbyf6p+VBC7sYk/wCWB5so+tP290cQeJQf1T8hWtm/FeofWMo/xLx6XbwKNmAthZ9SaBXvQevKijeTC5LrKxBy6aeHnUbdXZlu9eMxmiVDCR4mOdR5ds9yEXwjfdBL+HuyUZGvXACAYWeEjifHWKqt/rABF+0YAOVx0nQEjkD40bbPwfZEJOjSIgAa9AABpQ3v52dvCXFUd52WdOYYfaheyjTSJO6O/N0WVtvkbJ3QSTMDh5wKtd7Me+IwzW5VWzLETqwOgn38qx2xiShGsGtM3F2i9xSSQSDExMaDU/KqW0Q9tSaoo9o7nOLloIy52AZldgJPMCnNv4JlCDIqkNxHHTiD4cvGK0yzhFuOWcAkcPI6iqHfi2+UW7SS2hnSAB49aS35KuCXRmWJuwyupKspDAr1HPwrQ92t5mxKd686uDBXMBw1kRrFZriMxmREGPWoZuMpBUlWBkEVZHHOCk9m4XLJuCO2ueTMSD6VAfA4tpCC4VGghoHz4UNbu7zFlAc94aE9fGiKxvPlYAEeLHSJ5UKV2RzelWTH7dtK70Ibv4tuIPq/+9OLuniDxyDzafpRbYxxjXWu22lbBgmD5GmTizkf9Jxru3+4KLuZd5vbHvP0p0bknneHop+9XGN21l9kA1RYre90MFLhnmiho+NByiho/wBJwfX/AFkgbkJzvN6KPvTibmWeb3D6gfSoWD3r7Rgs3wWmJtqAIE6yOdWWH2jfziFZlImSB9IM0ryx+mXX9MwLqKHE3Rww5MfNj9Kk293MKP8AKB8yT8zXtnahLFSsEc+A+JpnGbdKcLTNx8OHjwoLPifTHXoYL/Bf8KnfXAYdbATIiB7iqYAByiWInlOWPWqvZ95RaY2gFCiYynh4KNTTu8u2sPetNbuwhkFZdQcw1EDnzHrUXA3bdgA5iUKyWbUnnx+g60JtN6O3BDgmkik3y2Gb2HOKEB0AZoUpK9YOoYUXbv7/AGGcWLN5nt32RAc6MqlyANHIiCeBPWn8Hi7WIw7x3k1UgiJjiCKzT8QtpW7mLQW9WtAh9I72YELPOBz8aeD8C5oLs3gUO7T34wVi61q5dIdTDDIxAMA8QOhFSN1NurjLAuqpXXKQTMEePOrVsOhJJRSTxMDXzqxzkbE7TtjDvfVgyC2zyOBABNfLuJclix4kknnqdTX0TtnDhsNjLBJUFv3dDFzKfvWWYfclbmIt27bMQWGYNHsAgtqB+mfhSOaTodQbVjqbtNa2ZiIANwG1ccjXuamPIAgnyNA5NfRWxQO3xQjTMBHhrpWJ/iBgEsY+8lpQqCCFHASBIHQTy8aEHaDNU9FDNKmZpUxM+syabJrommiawx1SFc1zdJgxxg/KgYy/f9UW/Kjj7R/iJNA9q8cPcW8kyDDDqDRRtq7nuOTrB09KoGtG486cZiPhXP1JnYtwRoez9p9tbV0hhzBBkfY0O7/3WFtQeLXJjwCn6xUDBObZzITbbwOh+9VG2rz37qh3JJIUEnQSQJ0oR7KSfxKZX4zxPGjLdMM9u7aCyWCkeGpB9eHupy/uraWRkLEDiSdeOvwHvpvY21Rg+86lgfaiJHT5VW7WiKuEk2abuxs5sPaVGbMePlJJyjyr3atpixZmGSO8OcVxgtp9oFKqQCAZPQiqbfYXSpyDQgAmeFc7dsu/sz3eDaa9sQiQs6ayT4n7VT3MVmJNO4uywfvDhzNEe4Ow7d+6zXbYayvdg8C5+w19RXTpI42nKRWbA2n2BJNpbvaIVUNwDToanYfY991DEEI5A7RlZhB0meAX40bPuFhzJtyra5dSVAMAiPKdfGrpcG1vBG23FTy6ZhBFMtmyQcdsq9jbRXDWUstcNwpIzqjddAeI0Ec+VP4jbGYCE1ae9MRB6eVScEgGHunop/8ACoGy8ALigkmByHjUMkZJqMfJSE4tXLwIYto40xeKsS7KCcuvjAOtX6bHt/p98momGw4OJMAALpp4AcvOov08lVvsos0XdIDBcPjR9snFk2bc2SxiJJOvjwqJtnCr0Xj4DhV3skfsrfWNa6MWDg3sjmzOcVor7mzrl6YC2IIg5c5PvPCgb8QcTdNi9NwuyuqswGWVXQ6DgOFawDQXsSyrdq7gNmYxInVnA5+tDP8AGUa+w4FcZX9GDO4rRNg7YbE28l60yJC5bkHKzAa6nrV/i95cOuLGHt2ba5rxBdVUaQV5LzI+vSjAWEy5YERwjSPKqy2SxycXordn5EtBFgD+yTWR7z7BxFm5cv3EPZ3LjsG6Au0T00j31uWzsFbWSqqD4DhVbvft2zZVLTgM95giqdfaIBYg8hIoQVGyz5AT+DAu/mbrKD2PZkOf3c+ZcoHLNGb0rYjWYfh9vsGujCvasWbcNlKSgzDWCDoS2pnqK0dsYkSXUDqSBViQPbz3gjuJ/wCpbUx/I/H3VD3Kw4L3bp4iEHrqf/Wo28WMN260qmVNLbq2YspAJJjQDNoB4Gnt0toKma02hZsynroBB91QbXuHQk/aJdjG9ldxLEEkvAAGpiaBd4tiNib928yMubWNOQA4+lGxvKXYyPaMmfGu8fZDLpwI4ip83HQ/tp7Zk67pA652/wBP+9Kj78oKVb3WL7aNEmuSK8Br2a6SAqbvTlMcYMecV2TXlYxkWIwjAkMCDqDOhFV2Es5Sc08ZB+9Hu82C/aMdRInh/fOqHBYLtLyW2AhyRmjgYJGgI4nT1qbWyibSIWK2JmUsjHUZlBiJj2Z+tCtnBM95bbAglobwA1PDwrQMbYawezZNORmQR1E1W4WwRcLqoBIy9eP9/KkotifKSRb2sLnGUMQvM8fQTTg3fsMYZBl4zEyeUzU7DKqqJIAHWpy3UgQRqY9aZI63CL8HWAsqigTw0EDl6xUq+wIgKPM6/DhTVggiRrUjLWUEjcEUmK3ftXQRcXNPn86rU2e2CtsLKl7clshMlZ0Yr+rT92R4HkSpqaaDpTUhuCZW7u7UtvbDK88jn0IIPskco6GrXaStdsXFttDFe6RB1GoHkTpQ42zRaxQuqPbEEDmRrMdaKLMGHX1+xFZGa1syT/iXEwy57iq2hHdE6RGq1HG2bohe1fyBYfANRXtD8Pbly/cdbgFtnLKOgOse+aes/hygEOQx65iD8Kk7sHv446QInaV+JV7rax3XuTr4UR/h9fuB3d7jlQCCjHMS5MzPKIPvq1wu5XZMpR1UKCOJkz1M1b7N2BatTBUZjJywJPU9a3yJZfUQkqQztnFypaNADPMcOY6VlOG3zxCYkX1Y6d3sySFKfoK/XiDW328HaPDX1oK/EfcsXkOIw4/aoveQa51HT+Ma+fDpVYJ3bOGclVIvtjb0jE2s9srqIZeatGoP351U7Zxy4TDN3gGYgJJ1LmYHpM+lZVsLbl3Cv2lojUQQ0lTPUTrHKp28e89zG37bQttUjIntAHQkkxJkgegpZYrlbMstKkHu6O7qKGv3k75YhS49m2hyrlB4SBM9DVpc3swwYgXrZ8nU/Wsu25vbicQSjtlTgVTSfNuPpQ7lFU42Rf6M3HYW9Fm7iOzt3FbMpMAzqCPpTG/uDtMouuv7RCrI3OF1KjzIHvrHsBibtl1u2pVl4MB75HMUQ7Y3/vX8N2L21V+BuD9JEGAeBI0rUGtUUezcYbdy3cGpVg0SRMGSMw1EiRPjWxbHtYfamGfMbgVtCoeChEEqY0aDGpGoIrD7bVrH4TWXSxeeCJuyAdJyombTyPwppfYV9Du0thflcyWGZktWwzTEgE9Rx5GhTbeezfs3yzAXFkoO4wVGiZPXiD4Uf7W2gtvDYu86s3asyKADJEZRPQc5PSgazsW5fw74q/c7xCpaBPIMATH6QsgDnqanxSdj821xC3ZWzWNpj2pJI1BMnXUmeuvwq62Zs25kE3TkA0EKST1npFDu79wmApMgBTqdCOfqINXGJ2uuGt9jnz3G05TrxJjhUeR1cElZ2rAgEcxPvpVT3MawMKsgQJ8h96VRs1GhB68N4VX43EhVJJA89ONDX/EVxXyiDxjTp4g12t0cgZm7S7Q9KGbe8rj2k+P3FSbe8y81I9x+tazHW8euXkdaH7gyww4ghh5gyKttpbVS6AEnMOoI49OvpVc8nlFBdh8EXex2/NoW0U2hk14yZaPWPhXWFUBAev8Ac1Q70tcfIQ0myAEEcOs9Zj4VZDGBkt9DkOnpNJyT6Or08eMrf0F+zMOrKGOrfQ/2KrNtYO4+IKJqoVXMGIkmB6kVcWMYltSzeyNZ6Clu1ggEe6zFrt8BmkRHMKPAVRFra2zrZ9gogUxInh4malGvXAHAzXM61i1jFxtdfdUa5itYHH7+FM7x4q1ZtNduxC8OpJ4KPE1lGyt6cRadnJzqxJKNynkG4iK1E55owezXcRBy9QdPPp6z8am4U6BhwOjD++Y+VBGyt7LV6Jm2xIEN14aHgZotwl7TNwnRx49YoLsdTjNaY/jwQw1PDrUcDzqXiSDEdKZilfZ5+T+5jeWu1t11lpXmgUCZ5ZaDUVN7MJJX8wkjqSPiRFc4rGJbQvcYKq8Sf74+FZtvMcLdVGwDWbbSRczO1tj0AtvxB11jkKrESRcb4bo2cSDiME9s3Dq1pWWH8Vg6N4cDWa21KOcwgrIg8QeHCmrlk5o0kcSCD8RT6aCIUzzOvupxTh3muTXRPUfWuWA8vlWMSkxYCAcCBH9moqr2lxVzKskLmYwokxJPIDjNci6VM09ibzCUZRpE+6YoGL/c3F2rN90ui2x4Jc9oZ1bgv83I1qGx8eWzoDqBmB6ZgR8wvurC7SAkaH/bzrTN0N5QvZ2DaK92FfkxmQWzaySeMmcoFI47sop/HiGjOi2+zukMAnfBjUn9wjx5+g61n+2MRBCr3VkwBwEmfvRZvHjEFtUEZp7zc/CT1NA9+5nIP8RB8xST6DDs7w9tyCyZpB/dJBI8Y5U4lglpHp767wG0FtDvtlJBy/xcAQPGrbZ97OWuMIETHQDgPiKg06sumughw1uyqKrHUDX11ryhyWud+Br/ABR8JpU3tE/cDDbmAS/bZHkqYkAxwM8RQlg8Ilu6qIIAJ01PLqaN79CE/wDML4MflV2TRZth6aOGqyy1zkpaGIC4eCDHCu3GsVLKU1iLfMUUAG948QbSqQgIZsp1iPh51R4W074u2tufblgOGRdTp8PWi3aGAXERZLhGJBBPCZ0HmeFWGzdlCwDNuGY95j+95GYjoPeKPFLa8lcalKSTeiVtHZjXkyZgqgjMF10HKae2ptNMMmZzpwAHPwHpSQqDocp93/7Q3v3h7jrbyIzKCSxUSBppMVkd024xbJtjfW22nZv/ANp+tPXt7LSjUOp8Vn5GgHBaMKf228xTpHB+KmRt+trnFdlkLMEzSCIEkiDHWJodwTToaMDsLCm2GO0LSsQO6ynQ8wTIqXu9+Gwvd8Yy06Fh/wBLvmNSQ2vdaB48axGcnJ2zv8NMMpdmIB7rcdY76x9a0JrY6CoGz93rWEuOLWY6Ad4g8yeQHOrGanLsMddHMUorqlShOTUXE3KkE8aguZNEJnv4nXjnsLJy5WMcswIEx1g0BjUitI/EvAl7Fu6BPZMc3grjj5SF99Z5hxpNVj0Tl2eXe7686bt2yx6AU7iK7U6Uwo2zheArlzTl20CCaYJrMw2RXdhSzAcSxAEnmTzNcNNOYMxcQ/xr/wCQoGLnZewmuPetvKdmJY6EAyPvPpR7j7WU27agBbQWRzzHUgRqWUBB/TVCl25bx9wwpsu6u2b+DLzAJHe9KnbZ2iEViYluMkk5uZiYZPZ5agngYpWFaOMfjOLsCrEan2g2n8MAGIjkw6xJrcuS2hVrblyWIUiUmIDQSJjlQ3jsY10trHABASSddB/ER4/EyaMNi7ByWl7jSRJ1I1jXTIY95rUvJrfggJjogm1njrEiek/SpWC20oLKysqkQefGNR5EA1Lv4AKOnXX6uqD41CwWDJuyAykcc6ZSJ4MCQ1siAdc1Zwi1RlOV2FeDRAiw4IjiHEencPzpVzhtkXAoGU/0pdYRyhkdV4dABSrcTWFl40J3NMQP5hRZdoQxmmIH8w+dIxwkAryK9BqPi8bbtibjqvmQKwR6oG2nUWzLBTxWeo8OdRb+9WEXjeHoGPyFRtp4hL2RhwAlSQQe8P0mCNKaMbY0I8nSKJrjsRF1kY6jOh18QZqfh9rY22DGIQ/zKT8TrVftG1AMT19eonnXuz81wSVIX9Xj4A8a6KXR08V0y4wm9V3N+1Flh/AWU/EEH4Ve4XbVh4hmBPKCf/GflQouGC8Haes/ThVzuzjLaXv2oUSCuYjgTwP+9K4KrHTcVosMaMJc9sqrDnBRviAaHNqbDRySmLtQOIYaj3H6Ua752bd2yoXKWUgqwI0SDJLDTLWb7Rx1u07ohNxVAAaCJMCQZ4iZg9IpI01ZKThLckCNzFEkxBEkA8JE6GKc2XKOLiHK6EMD4g05awA4lss6geFIIFkAyKBxGpbibVvYkXnvPnPdPACCzXJ4DoFHpRVQn+FNtfyt9iO9KAf6Z/8Aaiw0kux49HlI17XLmlCMXTpUMnQ1IxDVEc6GsE4xHZ9m/ax2eU554ZSNaxS6qgkJOUE5Z4xOkxzrR/xCuEYRYmDcUHyyufmBWbTVIdE59niWS7ZRxIJ9wJ+leLqKstgYdnusUGZrdq44Hksc+QkmquwdBTikjZ1rtLiW5jM4HvMVeb4bmvhQLqENZJA1PeVjyjmKoMLeyXbbfpdT6BgTWkfirtBRh7VpWGcuHidcoB1jzIpX2Ey51PCasLmxWt2UxBdChbTLM6HmDEa1VXCSZadecUQbr7Kw+Ie5be8yLAyagFn5iCDPpRB5CTYUut7EhyiOxK6Ak5QBwjThyM1XX8I91u0xEhAe7b5kdWM6T5zVjh4VAF0tJooHAkc/qTVTjdpEnw199GEfLNOS6Q/iLyR3FCEcMoAqvUM+hTMep4R4t1qdsrDB+84gT7P3+1EdwKAoIA6VWrJXQ7uJjMh7LQsATxLGDGkkcB9aJ8Ume4wk6opgciW18u6o8RMiJrN8Xh1e7aKMyAsAXUwVnSY68q0bAqtpbaiSzcJ1JjixPWuXLHhLR24fnHfgsF2ZbIEiT5n715VXi95lR2TLOUxI686VJxkV5QKrGb62R7Ku3uHzofXbfbM9wDKQdBM6j+xVgdl2VP8A01nx1+dUuOAV2iB08eVLGdk5RS6Fid58UdM2TyT6kVVnNiGJdzPMkyT4f31qTj75FpuMaT7xVhse2q2lOhJ1mOfMzVIK+hVFydEXCbCtW2DvLEahTwnqR9Kfxu1CTC5yToAte4y9pJrnZKyDc9F8BzNdKVaOlRUdIfw+ywGzXWLH9M6A+PWp929XuFsNdbKnGCTJgADiSeQFe4pLNtZcteaPZtyqj+ZyJPoKbofSKnE48A6anpUT/FYPLyk+6aWLxXauO4qKugVRHHUkniTw1NdAKOR91KrZDlKTdOjraO8j3ECd23aBByoCASObEyW9apsVtMt3wMqxkA0PADmecUttbRSCinveVVlm21y3atoJdrjQPQUkls55992Se1LnKFLM0QBqTpRJsncliA2IfIP0r9WPPyFXGx9l2sDZNy4RnjvP/wCo8PnUPC/mtosxtsLGGT27raQBx15nwGlTu+haoINl4uzg0a1bcKpIJDMpJIAH72vACrPCbwK3MMOoI+k0M7Jw+zQ3Z2VGKuwTnukkEjQkINI9Kd2vivy5l8FhmT9VhoZZ6rAYek0KDYdWL6uJUzXtw0IbH2tbud/DMcy+1ab2o8OtEqYgOodeBFKNY3fpp10rpjXVw6UasIJfiDiVTCZSJLsAvpqT7hHrWZdsK03ftkayLZUs+bMI0iARJYiOfDnWYX7USCINPDonLstd18WbeIPRrV5D5G05+YWqa20CpuxsbbtNca4GJNp1twAYd1ygnXhBb303g7SFRmJE8wP7mmFI7az41Z7T2v8AmMR2pRVBAAUaQB+8SOJ4n4VHvYPL3s025EsNeP18Kjkplksc0wByy68fGYrPZgwxS3sIbTZ1Ha2xlRcrORlGp0PEnTyqFhWuPilLlMsQ75UEq3ECON3iJ4iaj7v4cNclnlEt5j4AD2STyAnSoiYw3r5aYH7q9BwAAqcXvigOWwl2ttCZyiBPAcIocx7cOp4VJxCt+91qIr5ri8wNfdw+ldAoU7JSEXqKmbWfgRykn3VR4fGRAgyTAHjT20WAU27jEkgSEjQcYzHr5VnNR0Iyo/xBbpYvdKAPoqgkkTM6fetGO2lcfmbDI+W3kCniGnn041mdy3ZA/ZKQ0xq0yNdPOYp7ZOIIcBAImGkc8rHSPrUGubOjHPinoLLTGBOp5nqeZr2oa4qlXTRCwpOF8qbfBg8qt/y1NvaivMO+7KHG7NQowcd0gg/31qls2cqhV0VRA8hRHt3FWwBZn9o3COUa61RX2KjWJrr9OtFoRrbK2/BdVJ0Jg1aEaZV0A4AUN41zmB55h8xRHNXQYu2ydaJtYW4/O64tD+Ve83oTlBoZ2yzIudXOWYI4xNFm12C2MKh/Q1w/1tp8AKFtvQbTQQOZ8hrA+FBulYJ/2tlPY2syKCozGW46cY4+4e6mL2Mv3ZGYAQTA00HxqPZUMpIDDlOsT5xAp3CrDlSw10BJ0856VPkzi5Sqiva1HGj7cHZAVO3fiZyzyXmfX5UL4HY4ulBMFmiI5c9fKaNd7saLGGW2mhfuiOSga0knegJV2RMNh22pizbnLhrXeduACjnPU6x4TUbfXb3bKmHwwyYRDlRF0zxwdvdoKudo2hgdnW8KCFvYkC7f4zkPBNOug8gaCMScqSogHReOgnU68zWX0M4OuQwjC3MHvgEg68Y4SPCfCtL3c3dwOJwyXQLhJHem4QVYe0DlgD3cIrMcKCfZDMy6qqrmkmJmNRoJ9Kt7G2nsYS5hlDpcuNNwtpCZQMq8xIj0nrRYq0NbRxaWcUWwrOUQwjMQSY46gCVnhWkbu7VW/bDroGMOv6bgGvoRrWe7J2SWs3GIWXUhQRJA4yDyMjj9663I2mbV8pMC6Mvk41Q++R/VSumFWjVLjx/vVFtbee3bByd9vUAHxPP0pp7znUsT560N4vYqglhedJM8RGvhSJodp0Vu1Npm+xa5q0aaCFGugqlxbzEVI2nhkDd292hPHukfGYpu1g2IEKT4BW+cRVU0SIypPGrC1fywAxA6cvcZFcX9n3VQu6MFHM+JgePSmLmCdUS4wIR5yGeMaHnPvo2jUzrHXO8Zg5uMRGvMADSoeQVLCwY5n31ebI3Pv3n/AGim0n6miT/KvXzrWkZKwdt4x0VkUwriGHUTNR58qNN5MHYw7Ktu2pIJ1YSTlAEnrrm91QreLS8vZ3UWTorKNQeWnGljJPaAUWGxdyMuaV6HX/epNvEhVIC94mc08ukVDu4S4hMqw9IrkM3SaezF/sC/N0sxHcRiJMSY0403iAS0tqGnvce9POq3B2HfVbbMAQCQJEnlNGmBwlu4Rb/yxaXtDzgOXdvA5Rp5VOWvl+wj10QL+y7SG2bDA3gxzOZVSwEgw2kdKsccqQrBQGa1bZzzZ2Elj4waoMNdZwg9kCHBOuYBhCxz5z5CpCM7XGYnRVCeE6QAOgAAqmOLfyY3LQ4TSrhW0pVclRrTLULaDZFZugJ9wqxYVUby6Ye4fAD3sBXms9HGrkl+oNJaX9pebvMT2aE8jAZ2Hjrl9PGoN0V1hb84dNODXOPi51+Xupp3rswqoHXkdyZT4pZu2x/GD7tavwaGtov+2tiY7wk+FESiDpwp12Qg9ssN6rh7YWxxW3bQeiD7mqbsUW4LYGe7BJ1iARw8KvtrOPz+IY65Bp5rbB+1AuyNqqMQbjzJDSeMyTH0FcuVuTpeDuxShijFyr5eX4RPwOIdUvmOztn93loI09dZqr2dg2urmW1mKuqnvAZs/spB6kNqOFN43aLXSVmFB0UfXrUTDBlZXgMAQTxI48GijBNbZ5/q8sJVGHSvf2F+5OFVrjuCdGIyzIXhw95E+FTfy/5za9mwdVQifJe83/qKe3MyZGZEVddSuYagdGNL8PH/AOax2JI1tWbpHmTy8dBRXZys83wx/b3rtxSIL9mngqkr8gTQfte3lZZ4FAY6CTHwio+BcgOxJBCNx/UYWfPU0zisS7mWOYkRPh5UUqDyXksNhbV/KvceMxNshOmaRBPhxr3Yez3xd85iTJz3G8CfmT/elVVgSIOo+VHOw7d3D4d7iLbyasc05mA0JEcVXXTzrS60LHvZaYtUsJJIA0AHXwA56Vn/AGot3cy6ktI/h70j14VoOB2EzN2uKOd+S8VHhpp6DTzoB2/Bxd2P/sPzpIfQ8wz2phbnYG5bIWCC0mIQ6yCefCqrZewvzQLPiQ+WMyqdASJAJ+3jU3enEFcFbUfvKs+ir96D0craJBPeaI8hx+dGPQJPZoVjYKWh3UA8eJ95p6zhhNd7o4gvgrRYye8JPRXYD4VMw8ZpNTa2UT0U+3MKzYe6iLmYqQB4nzpixslfyllLyAsqHQiYYjrRJcI1aIiomPcFAZ0migMFv8JTNaJAhPAa+Z50cLe04+NDdlSSo8B4cqtdouFsXCeARvlR7B0AG9+Im8NR7IMfzEt9RVRhNoZGDDjw9/OvMXJeSB3gCI6QI+FNpgnMsAYAzE8oHOapGNKiK0EqbXVhF1Aw6j7H71D2hZsxNppkTBJ08PA+dVtnE8iKbxNxeKzPwrJDN2FW7mHuflFFoAO9zMSeAUEa/DSnN5trWbT37VokO1tbQK8B+szPGNPU1zgMUrLZsWxqEJJPIgAxHOSapNvbDvJN1hKAgEgiATyHX0qeO7donG/ovXxKC0iqB+zD3HPdPAAKAykgjSdOZ8KqsEWiSwC6DLzLcS3vJ99MWzkwxJ0zsF9JLH4Ae+o+zDmdjOkae+dK7ZajFfuEtopU2L/hNKmJmxZqo97rn/LP5r/5Cr0ihzefLeTsEdO0ZhpPCNdYkjl7681ps9HE0ppsGrTgYfDieKswA8XYnzJ9+lR3ujLPAdTI+dOYzZd3KqMwsraAcMVYnOFgxH7vEz41U7V2xntNbZQGnivAjifeY9K6YSaVAlmps5wqh7rSqkxIJ1ghhqPGrRC4IluY+dDWxrwt3FuMJTUEaan185or/wAXt385a3l0lZA1HM6DUjrTc6BDKqJOftcVii2ks4noIA4eWtU+F3Vw4MjHW1bkGWR/2mal7NtEG6WHtLPHQgx0qBtcWgwKEWomCq89IEedcyl8mejkhGXp4WvDK+9u6wuAC6jDUrcSSCVIB0MHnURsc6o9iQVDzMQSR9PCpmJVrYILOLtuQ2gEZmmJBM8R0qpxDG42aO8eMc4qyPGlV6D7cb/4p/q+dS9yhOAx+sErcEjxy/eq/cXEZrJWIgkfDjUjcFm//oYc8Clwr5g6/JaT7Hh2ikw27f7W1ae4St8E5gIICuesgk5fjVJtrZow+IuWlYkI0AyJiJ1jnV1jNtsDh2QAPZVgCdZJaZj1OlVmy9k3sU7BBmI7zkmNSep5kzRT1bNkjU3FFWZMeJA+1Hez9o3LmG/LorZoNqWgIoaR5hokUHbTwb2Xa28B1ImDPQ8a0Dd2x/yYY8e1Bn0Cn4k1pPQiWyvfau0sIP21vtUHNhP/AHp9aErU3b+YjV2ZjHUydP6iK1Pe/aAt4O43N1yKPFxB08BmPpQJuPgO1xK6aLqfJYPzyD30IvTYZLdBjvBsgXLGTgQIB9I91B7btuLYTof7NaVibUioTWdKkptFHFMgbKt9naRFnKBH3+M1Otmn7FqFr0xRTsI1dEq3lUbB3P2YqVfPdIANVxSFIAogGmJLSOM15tZHu2jbGkkT4wZipFgRxqXkomozfH7O7IXXcERC2xodNInz+9RsDeJPZmCraa8m5EesURb24RmRgoJKmYGumv3mh/ZeFdipgwsnh+9wAnz+VOnok1slbvYLPbfXvKwj3TpOkg++YqTvBiLb2lttbVL2aQUUANynTUfynSijdfAJbsxxMktMcftFRNsbMS9cUqcoHQDUiY8uNbkHiVm7pt2sztme40qqKDIX+Y6LPyin950u3LOcmCCAqKTCqTB8yeZq5weEW2gXiRoeVMbfI7A6amAPMmsnboPHQB7UJC2kM6gsZ8dB8qsRjoRLbKiBOGUcSeJLc5qDtu8O2IPBYT0UAH4zUtsVYgQSeuhroaSkSZ0XJ4MIpV1b2eHGdLJKngRlHwLUq3MXiaZvX2/ZA2DEauQYMeE1n96cwbMSdD8ZpUqjj6LT7G9s7ausoUGDmbvaagwYjlBqis4F7mswJ1M6+njSpUUK2E+yrtpAbf5e3BU94yzE8ZJJg+UVXYi/2d1hbXuEmEnrynlyg+VeUqLWxr0S9gNK3hrwgAmYBPD08Kg4u2qpdEg90nSdDM8WpUq56+TPSc2scF+kiMcKyNdW5xKq3GdDlI18qdw+ymVhLKD0yzHqdK8pVWTo8/Gk5Uwr2Hh2tmSSZgaxy8BTWysSMLtUSCRdIAIPANoQRzkgV7SqcXY2RJPQL7wYQ2cVdtckYhf5TqPgfhWi7k2ra4S2bY9qS5PEuNCft4UqVNPoSPYHfiFh4xZP60U+uo+gomw+KSxs+3nnvtCwP3muGPTSlSrdpG8sE97ttfmLi219i1I82J1PyHvo03G2R2NjOfauAHyXiB8Z9fClSrT0jR2wguHSo+SlSqDKnq25pxcMK9pUYmOnw4jhyqALOhHOvKVMwI6uWBl1qO9uB4UqVKmEgYrC5tZIPhUV8MPtNeUqKAe2QQCBzp5FgUqVMAcgUMby7cttkVCWKPLCCBpoBrSpU8FsST0Cl1SZJ4kz76kYWwEZ+0IBTXKZOZgfYleAPCaVKqkznE38zEqMik6KDIFKlSrUY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85045" cy="23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2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B050"/>
                </a:solidFill>
              </a:rPr>
              <a:t>El tutor del aula evaluará</a:t>
            </a:r>
            <a:br>
              <a:rPr lang="es-ES" b="1" dirty="0">
                <a:solidFill>
                  <a:srgbClr val="00B050"/>
                </a:solidFill>
              </a:rPr>
            </a:b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975" y="1100628"/>
            <a:ext cx="8035925" cy="5424716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lvl="0"/>
            <a:r>
              <a:rPr lang="es-ES" sz="1800" dirty="0" smtClean="0">
                <a:solidFill>
                  <a:srgbClr val="0070C0"/>
                </a:solidFill>
              </a:rPr>
              <a:t>AMBITO MOTOR</a:t>
            </a:r>
            <a:endParaRPr lang="es-ES" sz="1800" dirty="0">
              <a:solidFill>
                <a:srgbClr val="0070C0"/>
              </a:solidFill>
            </a:endParaRPr>
          </a:p>
          <a:p>
            <a:pPr lvl="0"/>
            <a:r>
              <a:rPr lang="es-ES" sz="1800" dirty="0" smtClean="0"/>
              <a:t> Hace </a:t>
            </a:r>
            <a:r>
              <a:rPr lang="es-ES" sz="1800" dirty="0" smtClean="0"/>
              <a:t>referencia a: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800" dirty="0"/>
              <a:t>L</a:t>
            </a:r>
            <a:r>
              <a:rPr lang="es-ES" sz="1800" dirty="0" smtClean="0"/>
              <a:t>a postura </a:t>
            </a:r>
            <a:r>
              <a:rPr lang="es-ES" sz="1800" dirty="0"/>
              <a:t>y al </a:t>
            </a:r>
            <a:r>
              <a:rPr lang="es-ES" sz="1800" dirty="0" smtClean="0"/>
              <a:t>movimiento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S" sz="1800" dirty="0"/>
              <a:t>L</a:t>
            </a:r>
            <a:r>
              <a:rPr lang="es-ES" sz="1800" dirty="0" smtClean="0"/>
              <a:t>a </a:t>
            </a:r>
            <a:r>
              <a:rPr lang="es-ES" sz="1800" dirty="0"/>
              <a:t>motricidad gruesa como fina</a:t>
            </a:r>
          </a:p>
          <a:p>
            <a:pPr lvl="0"/>
            <a:r>
              <a:rPr lang="es-ES" sz="1800" dirty="0"/>
              <a:t>E</a:t>
            </a:r>
            <a:r>
              <a:rPr lang="es-ES" sz="1800" dirty="0" smtClean="0"/>
              <a:t>n </a:t>
            </a:r>
            <a:r>
              <a:rPr lang="es-ES" sz="1800" dirty="0"/>
              <a:t>clase es preciso que posea: </a:t>
            </a:r>
          </a:p>
          <a:p>
            <a:pPr lvl="0">
              <a:buFont typeface="Arial" pitchFamily="34" charset="0"/>
              <a:buChar char="•"/>
            </a:pPr>
            <a:r>
              <a:rPr lang="es-ES" sz="1800" dirty="0"/>
              <a:t>Una postura FUNCIONAL,</a:t>
            </a:r>
          </a:p>
          <a:p>
            <a:pPr lvl="0">
              <a:buFont typeface="Arial" pitchFamily="34" charset="0"/>
              <a:buChar char="•"/>
            </a:pPr>
            <a:r>
              <a:rPr lang="es-ES" sz="1800" dirty="0"/>
              <a:t>Capacidad para desplazarse. </a:t>
            </a:r>
            <a:endParaRPr lang="es-ES" sz="1800" dirty="0" smtClean="0"/>
          </a:p>
          <a:p>
            <a:pPr lvl="0">
              <a:buFont typeface="Arial" pitchFamily="34" charset="0"/>
              <a:buChar char="•"/>
            </a:pPr>
            <a:r>
              <a:rPr lang="es-ES" sz="1800" dirty="0"/>
              <a:t>H</a:t>
            </a:r>
            <a:r>
              <a:rPr lang="es-ES" sz="1800" dirty="0" smtClean="0"/>
              <a:t>abilidades </a:t>
            </a:r>
            <a:r>
              <a:rPr lang="es-ES" sz="1800" dirty="0"/>
              <a:t>para </a:t>
            </a:r>
            <a:r>
              <a:rPr lang="es-ES" sz="1800" dirty="0" smtClean="0"/>
              <a:t>manipular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AutoShape 2" descr="data:image/jpeg;base64,/9j/4AAQSkZJRgABAQAAAQABAAD/2wCEAAkGBxQSEhUUEhQUFRQWGBQUFBUUFxQVFxUVFRQWFhQVFBQYHCggGBolHBQUITEhJSkrLi4uFx8zODMsNygtLisBCgoKDg0OGhAQGywdHyQsLCwsLCwsLCwsLCwsLCwsLCwsLCwsNywsLCwsLCwsLCwsLCwsLCwsLDcsLCw3LCwsLP/AABEIALkBEAMBIgACEQEDEQH/xAAcAAABBQEBAQAAAAAAAAAAAAAEAQIDBQYHAAj/xABDEAABAwEGAwUEBwYFBAMAAAABAAIDEQQFEiExQQZRYRMicYGRobHB0QcUIzJCUvBicoKy4fEkM0OS0hU0c4NTVKL/xAAbAQADAQEBAQEAAAAAAAAAAAABAgMABAUGB//EADARAAICAQMDAQYEBwAAAAAAAAABAhEDEiExBBNBMgUGIkJRcRRh0fAVJFKBkaGx/9oADAMBAAIRAxEAPwDnshzCHkOZRMgzCDlGZoaLkO0QBLRD97mkxu5rUayclKCh8TuaXG7mtRrCapQ5LddnkmljibhBe4NBOgruVvr5+jKdkeOzyCUgd5jm4XHLMsOnkVqDW1mAL17tEk7ZGOLXsLXDVrgQR5FRmZ35QgAnEqeJeqGE5/KE5s/7CJidk3VP7U81q7k4JfPZROSGlzXOjZStQPu4jXKvyWNNoH5CtuM1QU2c8076yeaE+ss/IV76wz8pR1P6i7BrbUeaf9ZPNAfWGcnLwtDP2ltTNSLOMF41SiPDWqEsMzcXdxe1G2rVNbaAqskc77IoCHRFSO+zQsGiKEy8EickCVMQPJEtV5AxDbHUZXqM+Q3QVhjL3YjoM/RaO5bK2Vz2uofs3kA7mm3VXl23GyOyynCS9zHAZaDnUpJHThjaOaNNXdBVx+CY84s+Z9iItEZAPUkeQqmsj06fNMgNbmo4as1YpncmO9xQNlf9s88itBwjBjs87R+Uj2KiszPtCD+JoIPUf2SFa2NbfV54mNA/E2p6HD/VC3fb8LA2u9c/2R/dUdqlIc0bZemh+CJccLgOYd7aLORkUL3ZhCuYaqdxzTGlUxJN7kpuiHsivdmeinS1V+3EnqZAITySmE8kWxPW7UTa2Q2fExzXNyLSHA8iMwuycIcbsma2OXuyZDvaHwK5EnNdRDsrwPHK1szunEHDUFuZR7QHfhe3Jw8Dy6LjHEPDktjkwSDI1wOGjh8+i6h9HHEIlhEMjvtY9yc3N2Nemi0HFFxstcJYfvatduDsouKvcq3aPnjs+hT2xK8vW55LO8tlaRyd+F3UH4L112Ayysjbq9wb6nM+ir2Y1ZLW7Ov8MRj6hBl/pM/lC4le1lDJpGjQPdTwqaL6DZCI42saO61oa0dGii4le4BmkI3e4+1TjBSdFJTpWZ8RBe7MKzLUwhV7CJdxlf2bea9hb0U0rBXRQOAQ7JtYVZJ2sTp5A7MIBzVLGKBJOGmI0ZWya0DuKOFppWhTrTJ3KI2xH7NJEM42V5nA5+iT623mi4oalxpVQz2UVyHsXRHFas5JSp0RC1N5pfrDfzBOF3jkoZLE2qDxUbUWF0W0MmjcHAUe30rQ18qro5uOOYu7z6bsB7mu438NFyJ1nYCujXfekkQjlzwyNaXDxGZ9illhpR1dNK7Rl+K7n7MUAoY3EO8HfddTks7Ztqrqt92SO3ZtNH0pXmKZA+q5te92Ps78LgRnUHnXdSRbJHyangmYMkdG7R4oPgob3uowuxNzwvIcOhzB8M1WWG1Duvrpk7oRzWt+s9oAXd7LI61B58x1RaBF3sY692nCHDRHDvsikHVruh2zU952Ggc1tS122pafLVBXNa+zbJC8ZPbQV2eM2uA9R5JDcFCTmo2lbK2/R1bGOOFgkGxa5oPo6iBHA1v/APrP/wB0f/JXwvclkTM8EtVdTcJW1gq6zS+TcX8pKqp7M5ho9rmnk5pafQhdCaJUzzVIFpvo8uGG1zPE5OFjQQwGhfWo1GdBTbmugWj6OLG77okZ4SHP/dVBzSHjjbVnG14rqVr+jOL/AE5JG+OFw91VR3j9HNoYCY3MkHI1Y725e1BZIszxSRlLutroXtew0c01Hy8F3fh29W2mFj+YHruFxlvCdsz/AMO/L932Z5rQcN3deVnP2cDsJoS15aG+INUs6e6GhfDOp2mwMkBbI1rgdiAR6FVUHCMEUrZYW4HtrQAnCaihyOmuyMuyacgdrFgO9Htd7lYAlTsZiSZjMLmvEvB83aukgaHMPepUBwO4AOq6VhG5r+uSqbcTE8EHunIjkdispaXZlHUqOLSNLSQRQjIg5EHkQoXFa3jyw0f2wGpwup4d0/DyWQxLqhLUiMo6XQNKKIYBHTNQbiiKiTDkmOSvlyQ5tLeajmfw0PDkltByVhZHfZqqklaRTEp4LY0ChK51sVb3C4gRWh1SkkboNtrbzT/rjeabU0CosnL3c1GQUw2pvNE3ZA6eRscebnGgHvJ6DVDXIOiLDuHeHJLZIGMFG5Y3nRjfieQXUb44eaIQxoo1jQ0eAFArjhq6GWWFsbds3O3c46uKsbbFiYRn5I7tbjJKL2OM2J8kLzSpaDQkaCnNau87uit1nwmgeM2nkdwei8LOYXkPaC1xOWZNOdTunWiymKkkBL49wM3M55bj3JKpFtpHMJritEMgDQajXKoeOoVnH2sWjS39nMs8t2rpl3WmKUVFKom03Yx4+6PBar4FqKfBzCS24xR2R56/oKnt9jJIIqTTbfNdRtnDjHaCngqW38PjCeY0/olaaG0p8HVQxKGp1ElFY57I5I1XW2wRyjDKxrhycA4e1Wjiq+1vKVjRVlRDwhZGuxsiwO2Mbns9jSArJsBYKBziOTjX2pIZuadLMgPutiMzU1r5H5p0FrBNGmv7LtUJaZaKrvO0BsZfWjhVwO4IGWaVsdKzTAsdp6aIiHCP1VZHh/iESOax33nDI1pXLQ7bLVxloGqaLvcSarYnM3IJla6qOS0tG4TPrLToQmsnpY28BRtWmhCqpp+0pXSmaNt8vdI5oGyMSvkouCqvuxdpG5jtx3T1Gh8QuZTQFpLSKEGh8V2SWKozWH4uuUj7Vg/e8OarilTolkjasyPZoOaOhVhhQ87F1HMgQgL0ZDfwgokMyXjHkpzjaHi6ZFjFa4AonsadWIgPcNgkMjuQXN25FbiDCFn5U0ws/KiMTuSYSeSGiQbiQmzM5Lrf0YcJiGP6w9tJJQMAOrI9RXkXa+FFzG73AyRh47pezF+7iGL2VX0XZpW0yp0ogk09xlXgkDKJHFecx2qjD1RAM7xFFQh1K55/0Q1hAdm0UPMb9DzV5e8QcFBYLIAkfJaNaSskuujsbBhJ1pofJWdmrurRsIokMQQqhdVgVBms9xNeQhZkwuccmgggE9StYYwNAFkb4jdK/Fl3DRrcqU5E8z8EJDRN7VISog5KHKhzpCPKr7QUdLoq6Z6VlIopbzt/ZZnTT1QjL6xK7lsTJcntDhyIqPRRScL2Uj/LDf8AxlzP5SElNvkqpRXgpZr2G6pL/vtjoywamvtyVhfXALXg9hap43bBzu0b56H2rAXtwFb2CmKOVoJILXuDj44vdVN20/mF7zXEWSC1gODsRAGGhbvQ7LS2rj4kdxnwWWuO5Z2EdtH9w1wOIOIciFtrr4YstpGbDGecbiP/AMmoT1BbXYieRpyqjMT8U2h5rip0C3XB0krrP2k1al1G4hSrQBQgeJKtLp4GskJBDcbh+KTvU6hunsV8bC0GtSXbV28BoFpaflQIyl8zKudpNK+ikgbQURMkWaRkVEtGbGyNQdts4cD4GoO6scKEmcK5rMyOZcRXV2Lqt+67ToeSz7yuk39ZBKxzT0IPLqueXjZHROo7cVa4aOHMLoxTtUyWWFO0QAqJ8lF4lRuKqSHCRKSoSvVRMSprio8S9VAw4FaS6OMbRDQB2IDZ2eizQWs+j64W2mZxkzZGAcP5nE5A9Mkk0mrZSEmnsdH4V4r+stwyNMcm35XD9k/BXcz86oeO6Y6AYQKaEZEeCnls+FlASablcysu3G9ga1OrRSwKLVK3JBlPFBhemOeow5RTOqcIy59B81hUiC22/DVraudy2HidlTW0YWlxIxdBkrN8QGm9Rl+teqo7yiL6j8Lcv3nUHuqkkUikbTEkMlFAXqC0TpmyKViXheQbyVN/1LEcgVDeDqlU9rvARAlScnZ0xikjVQTlSutNFhLFxY12QI+Poi5OIAipoXRuXV5Xrg9yrb8voNiFD3jT25Kgt16hxqdFV35ezZCKANa01zOpGSXUF6UW9532A0H8SL4Wv5gzLgK88lz+123Fp6oSqvHC2rISzpOj6FsV8xuza4HwNUULRiOS+f7tvaWA1jcR029Fc2bja0h1XOqOQyReOa8WBTgzt1DunVC5lYfpE0D6j2q3h41jf9018Eus2izVz2iiqLTNWqEjvkSbEeKljcHeCVyseMaFLatzWJviGrXR60JczmK606LY261tY3XwWTmhdI8u2p/ZDVTGcbRjn5JjnK2vWxVGNv8AEPiqcld8JKSs4ZR0uhapCvArxTCngvJtV6qwR4V7wlf5sk2LVjqB46A1BCz+Jeqg1aoMXTs+kbBb2TRtkjcHNIqCFLI6oIXCuFOKpLG6gq6InvM+LeRXV7sv+K0sxQvrzacnN6OGyhKLRZU90HArxKCbaO8USJaqZVE4kUUbqVJ1OfyHpRQSSbJTKMSUYWYkitaU/QqqKd9GAVP4ifHEaq9llypuVnp2mrh5+vzNUkh4mjdKgbbLQVqFVPvoU1Co7xvkc1N5ARhXJZ2m1VQTrKHmjs1nZb+z6KSx8RCv3gTy09hSqQ9mudcFmLe8xvisve3D7B/lSOHSpT5+IHEKit97VPedlyGpT2mBuvIBaIi0uBcXU6lU4cTqrSaSvgq6XVVwpN7nNlk/AoKcCowUq7jmJQU4KJpTwVgEoKkikINQaHmFBVLjQaT5Cm0XUN/zN1IcPQq3svEb6aFZEOSm2OjoRmOR2XNPDW6Lwyvhm1bb+0OdRzqpbVegaKU8PmsjBfeLVGRW1rtdFFxLqdlpZZqtz3z9VT3nd9CXM+7uOX9EU2fE7LQKzhjqEYTcGLOGpGRqpIoi40Gqs71ugt7zBUbjl4Ie5R9ouzuJx1I5XBp0yE3e/wDKUx1iePwla6CBzhkKqG2tox1eSis0h9CMfRIU4lNXSSEqp7LNI2r4nOa5v4mmmqgAqac8l0WLhxrIAxjS52pP5nUzU8sqR09Ni1yv6FfwzxkZ3CObKZuhGQkA18HLfWeckLG3DwK1solkOYzDRsSNz0WohaY6sO2h5jYrmexdrwHOkUEtppprsngZIG0DvUQZkEOm9eaAtD88uteoKSaeirprXqa02SsdGStl4taaAgcgShJbTXVUJkxSVPj6ZBHByWWKMRHKxlrnVZLIMTfFOtsprQIaDM15J4xISlbLVsvVDWmTTxVhdV1OnaXB7WgGmdc1ZDg4u/12A9Wu96m5wi92dUejzzhqUW0UTZKhRlpOy1sXAjwKmeIj+IBJJww4aSw+Tnf8U0M2JPkm+kztUosyVDyS0V/abnczV0fk750QOEA5/NdkcsZcbnPk6bJj9aaAAnVRpASYRyT6iNAgKVFBnRK5i1m0grSleKiiJwBKWLN2bSVXYqWz1RQh72XiEUyzLmaKoLu05haWzFUFjbRXtkGSjJHTBktaoV13AOxt8wrBjKlFQwpFJoeUEwawTOa3IVzQF7yVa4q4mu3GCAS082miyV8XXLH94ktO/wA10RalW5zSg4tlASm4kSWLwjXVqIaQZrqEHln6LpF2cXxdmKmjqZiiwQiRFnsMjj3WOJ2oCpzpl8M5Q4OqXRe7ZcxmFY2tgIDtwD7Vgbks89moZGkAn9VWrNuxAZ7qDKNtuwlslFFJma+SifKE0TBAdAVrbv195WfvJ+EEnYFx8lpJnAt9vpmsbxFaDh7uhNNK5ZJWM3sGx/Rk9wxNlDGnTtRmR0Dc0Nbfo9tQH2ckL+lXMr6intXULbah3nvIDWgkknJrRmSfJUlzcTwWpxbEXEitCWkA03H9V4s/aGfJJzhH4V++Tx/xGSW6OGXlYZ2SOjljLHjUO9hruOoTYrG8DVvtXZvpDuRtoszn6SRDG1w1wj77fClT4hcoZdh/M5er0nVxzY9VU/oK+shH1F7wpGWxEE1OM+4LQscqq6bF2LS2pOZNT1/srONceWSlNtH6P7OX8pD7BDjkhXok6IZ6SR2Y0Ut9HulU8r+8c91b3tt4hXlguiw9m0vjme8taXVdTvEDFShGVa7L0/Z+HLNPtwcvsfI+8nU4sMo9yVGMD+oTu0HRbxl13bTOzzH/ANhHxTTc93VqLPJ5yH5r0Pw3VecMv9fqfLfxTpf6/wDphS9LiW5t3DMDgWwQEyFpw/aEkHMA0LqChpqs3NwReDRV0FB/5YPi9cmPNru04/c9DxtuVJkUfb57oa2B8TyyQUc3UVB66tJB9VELVzVrAWMU3e0V5DHULKNn0otVdcwcAkmPEJhhoraytUEUSPgaKKTLxJ4olYWeJDxvCOhKm0WTCYYkNetkD46UrXIeZyRoftzU1jZjk/ZZ/Nt80K3M+CosnBkAAxNxHcknXwRbOErP/wDG32rShqcGK25DYooeHoW6RsHkEW2xtaMgArMtUMjVqBZUW+yhzS0778jsVkpp3RvLX5OGnIjm08luZWKmvW7Wyto9mIbZGoPMHYrUOmUX1/rVK2111VReF0vhdiicXDdjqVpvQ7oOW8mtJBy9mqFBsvJ7eANfVZy1ykhzNjmwjMeFEJa7zrvX4IC0XhTeueXNbSK52djv+7zaLNLCDhL2lodsDUEV6VA9UHwNwuywwudI4PnkFKN+6wVrqdUZPehhOG0xSQn8xAfH5PZXLxATZOIrMNJA87NYC9xO1AB7187F9R06liS5PK0zjcUiW/pWMgf2lcBGA0oCceVGk5VzWLi4eEra2cD/ANk7P5Qz4q+ttzXjbXVNmMUQNWNe9lSKfeeAfvZnIaLTXVcU8TQDHXwcz4kJ8ePPgVRg5N/4FeCDj8STZhTcs4FDGSa5mOr29M6Cp8lBaLM+IVkY9g/M5rgPWi6U6zTjSzvP8UX/ACUX1a0OOF1mcGnIkvjIA6gHNUjh6z1PHt91+p7fT+8OXDCOJRtLbhnL5L1gGXaxg9XAKI26Ij/Nj/3t+afx59HFsltrn2WykxOazNro2txU72RdXkvXV9DVopitc0UDRmQ2sjgOpyaPUr0odNGWNSbavwd+P3gyXWhFRbHtkeGxua5xIoGlpJpmd+QKtbhlMw7mYBNMiajZX1n4SuuykOBnnkboQ+grp+GgU/8A1cRjDZ4o4W7UGJ3qars6bqMnSKSxSqzg66WLr5qXUQtLhW0v7+RbNw7IRie5sbebgfnREgWKHXHO4eTf7eqpLTa3yGrnOd1cfch3A7mnh8yuiXtTqpRpzPLfsrpFPUsaX5b0X1o4ofSkTWRD9kCvm4/JUdptTpDVzi49ST71FUbVKUg05Lh3bO1JJbGE4pP+Id4N9ypcXRXnFMDjaCQCRhZn5KmNmf8Ald6Lqjwc8uRA9XvDtvoSw+IVEYHDVp9F6J5aQ4bfqizVmTo6fZpckayZZC7L0qBmrEW6m6k0dMZGphlW24fjZ2YNAS4VJ+C5dY7SXFaKz32+zMAwl4qT3CKivQ6jwSrZlatG6tNkY8/dGLmMkLBAIe6DWpJqdyeaq7t4nElCKiumIEV8OaswceabZ7i01sw5sR5+5eLqaqITFgzzHP5qdgxeCYmxHyD5cypYYMqkZp5sw2yUjTQIpAsEtVmGRH915zckVL91DNkrkdUAq2ZjiW7xQvb/ABeHNc3veJrj3gDyqutXmO6Qd9PkuV3kKEipBBISSVlF+ZmZLIMWlP17l42YM0AJ050/qrNjanM/PyR8FiY44RgzFcxUgfBQVgpH0FbLE2UYX0I8kDd/DkELsTWtxc6DLwVtRKunSjitnh4r3mvL1UwovmveaSqUFYx7JZn6QCPqv8Tf6+yvotNVZvj7/tT+833pZcDY/Ujmsg5nkoHSAaCqmcwDXoopJOSgdqGnEeijeANfavEk7+ijc0DX1WMxRJXQeqU9VEZOXqU18tBUpkIzNcRW2k+Gn4WH1Cgaa7US29naWhzm50a1tdqgZomKz5Zmp8qrqjwR5YMahRdgCdPXVHEZ0poniMcj7k1Goqm2Ohq2o6DNHQSub94ZcwihF4+qSiDimFWixgvVjG5ZKKy2x9qkDa4Yhm86EjkPFChqkjI61U3jKKbR0MTQyxhlaBtC0tNC0jQt+W6Pua9+8Y3kYhuNHDYhctFa1D3DnQ0Hop4La6N4cCainUnmEO20U7iezO1nvDmp7LkAD+s1nrlvEOa01zIqPDcrQQSYs1kLJBgco3PSEptUWIh7XoaTXJTUUUgSsogW2R4gQeS5XxlZRiIzBxaD8Qp7l1ebKh2VTarrjfJjc0EjIV99EjGTOY3ZwzNJnho3rl/Vay5+E3NIAdhG5aAFsobMOWSNijASUEvu06L2PompVWzhpDsa9i6JF5azULiS4k1OCKYGKs5x8f8ACn95q0aznH3/AGjv3mrPgMPUjmcozQ7nBTT6Hw+CEZooM7UI+XyUEsoGZ9Svc/FVt6ajwWQrHy2/Pu59TkELK8urid4jZDjTzPuTNvMrqhBUSbCgeVKb7dMk8EHKo8vih5PgVFZtT4BUAG0y6en91GDy8FLLofD4hNk+fwRCNBpuNVJjqo5P16KST5LAELgM0zGNj67+XJTP0HmhY9SsEcJ6bH1SG0iu1PaoI9/NBv1WAbzgy+GtdgNM6Zn+X2rqFinDhVfPl0/50f7wXbrm0CjLZnRH4omj1Xi1NhUrtFmRGpsjVIxNlQCivtL8lBGnW/4pINVORRBcKmaVFGpWL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54" y="1412775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ar.all.biz/img/ar/catalog/545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1629621" cy="21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peroladanet.com/wp-content/uploads/2012/06/terapia-ocupacional-confira-iss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17" y="3356992"/>
            <a:ext cx="3495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395536" y="548680"/>
            <a:ext cx="3889375" cy="59051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s-ES" sz="1800" dirty="0" smtClean="0"/>
              <a:t>El </a:t>
            </a:r>
            <a:r>
              <a:rPr lang="es-ES" sz="1800" dirty="0"/>
              <a:t>tutor realice una observación se aportan los siguientes </a:t>
            </a:r>
            <a:r>
              <a:rPr lang="es-ES" sz="1800" dirty="0" smtClean="0"/>
              <a:t>indicadores:</a:t>
            </a:r>
          </a:p>
          <a:p>
            <a:pPr lvl="0"/>
            <a:endParaRPr lang="es-ES" sz="1800" dirty="0"/>
          </a:p>
          <a:p>
            <a:pPr lvl="0">
              <a:buFont typeface="Wingdings" pitchFamily="2" charset="2"/>
              <a:buChar char="Ø"/>
            </a:pPr>
            <a:r>
              <a:rPr lang="es-ES" sz="1800" dirty="0"/>
              <a:t>Cómo se mantiene sentado: silla, silla adaptada, </a:t>
            </a:r>
            <a:endParaRPr lang="es-ES" sz="1800" dirty="0" smtClean="0"/>
          </a:p>
          <a:p>
            <a:pPr lvl="0">
              <a:buFont typeface="Wingdings" pitchFamily="2" charset="2"/>
              <a:buChar char="Ø"/>
            </a:pPr>
            <a:r>
              <a:rPr lang="es-ES" sz="1800" dirty="0" smtClean="0"/>
              <a:t>Cómo </a:t>
            </a:r>
            <a:r>
              <a:rPr lang="es-ES" sz="1800" dirty="0"/>
              <a:t>se desplaza: arrastras, con andador, de la mano</a:t>
            </a:r>
            <a:r>
              <a:rPr lang="es-ES" sz="1800" dirty="0" smtClean="0"/>
              <a:t>.</a:t>
            </a:r>
            <a:endParaRPr lang="es-ES" sz="1800" dirty="0"/>
          </a:p>
          <a:p>
            <a:pPr lvl="0">
              <a:buFont typeface="Wingdings" pitchFamily="2" charset="2"/>
              <a:buChar char="Ø"/>
            </a:pPr>
            <a:r>
              <a:rPr lang="es-ES" sz="1800" dirty="0" smtClean="0"/>
              <a:t>Presenta </a:t>
            </a:r>
            <a:r>
              <a:rPr lang="es-ES" sz="1800" dirty="0"/>
              <a:t>movimientos involuntarios, reacciones asociadas. 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dirty="0"/>
              <a:t> Cómo es su control postural: se le cae la cabeza, se va hacia adelante, para los lados... 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dirty="0" smtClean="0"/>
              <a:t>Cómo </a:t>
            </a:r>
            <a:r>
              <a:rPr lang="es-ES" sz="1800" dirty="0"/>
              <a:t>usa el material didáctico: coge él solo el material, hay que acercárselo, usa las dos manos, qué material manipula mejor</a:t>
            </a:r>
            <a:r>
              <a:rPr lang="es-ES" sz="1800" dirty="0" smtClean="0"/>
              <a:t>.</a:t>
            </a:r>
            <a:endParaRPr lang="es-ES" sz="1800" dirty="0"/>
          </a:p>
          <a:p>
            <a:pPr lvl="0">
              <a:buFont typeface="Wingdings" pitchFamily="2" charset="2"/>
              <a:buChar char="Ø"/>
            </a:pPr>
            <a:r>
              <a:rPr lang="es-ES" sz="1800" dirty="0" smtClean="0"/>
              <a:t>Cómo </a:t>
            </a:r>
            <a:r>
              <a:rPr lang="es-ES" sz="1800" dirty="0"/>
              <a:t>es su destreza manual: </a:t>
            </a:r>
            <a:endParaRPr lang="es-ES" sz="1800" dirty="0" smtClean="0"/>
          </a:p>
          <a:p>
            <a:pPr marL="0" lvl="0" indent="0"/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19577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encrypted-tbn2.gstatic.com/images?q=tbn:ANd9GcTdQfO8bU-eJLtF236gug120GaPsY60i_5zIndqo3R2IpX9esx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5283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4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92488" cy="5832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lvl="0" indent="0"/>
            <a:r>
              <a:rPr lang="es-ES" sz="3400" dirty="0" smtClean="0"/>
              <a:t>El niño con PC  puede presentar: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400" dirty="0" smtClean="0"/>
              <a:t>problemas </a:t>
            </a:r>
            <a:r>
              <a:rPr lang="es-ES" sz="3400" dirty="0"/>
              <a:t>en el área del lenguaje oral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400" dirty="0"/>
              <a:t>desórdenes en el control de la respiración 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400" dirty="0"/>
              <a:t>deficiente funcionamiento del aparato </a:t>
            </a:r>
            <a:r>
              <a:rPr lang="es-ES" sz="3400" dirty="0" smtClean="0"/>
              <a:t>fonador</a:t>
            </a:r>
          </a:p>
          <a:p>
            <a:pPr lvl="0"/>
            <a:r>
              <a:rPr lang="es-ES" sz="3400" dirty="0">
                <a:solidFill>
                  <a:srgbClr val="0070C0"/>
                </a:solidFill>
              </a:rPr>
              <a:t>Para una primera evaluación de la comunicación se sugiere la observación y el registro de indicadores como: </a:t>
            </a:r>
            <a:endParaRPr lang="es-ES" sz="3400" dirty="0" smtClean="0">
              <a:solidFill>
                <a:srgbClr val="0070C0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400" dirty="0" smtClean="0"/>
              <a:t>Diferenc</a:t>
            </a:r>
            <a:r>
              <a:rPr lang="es-ES" sz="3300" dirty="0" smtClean="0"/>
              <a:t>ia </a:t>
            </a:r>
            <a:r>
              <a:rPr lang="es-ES" sz="3300" dirty="0"/>
              <a:t>entre personas familiares y </a:t>
            </a:r>
            <a:r>
              <a:rPr lang="es-ES" sz="3300" dirty="0" smtClean="0"/>
              <a:t>extraños</a:t>
            </a:r>
            <a:r>
              <a:rPr lang="es-ES" sz="3300" dirty="0"/>
              <a:t>. </a:t>
            </a:r>
            <a:endParaRPr lang="es-ES" sz="3300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300" dirty="0" smtClean="0"/>
              <a:t> </a:t>
            </a:r>
            <a:r>
              <a:rPr lang="es-ES" sz="3300" dirty="0"/>
              <a:t>Reconoce objetos familiares. </a:t>
            </a:r>
            <a:endParaRPr lang="es-ES" sz="3300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300" dirty="0" smtClean="0"/>
              <a:t>Comprende </a:t>
            </a:r>
            <a:r>
              <a:rPr lang="es-ES" sz="3300" dirty="0"/>
              <a:t>mensajes sencillos. </a:t>
            </a:r>
            <a:endParaRPr lang="es-ES" sz="3300" dirty="0" smtClean="0"/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300" dirty="0" smtClean="0"/>
              <a:t>Tiene </a:t>
            </a:r>
            <a:r>
              <a:rPr lang="es-ES" sz="3300" dirty="0"/>
              <a:t>lenguaje oral.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300" dirty="0" smtClean="0"/>
              <a:t>Presenta </a:t>
            </a:r>
            <a:r>
              <a:rPr lang="es-ES" sz="3300" dirty="0"/>
              <a:t>dificultades orales motoras: sacar la lengua, babeo, cerrar la boca</a:t>
            </a:r>
            <a:r>
              <a:rPr lang="es-ES" sz="3300" dirty="0" smtClean="0"/>
              <a:t>...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300" dirty="0" smtClean="0"/>
              <a:t>.Se </a:t>
            </a:r>
            <a:r>
              <a:rPr lang="es-ES" sz="3300" dirty="0"/>
              <a:t>comunica con: sonidos, palabras sueltas, mirada, señalando, gestos naturales (cabeza, manos).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s-ES" sz="3300" dirty="0" smtClean="0"/>
              <a:t>Expresa </a:t>
            </a:r>
            <a:r>
              <a:rPr lang="es-ES" sz="3300" dirty="0"/>
              <a:t>sus sentimientos: alegría, tristeza o enfado. 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S" b="1" dirty="0" smtClean="0">
                <a:solidFill>
                  <a:srgbClr val="0070C0"/>
                </a:solidFill>
              </a:rPr>
              <a:t>COMUNICACIÓN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5" name="AutoShape 2" descr="data:image/jpeg;base64,/9j/4AAQSkZJRgABAQAAAQABAAD/2wCEAAkGBxQSEhQUEhQWFhUXFxoYFxgYFxgaGhgXGxgYFxgeGBgYHCggGBwlHBUYITEhJSkrLi4uGB8zODMsNygtLiwBCgoKDg0OGhAQGy8kICQsLCw0Niw0LDQsLCwsLCwsLCwsLSwsLCwsLCwsLCwsLCwsLDQsLCwsLCwsLCwsLCwsLP/AABEIAH8BjAMBIgACEQEDEQH/xAAcAAACAgMBAQAAAAAAAAAAAAAFBgQHAAIDAQj/xABJEAACAQIDBQUFBQUGBAQHAAABAhEAAwQSIQUGMUFRImFxgZETMqGxwQcjQtHwFFJicuEzgpKiwvEWQ7LSFSQ0U0Rjc3SDk6P/xAAaAQACAwEBAAAAAAAAAAAAAAADBAABAgUG/8QAMxEAAgIBBAADBQcDBQAAAAAAAQIAAxEEEiExBUFREyJhgfAUMnGRobHRQsHhBhUjgvH/2gAMAwEAAhEDEQA/AG7fDAZsQzSNQP8AppTvYDsWY5tHxqz9sYIOxbnpy7qW7mzuzYBH/OI+LUUGZxNvs6wpt372nG2Pgw/OrAoFsPB+zvPHNfqKO1hu5oTKysmsrMkyK1I50K2nvTgsO+S/irFt+OVrigx3iZFStmbWsYlS2HvW7q8CbbqwHjlOlUZJ11IPDwryxdBB5HgfKu+XhUQAFmj9E/r4VmUZ1uvBnwGlbq/xrXOQQDzHHlXYVMSTFNe1lZWhLmVTGIMbfu//AHNr420/Ornql9uDLt65338MfVLYqxKMt415XrV4TVS5hqXUKamLVyT2srKypJFrZlsDH4/v/Z2//lk/0UXa3QjCGNp4sdcNhm/z4hf9NHDUlSKUrnZTsjwqSwrlbGnr86rEkyK2ArIrYVJcyK0Uds+A/wBVdQK1A7X936/1qpJtFZW1ZVyTyvK2rKkk1rK9rKqSRNpLNp/5T+dd0Og8K1xayj/yn5VmGMov8o+VSSbmkjfXB3GfNa99BnXxIj6GnioONRcwMa5SCeo5D5+tCuGVhaW2tE7czD3Sge9fZ3PvKNFTnGsknXXWKdba6UM2bZRJC6DMT5k0XQ0BB5w9hg7amz1uqQwqrd4t3GsuWHA61cTUu7zWA9s901bDHMutvIylrqkBhzX/AHrTBYokweehqQ4kv0nL6CoVtIuR1+tbHUpu4QJkOD+7+vpQayJkdaJq/v8A8lDMCO0B1/KoJlppiUzWD1Vh+R+lD7GIIFGCPu7/APKpoB4URRkQZ4M+xry0EuW5Fv8AhxB/6moxi55UEs22114XT65jTAgIctW4Ynu/Ku5qBZ9p7QcMsGfHSPrVX/bHvy9sthMO2XSLrqdST+AEagAcY6xy1yeJcMb8falZwpNnClb9/gSNbds/xEHtt/CPMiqc2rt3G4x896/efWAFYqoE8FRIUek0Iw6TA4VbP2Z7satdvJNsoPZ5tQc0qdPBf81YdsTaJnuVfa2FduHsIxnkAT6xzo3sHB7Q2feXEWbZBXipmGU8VYAyR+Qq9MY9m0vaKWx5KKX79y1dkW3DHlBpdrmHUZSlCOcwnuTvocfbYsi276NBthpOXqQdQPH60xWMQC5BBk9KqvYai1tKy6OoJLW7gmMyspMd5zBSKtXZlmGJ/wB6Ij7hFLayjYku5aBIk14birpOvGu3E8tKjNh1ZjJkg9IjmBpxokwZ7+3pwzrPeRW6YtToGX1Fa4nBK6kEAHrGoNLuHwzpdAI4ONeomioA0yzERpLx0qlt9r629sXbjEKqnDuTyAAWSfSrO3hVswIBKhZJAPU8aonf6+tzF3QpJ90HxVQPhrUIwMywctiNW9H2wEkpgbfd7W4OPeqcQPHXupMv7+7RmTiWGs6Ko+k0DFiCD3wPr8jWYkroDqTyHIViFxMxu8eIvNN29ec8puNp/KAYXyoxsn7ScfhWU28Q91BE2759osdMzdoeRFEtzdxDf+9vKQnIdaJ7zbg2ChayCjjzB8aCb1BxCihiJbG4e99raeGF62Mrqct22TJR+PHmp4g8/EEUyV86fYbi3s7UayTAuW3R16snbU+IhvJjX0RRxFzxF8CNq3f4sHa/y3r3/dRo0CvmNqr/ABYJv8t5f++jhq5QmjVyt8PM/OurVyTn4mqlzatXuBQSdABJrage2vvgbYJCcDGhbzHAUN3CDJhEQscCL21PtOw9pygD3CDEJEDxbmfChx+1lQ0jC3SsROcT6FfrQPezYK4aMq9k8NKUbgYaDmPhxHh0oa2boVqQst7Bfa7gHIFz2tkn99JX1Qn5U7bO2havoLlm4txDwZSCD5ivlHGWiDqI+NGtzt5b2Buh7R7JIz257LjvHIxwPEUXMCRPp6vKi7J2gmIs271sylxQw+oPeDI8qlmtTM8ryvaypJNLg0I7jXHBf2aeAqRUbAf2a+Y+JqSSRSlvXj8ZaY+ww4df/cMlQsa9lddO+Kba0uqCpB4EGfDnWHXcMQlb7GzjMrvbOKuWF9t7ZATq2Y5VJ/h6UX3U3jXE255jRh+U8Qeta7ewea0LltLbPb1TOCVUxBbKPeIEmNJ4SK12Zs1UtKwYtckszaCZ5QNAo4ADhFJAY5EfYhlh+7iaWd5dpBbTa8ortj8JmVbys2ZJkZjlK8+zwnvqs98NtF+wp4nWr5JxK2BRmB8TjBmCjhJPr+hXO5e+98PoIocj9oseAPyrEuGZo0XMJpc+7uHrC/Ak/MV5g7fankAfkBWt8ZVS3zOp8TW1y8Ftt3mB3gcakvE8vHLYvHmQB8vzoOmFYjSp+MxGVEVvxmSO6p2Dx1vKJA/WlaBIHExgEz6fxAoVY/H/APUNd9o7QC3Ba1zZc/DlJXjw5VE2dfzNcH8TfKmh1FoXst2vL618v79WWGMvZxBF24Cuv75jj1EGvpLCYz71V/eBHoCfpVT/AGu7D/8APo6j/wBSFAMaG4CtsyeWmT1rDcTQ5ldYKx1GnH8quzYm37dvC2Qs3HKA5VjsiNC7HS2NOdVx/wAI3intLNwXQ2oJttbJUc7eeQ+vMx4Gnj7NsJaFiHtzdUkkvqSCTBWfAgxwIoTPXtz2fT+f4H5xgVuCVIx9fX8SPtTajQxvLaucCi27jBV6521LNwOgA10mJofupeYPcutaGbhaVZgudAJaJ1jxqzMQ9vKcyj0pW3furexF5xC2rOin+IzmMnhA+ZpYnJjC/dME75bpeznEhldjDPbJCQetsgco4Hj1pr3J257bC2/ZEPfzKHUsWhc/aZiCcoyBoPAkAUjb0vhmZ7iYl3YnViXZSV1hWAygDoNKP/ZFtUk3rEDQe0nvlV9CCPSiVt72IO+k7M+ksutq4Zi3LXrXXDrAijxGbxWty0rRIBjUVuRXhStYMuQ9r7QFizdutwRGb0Gg8zpXzBculrrs3GdfHmfMzV8/ajeZcG6LPbBJ/lXX4sVHgTXzxaukAE/iM+X+9Z5zLE2xj9/L58flU/c7Y37ZjraH3B2mPcBMedBL761bn2VbMCWVvficMfKSPp8axa+1YapcnPpH3GZLdoSVRFECSFAHClzF4pGHZdWBPEEEfChO/hxOViIgiIhifAnKQBQLc3da9ew9677jAEIIIDmOJ7taVIDDMaX3e5vubgQm8NkqQQVuMY5H2TqQemhBq/DVHfZBsi8cct26cotBzkykEl1ZSe+NPWrzin6/uiIWj3jFfaWm1sJ/FhMSPS5hj9aPmg22rcbQwLfwYlPVbbf6KNGtwYnNq4rxPj9BXVq5A6t+uVUZc5Y+9kts3QUC2NjEurmU5geDAdkjllPMUXxV4nQRHfz5fWvMJgggAApSw7m4jdY2rzIW2NlJiLTJcXMI06gxxB5GqLxuz3t3mQmRJgn699fRRPKkzfTYqOs2klywkyAF1zFjPHhEDrWSdvIhEwxwYgrugL+DfEI5zIGJEjUKJIyxK6ajU+VIr2ip6jkasbbGKOGtPZRjnuq1uJkgHRj3aaDx7qrx3iV5CP60SpiRzM6hApGJbf2NbyBVbB3WA7We0SeMxmUT36jxNWzXyVgsYyOrqYZTI+lfRm428v7XZUk9qO6QQNQ0cTzB5jpRgfKKkecaKysrK1MzKjYL3fBm+dSKjYP8f87VJJIqLtG5CEczp+fwqTQ7abaxPL5/7fGsOcLmaQZMi4NCAVbhy7xUC7ZNrMVBK9BrH9KkXMcrCOBFe2L8UhuHUewRzIOFc3MOSQRM6HTrVG7UXLibqt+CfzFXxtXFjI1UntPANfxN4gjKTB66VqsjM2QSvzi+12YnhXWziApHOOVGtpbKT2YVdCvA0OXZOg69aMGBEGa2EhftrFyTxNeHESwnUDlRC9ss6acfjTNutuM1xw94Qg5GZPwoyrmZ9k3nAGA3axGNl0ExpxAAo/h/syu5RmxFsNEkBSYPSZ1qy8Ph1tqERQByC8PPr48B31p+2KZyhm14qJHrImihRCeyXMaMXhC2NDT2f2YiNePtAQenCfWvdnYXLeud5+aLRR8ouAlgGKwBPETJMeYrwAS7DqPgAKvPE5shjARdtt0Y/FHH1qNvnsL9rw8JAvW2F2yTyuLwHgRI8+6jF7EAFR+8wHqCfpUHaW37Fhgtx+10Akjx5CsOygZYzdaMxwgyfhEHYjDG27AW41sWSRcsq+Uq6mVDRqVB5dI76ZDiFVxblc+XMwHfoTHLWqz342XYfF3MVhrl1Ce0cqwA34mmZgkTHWaNbsbPW4y4i2xDQVdSZhogg+evpXPcr/SczqBH25sGI27UvSpjjGlIV/drGGyGwzWm7eZrNycrHQgyPfgz2W0o/tTFNb94SO6pmyNvWWGTMFPfWVbDZMhUhOJWLYba1gFTdRreZibQupl7Xvdh4hYJEU8/YvhSGvs/K3bE+JJ/0is3pt2GgswLcuFNf2c4LJhg8a3CWY9QCVSO6BPnTKNuaAuASvjzjXb005cq9JifKsUamsUanypmITYGvaysrUkTPtDtZlZSQFOGvkSY7YXKB5i4x/8Axzyr5yvHVR0yj5V9K76Kt6zetaEt7NFn8LFwJkfzn5czVB72bv3sJf8AvQMrNmV1BCGeQB90j92skHuWD5QFi01PlV0/ZoynAWzPuyPiTVN4pZLU6fZxt5Utth2MHMSvQg/UH50vqFyuYzQfexHvebei1aXLPa6VD2TvNesYUO9hna45I7XuoYAlInhr50L2jsQ4m4rOxCqDGU6zMzXu1RbtQrC45MR95cI0I4jN0BHnSqnz847tGMRi+za7dvYy/cICogg+LgEAf4Sf96s2qt+yPGj9q2hbHuoLJ/vE3c3fzUd0VaVdCpcKJzbm3OYA3jMYnZ5637i+uHun/TRY0H3sX7zZ7fu4wf5sPiF/1UYNFgZzauPM+A+tdmrj+I+A+tUZIs4spYuezi0ucwhdxbZ2btQoVSbhHCePDiaYEvQuvHgfHnXLEWFN5HZRKqQrECVnjHTQCo2OxSxoaUf3Oo6DvAnt3F0I2zYuXUi3cNsnWQAeHcfKstXMx1NLm/29Zw1r7mMzdlWOvjlHPxOnjQcloXG3mJe8tu3hJHtPaX3nU8RPEmkpjXpuNdZnclmOpJ1NGdk7vG6yC5cW0LhhM06k8JI0UHWJ6cuNOVVHoRW63ecmAVftacqs37LNqm3fW3yuEEdzAwfVSaWjusrPksX7V1olch94ZivGSAeEA6mdOFS90Js4uzn/AAXQrd2uRge8H5VqxGXGRMKQcz6PFZWiHStq1BzKjYY9q5/N9BUkmotj37nivyqpJIpc3jvBbiAsoLg5ROpy8dPOmKkHe7Za37wufiTVSAZAGvZjme/qe+sWJvXEY0wJeS7aCe+iOHSaXNnYyWW257USJ0J0Hr4imPDKa5prZWxiOOMQRvJbYIYHCq/wOGPaJ4sZ9at3E2wwgjxpG2jscpdAXVDw7u6jCl1BJEtHyMQHhNltcnTnRvD7tKoBb9etHsDZSwmZuPTv/XpWuKvEnkCVYiQSQeWnTl19TRqai3J6l5LH4SJs7ZFsNnI4cOXTgJ4ctRy76K3GCjuGp/Uwa0toLShZOnMzqeZJMAf4q5tlZgXcBRqAGABPIsYgju4eNO4lnkzxbftNbmizIWYnoWnj4V3jpw7hXe3bGrTM68wPgIrXLPL/ACz8QTUmCYQ3zxfsrllu5x/01Bwm3ywZVIktA8wtcvtXfKuHPVnHwWknZWN++UA8bifSr/pnJHcfMRjLkSdGU9kg84ILD1ilnaDtwMmf1rTFtEaaUAxwI1Inwj51wL7msfmej0VSovEVL+Iewxe25j8Vs6iOq9D3cxWbH20MNeBQg2b44DgtwDv4GPgBU/a+G9pblRldeXGRypAvExdtGQQc6joefyo1WGjN2CuDLTxuN9ouhpN2pjGLFR8KFYTbj5MrGD161vbvDjM0QJgxA5URv3R2xsrDCccHe+W/FbZ7SrygcCfEGru2XjLd61bu2SGtuoKERGUjThXyrizmB04007k7+39nhbX9rYHG2TGUkyxtt+HjwOnhxplXCxF6HsyRPooitUOp8vlQ3d7b9nG2hesNK8GB0ZG5qw5HWp63BDH9aCjZHcTIIODO1R8deyISOPAeNa2carPk1mJ/XrUTauKQwgZSwOqggkacxxHGtAzIO4ZEgthwykHnzHEGZBHeCAaUt/MP7XC3rd5IaM9q4BKl1Ggke4SBEHrEnjTtbTSoe1bYyEOJRhBH650aZnzL+96g9RpW2HtdsweB4iumPw/s71y3M5GKg/vKDAPmNalYTZr5RdGqkGRPAaa+RMGlnHEYrPMMYPee9ZiTmjr+tazaX2ks4gW4jwg+J/pQ65s65cGgoUN3r1y8tm0he4wmByA4kk8FHU0uq19mMu1g6jZuBtO5aXE3wxW47zmGmupMddWOnDSrQ3W36dlC3wH1IzLo0d44HyilHdnc1bFkpibyyTJFscNOGY8fQU3YvbNmAoJMaAAKBpwgAGk7PGKVIFY3euP7ev7fGRPD7n8of3pvq1rC3FMr+1WCD/M2T/XRo1W+J2wSuTI5RWV4yGAysGU+7pBAPlXdd/HX3gG7iIPwiiJ4tWxwUYfiP8wv+0ajsYMfGrife8vr/Whe728KYsOVXKVidZ4z6cD+uBNj2h4H5iuirhhkdTn2VtWxRxgiD9u4K7dQCy6qwn3pgg94mPSkbbG2LmHOS9bK5SFJmV1BI7Q01iQDrA4VYWNxGUaQCeBPADmx7gPjA51Uu/WPGJt+ytCFtuz53GjRK3Llxp058RJCmBGU1k0e0PEJXeUGPKOGy0W4ivOjfHj8NKqb7RNoe3xbZCDbtjIsHTT3o8zHlXbC7euW8EcOxcMcotN7spJIBJ90dnzECgqFiD7QEspIY8ZYE8+ZnvrCUFPeM3Zbu4E5YKxqRqSvaMAcgTz0AEfHgeFF8DspWu5bq3LhaPaW17bAs0BLaAgK8Hi0xqcoAmuGxdl37vtDZQN7M2857JK5mJkKeMETI/dqwdibNFu4l5idWf2a+0tpcRkB9qvsk4gOdZdRAJbWJ6dAUJu8/wD2J2E5xFVN2LVwOiWz2WM5LTK1p5yqty7euEXB2oItgwdfHXHWb3ZvSbjTFxipDgqJQvHZjLbkEc+vEm8LYwwJdU7eR7d25ZBsoS40VsNcYSARJC9lssyCKhYiw6AWbtwAMAUYNcAMZ4LAxmBMgzmHZMTAnNlYIIlq2DmXZsfFi9YtXB+NFf8AxKCfjNTKrX7J94tGwN5h7S2zezn8S8YHrmA6HuqyqUE0RMqGjgXLkmBlU/A1KNBdoXZeVJjQaDjE+o/U1YGZpELHE6Y3ag1AYAehPrwoBtnHpaSXuKo6Ez8ZBOngI11FSryiCSqnvgfA/WNeU0G2pgRcQhYIj3ek8xMx8zw7XLeMTpVVqOoH2Fsz9qdLqNltJcJzLxOXgoiBzjhpw7zYAaOFK2wNoCyiW3AX3oiBLZjII5GNRIE699MRadRx+H61+PUmsgDMluS3M7Kc3P6/Hr6eFQtoodAoE+9JJgAd/Cu63p0HHmDxHdrP6NblBzjXr9OZ8zWoLoxTwOKN68QV0SeMxmngoYdrrI5xqeUnCuWvuxnIJCiACSInqY5cOJ1ohi8Eqksk9riIZgY7oI8qE7N/E2UrxVQ5WYkknWANehq42rBlMmam6gGg1JiAfhBjyHnRNLYHADxjX1Op9a54K1EkiCT3fPnw6mpLtHTwn86qAY5M5PbHIAeGUVHYweAPkPyqRnHKR4H9ComIkn9f1qSCB/tJ3mw+Lt2hh3LFGJMgjQgDnxpY3T7eKAjRFF1j4GFHmxHkDUQbGxZ4WL3/AOpvyo7sDZd2wjtcRkuOQIYQciyRp3lj6UDU2ezqJES0lXtLQsbsdf4sTChRqfCfrQPG4tj7iseU/TppzPAVMxsv7Je8Fu+FkVINkCBHCuCSM5noUwgEWsVZvkdhQviQfjpSHtrD3FxIuXFILdltI17uRkfKrgZa4YjDK4h1UjoQDRa79nlI/vSlrHZfKeBqWmHUnTTrFWHjN0cK+uQqeqsR8OHwqJZ3HzEm29w+IWPXT86YF6t1IMKPe6iVbwck6mub4cLzp7/4BxAOjIZ65h9KO7A3Ct2mFzEsLjAyFA7C+IPvHx0ogMG91QXMEfZZdxOEum41m6cNdTKYAEsNUYBiO8T/ABVZf/jzOMq4a9lJguTaga8YFwnTwrVgYBHaUfLuqHtLHpbtvcR8uUEkeHIiiLYwE5Vqi5s47kbePbHsUu3EbtKhXsxmUsAoMHhEz5UlbSL2Hs461rJhx16hvEV03j21bv4UYq0vazBLqSwzQfdJUgkcxXbYBa7bexfsNZF0FrSurASOGXPqRWHJYhp0fCqRpkcHkE8jzK4wR8fWWbszG27yK9tgQyggSJEidRyNd8RbBBB1B4iqK2ts7IytaHbEh1Q9oZZ7ZA1XSAfLrTPuHvld9oMPfJuqw7DMe0p6FuLA9+opxNQD3AajwVlqNtTZA7HR/wAxa+0PYAw+JLKCVuqxmOBWJ4c4Pnx61F2HmtW86oLkRmU6dhoBIPWI48Yp5+0DFWmtyRDIc0HgR7rQf5WNA9hYYI7jijW8yHqrf1BHlR1KtyJxiCvBnXZGz5uBEUgMewGGq8yp6gDUHmPCtcZtFLGNvWbJGZbNq3mH4mDO9wT1l10/gjlRnal26ypZwn9q6/eONClrhAP4SSDrxgacaiYHchbKk3O03HTgOM0vdpFdWX1jFWrZGViM4/WChjVuOoa4wbNqCJDCeRnT0pvu7NWw1t50DKT6iaiWdk2WYF7YOoiRqCD1GvEUb3iUG3DCQSARJEidRI1HiK8v4pW+mtoQEYJPl+Hc6x1td7ZQMPUE/t9CQsZtkFrhAIzJkEGSYkgwvDRqCbx7Q9uU9ohtqts5S6kS0r+Yjz6Uv7d242FY5VIEgAaj1P1qJb3ou37ZV8uUmSJn9cK6+GdfehK9lThk8uo9/ZXb+6v3P3nCTy7Kzp/jFOrN2l8D9KVPsyX/AMiDya7cI9Qv+k0z3D2k8T8j+VdGoBUAE42rta25nbsmL2+5c2bmW4tsBVXtCc2csuUd5YpyPCIM0itjLC2vaXrBBe57MqFXNdChHLXFa5J1YzMzJGgzZrF3qxK27YJjO5yWwQT94JZT2QSAAGJIEgTGtVfew7u+Iz4pkN0XCpuILcqydsJbJgrkdiGBSXK6EzlcpIA5irCa77LbjPaW3ctuwLvC/cZYQDKJykyvI6NoOdK+OxQJyqEVfei2rKnASVV+0Jjgeppx2xicIVNw2VsXhle6GJuWntG2qAgqD7Nu2VCryZjJPBE2ldUEgAAHtadDEDUmAANB+dVYPd49ZpTzJuzdqHDs5DMMzAQvNlzBZPQF9Y1gnuq0lve2VbX7McQtwLedXdUVUDDL7ZlAVLeZWaGDO0tKjWqpw+yr5a1mQqjEuC4hQq9rMx4geOuoiZFWBu7s9SEte0e43tAXHtWHs7rSMzDT2qAABEB1LkmZ0LWGVDBtgmcsfbU3iMOhRRIa+2OW5amMpz2nICrqYIgjkvKom2vb28oYOAsFc4WGkRIyjsEskzwkEiAwktjb4vJiS92+9h7gQnEuyHD31Adc9v2aMAwhexmAkMRpXC1c9paKF87BcoDtDgAGAFy5XHZcaRpHMsxIWbHMmBEjaeKa3ctuk27qazBBBU5k4aEAZQCOIma+g93dtricJZxJhc6AsJ0V+DD/ABSKprZu4V/EN7S45tW+jLLkRyWQFHDiRz5VZOxNmrhMOli0zFUnVm1zEyxMAAceEcj01SYZbMaSksBmGMVtH2milwvCMrLmOh94xOnIHnz4VDuNl5afrkeY8PEAa1GxDnU5u0BPcR0jzPqR4xEuCW6GTBPMTOvrrxGp1ME6HEeSoAcSXeYMDHn6fl8OYXis3NoBlZrZIiRxHePjHKOHUae3dt21LC6HBU8ucRxB5zmJ6eOtDd2t2r20Gz9qzhi7EuZzOMx7NsH4sZHiZrBYQpIrXLQ/Y2bNqyzHgi90ggFpLAQOXDWfxECIuD3lNm4tpyrhicrLPZy6asT2hJIka8edFtpYJRdGH19kiiFk6qoGRW/eAn3dZ6Gk7G52uAuNSHJPugns+gAAAAqMeJtBvXmWRbvBhPXXy7vHjAHyrs0Rp+ukUu7p40PbIMFkIUxPDgOMT4fSjfAEcemunDr001PpVqciKsuDicWvZiwtkZhozRIXu094906c+lR7uzTDBbjBj+IqvEdwj0qbbUKAAIjkP1xn69K2c6E6QBx5df1+Zq5M46kTDYpjIfivFhKjxgmNfOpBckaEn6/KohvA5Q0SAC3ZManuPECK9S5qYk9Zgz36cvEVJorNncf06etQ7pM13vOPyqG1z9SB86mZBH2aQd58RmvvqdDlAmBpp515b3yvZlnJqR2QImeUkmoeNJe4zdWJ9TNcnXWhlAE34ZURYWPpJOybs6H8MkeBB+tEbmoBoFhwfeB1NS7mNMARw4kVzszpWVktkSWTXoFRLONVtDoalK3fQzMkYgvePHCzZZpysYRCOIZjEiegk+VPOCe0qKqRlAAHhVIfadjyL9lNYCZ45SzET4wtQLG/V9UCATAgEt/Sunp62VAR5xTUYc7c9T6FLA8KH7Q2xYsCbrBRVLbL+0TE2WlwtxW/CZkdCG+lSrm8i4zOSCCB7p10mONEbeMcQVGmD2ismPe1t5GQe1wxVrUSQTo5P7vQ0k7ybfe/cW4nukQEHMHiCOZoVgEzMys5W3GoHM8vDhRzAPZsHNbAzDgxkkdY6UvZeE4xkytddTorDX2w+uZA2Azy1m5b+6Y5gcpBVo4n97uHcKdd4NttfVCA5e02dTlA/mBjqPiBQg7x3ORJ8jXO7t+9lzcupED15+ApdrbrW90YH13OfRfq9VqEahPun5fHJ476nXe9xmw+NssA1wa8PeAg6cwQY86C7m4c3cdYUcFbO3cq6/EwPOg2Nxckmf6c9ByFNX2V7RtJcuhhDsAQ3VRxA89f9q6HQns9U3sdMUXk4x8vIfLMtW4i91R32PbbXKJ4adDxqDitroOBmtcPvHa4Fo8dKyHAPc8r7NyOoSw2x1tklOySACZnQEkDXvY+tdr2GLKVLwCCOU6iNKgYrbAKTbdQe8iD50s/8ehXKOyAgx70/LT40vqNXqUOKkLD1zKWgHvAjbsvYyYe2LauzKoAUOQ0AdDE1H20TC5YJzLAPCZ0qJh95lcSLls92v5GuF/eu2BNwZR1PAVw9fZq7ra2tqZdvWc89dZmqAvJQg/hiCd42fKVZBI4wVJ9CaRX2iEfW0fQD61YmLx2Eu6MBJ1gErPiBE0tbw5bAFy0lspIB7IBBPCTzBrrafWK7bGUq3oY2udsD7K3gu4S8MQls+zAh1M5WB8NAeh61cGztrJibNq/aD5XGYBlKmCCNQfHiJB4iQarPdS5Zv4lrmNIZba50txKM06SOccYP0qx8PvnhCoztlPSCY/wzXVFgAxnEWs01ljblUkfAQFvvgLuKAKKIVHXIWYBixUgkrBkZRGojXroiYDZ93s2HsNatz2gtpmVmIy++pLM5ZjGsDMeEAi2bm9eBb/m/wCR/wDtoJvPtjDXbSi1eh1YlSAwyzbe3JBHaADnTrFMUaradrEEQVmhtIyK2HyP8RI2tgbWHUWcDdVr9y7DoUZTYW1rIV55jMXbiMuUazQV/vlxDX4LBgzstu2CGVipUIoGnb1bTWKY9ibIN92i9OIuJkslXCmyFg2uyi6qsOTroBbGpOjxifs1w7y11rjsVymGyrBJYwBw7Rmeop/21SjLHJ+EReqxTtYEfjxK8Fq9iLjLaNk2Shu5XuW0kBEI7LNIjIgnnlkniaacLisSlrDtdX+0uW/aXcObT2yxNxG9se0kABcwA/EIYcCZwmzcFgQIRLbaLLaseQ7banhUvFbJs4pRAkK4cZSV7YEA9mJ0MeFAfXqzYxxCjSsFzAI2e2IwjPYs4bOyrluEreW4/tGNzMCoUDiVaPdcjKpBFa7s7sG3cN7EJZS6BlVbLH2WUZYYKfdaREDQekd8XgbyEBcXdt2xoLaJZAUdx9nUkXWA0xDNMCXCEA9+UKYPjQ/tasdojKaUDmGb7hfH5H9T+uA7FYrUDQdOhGojw+moih2LxjIQLkAmRoTB8AdVjjQm9jIzZiAAPnx+OnlULgRtK4VxWLlGgkHKxHI85Hjx83qBjNpAWi/MxAXiLgOkf3QvoDyFe4DZeIxWttewZm43ZXUj3TxbhyB4Uy7M3ZGGuYdixuMGaTEKvYOoHHzJrBs85T3pWMecEbI3J/aW9vicyIwEWohmGhOY8VHERxjpVg2rYVQqgBVAAAEAAaAAdKzNXhahG+pe2E5ltrWHJizvbKXEdfxKQTrGnGQCJ0POkrEKVyOUCBmKzMBswknWcuqeflVmbWwYvIFmCGkGJ7qX8VupmGlwhiQS0dox38fSKx9to63R3T6hFQBjE7D4z2N0MNVbRoYnQ84I18qdbOJlRrPDU8CORP5dwoTtDYF5BIGfTWGIY/EfOh+xdqEN7Jxl6BiT6zrRa7Ub7pzGGZbBlY5qfPx7+vqPU1yvnNA5A69CeM+Q19K0s3NP1+utaYu72Co0JME9FmW9YPwpiBA5kUXwVd11U+6Z1kSRPofWsBzBnA10EnRpiYMcD84rzGW+yVXm0+jMDXK/cyllmYMTw4cj1jQg9KmYSc7t7r+v1r8etQbmJ16eU1mNxAUFiYAEz0/X0pHxW8ZdiU0XgPAUNmk4HcM7M2ffN+2xs3FRTJZlKgQJHHvEUevmJ5zpTVidiX8s+zVT3ODp6ChVrZReczBCDwIn4g1xNQGLDIxD6K2tVJJgm02keVc7j9qBw5zRxN3GnS4p9R8xXO9u28zB8mX60DafSODU05+9Fy8xIaOMaUvYjee/h4KnOJ1Vx6ieINPyYBFkOgbvLEH4aUNxux8M85rLTOpV14/3lrddqA4YSWX5Uhf7Svd5NrW8cUuKPZ3FXK6sRBEyIbuJPEDlQUpk1IzHkBMeZ+lWW27mE5NeSdNVtt8iK9ubt5j2cYf7yN+ZptdVWowOoixOPjKuYO0GPoOJ5UW3asFXLPoCCsacep7vzp9TcC6+oxCN/cj5iuyfZ234te8FR9Kt9WpHEAhesh0bkHPMXLS2w2rMh8JH9RRWy+Gjt4l/BLQn1bSidrcxU98uwHJiCB6VwxGycMvG1P8AeI+tLnUVk8rmdR9dp7gGtT3vkf1IzBuK29h7eliwXb9++2fzFteyKX8ftN7zTcf5QO4KNBTQ+zsIf+Sw8Gn511sbHwfNLkf3a19pXoAwT+IMBtoAHxPJ+Xp+0S0VXUhAzHr3DjHWmH/wb2GHw2LsknNIuR+FwTI04AiiN6/g7ZyW7bsRrrAHr/ShOI22wtNYQBLTMWKgkmeQzdBpoImKLWxbyxHNBXftxbzz5+YOcj+4jLhsNZvDOrsesO2hImDB415jwLCF7YDngc7MYHVQSNaUdm7Texm9kQM8ZpE8Jjj4mu52vcc/eXIHcq/lUp3VWhxzj1mb/BbLAyhsA/E5/QTVtsIxm4GJ8Pzqda2jgcsvYuFuuRSP+g0SwVnDFZbGOp6C0foK437ir/Z4l2/ukV3H8efbjYJwF/0qpY/8rZ/Bv3IkbD7xEkWsPbvGeCBY/wAoH0qRds7Rc9nCXvFmX6mu2BxpB+8uvEaRxnlxFSl3l9lGYlgPekQSO6OFAs8cvY+6i/lIf9LrWcBi3zMF293doMys9uNdQWaRy5KRRkbqysXbhYSCVa0SunqePOmnC4m1cRXU3AGAI161699P/dur4f0NcLU6qy+z2jnmGpT2S+zUYEXTu+chWw6WieMI6hvGQaE3t1scvA238CoPxAp5s4lZ/wDUXD3EH860xyi6CPbad6k1hbFA5Mdp1mopG1QMfERDWztCzP3I8Ztn0hqjbR2ti2EPZ0H/AMofMCnO1sz2IJW9K/uhI1PeRW73GP4gP7qn6UO3X11nbiO16uxjuKL+REU9xNpG3jEa4mUMrLmyEQTEfKPOrcxG0QATVf3jrq5PgAK9e8SuXM8fzVhfFAOhF9bp/tVgsPBxiBd9tstfuqlpSTPAc/pTlu3iP2XCD2hUHU5QZyzrBPM/7Uv2cIi6hBPU6mpQvEcNKseKKvQMj6bdWKh0JB25vArDQiTS1h8ddxTjD2MzZjDOAxVBzJI4x0FWLszYaXQLl5UYfhBUes0bFxLXZVQo7hHyrY14C7ys5uo1C1HYnOIpYrdLEXys3AqqAAzCWaBBJUGBPjR7Y259my2dz7Z+twAgfyrwFdL+3FExNR12yz+4J+FKP4ldY3GflEW1Fj8Z/KNQyjiaw3rY50vWRcf3my+An4zXX/wotxuMR6fKtm29hkqP+xzAspUZhW7j0FQr22EH4h61Ffd1W94t5E11w27thPwyera/OgWe1bth8hBKXPliYm1M3uCfCpNsMdW0qQttV4ADwFc7t6KEvucscwgE8cdaSN7dhG64e1ow1OsajhwHGj+0NqRwrngsaoXtSWNO6K/NhwcTJ1JpORBmx7t0rluKQw46GCOM8PGpV2eYPDpz7I+pol+0qaz2ortrqyBjuWPFDnlf1gi7egyep+LlfrQbFY5eJOpgt36D6Zqa7kcxNQMRsaxc962D15T6UT7X8IxV4kjcFTKs3k2o2IPs7R7P4j1P5caj4Xda+yg9nzK/U1cCbMwyDs4S15GPpXA+xH/wq/46C+oYRhLEt5H1+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71" y="1412776"/>
            <a:ext cx="3771900" cy="1209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todossomosuno.com.mx/portal/wp-content/uploads/2014/06/paralisis-cereb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32" y="3277879"/>
            <a:ext cx="3528392" cy="25725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3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/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¿</a:t>
            </a:r>
            <a:r>
              <a:rPr lang="es-ES" b="1" dirty="0" smtClean="0">
                <a:solidFill>
                  <a:srgbClr val="0070C0"/>
                </a:solidFill>
              </a:rPr>
              <a:t>Qué ES UN ALUMNO CON DISCAPACIDAD MOTORICA?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844824"/>
            <a:ext cx="7520940" cy="357984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AutoShape 2" descr="data:image/jpeg;base64,/9j/4AAQSkZJRgABAQAAAQABAAD/2wCEAAkGBxQTEhUTExQWFhQWGBgaGBgYGBcbGBccGRgfHBoaGhgcHCggHBwlHB0cITEhJSkrLi8uGB8zODMsNygtLisBCgoKDg0OGxAQGzQlICQ4NzQ0LDQuLDQsNCw0LCw0LCwsLCwsLCwsLCwsLCwsLCwsLCwsLCwsLCwsLCwsLCwsLP/AABEIAMABAAMBIgACEQEDEQH/xAAcAAACAwEBAQEAAAAAAAAAAAAFBgMEBwIBAAj/xABCEAABAwEFBQUFBgQGAgMBAAABAgMRAAQFEiExBkFRYXETIoGRoQcyscHRFCNCUuHwM2Jy8RYkQ4KishWSVHPCF//EABoBAAIDAQEAAAAAAAAAAAAAAAMEAAECBQb/xAAxEQACAgEEAQEGBQMFAAAAAAABAgARAwQSITFBURMiYXGhsQUUIzKRQsHwM4HR4fH/2gAMAwEAAhEDEQA/AAe3e1T/AG62W1KbQgx3TBUeu6kZdpWTmtRP9Ro1tfakuWp5SSCCowRplG+gKFVsChMiNuz+19pYKQVl1CY7qzoBwVqPWtruS8kWhlLyNFag6pO8HmK/NrTpmtY9lFtONbc91SZjgRvHhVMtiWODNLUYSTyqxaKhCZy45edTAyhJ4pHwoBmxKlrswcQpCtFAg+NKDVzWcrS6m0OBSRAlAMZ7x6U7AVELta3to/8AUfKoCR1I27xFH/CrClY0vqCsz7hE4s8xOddsbNAOtn7UJS4FABspxkbteFOCbta1wD1+teJsDYVITEGRmdf38atbMwWcekJI0ri3JltQ5Gu2dKmTVmaEUEPJcUnCrvYYVHEDfIzOtcXdtBZRaGkdugKT2gMkCAQOQGopS9r22rqXvsVncKEpH3qkmFFR/BO4AaxxrJ3nIEUeyw5llx4E/WFoQHkgoUlSTvByPQiqjF3hLkgjEBmMU5TrEdawf2e7XOWFxOf3C1QtMZZcOCs62W9r5GKW88TaVJMGFAzvGhHzoZE1isnaPMa68XoaSHbyLp7MqUMk5pkpEcY4/Kh942S0NiA9IO9JUDy7ukGslhCjTHyajw+sY0cAKpM3ugj+YzOXPLPpXNsezPIUGQUBEzCiBlP8xnKqJgsa2YaF44lAAaz6a166oz5HzJqiFBSwE6BJ3zvA/fWqzd5odchtWaRzyjKedKvkXcwPj7wvs27UT69mwQRJlKcXLSPlQy8kAFlnFKVEkgic0gH0JqzeOIlSUwVKECdAJEjLWdPE1UvZ378JThHZJCiSJyO4cBFb09kE+PE0LFQjYmilCQVFWuZ1OdW2XICulDrqtSnEYlEamIECKslfdpndfMUdSDRnIVVexGXnD+VKE+ck/KpMVRXR/qK/M4f+ICfkayxkUTq9X4U2P6lHwGXxrPrjtDzjzhZKQtUla1SezBOQA3n6Ub9oF4qbKQgkKgCRrmST8BWd2dWEkqWpsTBiZMa5TW8XU2epqbSg2iCoqO9SjmTxNI+0CluvgNqUUYgAmchnnyOdd7PWWyWheFx98GNAEif9xJ3cqP7eC7w0gMPQ6CiGwoFAjIlQGhiiEG5VryBM0uqwId7UEnEmCI4GQcv3rVc3bElKp+PiKr3Xbuxfx6jMKHI/v0pxsFkZcxKBGkgz6UDIzDqExqrdxOWkhWYzordl4uWch5JKCCIPHl4irxsCEOd4yAd8fGgF/W8Ovqwe4ICecb+s/Krx5N3ErJj28zWbh9q7a1BL7ZSSffGniK0uxOBTKSCCM8xpAOtflGzORB4Ctj9ku0inAqxu5oIUWyTmMu8nmIz8DWmTixBg0ajjcu11ktTim2XcS0zqCMQG9JPvCmBJr87XaBZnlKYKsaFKDaoOQmEK1znyzrWNhNrlWpIQ+gNvAbtFRrluMbqnsXIJAPEhdRVnuOoWACTlGZ5Df5UpXDt/ZrXaVMNBf8qzGFyPyiZHKdaj9o98dlZiyhUOPAp3ZJORmeMxWb7LKesjfdbCnQpKk4vdyOvSK1jwZCNwFzLOlkMan6BZ0pV/x6wUPLhSEsrWnEoe8UmJA4E6caDbR7eNpu1a0kB9wFtLc5gqEE9ADM1j2ydqX2wbnEkkkJJ7uIDIkdB6VRQqx3DqRCHArzKdptKnHFuLUVKWoqJUZJk6mq9pcmmS7dk3H1uytKcBzMSJVnAHKprTsq2gwp2TuygGqOVQIQYWJi4yvJOeiq3P2fXshyyKBBKmSUxEzlOQ6fOsqvG4sLf3aSSN2pNan7F7CBYVFxAlTiiJAmIy+dUMiss1sKHmMLb2JKsKSMRIzGHKJCgYP7mhl+Xg6VJACRIjL9R+4prNkbEwhI6ClzbNOCyuloIS7EIUYyJ3jnvobEdQoyLd1LdpV73SgjN1uklWEQqD70GOscxWV3LetrbeKQ+ooQo4sajhVOszOtbjdd4IeQFtmU6eXKqYTONihi7/AOXs9leLTrqEOKCRhxEwTPvKjLUVcdNnsrhK1JbU5uJG7gNwzrLdr9m1NWxwvPBXaKLgVEEhRyGsiNPCutpGF2m1KfS53SEpTO4JTET1B86G+mR+ST8Zv2mTmvM1xViKlByU5ZjeDmDPpSL7RNovs7/ZpAW4tAxz7qE6ADfKszRrYvaFpTTdnU596gFPJUE+6d/Slj2o2Fr7QFqyKmwTzgwINFRRj93xMWzceYS2c2lLlldUEDE0kmBodaze1bQ2hxYcU6vEDIgkAdBpV7Zy/AyVJz7MoIVGvU+elUbdYklawiCZnLcDRyK5ggt3zzNl2PtX2qxl9RhaSRhP4gnfJ8fKpbqfSizoWowFd6c9VmfmKxy7X7V2aUNYi0hRkjfJ18M9ONbI02hxlASTghMEZGAMqw4EgQiCr4sLL6sayogaDAeHEkcNIrP77uxIW5nAjuCIgcSOJNPd72+ysAKdU8czESczrvApJve+kvlSm21YMUQoychqTWSKFiTFZamisl0pQYkE5AjhVVKsxRmz2lDqVNEJChmlUmT/ACxpG+q9ms4C092VTp40Tf6yFBfEpXzZA273TKFwts8Uq06Hd4VBZLSWz3TAVqOMfOma+bDiSWwkggKdZBmYn71v4KH+6k3tQTNWCCLmaINQveloGeEyk6dOdDmkx5VDimpTyzNbYg9CpQB8mcg50Yuu2KbWhSCQUnIgx1z6ULQ0ZnLl+/3pVllREf2qhKM0dFjS4ELAIVGZSMlZ5GMWRGmVX7txIWlS0S4CnCpvukkHLEkyIOkgg5nWkG03u+hkFpwoCT3gI35A5jj8at7HbRWldqSlx5RBSqMk5GOQoLvqFshuP7QqLhagV5jftSty0PqcKMJACcB7wlJ/PllPKuf8VOMWZLDzaX1mQ1IgoGpPdEwBzzq4q0WhRIU8YByyFSWZp2YLhgZmEjQa0nj1DMwUHvxGsmBQpJFV5iQ7s2++QpQShEZFRMa7hmYoReV3/Z3AA5iUACSBhw8IzrSL5t856qwhQAzkb6zS8rR2jzigIBkAcBEV6DJgVV55M4mLOztxwI+7EPkMFSsy4ZVPT9KvNXOlxwArVhJnBlHODrFKezl7DClBMHT6UxotKmzmrqqcMDfPKuA97538dFJPa7qCXMUjs0pyTnixAZARrJiqux99WiwIcDjpKD7qSgqHaFWvIEz9KAubT9u4W0ZJEKknXAQcuWVHdpm1Fph4CUupQFDcFjMq6kEeVNDC6Yt/0+EVbNjbKE/y42WPbUOISVPYFzmOyMEcjnQ3aG3JtKez+0JU2Z1GEggRrGXlQO57RiP3lm1cQklJwJbkHLCZJnXwpfvLaBVnUBgCwQTqQddNDSm7Jv8Ad7jRVNp3dfIQ01spJKS6lCFKBx952TGhCQIHOmS6WF3cpYAXaEKQnD2SYBIOgxHWlVd6tNQHEmVCZABgZa6caJWK8W1QtDpSgzmVKSJG6iHVOVorxAjT4913Kt8MqtTq3HWi0V5pJWCQBkAQAdMuFK7ditAUtIC1AGFHAuAdxmMprR2La5GJDyiB/MFCh7l8LXCnUNrMR3kmY4TOlbGsXoj/AGlflz4MQmWl2VaStBSsd5JOWaTMyaYvabflntamA04lWBKySOKykBA8iaLi0AnJlKSUlMpVoDrAUkxRC4dsW0y25Z0rKIBJbanPTMATpw4Ub8zjaifEEcDjqZWVpCIHvEaeMUQvqxBhDSB7zg+8PQiQPP0rUr0vOw2hJC7MgTvwYVDopOdLt47PWO0LCjaHEAAgAEEx1WJo66nEQbME2HJuFDqJl2vFtDmZhKlQeojKtm2IKV2FhQAPdIJ/mBIM85pcRsxY0M4Wkl5QGincPaHeTGhPlVpqwsdgmztpes5xFZaPf11I75AHielYx83XMNqMgKqOgL+puLO3bK37XhQhRZbTqnTPWDpOlBk3C4WyjEsTBEpIy0IO7OnK32Hs1lDTgwJSJKlYc/xZdaH4Hjolakg6plSfMVfPrUXv0W4pWvZ5YcCWknCfxqIgH4+lG7Hd6WznmZGeXxqV+0QO8lzPLNCpkeHOum7LaXSQzZ1uEHOMOXPDOI+VbsCCYseKhhrCJxwtRPvHL0FUrbdjZgIabBUcogGTzOtQtlzF/DMeFXWFOghWEAgznmOOk50cnT7T1H9rSlbNkLStspQymTvxJEUjv3Y4klMTBIyMjwNapar6tTiCghKUqyOFMHzoGi7Vj8PpXIbUKnCfWT2Jfl/pM/Fjc/Ia7Rd7p/01eVaLZrCQe8iRwkCrKLKZ0A8RlWPzjegmvyyzP2rO4w0txxoFAKRhVoon+1H9l7MHWV2rsOzDa0pSpCe6ZMKlRgiJGgq5tNYXbQlKW4wIPuke8rd3txo5dFyus2Fyzp7wPfyECSqYAOe4Uf8A1EtpgKcZtep7arPDCnwoghxCFJ3EKTr51PYlhNnW4o+8k6ncOXEmgirzxNLZGUrRmZzKD3oA1j5VbvEgBtkH3AVb4JAAB6Ekmi/heC8m4jofX/yB/E8tY6B7P08wfZlEYSrXCpJndJTA5QJoQ/slmVIXqT3VDnxFSXneJRhbw5rnXVOkDTP9KPtWnEK9CVVuD4nCDsnI8xNtlyKYQlaiMzB4jnO8GK8t12WpVnS4orIUQAjOcME4lcBll1pyegxMHCoKAIBzBqQ2rGc4jlPrNBfTIexDrrHA4inddy9mhQy7RwJQAeJzMdBvrQUs9tYVN78CY6o+B1FLrxIeRggnPLh3c8ugo5c5Wl3CVSFQtQjupMmY65VDjRkpeR1MNkyK4J4PcHtbOYu2PdwsvJb1UTJkyDvHWKTr2aszqglx1TTkZEiUmeNOV+KbDzynHXApS5CG1wMhAKk6TzoVZ7G2tKkYlJKolRwq8YIEeBrhY9DlY7lFVc7zazGFpjdyjfl1uuCWwFAQNc6sXddT32VpJacJlzEMCjn4ChO0TbrbwwqIUkgHCSOc80kU33Ffz7aErQsoKwVlIUcIlRgAGQRupYqVTa//AHDXufco/wCIrXTs5aBa0H7O6BiUfcUJy3SBOZFGnLgt8DA09wILZIE9d1Hbw2qetKQHIwgyDhAUOMKGlRWG+7Q3GB9R5K+oy3cKaVsTm+DxVGZXC22ixU/L+4v7Spc9zXip3C5ZVBMHvYcOY031cunYe24nSpmMShEqTJAT14mjti26tKclthzTMa+mvlRWxe0BoqCXApCuGvxAOtR9Mp5qoUYtQB7tN8iD9O/pATWy9oC8K0FCd6zBA8jn0qZ3ZdomPtTYO8KQoH405N7T2Y/6oEblHD5zVn7fZ1jNxpQI/OgzQTpVHX+faBOXKp99SP8APiJnJ2IT2zSlWhrs0lWJKSQVTTNe1hKEKFmSErdgKUkxCUiEiiNqTYYILraei0/WhV62qzFaVJt4bJASkABSTGmVFxYyBXr6XMs4Ygm6iyu57WPxE/1QfWuEWK2IHdSnwIHoDTHbrXaWYMpeT/8AWpB8sx61BY9qG1d1TeE8CCM/Kq9gnqYcci6gI33amvfac8CoTSpejtm7cOOB1txRmUrIIJO4itUVbUjdhA3YvjpFC7bbWF6tIdw5+6FH+9Q4iP6pNiHoRRL7/TzrpC3+I9frRnDyrpLdcjdC1AxQ/rIFcqsrx1X6Cj4Z/cV12QqbpdRZ+yOYhKzHQUSsFiwuJClFQM5f2q1a2wM6rW14pQVJ1SCR5GrDcyVxJ9jliH0TOB1XkSaZmHgFGd4pI9m65cdTrKEq6wc/jTUu8QlWHBujXn0rqYjSCIZh78zO/IZta8AhKVghO4jIwR45URXtO2tS1wZISII4Tn5k1T2ltjdstKy0cMDInRRTkYFB12bAcOnz+tOaHUBWKHuB1mm3oMg6/vLNutvbE5FKSk55HMGRlu3+dS3XfBMJWmY0IMHxHGqIQNJqJuzQZkmTwyB1I474muiXdLbuI+yR/d6jSbSIyQfMGqD9uVPdRB08/GqgtDggRiB0yBI4gj5iqj5cWRiCkgzqnDPGK2M6uOP4gfyzI3P8w4HENpC3VArKkjCM8pzGWlHXrzSkJdLqQkApEEaGCPIgedIjkBJGo+lU7S+D10y39am8IKE0cO82TCjVpxrW5nC1E58KJMPFNC7pTCc9x/fz86vjSmE/bIwoxisthFoSp0hM4ozHDL9aqWlQQrDkMKYgaDWj+xjM2cn+dXyqpts3hUyIgkGTxzFeb1yDe3znY0bdSldoBTVxbA/tVZizFDSFpSpRUogAQSYO4fOiDjZTqCP0rklHUXU6YyI3FykG1j8QI3SKlRaFD86eGFRgdAakUa53HLdUXO69GRsKnsTlbTKu+6pzEdwyHIkga1ymzsfhQs9VK+tE0sg4QeXpRUWMZD1gfv8AvRTqch8wYQKKi4mzNf8AxweufxNTNhKSCmzIBG/CJHpR82dI514F/wAtYOd/WVsX0lJd/wBrV+Ixw/Yqm9bbSfxTyk0VcIjQVSXFZOVvWaXGPSDHHbQrUjzP1oXbXnkx3gCTllTKpIig7qcb6BuBn9+VZ3m4QKIId9oFlBMJcPRI+ZqBXtJZHusuHqUj61nDmp6n41xXSGjxTmHUPNCX7TPy2Y+LnyCK4/8A6OvdZ0DqtR//ADSEmuxWhpcXp95RzP6x3Xt88oGWm/8AlNO6IUEk6KA8jHypH9mV32S0vKs9qTKlplo4yMxqmBrIM+FN92SGEBXvJGE9Uyk/CltViRACojGBybBkfs/RgtwQfyuI8v7VoV72JtLTy8IlLSiOsGKzy6HOzvRs7i6P+Y/WtafsgXibWAUqRhI4gkzTGH9pEBn7E/Nv2ZLZSvHhII10PKp70t4KCBB4GRlFNm0ns0tYcUGQFspBIWVDFGuafzdOFJDtiASI1O751hcJsO55EZbUqAceJeDOrhQp50NlQIIVMa6SKsMqVoB10qpcj5s9obeAySoSANQdfGPhTXft2htzGgy06MbZGkHMgdJ9a7OiyB7UmcjU4ylcSpYretgkhMyI1zjlQm/rzQrvZhW4YyYJ5EQPCiaDuNBb3u8qjDAzzmt6rTIv6tkEStPmY/p13BCbSpRHPhWg7EezZ61feO/dNiNR94RyR9aTLLdmEgk5jMRO7nTlYtsLSynLMjRRnF8a5rayjxHhpDXMKbdXS1ZXkNMphPZpJnMkycyeOVLavd51fvu/HLWtLjsYgkJyESATE550OdVkTXc0xvCpPpOVmWshEdfZs/KHkawUqHiCD8B51Ht//GZHBJ9T+lUvZo//AJhafztn/iQR8TV3b0f5lsfyj4qri/iIpz8anR0PNQxs+x/l0GdZPqames/En5VPcLcWZoZiU+c1ZcaoGP8AaJrJ+8xXtVgc7WEpBbIMnImYy9arImAClSSVRChB9aalNRGHL4eVBbyUS6J3CldTjStw7jemyuTtPU9Qe8OVT2y80tAY5E6ZcKlsDwQVqO4AUB2itIcWmBGHLxn6UNcKnFvMI2Q+12AcSe27WstwCFqPQD1JyoWvblJnCwfFwfJPpSxflnLizCVKCTGQPyod/wCHcOYbV60TFhQrZFweV2DUDGK2beOJV/ASU8lkn4RRm7L+VaUqLSTKYxDDmJmMt+hpBtV3uIErQoA7zpPWnDYsqas61DCUqJOYkggQCFbqKcGNuhUF7XIvZklrvF1SkoCiJmYAohYW4JJJJAEk6n950Lu1MuLUdEgAeOZok+4UsLWlKlnUhIkwMtOWZpBhZoR1eBZmNuanqfjUZoheVjKMK88K5g8wcxVGMq7INicoijCz92NCyNvNvBTpUQ63BGAfh6nWeo4GhR/fx+lPHspdZU+tl5ptwKTiQVAEgp1HQj4UA2xuoWa1utj3MRUjd3VZgeGY8KuVKtyXgbO+08My0tKusHMeIkVqtktPaF1QQpALi1BKgQQFnENeSvGscQCZABM9flWnbOXuu0AlxJSpCGkE/mwpKcUcYABHKltWLxmMac++JYvdzBaGXeTav/VUfKtsxd/TVPz/AFrE9p09xk8nE+RBH/ataum2hSWlSO8wk678qrTmx/EmoHULCeVYbbLreN4GxoQHFJxSe6CpORCs4EgGts7YbpPgay7aB42e+m7STDeJKV8gpJEnl9KYYQCRPvmxllakEAEGNNKs3daEqsqmypZUhzEkAEoAIg6CBnrPKmi2oCb5TiSCC6JBgg4ss8o3047eWZZsbqGwAFQSE5SEmSNN4HpQ9Ja5d1+YXUsGxbSO5jJVnlUdnSVGAJJioUP5TVu5XfvOOW+u9qecTfKcvAKyD5wptFcCrKGCHA4HkrIIThAwKAjMmcoM5a12m62VWBT4xFYdCJxZYSlW7qn1qrfFqTjS12h7PESOAMRMTKZnMdKa7ZdwbulIRg7zqZCYMGFanfIrzaqosztM5oD6+sQpjIcPLnULzuIwNB61ZDEmOJ850r21MBDikgzhUR5ZfKvTp7irjPdfapxX94s49fvcYfZwkC3NJP4gpPmn9KMe0BoptaQdyB8DS9sc8lNts5Uci4kHxy+JFMftEP8AniJmEjXX3f1rlfiwqj8I7+HdxoupEMNDL3E/CpFtnjPL6VbVZ+zSgHTCn/qKrrdSN+uVJAUIRjZMrlANLdozeV1+FNS0ydDPHQ0nsqxLUd5PxNL6k+6IzpRyYTsreRPOl2+FfenIDPdyFNthbOAZ6ydOfWlBsdraEj8yz5T9BVMKxKs0p/VZvSdt3EUknPvSScQPpArhy7yn8ZFNS7KN319K9Rda1f6ausQPM04vAqJMSTcW2LM3qpKV9RP6VNeTiezwpSByiIow9cRGq209VD4CaH2u6kEQXx0Sgq9SRUyOAhE1jQlwYuXS5CCeKiflVq+7y7BLaceBSs9CevxrlNgwLS2DIJGZ1jnQvap5K7RBSDhAHnnXNShkudF7KVOG7pHZLZUQpKiTmM0niKqtbIsDXEepNErfaktKCVkhSswPGg721jKdAskcvrWw2Y8CBIxdmF7FczLSgtCYUNCDmKvPMoWQVpxkTBUZpOd2yH4Wp/qUPkDTBsXeibWXQ6MGDCQEHWZB1G6B51r2Odu/vM78Q6hNOADJIA5CuLKoYjHCli9mrel5SG0qUie4pKBmndJ0BA1qpstfCy8lCzixSJJ0y0AqHSvRJMsahLoCN20SvuUn8qxv/MI+Qp+2GthXZ2QdzZA5waRLcApOE+6VJnzo97PbaEshBmUFxOUn8QIoukYUJjUgzRMVZzt6jFa+zIkOtDwKZg/Gmxy9o0So+Q+dLt5WV9+2MP4UIQ0c5USSJ3iKZfkUItj4NmJr1qWVNuEntEQkHfKCMOflTi3c15vfxnQlM5hS58MKRFLO11i7FZjQnEmOY08Iim7/ABWga9oswNIG7jS6UGO4xp7ZRtEym3MFpamzqhRSfAxUNlXDrY1xKCY44jA+NHbwupTzzjpVGNalRrAJyEzrU1kuJuUgDvYkwVHIGcjwEH4V1X/EMWyuzE00WS76myObNWLsezLDaQQJUlIBBA1C4rOLxswZUWe2StqZC0kEcpAOR5UzJ2PU4ZtD63FawSSPCSas/wCGmERDRX1BPxypA42boVDB0XzcUG7AElK0kFOo8M5mk++kqbdBKsIVuLalCd+YOVaRejUH7ts5AiEwEzPLI78qGWe5gpX+ZySCBEd6Ve7lu5dKwjZVy2DzGGVGxURxFq47MlakLTaEIUkhQGFUyDO+KZ9okKftHakjMRHlv8Ktu7IFsgtd9OpEd8dRvqN1JxRp8qvUZcmTh4PDjRDaTTUNoKPu4UgjQRlzT9KTtqkqawLmWzCkn8q0GfMpJy/loxc7iuzEbsq7v6yl9lbcSVCZiAVDSee6RW+xF3Q8iVH3e4V7sJI8qS7qMiaYkPpN3FUwtCcKgd+4HlqKWrt90xvOVJ6nxHNJ0SYVbtLmGAQBEaesk5VXs93JSZGRG/Oa6tyywguKQVRGSf3pVKyXi+82pxlsQmJEyrMTlkJoZ9qeIQezHIhxDik6KNRPvk6qJ6kmllu/nAoFUKj8JHCme6b4ae9yEq/KYnw41aoz9tKdhj6WRpbMZJOfAVWtram0FagcI86YgrjQXayOzQN5Vl4cvKinToqkkwS6hmYACArAorcKyIEZDrV1yxGZwjM15cjMnqfgKNL/AJhHPdVaRe2l6xuliHbrO0TJTiImJBNJO1NjDbmJMgLkkcCNYrQXUTPWlraW5nXVoKRKYgCd+/0psdxW4lBMmnfY6xKa7wPeUOGg4D97q4unYtWLE6QEj8IzJ6ncKdbOwEwAABRCZieNLXvJPpSZd+yTjbwcxpCUrxDIyRJyj0p+Kh1qqpMmh2ZocSmUyYovs/dyWFRiKioEmeMjSgzau8J4xTbZrL94n+lXxTS2kHB+EZ1J6PrLjahwNSKnKBUzbQqVcU5UUuJntEsx7JCjuJHwqquzAssujVSEzzMa+lHNvQlVlOYkEGP0oJd1pxWRoZ92R6mlsi9xnExAHzlbXQZ1KgEamuXExmP7V42omkCxE6agERm2f2mLMIdJU1uOqkdOKeVOL9qDiElCgUrB7wOR4Z89DvrJiTx8qv3RfjlmJwQUK95CpKSeI4HpTOHV1w3UVzaPd7ydx2SEpABBJGuEiMoyBJHlrlXriEqOFPfKTMqEBJ3HFQZrbJJPfsrZ5hXyKTXVo2vcXAbbCBu3+QgRTAy4hzcB7LMeCIzWNiBCu8dZIgeFCb9tFmUgALCnxGad/U8I40AtLjrv8RfdOo0B6jf41GloJiYH751jJqlIoCaXA3G4/wARruicEjQcasPXo2Ae8o8gKU0Wj8MnpoKjcWo65Dzih/ma6E3+Xs8yHAklanEnvLKwkKIQJBBCgMiM9DwFe3VZEgoQgyCrlHhFDdrWUJsrSwSXFurSe8YCQmYKdNd8UX2OssltPBM9IFZJLUDNGlBKw7aGiKjZcAyiKKWlJSQF5g6Kj/sNx51TtNkjdTfUQgu+Nn27QCfcc/MB/wBhvpFvW7HbOoYxGfdWPdPQ7jyNaKysoy3VbUlLiSFAFJEGdDWWxB+fM2mUpx4iJc21K0Ql0Y08fxD61eva3oeKVIMpCfU61FfWyYBK7McQ3t6kf0q+RobYgYjeTBHypbIXVdrRlAjHesaLis4joAPPWixZM5VXuhglGSgJMxAnlr9KvN2XjJ6/SmsK0giuZrcxIDOdRtt4lk7kCPE6+QgeNE1qABVBgcvrXVlsigmCBOpJO865Ci1BXK4br7BVtVmV+YDoPma++xDeSfH6VUglRSANTFQlwbs+gJommyJ3JFeqaqpqKlrMLO7PKnGyvFSmz3RLZI1OuHpSzeticU73G1KyGgy86Ybrsa0qZSrUNqnzTQsSlWaFyMCohXPesnoAK8WmdxPUn4VaQxXRIGlHgILtN1dsgoWYSeESOlUrRdrTLHZtzAIMkyZJzmjTi6Tdo7ydS+luAGznO8+PWsPQBm8dlhPViqy2oq0DOddLRkK5rAGdNWIlJtpStBlVpq7CfeUB61Ol5SlRGQ4VypJOUnwoRABhQ7GSiytJ5nr8qlTaMu6n5eVV0tVMyiquXU8S4pX6V8W9+/nXSRXSjpUsyVLKm5jjXhRlXrZmuCqEmrAmIk324S+pMmARA3DITWjbGJCVEkgYWwM+Z/SlXbSyoTa20pAns2yrmeJ9PKn7YRnuOq/mSPIH607jX9QCK5XHsyYUcIVoCoaaZesV1aGHMPujBuJJUtA35DUeOVEMNSocg6ZU9U58WbXdJyJWSk6FMAH5+tUv/EhJkDzk/Gm16zalAy1KNx5p4GquAHMac8iORG41W2XugB5xwJOFIJgx13Uh2CzLSvAtJCxujXmONa12dfYBWcmIP3N48uzqD7PYhgSPygCdDUgTh1zHEfMVciuTRAKgibiU8JWlA3SpXhoPE/CrBTXNhRMufnOX9IyH18auBFVLlIpr5LdWsFfRVVJchDNdpZFSV6BVS502iK5V/HR/Qv4pqVAqJf8AGb/oX8U/SrkhA1XUKnFcqRUlSsRQTaq7e0ZxJHebzHTeKOuvJTqoTwn5VEp2dEKO7MQPWsMLFTamjcSbtfxCrxEgUOtllLD5TolWY35daIs5gVz2FGp0Faxc7s47x8KlUM91RI9+OQPrUxOZoDDmHU8STCK6YUINcJXNcJXh00qqlk3PmzyrsxXIcmvDyq5cnSvWo3FDOqq3iFV59oBKU8VJHrWhMkSW/LgtDlpDoTiBAGX4cIgb60DZWwqZYhYhRUVEcJ0+FT2TUg+8NeHUcqvJrrLjANzkvkJFT1Ir0ivUiujRYKeIMVy/ZsXeSYV6HkR86+NepVFVUkpYsyIhQ1B/eY518oVJakY+o0I1FQYiCErEH8JGiunA8quQz6K5IqSK4NXKiykRlwruuTXhWAMzFYlz0ivcNRC0pOkq6An10roKcOiI/qPyE/GqlzvDXoFcfZ1n3l+CUx6mTXSbCneCr+qT8akk8+0JmJk8sz6VA44ovIIQfdX7xw70zRJLUboqu6n79v8Aoc+KaqWDJUIcOqkp5JEnzP0ro2NJ94qV1JjyGVTgV1VySJDCU+6AOgiuSKmrxSaqSL21V3do1iHvIz8KXbsdkRWgdnlnnNZ5b7P2D6kj3Z+OcUtnTzGcD/0y+D3/AA+dSOLgkVXU9CgeIrl06mkG7j69SwhVeYtYqFsmK9EnICTyFTbzLsCTpVXhXzirtjul1zPDhHOmC79l0JzVKjzpjHpnb4Rd9Si9cxR+yLX7iSaBOtOJdh1CkJnumcia2mz2NKdBQ+/rhQ+gpjX0PEUyNMq8+YsdUx+UF7N372sNrI7ZPuKP4xvSrnTcy4FCdOI3g8KRbq2KcEdq4AAfwjvEDTPd606rRBxp/wBw4jj1FHTdXMDk2k+7LQNeg1GlUiRpxqMWkdp2eYVhChwImDHQ/EUSCk5rlRqF21pTkTnwGZ8hURdcPuowjisx/wARn6ipLk4FeWq1NYcDhBP5RmryGdQfYyr31qPId0eQz9amZYSjJKQnoKkkFPvuI/AcG5a8iP6gM/HKu1WZSvfcJ5J7o+p86KEUNdZU3mkEo3p3p5p+lS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xQTEhUTExQWFhQWGBgaGBgYGBcbGBccGRgfHBoaGhgcHCggHBwlHB0cITEhJSkrLi8uGB8zODMsNygtLisBCgoKDg0OGxAQGzQlICQ4NzQ0LDQuLDQsNCw0LCw0LCwsLCwsLCwsLCwsLCwsLCwsLCwsLCwsLCwsLCwsLCwsLP/AABEIAMABAAMBIgACEQEDEQH/xAAcAAACAwEBAQEAAAAAAAAAAAAFBgMEBwIBAAj/xABCEAABAwEFBQUFBgQGAgMBAAABAgMRAAQFEiExBkFRYXETIoGRoQcyscHRFCNCUuHwM2Jy8RYkQ4KishWSVHPCF//EABoBAAIDAQEAAAAAAAAAAAAAAAMEAAECBQb/xAAxEQACAgEEAQEGBQMFAAAAAAABAgARAwQSITFBURMiYXGhsQUUIzKRQsHwM4HR4fH/2gAMAwEAAhEDEQA/AAe3e1T/AG62W1KbQgx3TBUeu6kZdpWTmtRP9Ro1tfakuWp5SSCCowRplG+gKFVsChMiNuz+19pYKQVl1CY7qzoBwVqPWtruS8kWhlLyNFag6pO8HmK/NrTpmtY9lFtONbc91SZjgRvHhVMtiWODNLUYSTyqxaKhCZy45edTAyhJ4pHwoBmxKlrswcQpCtFAg+NKDVzWcrS6m0OBSRAlAMZ7x6U7AVELta3to/8AUfKoCR1I27xFH/CrClY0vqCsz7hE4s8xOddsbNAOtn7UJS4FABspxkbteFOCbta1wD1+teJsDYVITEGRmdf38atbMwWcekJI0ri3JltQ5Gu2dKmTVmaEUEPJcUnCrvYYVHEDfIzOtcXdtBZRaGkdugKT2gMkCAQOQGopS9r22rqXvsVncKEpH3qkmFFR/BO4AaxxrJ3nIEUeyw5llx4E/WFoQHkgoUlSTvByPQiqjF3hLkgjEBmMU5TrEdawf2e7XOWFxOf3C1QtMZZcOCs62W9r5GKW88TaVJMGFAzvGhHzoZE1isnaPMa68XoaSHbyLp7MqUMk5pkpEcY4/Kh942S0NiA9IO9JUDy7ukGslhCjTHyajw+sY0cAKpM3ugj+YzOXPLPpXNsezPIUGQUBEzCiBlP8xnKqJgsa2YaF44lAAaz6a166oz5HzJqiFBSwE6BJ3zvA/fWqzd5odchtWaRzyjKedKvkXcwPj7wvs27UT69mwQRJlKcXLSPlQy8kAFlnFKVEkgic0gH0JqzeOIlSUwVKECdAJEjLWdPE1UvZ378JThHZJCiSJyO4cBFb09kE+PE0LFQjYmilCQVFWuZ1OdW2XICulDrqtSnEYlEamIECKslfdpndfMUdSDRnIVVexGXnD+VKE+ck/KpMVRXR/qK/M4f+ICfkayxkUTq9X4U2P6lHwGXxrPrjtDzjzhZKQtUla1SezBOQA3n6Ub9oF4qbKQgkKgCRrmST8BWd2dWEkqWpsTBiZMa5TW8XU2epqbSg2iCoqO9SjmTxNI+0CluvgNqUUYgAmchnnyOdd7PWWyWheFx98GNAEif9xJ3cqP7eC7w0gMPQ6CiGwoFAjIlQGhiiEG5VryBM0uqwId7UEnEmCI4GQcv3rVc3bElKp+PiKr3Xbuxfx6jMKHI/v0pxsFkZcxKBGkgz6UDIzDqExqrdxOWkhWYzordl4uWch5JKCCIPHl4irxsCEOd4yAd8fGgF/W8Ovqwe4ICecb+s/Krx5N3ErJj28zWbh9q7a1BL7ZSSffGniK0uxOBTKSCCM8xpAOtflGzORB4Ctj9ku0inAqxu5oIUWyTmMu8nmIz8DWmTixBg0ajjcu11ktTim2XcS0zqCMQG9JPvCmBJr87XaBZnlKYKsaFKDaoOQmEK1znyzrWNhNrlWpIQ+gNvAbtFRrluMbqnsXIJAPEhdRVnuOoWACTlGZ5Df5UpXDt/ZrXaVMNBf8qzGFyPyiZHKdaj9o98dlZiyhUOPAp3ZJORmeMxWb7LKesjfdbCnQpKk4vdyOvSK1jwZCNwFzLOlkMan6BZ0pV/x6wUPLhSEsrWnEoe8UmJA4E6caDbR7eNpu1a0kB9wFtLc5gqEE9ADM1j2ydqX2wbnEkkkJJ7uIDIkdB6VRQqx3DqRCHArzKdptKnHFuLUVKWoqJUZJk6mq9pcmmS7dk3H1uytKcBzMSJVnAHKprTsq2gwp2TuygGqOVQIQYWJi4yvJOeiq3P2fXshyyKBBKmSUxEzlOQ6fOsqvG4sLf3aSSN2pNan7F7CBYVFxAlTiiJAmIy+dUMiss1sKHmMLb2JKsKSMRIzGHKJCgYP7mhl+Xg6VJACRIjL9R+4prNkbEwhI6ClzbNOCyuloIS7EIUYyJ3jnvobEdQoyLd1LdpV73SgjN1uklWEQqD70GOscxWV3LetrbeKQ+ooQo4sajhVOszOtbjdd4IeQFtmU6eXKqYTONihi7/AOXs9leLTrqEOKCRhxEwTPvKjLUVcdNnsrhK1JbU5uJG7gNwzrLdr9m1NWxwvPBXaKLgVEEhRyGsiNPCutpGF2m1KfS53SEpTO4JTET1B86G+mR+ST8Zv2mTmvM1xViKlByU5ZjeDmDPpSL7RNovs7/ZpAW4tAxz7qE6ADfKszRrYvaFpTTdnU596gFPJUE+6d/Slj2o2Fr7QFqyKmwTzgwINFRRj93xMWzceYS2c2lLlldUEDE0kmBodaze1bQ2hxYcU6vEDIgkAdBpV7Zy/AyVJz7MoIVGvU+elUbdYklawiCZnLcDRyK5ggt3zzNl2PtX2qxl9RhaSRhP4gnfJ8fKpbqfSizoWowFd6c9VmfmKxy7X7V2aUNYi0hRkjfJ18M9ONbI02hxlASTghMEZGAMqw4EgQiCr4sLL6sayogaDAeHEkcNIrP77uxIW5nAjuCIgcSOJNPd72+ysAKdU8czESczrvApJve+kvlSm21YMUQoychqTWSKFiTFZamisl0pQYkE5AjhVVKsxRmz2lDqVNEJChmlUmT/ACxpG+q9ms4C092VTp40Tf6yFBfEpXzZA273TKFwts8Uq06Hd4VBZLSWz3TAVqOMfOma+bDiSWwkggKdZBmYn71v4KH+6k3tQTNWCCLmaINQveloGeEyk6dOdDmkx5VDimpTyzNbYg9CpQB8mcg50Yuu2KbWhSCQUnIgx1z6ULQ0ZnLl+/3pVllREf2qhKM0dFjS4ELAIVGZSMlZ5GMWRGmVX7txIWlS0S4CnCpvukkHLEkyIOkgg5nWkG03u+hkFpwoCT3gI35A5jj8at7HbRWldqSlx5RBSqMk5GOQoLvqFshuP7QqLhagV5jftSty0PqcKMJACcB7wlJ/PllPKuf8VOMWZLDzaX1mQ1IgoGpPdEwBzzq4q0WhRIU8YByyFSWZp2YLhgZmEjQa0nj1DMwUHvxGsmBQpJFV5iQ7s2++QpQShEZFRMa7hmYoReV3/Z3AA5iUACSBhw8IzrSL5t856qwhQAzkb6zS8rR2jzigIBkAcBEV6DJgVV55M4mLOztxwI+7EPkMFSsy4ZVPT9KvNXOlxwArVhJnBlHODrFKezl7DClBMHT6UxotKmzmrqqcMDfPKuA97538dFJPa7qCXMUjs0pyTnixAZARrJiqux99WiwIcDjpKD7qSgqHaFWvIEz9KAubT9u4W0ZJEKknXAQcuWVHdpm1Fph4CUupQFDcFjMq6kEeVNDC6Yt/0+EVbNjbKE/y42WPbUOISVPYFzmOyMEcjnQ3aG3JtKez+0JU2Z1GEggRrGXlQO57RiP3lm1cQklJwJbkHLCZJnXwpfvLaBVnUBgCwQTqQddNDSm7Jv8Ad7jRVNp3dfIQ01spJKS6lCFKBx952TGhCQIHOmS6WF3cpYAXaEKQnD2SYBIOgxHWlVd6tNQHEmVCZABgZa6caJWK8W1QtDpSgzmVKSJG6iHVOVorxAjT4913Kt8MqtTq3HWi0V5pJWCQBkAQAdMuFK7ditAUtIC1AGFHAuAdxmMprR2La5GJDyiB/MFCh7l8LXCnUNrMR3kmY4TOlbGsXoj/AGlflz4MQmWl2VaStBSsd5JOWaTMyaYvabflntamA04lWBKySOKykBA8iaLi0AnJlKSUlMpVoDrAUkxRC4dsW0y25Z0rKIBJbanPTMATpw4Ub8zjaifEEcDjqZWVpCIHvEaeMUQvqxBhDSB7zg+8PQiQPP0rUr0vOw2hJC7MgTvwYVDopOdLt47PWO0LCjaHEAAgAEEx1WJo66nEQbME2HJuFDqJl2vFtDmZhKlQeojKtm2IKV2FhQAPdIJ/mBIM85pcRsxY0M4Wkl5QGincPaHeTGhPlVpqwsdgmztpes5xFZaPf11I75AHielYx83XMNqMgKqOgL+puLO3bK37XhQhRZbTqnTPWDpOlBk3C4WyjEsTBEpIy0IO7OnK32Hs1lDTgwJSJKlYc/xZdaH4Hjolakg6plSfMVfPrUXv0W4pWvZ5YcCWknCfxqIgH4+lG7Hd6WznmZGeXxqV+0QO8lzPLNCpkeHOum7LaXSQzZ1uEHOMOXPDOI+VbsCCYseKhhrCJxwtRPvHL0FUrbdjZgIabBUcogGTzOtQtlzF/DMeFXWFOghWEAgznmOOk50cnT7T1H9rSlbNkLStspQymTvxJEUjv3Y4klMTBIyMjwNapar6tTiCghKUqyOFMHzoGi7Vj8PpXIbUKnCfWT2Jfl/pM/Fjc/Ia7Rd7p/01eVaLZrCQe8iRwkCrKLKZ0A8RlWPzjegmvyyzP2rO4w0txxoFAKRhVoon+1H9l7MHWV2rsOzDa0pSpCe6ZMKlRgiJGgq5tNYXbQlKW4wIPuke8rd3txo5dFyus2Fyzp7wPfyECSqYAOe4Uf8A1EtpgKcZtep7arPDCnwoghxCFJ3EKTr51PYlhNnW4o+8k6ncOXEmgirzxNLZGUrRmZzKD3oA1j5VbvEgBtkH3AVb4JAAB6Ekmi/heC8m4jofX/yB/E8tY6B7P08wfZlEYSrXCpJndJTA5QJoQ/slmVIXqT3VDnxFSXneJRhbw5rnXVOkDTP9KPtWnEK9CVVuD4nCDsnI8xNtlyKYQlaiMzB4jnO8GK8t12WpVnS4orIUQAjOcME4lcBll1pyegxMHCoKAIBzBqQ2rGc4jlPrNBfTIexDrrHA4inddy9mhQy7RwJQAeJzMdBvrQUs9tYVN78CY6o+B1FLrxIeRggnPLh3c8ugo5c5Wl3CVSFQtQjupMmY65VDjRkpeR1MNkyK4J4PcHtbOYu2PdwsvJb1UTJkyDvHWKTr2aszqglx1TTkZEiUmeNOV+KbDzynHXApS5CG1wMhAKk6TzoVZ7G2tKkYlJKolRwq8YIEeBrhY9DlY7lFVc7zazGFpjdyjfl1uuCWwFAQNc6sXddT32VpJacJlzEMCjn4ChO0TbrbwwqIUkgHCSOc80kU33Ffz7aErQsoKwVlIUcIlRgAGQRupYqVTa//AHDXufco/wCIrXTs5aBa0H7O6BiUfcUJy3SBOZFGnLgt8DA09wILZIE9d1Hbw2qetKQHIwgyDhAUOMKGlRWG+7Q3GB9R5K+oy3cKaVsTm+DxVGZXC22ixU/L+4v7Spc9zXip3C5ZVBMHvYcOY031cunYe24nSpmMShEqTJAT14mjti26tKclthzTMa+mvlRWxe0BoqCXApCuGvxAOtR9Mp5qoUYtQB7tN8iD9O/pATWy9oC8K0FCd6zBA8jn0qZ3ZdomPtTYO8KQoH405N7T2Y/6oEblHD5zVn7fZ1jNxpQI/OgzQTpVHX+faBOXKp99SP8APiJnJ2IT2zSlWhrs0lWJKSQVTTNe1hKEKFmSErdgKUkxCUiEiiNqTYYILraei0/WhV62qzFaVJt4bJASkABSTGmVFxYyBXr6XMs4Ygm6iyu57WPxE/1QfWuEWK2IHdSnwIHoDTHbrXaWYMpeT/8AWpB8sx61BY9qG1d1TeE8CCM/Kq9gnqYcci6gI33amvfac8CoTSpejtm7cOOB1txRmUrIIJO4itUVbUjdhA3YvjpFC7bbWF6tIdw5+6FH+9Q4iP6pNiHoRRL7/TzrpC3+I9frRnDyrpLdcjdC1AxQ/rIFcqsrx1X6Cj4Z/cV12QqbpdRZ+yOYhKzHQUSsFiwuJClFQM5f2q1a2wM6rW14pQVJ1SCR5GrDcyVxJ9jliH0TOB1XkSaZmHgFGd4pI9m65cdTrKEq6wc/jTUu8QlWHBujXn0rqYjSCIZh78zO/IZta8AhKVghO4jIwR45URXtO2tS1wZISII4Tn5k1T2ltjdstKy0cMDInRRTkYFB12bAcOnz+tOaHUBWKHuB1mm3oMg6/vLNutvbE5FKSk55HMGRlu3+dS3XfBMJWmY0IMHxHGqIQNJqJuzQZkmTwyB1I474muiXdLbuI+yR/d6jSbSIyQfMGqD9uVPdRB08/GqgtDggRiB0yBI4gj5iqj5cWRiCkgzqnDPGK2M6uOP4gfyzI3P8w4HENpC3VArKkjCM8pzGWlHXrzSkJdLqQkApEEaGCPIgedIjkBJGo+lU7S+D10y39am8IKE0cO82TCjVpxrW5nC1E58KJMPFNC7pTCc9x/fz86vjSmE/bIwoxisthFoSp0hM4ozHDL9aqWlQQrDkMKYgaDWj+xjM2cn+dXyqpts3hUyIgkGTxzFeb1yDe3znY0bdSldoBTVxbA/tVZizFDSFpSpRUogAQSYO4fOiDjZTqCP0rklHUXU6YyI3FykG1j8QI3SKlRaFD86eGFRgdAakUa53HLdUXO69GRsKnsTlbTKu+6pzEdwyHIkga1ymzsfhQs9VK+tE0sg4QeXpRUWMZD1gfv8AvRTqch8wYQKKi4mzNf8AxweufxNTNhKSCmzIBG/CJHpR82dI514F/wAtYOd/WVsX0lJd/wBrV+Ixw/Yqm9bbSfxTyk0VcIjQVSXFZOVvWaXGPSDHHbQrUjzP1oXbXnkx3gCTllTKpIig7qcb6BuBn9+VZ3m4QKIId9oFlBMJcPRI+ZqBXtJZHusuHqUj61nDmp6n41xXSGjxTmHUPNCX7TPy2Y+LnyCK4/8A6OvdZ0DqtR//ADSEmuxWhpcXp95RzP6x3Xt88oGWm/8AlNO6IUEk6KA8jHypH9mV32S0vKs9qTKlplo4yMxqmBrIM+FN92SGEBXvJGE9Uyk/CltViRACojGBybBkfs/RgtwQfyuI8v7VoV72JtLTy8IlLSiOsGKzy6HOzvRs7i6P+Y/WtafsgXibWAUqRhI4gkzTGH9pEBn7E/Nv2ZLZSvHhII10PKp70t4KCBB4GRlFNm0ns0tYcUGQFspBIWVDFGuafzdOFJDtiASI1O751hcJsO55EZbUqAceJeDOrhQp50NlQIIVMa6SKsMqVoB10qpcj5s9obeAySoSANQdfGPhTXft2htzGgy06MbZGkHMgdJ9a7OiyB7UmcjU4ylcSpYretgkhMyI1zjlQm/rzQrvZhW4YyYJ5EQPCiaDuNBb3u8qjDAzzmt6rTIv6tkEStPmY/p13BCbSpRHPhWg7EezZ61feO/dNiNR94RyR9aTLLdmEgk5jMRO7nTlYtsLSynLMjRRnF8a5rayjxHhpDXMKbdXS1ZXkNMphPZpJnMkycyeOVLavd51fvu/HLWtLjsYgkJyESATE550OdVkTXc0xvCpPpOVmWshEdfZs/KHkawUqHiCD8B51Ht//GZHBJ9T+lUvZo//AJhafztn/iQR8TV3b0f5lsfyj4qri/iIpz8anR0PNQxs+x/l0GdZPqames/En5VPcLcWZoZiU+c1ZcaoGP8AaJrJ+8xXtVgc7WEpBbIMnImYy9arImAClSSVRChB9aalNRGHL4eVBbyUS6J3CldTjStw7jemyuTtPU9Qe8OVT2y80tAY5E6ZcKlsDwQVqO4AUB2itIcWmBGHLxn6UNcKnFvMI2Q+12AcSe27WstwCFqPQD1JyoWvblJnCwfFwfJPpSxflnLizCVKCTGQPyod/wCHcOYbV60TFhQrZFweV2DUDGK2beOJV/ASU8lkn4RRm7L+VaUqLSTKYxDDmJmMt+hpBtV3uIErQoA7zpPWnDYsqas61DCUqJOYkggQCFbqKcGNuhUF7XIvZklrvF1SkoCiJmYAohYW4JJJJAEk6n950Lu1MuLUdEgAeOZok+4UsLWlKlnUhIkwMtOWZpBhZoR1eBZmNuanqfjUZoheVjKMK88K5g8wcxVGMq7INicoijCz92NCyNvNvBTpUQ63BGAfh6nWeo4GhR/fx+lPHspdZU+tl5ptwKTiQVAEgp1HQj4UA2xuoWa1utj3MRUjd3VZgeGY8KuVKtyXgbO+08My0tKusHMeIkVqtktPaF1QQpALi1BKgQQFnENeSvGscQCZABM9flWnbOXuu0AlxJSpCGkE/mwpKcUcYABHKltWLxmMac++JYvdzBaGXeTav/VUfKtsxd/TVPz/AFrE9p09xk8nE+RBH/ataum2hSWlSO8wk678qrTmx/EmoHULCeVYbbLreN4GxoQHFJxSe6CpORCs4EgGts7YbpPgay7aB42e+m7STDeJKV8gpJEnl9KYYQCRPvmxllakEAEGNNKs3daEqsqmypZUhzEkAEoAIg6CBnrPKmi2oCb5TiSCC6JBgg4ss8o3047eWZZsbqGwAFQSE5SEmSNN4HpQ9Ja5d1+YXUsGxbSO5jJVnlUdnSVGAJJioUP5TVu5XfvOOW+u9qecTfKcvAKyD5wptFcCrKGCHA4HkrIIThAwKAjMmcoM5a12m62VWBT4xFYdCJxZYSlW7qn1qrfFqTjS12h7PESOAMRMTKZnMdKa7ZdwbulIRg7zqZCYMGFanfIrzaqosztM5oD6+sQpjIcPLnULzuIwNB61ZDEmOJ850r21MBDikgzhUR5ZfKvTp7irjPdfapxX94s49fvcYfZwkC3NJP4gpPmn9KMe0BoptaQdyB8DS9sc8lNts5Uci4kHxy+JFMftEP8AniJmEjXX3f1rlfiwqj8I7+HdxoupEMNDL3E/CpFtnjPL6VbVZ+zSgHTCn/qKrrdSN+uVJAUIRjZMrlANLdozeV1+FNS0ydDPHQ0nsqxLUd5PxNL6k+6IzpRyYTsreRPOl2+FfenIDPdyFNthbOAZ6ydOfWlBsdraEj8yz5T9BVMKxKs0p/VZvSdt3EUknPvSScQPpArhy7yn8ZFNS7KN319K9Rda1f6ausQPM04vAqJMSTcW2LM3qpKV9RP6VNeTiezwpSByiIow9cRGq209VD4CaH2u6kEQXx0Sgq9SRUyOAhE1jQlwYuXS5CCeKiflVq+7y7BLaceBSs9CevxrlNgwLS2DIJGZ1jnQvap5K7RBSDhAHnnXNShkudF7KVOG7pHZLZUQpKiTmM0niKqtbIsDXEepNErfaktKCVkhSswPGg721jKdAskcvrWw2Y8CBIxdmF7FczLSgtCYUNCDmKvPMoWQVpxkTBUZpOd2yH4Wp/qUPkDTBsXeibWXQ6MGDCQEHWZB1G6B51r2Odu/vM78Q6hNOADJIA5CuLKoYjHCli9mrel5SG0qUie4pKBmndJ0BA1qpstfCy8lCzixSJJ0y0AqHSvRJMsahLoCN20SvuUn8qxv/MI+Qp+2GthXZ2QdzZA5waRLcApOE+6VJnzo97PbaEshBmUFxOUn8QIoukYUJjUgzRMVZzt6jFa+zIkOtDwKZg/Gmxy9o0So+Q+dLt5WV9+2MP4UIQ0c5USSJ3iKZfkUItj4NmJr1qWVNuEntEQkHfKCMOflTi3c15vfxnQlM5hS58MKRFLO11i7FZjQnEmOY08Iim7/ABWga9oswNIG7jS6UGO4xp7ZRtEym3MFpamzqhRSfAxUNlXDrY1xKCY44jA+NHbwupTzzjpVGNalRrAJyEzrU1kuJuUgDvYkwVHIGcjwEH4V1X/EMWyuzE00WS76myObNWLsezLDaQQJUlIBBA1C4rOLxswZUWe2StqZC0kEcpAOR5UzJ2PU4ZtD63FawSSPCSas/wCGmERDRX1BPxypA42boVDB0XzcUG7AElK0kFOo8M5mk++kqbdBKsIVuLalCd+YOVaRejUH7ts5AiEwEzPLI78qGWe5gpX+ZySCBEd6Ve7lu5dKwjZVy2DzGGVGxURxFq47MlakLTaEIUkhQGFUyDO+KZ9okKftHakjMRHlv8Ktu7IFsgtd9OpEd8dRvqN1JxRp8qvUZcmTh4PDjRDaTTUNoKPu4UgjQRlzT9KTtqkqawLmWzCkn8q0GfMpJy/loxc7iuzEbsq7v6yl9lbcSVCZiAVDSee6RW+xF3Q8iVH3e4V7sJI8qS7qMiaYkPpN3FUwtCcKgd+4HlqKWrt90xvOVJ6nxHNJ0SYVbtLmGAQBEaesk5VXs93JSZGRG/Oa6tyywguKQVRGSf3pVKyXi+82pxlsQmJEyrMTlkJoZ9qeIQezHIhxDik6KNRPvk6qJ6kmllu/nAoFUKj8JHCme6b4ae9yEq/KYnw41aoz9tKdhj6WRpbMZJOfAVWtram0FagcI86YgrjQXayOzQN5Vl4cvKinToqkkwS6hmYACArAorcKyIEZDrV1yxGZwjM15cjMnqfgKNL/AJhHPdVaRe2l6xuliHbrO0TJTiImJBNJO1NjDbmJMgLkkcCNYrQXUTPWlraW5nXVoKRKYgCd+/0psdxW4lBMmnfY6xKa7wPeUOGg4D97q4unYtWLE6QEj8IzJ6ncKdbOwEwAABRCZieNLXvJPpSZd+yTjbwcxpCUrxDIyRJyj0p+Kh1qqpMmh2ZocSmUyYovs/dyWFRiKioEmeMjSgzau8J4xTbZrL94n+lXxTS2kHB+EZ1J6PrLjahwNSKnKBUzbQqVcU5UUuJntEsx7JCjuJHwqquzAssujVSEzzMa+lHNvQlVlOYkEGP0oJd1pxWRoZ92R6mlsi9xnExAHzlbXQZ1KgEamuXExmP7V42omkCxE6agERm2f2mLMIdJU1uOqkdOKeVOL9qDiElCgUrB7wOR4Z89DvrJiTx8qv3RfjlmJwQUK95CpKSeI4HpTOHV1w3UVzaPd7ydx2SEpABBJGuEiMoyBJHlrlXriEqOFPfKTMqEBJ3HFQZrbJJPfsrZ5hXyKTXVo2vcXAbbCBu3+QgRTAy4hzcB7LMeCIzWNiBCu8dZIgeFCb9tFmUgALCnxGad/U8I40AtLjrv8RfdOo0B6jf41GloJiYH751jJqlIoCaXA3G4/wARruicEjQcasPXo2Ae8o8gKU0Wj8MnpoKjcWo65Dzih/ma6E3+Xs8yHAklanEnvLKwkKIQJBBCgMiM9DwFe3VZEgoQgyCrlHhFDdrWUJsrSwSXFurSe8YCQmYKdNd8UX2OssltPBM9IFZJLUDNGlBKw7aGiKjZcAyiKKWlJSQF5g6Kj/sNx51TtNkjdTfUQgu+Nn27QCfcc/MB/wBhvpFvW7HbOoYxGfdWPdPQ7jyNaKysoy3VbUlLiSFAFJEGdDWWxB+fM2mUpx4iJc21K0Ql0Y08fxD61eva3oeKVIMpCfU61FfWyYBK7McQ3t6kf0q+RobYgYjeTBHypbIXVdrRlAjHesaLis4joAPPWixZM5VXuhglGSgJMxAnlr9KvN2XjJ6/SmsK0giuZrcxIDOdRtt4lk7kCPE6+QgeNE1qABVBgcvrXVlsigmCBOpJO865Ci1BXK4br7BVtVmV+YDoPma++xDeSfH6VUglRSANTFQlwbs+gJommyJ3JFeqaqpqKlrMLO7PKnGyvFSmz3RLZI1OuHpSzeticU73G1KyGgy86Ybrsa0qZSrUNqnzTQsSlWaFyMCohXPesnoAK8WmdxPUn4VaQxXRIGlHgILtN1dsgoWYSeESOlUrRdrTLHZtzAIMkyZJzmjTi6Tdo7ydS+luAGznO8+PWsPQBm8dlhPViqy2oq0DOddLRkK5rAGdNWIlJtpStBlVpq7CfeUB61Ol5SlRGQ4VypJOUnwoRABhQ7GSiytJ5nr8qlTaMu6n5eVV0tVMyiquXU8S4pX6V8W9+/nXSRXSjpUsyVLKm5jjXhRlXrZmuCqEmrAmIk324S+pMmARA3DITWjbGJCVEkgYWwM+Z/SlXbSyoTa20pAns2yrmeJ9PKn7YRnuOq/mSPIH607jX9QCK5XHsyYUcIVoCoaaZesV1aGHMPujBuJJUtA35DUeOVEMNSocg6ZU9U58WbXdJyJWSk6FMAH5+tUv/EhJkDzk/Gm16zalAy1KNx5p4GquAHMac8iORG41W2XugB5xwJOFIJgx13Uh2CzLSvAtJCxujXmONa12dfYBWcmIP3N48uzqD7PYhgSPygCdDUgTh1zHEfMVciuTRAKgibiU8JWlA3SpXhoPE/CrBTXNhRMufnOX9IyH18auBFVLlIpr5LdWsFfRVVJchDNdpZFSV6BVS502iK5V/HR/Qv4pqVAqJf8AGb/oX8U/SrkhA1XUKnFcqRUlSsRQTaq7e0ZxJHebzHTeKOuvJTqoTwn5VEp2dEKO7MQPWsMLFTamjcSbtfxCrxEgUOtllLD5TolWY35daIs5gVz2FGp0Faxc7s47x8KlUM91RI9+OQPrUxOZoDDmHU8STCK6YUINcJXNcJXh00qqlk3PmzyrsxXIcmvDyq5cnSvWo3FDOqq3iFV59oBKU8VJHrWhMkSW/LgtDlpDoTiBAGX4cIgb60DZWwqZYhYhRUVEcJ0+FT2TUg+8NeHUcqvJrrLjANzkvkJFT1Ir0ivUiujRYKeIMVy/ZsXeSYV6HkR86+NepVFVUkpYsyIhQ1B/eY518oVJakY+o0I1FQYiCErEH8JGiunA8quQz6K5IqSK4NXKiykRlwruuTXhWAMzFYlz0ivcNRC0pOkq6An10roKcOiI/qPyE/GqlzvDXoFcfZ1n3l+CUx6mTXSbCneCr+qT8akk8+0JmJk8sz6VA44ovIIQfdX7xw70zRJLUboqu6n79v8Aoc+KaqWDJUIcOqkp5JEnzP0ro2NJ94qV1JjyGVTgV1VySJDCU+6AOgiuSKmrxSaqSL21V3do1iHvIz8KXbsdkRWgdnlnnNZ5b7P2D6kj3Z+OcUtnTzGcD/0y+D3/AA+dSOLgkVXU9CgeIrl06mkG7j69SwhVeYtYqFsmK9EnICTyFTbzLsCTpVXhXzirtjul1zPDhHOmC79l0JzVKjzpjHpnb4Rd9Si9cxR+yLX7iSaBOtOJdh1CkJnumcia2mz2NKdBQ+/rhQ+gpjX0PEUyNMq8+YsdUx+UF7N372sNrI7ZPuKP4xvSrnTcy4FCdOI3g8KRbq2KcEdq4AAfwjvEDTPd606rRBxp/wBw4jj1FHTdXMDk2k+7LQNeg1GlUiRpxqMWkdp2eYVhChwImDHQ/EUSCk5rlRqF21pTkTnwGZ8hURdcPuowjisx/wARn6ipLk4FeWq1NYcDhBP5RmryGdQfYyr31qPId0eQz9amZYSjJKQnoKkkFPvuI/AcG5a8iP6gM/HKu1WZSvfcJ5J7o+p86KEUNdZU3mkEo3p3p5p+lSS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data:image/jpeg;base64,/9j/4AAQSkZJRgABAQAAAQABAAD/2wCEAAkGBxQTEhUTExQWFhQWGBgaGBgYGBcbGBccGRgfHBoaGhgcHCggHBwlHB0cITEhJSkrLi8uGB8zODMsNygtLisBCgoKDg0OGxAQGzQlICQ4NzQ0LDQuLDQsNCw0LCw0LCwsLCwsLCwsLCwsLCwsLCwsLCwsLCwsLCwsLCwsLCwsLP/AABEIAMABAAMBIgACEQEDEQH/xAAcAAACAwEBAQEAAAAAAAAAAAAFBgMEBwIBAAj/xABCEAABAwEFBQUFBgQGAgMBAAABAgMRAAQFEiExBkFRYXETIoGRoQcyscHRFCNCUuHwM2Jy8RYkQ4KishWSVHPCF//EABoBAAIDAQEAAAAAAAAAAAAAAAMEAAECBQb/xAAxEQACAgEEAQEGBQMFAAAAAAABAgARAwQSITFBURMiYXGhsQUUIzKRQsHwM4HR4fH/2gAMAwEAAhEDEQA/AAe3e1T/AG62W1KbQgx3TBUeu6kZdpWTmtRP9Ro1tfakuWp5SSCCowRplG+gKFVsChMiNuz+19pYKQVl1CY7qzoBwVqPWtruS8kWhlLyNFag6pO8HmK/NrTpmtY9lFtONbc91SZjgRvHhVMtiWODNLUYSTyqxaKhCZy45edTAyhJ4pHwoBmxKlrswcQpCtFAg+NKDVzWcrS6m0OBSRAlAMZ7x6U7AVELta3to/8AUfKoCR1I27xFH/CrClY0vqCsz7hE4s8xOddsbNAOtn7UJS4FABspxkbteFOCbta1wD1+teJsDYVITEGRmdf38atbMwWcekJI0ri3JltQ5Gu2dKmTVmaEUEPJcUnCrvYYVHEDfIzOtcXdtBZRaGkdugKT2gMkCAQOQGopS9r22rqXvsVncKEpH3qkmFFR/BO4AaxxrJ3nIEUeyw5llx4E/WFoQHkgoUlSTvByPQiqjF3hLkgjEBmMU5TrEdawf2e7XOWFxOf3C1QtMZZcOCs62W9r5GKW88TaVJMGFAzvGhHzoZE1isnaPMa68XoaSHbyLp7MqUMk5pkpEcY4/Kh942S0NiA9IO9JUDy7ukGslhCjTHyajw+sY0cAKpM3ugj+YzOXPLPpXNsezPIUGQUBEzCiBlP8xnKqJgsa2YaF44lAAaz6a166oz5HzJqiFBSwE6BJ3zvA/fWqzd5odchtWaRzyjKedKvkXcwPj7wvs27UT69mwQRJlKcXLSPlQy8kAFlnFKVEkgic0gH0JqzeOIlSUwVKECdAJEjLWdPE1UvZ378JThHZJCiSJyO4cBFb09kE+PE0LFQjYmilCQVFWuZ1OdW2XICulDrqtSnEYlEamIECKslfdpndfMUdSDRnIVVexGXnD+VKE+ck/KpMVRXR/qK/M4f+ICfkayxkUTq9X4U2P6lHwGXxrPrjtDzjzhZKQtUla1SezBOQA3n6Ub9oF4qbKQgkKgCRrmST8BWd2dWEkqWpsTBiZMa5TW8XU2epqbSg2iCoqO9SjmTxNI+0CluvgNqUUYgAmchnnyOdd7PWWyWheFx98GNAEif9xJ3cqP7eC7w0gMPQ6CiGwoFAjIlQGhiiEG5VryBM0uqwId7UEnEmCI4GQcv3rVc3bElKp+PiKr3Xbuxfx6jMKHI/v0pxsFkZcxKBGkgz6UDIzDqExqrdxOWkhWYzordl4uWch5JKCCIPHl4irxsCEOd4yAd8fGgF/W8Ovqwe4ICecb+s/Krx5N3ErJj28zWbh9q7a1BL7ZSSffGniK0uxOBTKSCCM8xpAOtflGzORB4Ctj9ku0inAqxu5oIUWyTmMu8nmIz8DWmTixBg0ajjcu11ktTim2XcS0zqCMQG9JPvCmBJr87XaBZnlKYKsaFKDaoOQmEK1znyzrWNhNrlWpIQ+gNvAbtFRrluMbqnsXIJAPEhdRVnuOoWACTlGZ5Df5UpXDt/ZrXaVMNBf8qzGFyPyiZHKdaj9o98dlZiyhUOPAp3ZJORmeMxWb7LKesjfdbCnQpKk4vdyOvSK1jwZCNwFzLOlkMan6BZ0pV/x6wUPLhSEsrWnEoe8UmJA4E6caDbR7eNpu1a0kB9wFtLc5gqEE9ADM1j2ydqX2wbnEkkkJJ7uIDIkdB6VRQqx3DqRCHArzKdptKnHFuLUVKWoqJUZJk6mq9pcmmS7dk3H1uytKcBzMSJVnAHKprTsq2gwp2TuygGqOVQIQYWJi4yvJOeiq3P2fXshyyKBBKmSUxEzlOQ6fOsqvG4sLf3aSSN2pNan7F7CBYVFxAlTiiJAmIy+dUMiss1sKHmMLb2JKsKSMRIzGHKJCgYP7mhl+Xg6VJACRIjL9R+4prNkbEwhI6ClzbNOCyuloIS7EIUYyJ3jnvobEdQoyLd1LdpV73SgjN1uklWEQqD70GOscxWV3LetrbeKQ+ooQo4sajhVOszOtbjdd4IeQFtmU6eXKqYTONihi7/AOXs9leLTrqEOKCRhxEwTPvKjLUVcdNnsrhK1JbU5uJG7gNwzrLdr9m1NWxwvPBXaKLgVEEhRyGsiNPCutpGF2m1KfS53SEpTO4JTET1B86G+mR+ST8Zv2mTmvM1xViKlByU5ZjeDmDPpSL7RNovs7/ZpAW4tAxz7qE6ADfKszRrYvaFpTTdnU596gFPJUE+6d/Slj2o2Fr7QFqyKmwTzgwINFRRj93xMWzceYS2c2lLlldUEDE0kmBodaze1bQ2hxYcU6vEDIgkAdBpV7Zy/AyVJz7MoIVGvU+elUbdYklawiCZnLcDRyK5ggt3zzNl2PtX2qxl9RhaSRhP4gnfJ8fKpbqfSizoWowFd6c9VmfmKxy7X7V2aUNYi0hRkjfJ18M9ONbI02hxlASTghMEZGAMqw4EgQiCr4sLL6sayogaDAeHEkcNIrP77uxIW5nAjuCIgcSOJNPd72+ysAKdU8czESczrvApJve+kvlSm21YMUQoychqTWSKFiTFZamisl0pQYkE5AjhVVKsxRmz2lDqVNEJChmlUmT/ACxpG+q9ms4C092VTp40Tf6yFBfEpXzZA273TKFwts8Uq06Hd4VBZLSWz3TAVqOMfOma+bDiSWwkggKdZBmYn71v4KH+6k3tQTNWCCLmaINQveloGeEyk6dOdDmkx5VDimpTyzNbYg9CpQB8mcg50Yuu2KbWhSCQUnIgx1z6ULQ0ZnLl+/3pVllREf2qhKM0dFjS4ELAIVGZSMlZ5GMWRGmVX7txIWlS0S4CnCpvukkHLEkyIOkgg5nWkG03u+hkFpwoCT3gI35A5jj8at7HbRWldqSlx5RBSqMk5GOQoLvqFshuP7QqLhagV5jftSty0PqcKMJACcB7wlJ/PllPKuf8VOMWZLDzaX1mQ1IgoGpPdEwBzzq4q0WhRIU8YByyFSWZp2YLhgZmEjQa0nj1DMwUHvxGsmBQpJFV5iQ7s2++QpQShEZFRMa7hmYoReV3/Z3AA5iUACSBhw8IzrSL5t856qwhQAzkb6zS8rR2jzigIBkAcBEV6DJgVV55M4mLOztxwI+7EPkMFSsy4ZVPT9KvNXOlxwArVhJnBlHODrFKezl7DClBMHT6UxotKmzmrqqcMDfPKuA97538dFJPa7qCXMUjs0pyTnixAZARrJiqux99WiwIcDjpKD7qSgqHaFWvIEz9KAubT9u4W0ZJEKknXAQcuWVHdpm1Fph4CUupQFDcFjMq6kEeVNDC6Yt/0+EVbNjbKE/y42WPbUOISVPYFzmOyMEcjnQ3aG3JtKez+0JU2Z1GEggRrGXlQO57RiP3lm1cQklJwJbkHLCZJnXwpfvLaBVnUBgCwQTqQddNDSm7Jv8Ad7jRVNp3dfIQ01spJKS6lCFKBx952TGhCQIHOmS6WF3cpYAXaEKQnD2SYBIOgxHWlVd6tNQHEmVCZABgZa6caJWK8W1QtDpSgzmVKSJG6iHVOVorxAjT4913Kt8MqtTq3HWi0V5pJWCQBkAQAdMuFK7ditAUtIC1AGFHAuAdxmMprR2La5GJDyiB/MFCh7l8LXCnUNrMR3kmY4TOlbGsXoj/AGlflz4MQmWl2VaStBSsd5JOWaTMyaYvabflntamA04lWBKySOKykBA8iaLi0AnJlKSUlMpVoDrAUkxRC4dsW0y25Z0rKIBJbanPTMATpw4Ub8zjaifEEcDjqZWVpCIHvEaeMUQvqxBhDSB7zg+8PQiQPP0rUr0vOw2hJC7MgTvwYVDopOdLt47PWO0LCjaHEAAgAEEx1WJo66nEQbME2HJuFDqJl2vFtDmZhKlQeojKtm2IKV2FhQAPdIJ/mBIM85pcRsxY0M4Wkl5QGincPaHeTGhPlVpqwsdgmztpes5xFZaPf11I75AHielYx83XMNqMgKqOgL+puLO3bK37XhQhRZbTqnTPWDpOlBk3C4WyjEsTBEpIy0IO7OnK32Hs1lDTgwJSJKlYc/xZdaH4Hjolakg6plSfMVfPrUXv0W4pWvZ5YcCWknCfxqIgH4+lG7Hd6WznmZGeXxqV+0QO8lzPLNCpkeHOum7LaXSQzZ1uEHOMOXPDOI+VbsCCYseKhhrCJxwtRPvHL0FUrbdjZgIabBUcogGTzOtQtlzF/DMeFXWFOghWEAgznmOOk50cnT7T1H9rSlbNkLStspQymTvxJEUjv3Y4klMTBIyMjwNapar6tTiCghKUqyOFMHzoGi7Vj8PpXIbUKnCfWT2Jfl/pM/Fjc/Ia7Rd7p/01eVaLZrCQe8iRwkCrKLKZ0A8RlWPzjegmvyyzP2rO4w0txxoFAKRhVoon+1H9l7MHWV2rsOzDa0pSpCe6ZMKlRgiJGgq5tNYXbQlKW4wIPuke8rd3txo5dFyus2Fyzp7wPfyECSqYAOe4Uf8A1EtpgKcZtep7arPDCnwoghxCFJ3EKTr51PYlhNnW4o+8k6ncOXEmgirzxNLZGUrRmZzKD3oA1j5VbvEgBtkH3AVb4JAAB6Ekmi/heC8m4jofX/yB/E8tY6B7P08wfZlEYSrXCpJndJTA5QJoQ/slmVIXqT3VDnxFSXneJRhbw5rnXVOkDTP9KPtWnEK9CVVuD4nCDsnI8xNtlyKYQlaiMzB4jnO8GK8t12WpVnS4orIUQAjOcME4lcBll1pyegxMHCoKAIBzBqQ2rGc4jlPrNBfTIexDrrHA4inddy9mhQy7RwJQAeJzMdBvrQUs9tYVN78CY6o+B1FLrxIeRggnPLh3c8ugo5c5Wl3CVSFQtQjupMmY65VDjRkpeR1MNkyK4J4PcHtbOYu2PdwsvJb1UTJkyDvHWKTr2aszqglx1TTkZEiUmeNOV+KbDzynHXApS5CG1wMhAKk6TzoVZ7G2tKkYlJKolRwq8YIEeBrhY9DlY7lFVc7zazGFpjdyjfl1uuCWwFAQNc6sXddT32VpJacJlzEMCjn4ChO0TbrbwwqIUkgHCSOc80kU33Ffz7aErQsoKwVlIUcIlRgAGQRupYqVTa//AHDXufco/wCIrXTs5aBa0H7O6BiUfcUJy3SBOZFGnLgt8DA09wILZIE9d1Hbw2qetKQHIwgyDhAUOMKGlRWG+7Q3GB9R5K+oy3cKaVsTm+DxVGZXC22ixU/L+4v7Spc9zXip3C5ZVBMHvYcOY031cunYe24nSpmMShEqTJAT14mjti26tKclthzTMa+mvlRWxe0BoqCXApCuGvxAOtR9Mp5qoUYtQB7tN8iD9O/pATWy9oC8K0FCd6zBA8jn0qZ3ZdomPtTYO8KQoH405N7T2Y/6oEblHD5zVn7fZ1jNxpQI/OgzQTpVHX+faBOXKp99SP8APiJnJ2IT2zSlWhrs0lWJKSQVTTNe1hKEKFmSErdgKUkxCUiEiiNqTYYILraei0/WhV62qzFaVJt4bJASkABSTGmVFxYyBXr6XMs4Ygm6iyu57WPxE/1QfWuEWK2IHdSnwIHoDTHbrXaWYMpeT/8AWpB8sx61BY9qG1d1TeE8CCM/Kq9gnqYcci6gI33amvfac8CoTSpejtm7cOOB1txRmUrIIJO4itUVbUjdhA3YvjpFC7bbWF6tIdw5+6FH+9Q4iP6pNiHoRRL7/TzrpC3+I9frRnDyrpLdcjdC1AxQ/rIFcqsrx1X6Cj4Z/cV12QqbpdRZ+yOYhKzHQUSsFiwuJClFQM5f2q1a2wM6rW14pQVJ1SCR5GrDcyVxJ9jliH0TOB1XkSaZmHgFGd4pI9m65cdTrKEq6wc/jTUu8QlWHBujXn0rqYjSCIZh78zO/IZta8AhKVghO4jIwR45URXtO2tS1wZISII4Tn5k1T2ltjdstKy0cMDInRRTkYFB12bAcOnz+tOaHUBWKHuB1mm3oMg6/vLNutvbE5FKSk55HMGRlu3+dS3XfBMJWmY0IMHxHGqIQNJqJuzQZkmTwyB1I474muiXdLbuI+yR/d6jSbSIyQfMGqD9uVPdRB08/GqgtDggRiB0yBI4gj5iqj5cWRiCkgzqnDPGK2M6uOP4gfyzI3P8w4HENpC3VArKkjCM8pzGWlHXrzSkJdLqQkApEEaGCPIgedIjkBJGo+lU7S+D10y39am8IKE0cO82TCjVpxrW5nC1E58KJMPFNC7pTCc9x/fz86vjSmE/bIwoxisthFoSp0hM4ozHDL9aqWlQQrDkMKYgaDWj+xjM2cn+dXyqpts3hUyIgkGTxzFeb1yDe3znY0bdSldoBTVxbA/tVZizFDSFpSpRUogAQSYO4fOiDjZTqCP0rklHUXU6YyI3FykG1j8QI3SKlRaFD86eGFRgdAakUa53HLdUXO69GRsKnsTlbTKu+6pzEdwyHIkga1ymzsfhQs9VK+tE0sg4QeXpRUWMZD1gfv8AvRTqch8wYQKKi4mzNf8AxweufxNTNhKSCmzIBG/CJHpR82dI514F/wAtYOd/WVsX0lJd/wBrV+Ixw/Yqm9bbSfxTyk0VcIjQVSXFZOVvWaXGPSDHHbQrUjzP1oXbXnkx3gCTllTKpIig7qcb6BuBn9+VZ3m4QKIId9oFlBMJcPRI+ZqBXtJZHusuHqUj61nDmp6n41xXSGjxTmHUPNCX7TPy2Y+LnyCK4/8A6OvdZ0DqtR//ADSEmuxWhpcXp95RzP6x3Xt88oGWm/8AlNO6IUEk6KA8jHypH9mV32S0vKs9qTKlplo4yMxqmBrIM+FN92SGEBXvJGE9Uyk/CltViRACojGBybBkfs/RgtwQfyuI8v7VoV72JtLTy8IlLSiOsGKzy6HOzvRs7i6P+Y/WtafsgXibWAUqRhI4gkzTGH9pEBn7E/Nv2ZLZSvHhII10PKp70t4KCBB4GRlFNm0ns0tYcUGQFspBIWVDFGuafzdOFJDtiASI1O751hcJsO55EZbUqAceJeDOrhQp50NlQIIVMa6SKsMqVoB10qpcj5s9obeAySoSANQdfGPhTXft2htzGgy06MbZGkHMgdJ9a7OiyB7UmcjU4ylcSpYretgkhMyI1zjlQm/rzQrvZhW4YyYJ5EQPCiaDuNBb3u8qjDAzzmt6rTIv6tkEStPmY/p13BCbSpRHPhWg7EezZ61feO/dNiNR94RyR9aTLLdmEgk5jMRO7nTlYtsLSynLMjRRnF8a5rayjxHhpDXMKbdXS1ZXkNMphPZpJnMkycyeOVLavd51fvu/HLWtLjsYgkJyESATE550OdVkTXc0xvCpPpOVmWshEdfZs/KHkawUqHiCD8B51Ht//GZHBJ9T+lUvZo//AJhafztn/iQR8TV3b0f5lsfyj4qri/iIpz8anR0PNQxs+x/l0GdZPqames/En5VPcLcWZoZiU+c1ZcaoGP8AaJrJ+8xXtVgc7WEpBbIMnImYy9arImAClSSVRChB9aalNRGHL4eVBbyUS6J3CldTjStw7jemyuTtPU9Qe8OVT2y80tAY5E6ZcKlsDwQVqO4AUB2itIcWmBGHLxn6UNcKnFvMI2Q+12AcSe27WstwCFqPQD1JyoWvblJnCwfFwfJPpSxflnLizCVKCTGQPyod/wCHcOYbV60TFhQrZFweV2DUDGK2beOJV/ASU8lkn4RRm7L+VaUqLSTKYxDDmJmMt+hpBtV3uIErQoA7zpPWnDYsqas61DCUqJOYkggQCFbqKcGNuhUF7XIvZklrvF1SkoCiJmYAohYW4JJJJAEk6n950Lu1MuLUdEgAeOZok+4UsLWlKlnUhIkwMtOWZpBhZoR1eBZmNuanqfjUZoheVjKMK88K5g8wcxVGMq7INicoijCz92NCyNvNvBTpUQ63BGAfh6nWeo4GhR/fx+lPHspdZU+tl5ptwKTiQVAEgp1HQj4UA2xuoWa1utj3MRUjd3VZgeGY8KuVKtyXgbO+08My0tKusHMeIkVqtktPaF1QQpALi1BKgQQFnENeSvGscQCZABM9flWnbOXuu0AlxJSpCGkE/mwpKcUcYABHKltWLxmMac++JYvdzBaGXeTav/VUfKtsxd/TVPz/AFrE9p09xk8nE+RBH/ataum2hSWlSO8wk678qrTmx/EmoHULCeVYbbLreN4GxoQHFJxSe6CpORCs4EgGts7YbpPgay7aB42e+m7STDeJKV8gpJEnl9KYYQCRPvmxllakEAEGNNKs3daEqsqmypZUhzEkAEoAIg6CBnrPKmi2oCb5TiSCC6JBgg4ss8o3047eWZZsbqGwAFQSE5SEmSNN4HpQ9Ja5d1+YXUsGxbSO5jJVnlUdnSVGAJJioUP5TVu5XfvOOW+u9qecTfKcvAKyD5wptFcCrKGCHA4HkrIIThAwKAjMmcoM5a12m62VWBT4xFYdCJxZYSlW7qn1qrfFqTjS12h7PESOAMRMTKZnMdKa7ZdwbulIRg7zqZCYMGFanfIrzaqosztM5oD6+sQpjIcPLnULzuIwNB61ZDEmOJ850r21MBDikgzhUR5ZfKvTp7irjPdfapxX94s49fvcYfZwkC3NJP4gpPmn9KMe0BoptaQdyB8DS9sc8lNts5Uci4kHxy+JFMftEP8AniJmEjXX3f1rlfiwqj8I7+HdxoupEMNDL3E/CpFtnjPL6VbVZ+zSgHTCn/qKrrdSN+uVJAUIRjZMrlANLdozeV1+FNS0ydDPHQ0nsqxLUd5PxNL6k+6IzpRyYTsreRPOl2+FfenIDPdyFNthbOAZ6ydOfWlBsdraEj8yz5T9BVMKxKs0p/VZvSdt3EUknPvSScQPpArhy7yn8ZFNS7KN319K9Rda1f6ausQPM04vAqJMSTcW2LM3qpKV9RP6VNeTiezwpSByiIow9cRGq209VD4CaH2u6kEQXx0Sgq9SRUyOAhE1jQlwYuXS5CCeKiflVq+7y7BLaceBSs9CevxrlNgwLS2DIJGZ1jnQvap5K7RBSDhAHnnXNShkudF7KVOG7pHZLZUQpKiTmM0niKqtbIsDXEepNErfaktKCVkhSswPGg721jKdAskcvrWw2Y8CBIxdmF7FczLSgtCYUNCDmKvPMoWQVpxkTBUZpOd2yH4Wp/qUPkDTBsXeibWXQ6MGDCQEHWZB1G6B51r2Odu/vM78Q6hNOADJIA5CuLKoYjHCli9mrel5SG0qUie4pKBmndJ0BA1qpstfCy8lCzixSJJ0y0AqHSvRJMsahLoCN20SvuUn8qxv/MI+Qp+2GthXZ2QdzZA5waRLcApOE+6VJnzo97PbaEshBmUFxOUn8QIoukYUJjUgzRMVZzt6jFa+zIkOtDwKZg/Gmxy9o0So+Q+dLt5WV9+2MP4UIQ0c5USSJ3iKZfkUItj4NmJr1qWVNuEntEQkHfKCMOflTi3c15vfxnQlM5hS58MKRFLO11i7FZjQnEmOY08Iim7/ABWga9oswNIG7jS6UGO4xp7ZRtEym3MFpamzqhRSfAxUNlXDrY1xKCY44jA+NHbwupTzzjpVGNalRrAJyEzrU1kuJuUgDvYkwVHIGcjwEH4V1X/EMWyuzE00WS76myObNWLsezLDaQQJUlIBBA1C4rOLxswZUWe2StqZC0kEcpAOR5UzJ2PU4ZtD63FawSSPCSas/wCGmERDRX1BPxypA42boVDB0XzcUG7AElK0kFOo8M5mk++kqbdBKsIVuLalCd+YOVaRejUH7ts5AiEwEzPLI78qGWe5gpX+ZySCBEd6Ve7lu5dKwjZVy2DzGGVGxURxFq47MlakLTaEIUkhQGFUyDO+KZ9okKftHakjMRHlv8Ktu7IFsgtd9OpEd8dRvqN1JxRp8qvUZcmTh4PDjRDaTTUNoKPu4UgjQRlzT9KTtqkqawLmWzCkn8q0GfMpJy/loxc7iuzEbsq7v6yl9lbcSVCZiAVDSee6RW+xF3Q8iVH3e4V7sJI8qS7qMiaYkPpN3FUwtCcKgd+4HlqKWrt90xvOVJ6nxHNJ0SYVbtLmGAQBEaesk5VXs93JSZGRG/Oa6tyywguKQVRGSf3pVKyXi+82pxlsQmJEyrMTlkJoZ9qeIQezHIhxDik6KNRPvk6qJ6kmllu/nAoFUKj8JHCme6b4ae9yEq/KYnw41aoz9tKdhj6WRpbMZJOfAVWtram0FagcI86YgrjQXayOzQN5Vl4cvKinToqkkwS6hmYACArAorcKyIEZDrV1yxGZwjM15cjMnqfgKNL/AJhHPdVaRe2l6xuliHbrO0TJTiImJBNJO1NjDbmJMgLkkcCNYrQXUTPWlraW5nXVoKRKYgCd+/0psdxW4lBMmnfY6xKa7wPeUOGg4D97q4unYtWLE6QEj8IzJ6ncKdbOwEwAABRCZieNLXvJPpSZd+yTjbwcxpCUrxDIyRJyj0p+Kh1qqpMmh2ZocSmUyYovs/dyWFRiKioEmeMjSgzau8J4xTbZrL94n+lXxTS2kHB+EZ1J6PrLjahwNSKnKBUzbQqVcU5UUuJntEsx7JCjuJHwqquzAssujVSEzzMa+lHNvQlVlOYkEGP0oJd1pxWRoZ92R6mlsi9xnExAHzlbXQZ1KgEamuXExmP7V42omkCxE6agERm2f2mLMIdJU1uOqkdOKeVOL9qDiElCgUrB7wOR4Z89DvrJiTx8qv3RfjlmJwQUK95CpKSeI4HpTOHV1w3UVzaPd7ydx2SEpABBJGuEiMoyBJHlrlXriEqOFPfKTMqEBJ3HFQZrbJJPfsrZ5hXyKTXVo2vcXAbbCBu3+QgRTAy4hzcB7LMeCIzWNiBCu8dZIgeFCb9tFmUgALCnxGad/U8I40AtLjrv8RfdOo0B6jf41GloJiYH751jJqlIoCaXA3G4/wARruicEjQcasPXo2Ae8o8gKU0Wj8MnpoKjcWo65Dzih/ma6E3+Xs8yHAklanEnvLKwkKIQJBBCgMiM9DwFe3VZEgoQgyCrlHhFDdrWUJsrSwSXFurSe8YCQmYKdNd8UX2OssltPBM9IFZJLUDNGlBKw7aGiKjZcAyiKKWlJSQF5g6Kj/sNx51TtNkjdTfUQgu+Nn27QCfcc/MB/wBhvpFvW7HbOoYxGfdWPdPQ7jyNaKysoy3VbUlLiSFAFJEGdDWWxB+fM2mUpx4iJc21K0Ql0Y08fxD61eva3oeKVIMpCfU61FfWyYBK7McQ3t6kf0q+RobYgYjeTBHypbIXVdrRlAjHesaLis4joAPPWixZM5VXuhglGSgJMxAnlr9KvN2XjJ6/SmsK0giuZrcxIDOdRtt4lk7kCPE6+QgeNE1qABVBgcvrXVlsigmCBOpJO865Ci1BXK4br7BVtVmV+YDoPma++xDeSfH6VUglRSANTFQlwbs+gJommyJ3JFeqaqpqKlrMLO7PKnGyvFSmz3RLZI1OuHpSzeticU73G1KyGgy86Ybrsa0qZSrUNqnzTQsSlWaFyMCohXPesnoAK8WmdxPUn4VaQxXRIGlHgILtN1dsgoWYSeESOlUrRdrTLHZtzAIMkyZJzmjTi6Tdo7ydS+luAGznO8+PWsPQBm8dlhPViqy2oq0DOddLRkK5rAGdNWIlJtpStBlVpq7CfeUB61Ol5SlRGQ4VypJOUnwoRABhQ7GSiytJ5nr8qlTaMu6n5eVV0tVMyiquXU8S4pX6V8W9+/nXSRXSjpUsyVLKm5jjXhRlXrZmuCqEmrAmIk324S+pMmARA3DITWjbGJCVEkgYWwM+Z/SlXbSyoTa20pAns2yrmeJ9PKn7YRnuOq/mSPIH607jX9QCK5XHsyYUcIVoCoaaZesV1aGHMPujBuJJUtA35DUeOVEMNSocg6ZU9U58WbXdJyJWSk6FMAH5+tUv/EhJkDzk/Gm16zalAy1KNx5p4GquAHMac8iORG41W2XugB5xwJOFIJgx13Uh2CzLSvAtJCxujXmONa12dfYBWcmIP3N48uzqD7PYhgSPygCdDUgTh1zHEfMVciuTRAKgibiU8JWlA3SpXhoPE/CrBTXNhRMufnOX9IyH18auBFVLlIpr5LdWsFfRVVJchDNdpZFSV6BVS502iK5V/HR/Qv4pqVAqJf8AGb/oX8U/SrkhA1XUKnFcqRUlSsRQTaq7e0ZxJHebzHTeKOuvJTqoTwn5VEp2dEKO7MQPWsMLFTamjcSbtfxCrxEgUOtllLD5TolWY35daIs5gVz2FGp0Faxc7s47x8KlUM91RI9+OQPrUxOZoDDmHU8STCK6YUINcJXNcJXh00qqlk3PmzyrsxXIcmvDyq5cnSvWo3FDOqq3iFV59oBKU8VJHrWhMkSW/LgtDlpDoTiBAGX4cIgb60DZWwqZYhYhRUVEcJ0+FT2TUg+8NeHUcqvJrrLjANzkvkJFT1Ir0ivUiujRYKeIMVy/ZsXeSYV6HkR86+NepVFVUkpYsyIhQ1B/eY518oVJakY+o0I1FQYiCErEH8JGiunA8quQz6K5IqSK4NXKiykRlwruuTXhWAMzFYlz0ivcNRC0pOkq6An10roKcOiI/qPyE/GqlzvDXoFcfZ1n3l+CUx6mTXSbCneCr+qT8akk8+0JmJk8sz6VA44ovIIQfdX7xw70zRJLUboqu6n79v8Aoc+KaqWDJUIcOqkp5JEnzP0ro2NJ94qV1JjyGVTgV1VySJDCU+6AOgiuSKmrxSaqSL21V3do1iHvIz8KXbsdkRWgdnlnnNZ5b7P2D6kj3Z+OcUtnTzGcD/0y+D3/AA+dSOLgkVXU9CgeIrl06mkG7j69SwhVeYtYqFsmK9EnICTyFTbzLsCTpVXhXzirtjul1zPDhHOmC79l0JzVKjzpjHpnb4Rd9Si9cxR+yLX7iSaBOtOJdh1CkJnumcia2mz2NKdBQ+/rhQ+gpjX0PEUyNMq8+YsdUx+UF7N372sNrI7ZPuKP4xvSrnTcy4FCdOI3g8KRbq2KcEdq4AAfwjvEDTPd606rRBxp/wBw4jj1FHTdXMDk2k+7LQNeg1GlUiRpxqMWkdp2eYVhChwImDHQ/EUSCk5rlRqF21pTkTnwGZ8hURdcPuowjisx/wARn6ipLk4FeWq1NYcDhBP5RmryGdQfYyr31qPId0eQz9amZYSjJKQnoKkkFPvuI/AcG5a8iP6gM/HKu1WZSvfcJ5J7o+p86KEUNdZU3mkEo3p3p5p+lSS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612774" y="1628800"/>
            <a:ext cx="1726977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Alteración motriz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05600" y="3363919"/>
            <a:ext cx="1728192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Problemas de lenguaje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307975" y="3392996"/>
            <a:ext cx="1816968" cy="64807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Problemas de desplazamiento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60375" y="5481228"/>
            <a:ext cx="1879377" cy="8280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Alteraciones socioafectivas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084168" y="1373382"/>
            <a:ext cx="2736304" cy="6480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Limitación de funciones y actividades.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817568" y="5473232"/>
            <a:ext cx="2016224" cy="105351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Problemas de coordinación en MMS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635896" y="6021288"/>
            <a:ext cx="2016224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Dificultades sensoriales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4" name="AutoShape 2" descr="data:image/jpeg;base64,/9j/4AAQSkZJRgABAQAAAQABAAD/2wCEAAkGBxQTEhUUEhQUFBUVFxwYFxgYGBwcHBgbHRodFxgcHB0aHCggHBwlHRgaITEhJSksLi4uFx8zODMsNygtLiwBCgoKDg0OGxAQGywkICQ0LCwsLCwsLC0sLCwsLCwsLCwsLCwsLCwsLCwsLCwsLCwsLCwsLCwsLCwsLCwsLCwsLP/AABEIAMIBAwMBIgACEQEDEQH/xAAcAAABBQEBAQAAAAAAAAAAAAAGAgMEBQcAAQj/xABFEAABAgMFBQUGBAQFAgcBAAABAhEAAyEEBRIxQQZRYXGREyKBobEHMlLB0fAUQmLhFSOS8XKCorLCQ1MWMzRjc4PSJP/EABoBAAIDAQEAAAAAAAAAAAAAAAABAgMEBQb/xAAwEQACAgEEAQEHAgYDAAAAAAAAAQIRAwQSITFBcQUTIlFhgZEysTNCocHR8BQVI//aAAwDAQACEQMRAD8AxgCFgRdou9Hww8m70fCIW4VA+I9AgjTd6PhHSHRYEfCOkG4NpQ3eHUR8SFD/AEk/KGIKUWJIqEjpDqLGPhHSFuDaCQhaUHcYME2UbodRZuEG8NgGiUrcehh1NnV8KuhgzTZuEOJs0G8e0DU2RfwK6RMsMubLLhCjTdBUmzwm02c4FYSArCWJyBahMJyTVMcbi7QNLsk1ZcoNYdl3ZM+AxZ3FbkzHHeTXuhWJVAAD3ykA1c+MX6ZLZ0eGnt4QSTk7fYLS7qmfCfKJCLsm/D5j6wTJlQ6iVD3i2IHE3bM1T5iHf4XM3eYgjTLhwS4NwbEDH8Imbh1hmZdK9w6wXdnDE2V6wnMexAubomfp6w0u5pn6esFipUIMuDexbECC7kmb0+f0hhdxr3p8/pBiqVDK5cLex7UByriXvT5w2q4170+f0gwVKhlUqDcw2oEVXGv4k+cepuuakMFJHX6QUqlQqz2BUxONPuuU+IoYLscXt6dAb/BVb0+cefwRXxDzgwm3eoZiGFWYw7ZGkCv8FV8Q6R38GPxDpBGpIdtY87OFuYUgc/gqviHT946CEpjoN46QiTd00gFkpBD1VXoBD6bsVqtI5J+pi7mINHDUFN3CGlCEMr03eBmpR8W9BHTLOAKesTmhqcgkFg8IRESIWkRyYUIiM9SIdSIjLtKEllKSDuJESZEwKDpIPKACRLh0iGkw6TDGe3basK8AQhalzsIKiwH8rHuPwmCqRKmaiSkcCSfBmgNsoH4hD/8AelK6pmS/mI0T8Eg1IGQ+cbcOzZyjNkcr4Yi8lJDdlNQKB8aSa8GUIDrytalzAFlJMuYtAKUlLgy5axQk/EddIKrXIkoSSoJG52z8YzjaC/5cuarN8YUBvHZhH/EQ8qjs4QQct3LL5Jhq0XnKle+tI4PXpnAVbdqZimTL7rnxiplpUpSlGoHvKNSfpGRRNFh//wCK7PvWf8h+cTrDfsiaWStlZBKgUk8nz8IzyyoAKVzUvKSQVJBIUsP7uLQkPUZVOkJMlIRjRiD6CoHAg5w9ozV4aZ4z/ZW/ZibQmWVFSJhIUkl8JYsUk1AyDRoBMQYI5oQsQsGEqgAYVDSoeXDKoAG1UhlauELVDSoQiNbZ+FClbgW+USbiwmzy+0UQl5iicak1xJAfCRvMVe0C2kni3rBPsTZFLlIADsj/AHLP/wCYvwr4ivL+kTOsdnFSVNhxuZkxsObviyoYAL22sl42s8nug+9MXMJUOACxh8X5RpPtEuyZ+AnFNMISSx/KFAqHSMMUls40ZJyj0VY4Jq2F103uJylDCEFqAEkM5Jqa6xaEwGXGsJmYqskEnxoPXyghTej+7LUrgGJ6RjkrdmhcFh4x0Vir4ahkzQeUdC2sZoV5oZZ41isTKxLCRR/7xdX2jvJO8ffrFImcpC8SGfIOHFfGJUBYy7vSMwpXEiH02EHICORbZhbEUk7mbpEuTPlqPeeWd+kFMbiyvnXbwgA24nzJa0y0ugEO4o+mY+8o1/s2FCFg6hvlFFtDcsu1SyhQYjI6pO8QvJFowxQfOsEWx08oUoH3FEDkdIjX5cs2yrwTBQ+6oZKHDceH94mbMTEd9Cx3SxSdyuPlDm+CUFboM0woRXS7SsAgJxEOSXAAG8xFFumrLS3UdyEuPQxDHCWR1FBOofqZahBM4YSAR2aw+plzMTeIp4xY7QbXrRLUjFLSohgUglSX1DqZ+YgUtXa/9TGOacPyERVWV0lg53ZR18WhmoXuX25MMtRBy6Ki87znT3UqauYAci4w8hupnFepixqzal6iJNtlgADImpBzB+esNSGDAh60bU7jHPkqdM1Lrg9JIOTYa0HjEuz2nFmwY1fLh974bm95SwgEByG1LUY9I8/BEA1ZRZhq9WHlESSLqXKKzLJw4UjvAHMk5mubEDw4mJN4LZLJDDeM347+esRLos5UCClxTEBmCzc8onWm5io4Za2A0Iy1iDkl2WqLfKBKeSklQoUkKBGhBp5xsNmm40JVvSD1Dxkl4ySgkHP7MadspOx2eSg4ivAAzbhBIguyzcQ2sxMVYFt3Q/jEOfJUnMN98IiA2owiXZjMJA/KCrNqQrBEi7ZwlqUVOXSQGgCyp7M/lL8FfWGZi294FPp1ixUAwDRyUnLMHfAIH72s/ayykEDIiJNivKUiSkTVGSUAIqSMX5nBSWIc+sO3tcaZoGFkl2IcAF8mc08N8Ctk2RMyWqaqbhSmaqVhZycJYsXatekWQtdEZJPsJpwTPlnBMWpKgQ7qY9VVEClp2VWK9pLA4kjzgnt1tTIkOBkAlCfCngB6QA2+2KmKJUSo8fluicm32Rjx0T/wyJSCAtClKzZQIGsT7gYzBUUB9IFjCYhRI0g2uX/3Ef1D6x0ZyJkewUBvF5kKlIWMix8CHgbCxjAMXN1TjMu+WpTYggAtk6ThPpAreGZgJXQUoIOdYeSnxHH6wOXHeMiWFJnzVy3IwrLqQBuNXHOg4wUpsaikLlKTNQclSyC48KHweJlimhMp0l0kp++hiT+KJ94B/iHzEQ02hiyqH76eMSEnxiLVjpMq9s5KJ1mUCHmM6QM8QDpUPTxaMquexZrm4khJbCHBUrXlpGwXnOlS5ZXNIAHUnQDiYzK22szZhWQz5DcNBFuHTvI68FM8ixc9sWqcZqmyTuGja8TF7YrKQAMhu0HyfjELZ6QCok6JfxCh+0X1l/YxZrZRxJYYKvmZoXNucixutOHJSupbxGUO3jcyJqSqWkImpBJSAwWNSBoqH7IgnOsLtSSGKSXGXDhGDFmninvg6f7+pPJhjNGZXnIqVd1mZz6wPIxBm1ch+G7rBntNLJUvCPfq3+LPzB6wIpThUagkJUG+Gmr5VMdPWSU1GaXav7kNPaTT8CEFaQMLgElWbfpj2WkOcZKi4LA1OmenOEJksxNNK9fnE2xESllbY1IZSQcncGsYTUkaFsTIlSpCjOBC1H8wqEgMkl4vrUJYS6QkuKEVhrZewJtUtNpnSQXDsqpTqKNrnGc7T3+VT1iSookupKUpoCxZyRoeEY9jnI6EprFERtCtEydhRoQCedKb2+Uats1Y0y5CQlLOACdTweMj2asyl2hD1qHD6DMdA3jG42KWyEvokDyjSlXBgk7diwhhDM2zBYKTrkeIiWRSGnIAID/vDED02xKSrCR+/KEmzHURfTSV0KG4vlvhf4ZoAB02XnHiZLGopBH2IiPaJIYwAQ7tuuXNKlLBIQxFWrX6CMsslumj+WuWpIxLWThLYlHFnk0bDZgJcieoaJUrogmMV2dBXLIUqZhSwS0xaRlUMCBT5w06QmiJfV6GbhGSUuBx0JPSKgxItjYyE5A01pmKxHMSEJMJMOLmvnCCYAEGOj0x0AGxezy1idY5iKgoUpLH9SQro5MDV+3iiWW95ZySM/HdFv7PZzTJiD+ZAPQt6Kiivqwpl2qcWqVeTAfKENgxeq5ilDtNQ4ToPqc4lbNTp0uYewnLkqZ+6aFviTkfEGHr4s5UkFIJIOQ3Gnq0SbmudYLsVLP5Rpv+8hBYVyGiNsGCU2mWi0jCCVS+4tJaoqQCeIKYmKvKy9mubJtIAQHMmaCF7mTRzWmSsxWBUWNKf/MW5+FDKPir3R5nhFVek8FQQEJQlO5ySeKjn4ADhFuGLnLaKUtqsXe95rtEzEqgFEp0SPrvMRkDQxyEUP3SHGGsdrHjUVwYJztllccwCaEqISFOl9HIo+7vNBBZkFJIIqCxEB8mYxwq88oKrlU6d+kc/wBp4rSyp/Qs08udoU2BNHDQ7aFpIYuDyiNYUlqU3HfwhyfaBksFJ35iOKbAC2nmkGYSwKQ3qQeqoDu0NRTEtLPqHbUcKeMG20tlxLWHooAg7qDypAdMASpiKhJFRwoeMdjOv/LG11X9fJnwv4pJ92MzUuKlyDUb+XTzh6TLBPdJSCoCuTHfyHzhpu6wDqLeWXlE27fflqUe6Kd0EmjtkM3PnGNV5NHoFM+/58pKlJmLCSyfdA7rUozPV/GAgr7oGYdTPm3E6/tGp3ldZNmQFABTFSj8INW9BGamz1D/AJSyd1SSfLWK4JInKTfbL72dpe1jFUa8CXbwz8t0balIYRj2wKWnhTCiyFcHHdPqI1ybOCElSiwSCTwADmGIWvKPGDRlu0+0NqmqJlKmSxklKF4WG9RepaIGy96WiXapS59oX2Xex45qlAjCWGFRLl2hRkmWZsUsUtsu/wBvp6mwpMc9IgWC+ZE5+xmoWRmAajmM4nDKJFRzQwA4UN5byiQzZ04xGQoHIv39OUAEC9V4butatexm9ezb1jFpt4j8MmWl8TAK5B9eNOsbVfoCbDO/UfVYEYdbLGqUSFDuknCoZNu4UhoGQFKhtRib+HSrI9ISbId8MiQo6FpT3m4xI/D8IAIrCOibLsqWrXxjosWJkPeIMtj7RgtUv9Tp6inm0F977OInTQs40lXvM2mXL94ze771QiYhWL3VpOR0PKNL2s2k/BygsS+0KiwqwHE0qIqLfB5dtwSJBczEKP62oxelRFjLmWdH/UkCr1Un0fjGLyxImKxKrMWSosCBiLk6ZRVWKy9ooJSlyfIak8IEI3ufeMiWhS0zrPiSlRSAUO7O2buSIx4EqdRzJJPPP6xeXHYZMwzpYAJly3yzUQQ7ndu4xUWQZjxjoaBKTZm1DpWOWca7vOFmW1QMSTmN3KHgjdCUgguKfesdjbSMO63wMrswUHSYvNkC2NKtGIbj/aKjtEg/CTpoeRi2uNX8w8RGLXYlLBJrwXYZtTSYaWOYTkkcyYXbykiqk4hoDWPOwowyHgOZ3+kINnTvxeFPCoEeZOiB+0aiJgDFsINWrU0z4ecBloJUcRHexEfQQfbW2NRVLUlP6HyDmqRw1gc/hKiXJS7E0NH0qWc8BHVebG9PGN8rx9yiMGsjddkO6LoMx1GifN+m7WCrZ64kmchKAFYSFl3YAZtzLdIauuzYZSQSXaocO+uYi+2OkTDOXMIODBhB4uKc6Rhttl/kmbWS3lTElRSkhQ7ubtR+EAFgudZkkiikMHLgGlTXXQDlGr2yT+bKhcnJtQXgV/HXfZ0TEzZ6alwhCsShwwodvGJErGtiLrUAVZjGC+Tin0EFe1kzBZVn4ilPgVBx0eAKZ7R0Sk4bJZydxmFkjiEpcnqIqE3/ADLTMxTVrKmJIxdwDgnIc4U+Isv0i3Z4L6om3XYLfalzBZEJwFRGOYlGFJy7ilAqcfpdou7D7Kp6Q8y0SUqbv1US51ctF1sltvYJNmkS5kz+d2aXQmXMVUjUhOHqc4s7V7S7HKKkYLQcOiJaG8MSxSBcUv8AH9yrLJznKXzbA2Z7JLTLImSLXLUsHukJUkg80FRbTLWB++Ldb5M4SLcuakBScWGYQCkKGIpKPeFDxzyMaSj2s2Ihii0o4rlJI6ImkvAztzbpN4oTOs8sgysQClUKhRyEAk0YGpyxRK6Vv/fwRjFt0innJspQMKxMJXMPfWVEDF3AyjoMqQUbLSEp7JUsJSSlbhIDKeYlIds2CT1MZYguCDnrTX+zQuzrUmstS0E6oUU+hh0RNo2omf8A8R/UsD/UT8oAsIJAORI9aRT/APiG19kmUZoXLSRhSpKaMCBVIBOephKL5X+ZCS2bEwqY7J97WRH/AG5bipLdKhj5wLy7MVqwy8WIksHpQE5nlBDtHOUJQNMS+8dWFaHoPLfAxd9oKJgXxryOZ6RGDb5NWswwwuMF3XPq/H2JE65JstCpi+6EgEVBJJIGnOIsoBSQ5JViy4UbzeCLam3AyUpQoHEXVQgsK68WijsgBQDqFq9ExbFWzHLhDqlR0eFDx7GqzPRGEgxpu1ae3uuWvXChR5sCfMRnAlK+LyjSdnk9rdSpZLlONPniHkYxGrwZxd9mX2iWD1yHKLGdLFml9lLIM1Q7693AfIeMTUJ/CoYnFOWPBI++sUS5KiSSsl6mmcFgXvs/dNqYlwuWpPjRXyMeLkYFEH4iOhI+UQ9nSqXaZa8SlBKqgCpBBB9fKLszEzlzsLt2mJL0ZwH8wY16PL7vJyUaiG6BDePUjrxhU+QUUNRoRDJWwfOO+ppqzmuIpWL4Rv0I6ERPk28rtEuYpMtBJCVdmgISXo5Smjuc4rDMUdQPD94dstkUsvjwjeBV86O/WM+o2Si78potx2maPOVVszkBoOPhCjLKqJxcTl55xS3ReyZpxZKS6Vp+FQ05HMReSp7pzqosI8o01wzpFfPsCQ5U5d2S76NirqHzgdtNjWgjEHSaJIdqZ+MHIlh6DEd5yHKFLsrj7aGpUFAcEhQq1dGyilva3WuSGkT5kuWcwkDPe7ON3hB9a7AgJJwtRnFD/eB+fs4tYUkzMaFDJbYk7mUkeuoESjMZn01UyYtJnzZk5i7LWpXqaRGRYePlBLYdiLVNdgU4dVqAB5M5PNmj1Gzdrsq8arKJ4HxPMTzwoUPMRcMG/wAIN8S7vkhImH9BHWDWXtglbS7VYkBAop27o/wLTTk8LvC6LNOs06fZZQlSwgkzFqUhKyH7qEEsagh6VyCoUk2qL9LNQyqT8X+wG7P2fFNYLAoNPDKC6ZdKtE4idfSmkV+yuzs2ehU2WpQwKCQ4zISVKqRWhAc74LrqsKpoKVzFhkgumj6F2Ay3cYoyyadl2PHS2tA2Nk5s0sooSne/yEXmwFy95aF+8kkUf3XqeHKCC5rEJSCkqxMTUmsE2zt0CUFLPvzWJ0YflHOpJq4iEG8ktvgtcVjW7yZF7TtlVSZvbSARKIdYDlKFPnyPSAaWat4jiI+obysiZqFIUAUKBSoHIhsowDbjZlViXQhaVl0KD5ZEEEUIpzjZZlniTTldFARD0iXiKeJiLLm1rSLW7kd9PCsEnUWyGmx+8zRj82iPtJNDgE5CKKUh6ZUiyvp1TFHQCK4AkOB5RGCqKJ62e/UTl9X/AE4JVpnLmMJiyoJy4R5JoGG8n0HyiIURLlyEnL5xNOuTLVnOd4joc/CjcI6HvfzFtRISIOfZ5MxInyjqyuoIPoIC8MEmws7DaW+NKh4jvfIxUiwo7xQe1mYi5CiPDQdIiqRF5tTZmtMzcTi6xVYIQLobs4ILpJBy60ziVdq8C65K7p8cvvjDKJcLmpcVpEoyp2DjaoK5FU4TUavEW0XNLJoVJ4Aj5iGrntZUhj7yaGvQ+MWaKiOrCbq0znyjTpkH+HISCAHPGpjxJyPDfE9SYr5aWDbiR9PlCcnfI64ItssS37WznDNAYjSYNAeMTLq2pSSJc4GTMTorLPQ6ePnD0g8oZve6F2lGGTKMyZRmFRWtTQBt5aM2fDF/EW45+Aus1ueLA2gMOMDmy3s/tcpLzbQmXSkoDtAOanDck9Yt5tinySO0lkpH5pbrHiGxDxDcY58sbRoJ0xANTknTjHgS4Ayep5RCTawUUIPeqx8YVbLaUypi0B1gMkbzknziugBzaa/VImCVZ1EKQe8U6nRI+cF9jXORI/mgLm4SQ1BiZwk8AaO8Z/sghItqDaO6Ekq7+qhk76ucX+WNdwhWTEaQSnKDW02wxQcaZmdo2fn2gidabQ0xJohmSjXu5DdVieMWchS1yJ1inmWUps6lSpqQAQkMlikUcOKhsoNfwT5Ejz8oYt0uSUhE8YSp0BYDZjU6ONDDjnlfxdE/cRXRk2xdsnptUiUiZhlFdZehJcKOXvBJzyo26NZm3McbyiZa1DvFnfJ30fiIErLsN+GtiLQmdilSjiwYXJxJUgMp+ORA5wZSkzJpxBRljQDdvNKmLHlUYpPm/AOKlkbiqGbvuFZnJVOUgpTXClwCRliBz1PhBTOVUD73PAfOmWtGIIngu9cKX80wIbQW632dpybTNKciCQQH4NhI5iHgljlLbHhsWbdFbnykahe16yLOB202WhR91KlhL1agJyG+B7a27JVssndWglQJlqSoKAWKpy30BbfGOXhbps5faTVFamZzu3ecT9lry7KYUH3ZrIOuEkslTZKY5jUGOg9NSuzAtUm6rgEESFrUruLUU1VhSTh0qwpWLu5R7xp3UwWXVf8AMu5JlKsSUpxnEtpkvGX97FMBxcODZRbjbG759LRIKSdVy0rHVLq8oxTjujRp0mZYcyyNXRlVsV3STmp28YTY5fdHF/vygy2ws12EJTZUlUxVXQtWGWn9QU9TkE037nH5UkJDAH75wN0U9uyGuQ+eXERERKaYGFH47vvpFyZcdgY5wlIGhjBzjyHij7eOhWFDYRSJ9zzME+Up8lDoSx8jEMF46WgvXyo0IaCfbqQ01Chqlj8vSBgJi/vi+E2rs5aUqStOZWwBLZBiXiplyyCxo2Y484G1dAk6GUyzD3ZUhY0+kPISYVgM2RRQoHTJXL9ovZa2pFUZXj98YmSCcIepEbNLk/lM2eP8xYisQpyWJ4sfkYlSVvl5w3bAwdo1szok3DelgTNKLYqYhQbCSD2ZcalPeHiwjU7s7FcsGzmWqXoZZBT/AKaRhN6XMmccTrSsBnAca6RWWWzWqyrxy5ipf/uS1FJ4AgN0NIzZVK7fRoxuNV5PpTs47s4x65fajbJTJtCEWlO/3F9UjCf6fGD65PaLYLQwUs2dZ/LOGEf1h09SIoXPRbRcW26JU330An4hRX9QYwO3tdEuzpKjOOB6pIBWTuQQ1eY4wdS0JUAQXByINDyMIVYk/wBwDCcUxxcVJblwY9NvqYqYlUmWlCkjCkJTiYGjFxWnXrBjc12WiXLxYkqKqmWaAf4CKDkaEmjCpLDdyfhQfAfSPfwB3kcj9iK44e97s6OfXY5xUcWNRr7v8lFJtgyPdOqTRXNvmKQxap9ShXeSpyg6pIq3zBh2/wDZYT1pWJykLSGG8dPkzvWI9iuKalQC5naIqoqpiybAEgMlzrXXKKJYmn9CyE8bgpblflcr8fMTZLIonvqCh3cmAerOBuHmYtwWYJDk5Aep3AVhZulQT3QHIS7MGILtyanhDtju1aF4nDF3TuevrC9y99MpeaOy0+SMq4knKZMB1qCH3sRTkIzvay02iz4pFplJWhYITMQ4ChpQuyhueNd7Mw3MkRqjjgnbRjeWdVZ81KltnQ8YJ9i9l506eiYpKkSpakrKiCMTHEAl88s8gI2hVkBLkA+EL7ONs9VapIyLDT7IipYIYih0jJvaleFhlPJkyZZtL99aO6JXPCQFL4HLM6A3HtJ9oAkYrNZFAzspkwZS96U717z+Xnlnuy91KVNlzlt72JIUAoqL0UQpwz1rmYydGlLizpN2TJTGckoUtIWEnMJNUk7nFW4w4pG7yi62mtK5lpmKUSouznkIqljLUNFMuyS6I+He0JUIkFGukIaFYDZG8PHR6ZQMewARUgbvL5xwUB9/OIxmw6iQtXDyjr1o8PfxP/fsYbz5Pov9+4/IngKGQr4xMmyv5it1D1+zCbHca15Ak8mT1MPrQQoA0LYTzBH1jm6rUwzZE4pKlRrwQ2wcW7fY0kctPr4RISnJsmdt8eN414wlCju8YpLB0DeG3a/ekKlu+4HdHqENXT70hXX5xPDKpohkVxY7Kn1Yt0iVOSFJaIOJL5E+ESkzU789N0dZ9GBEKXMLVLdI9mpCwAoOOP7R06WAfSOBiORXBolB1JEGbdSckkg8qffWJdy3GmYtMuZQlTEjkSKeETUo4feUKu6bhtKD+pPmW+cce3aO5o4qTmmv5ZDsy7bZd5K7LOmJTmyDiSeaC48jzi3uT2wLScNqkpmfrlHCr+hVCeREE9whM2aUrGIYSfEEfWLm17JWSYKyJYPxJGFXUVPjGt8HNTPLk23sNqYS56UrP5JncU+4YqK/ykwSJTGW3x7K0lzJWFfpXQ/1Ch8QIopci9LuJEqZNShP5F95HIO6ejRG15GapeH4tKgmSE4auohzwOYHUGGtnU2oqP4pIIHuqwpSdzHCa57tIELr9rKkMm3WYp07SVl/So+ijyg5uTaqyWv/AMiehSvgJwrH+VTGI7Obs0rUVjcNsfWufyWzR4RC2jmiZmsaIhJEPNCVCAQwUxk/tK9o2DFZbErvVTNnJPu70Sz8W9WmQrUM+0z2hrWmZIsGIyk92daE5Fy2FKvyoemLV2FKkIuG4FKAmWhISjNEv4txV+ncNdaUL6H0RbjuPtGmzR3M0p+Pif0evLMssFZo5w3PmR12zGWVHQPCF2Mz0la1kjNRblvgft98AKwywCka723cIt76nsEyk+/N/wBKderQGWpsRCfdSWffVnpEEkTYTSF40BQ1GWf2YcP20Uez04lZRk4eL5SCPtqxXJU6JLkQFcCY6PVS+MexECTY7hAHeZJ6q+gi1lWeVLDsKfmV+9Iopt9rWWlIb9Sq/t6wwqxqWQZqydWOh+UZfdZsn63SM+2cuy7tO0UsUBKz+nLr9Iq5lpxnEU4e9UPk9PmIVZZAB7oA0p51hi0ggk7wFZ/e4ROGCGPo0YcajZMSCA4qPD+0LSqtRz3dcnjkVB0Gn7AiHQne79PCkXDGygnQN0+rwpQDEHdz/tClDVuDZVyJfwaFy5RJ7rZVH3v3w06YNWhrRhQN1jxNIbCnA6cXibZrsmryQrmaesddzjFXJpepzWMT8nhmWaQSWfZ4kfzFNwT9T9ItbHdcqX7qA+81PnGDN7Uww4j8Xp/kkosFpEhawGQogjcW6tTrF1cNwoVO7S1KUlKWIQnNagXDkZJFOJ4a3mCPRLjivWu+EjbDUzg7jx4/IT2a97MgYUJKRwT61iXNvWWkAnEAciA46iA4Ii6uWwzFVylnPEHChyOfOL8WsyTe2vwVKRa/xmUqiVtxII9RE6yJQfdUlfIg+kZrf1ltVjmqUr+bIJcFgAATQOA6VaVcGHrvvBE2qFVGYyUPD5xZPVZMb+OP4NWbS5McFPhxfldff5BpemydmnO8sIUdUU6j3T0jPdovZbrIwqL0Y4T/AE+74uIKLNfE5H5ioblV884vbrvREwsXSs6HXkdYtxanFkdJ0zOpGRSLyva71YUzVrSP+nOBPTHVv8KhBLdfteSABbbOqUXZ5ZJ097ApiE8iY0u0yUqThWlKgcwQCOhgYvjYyyLBYYCdAMSf6T8iI1Wx2WF1bYWK0B5Vplk/CThUP8qmPlGb7d7bKthVZrIopswcTZwznNmlP6P93LNdt9lalHuYK5FJKWHEGnTziHfl1S5E5FnlghKUIQqtSonvHxeK8mRxjaN/s7BDLnSn0rb+wT2OwypFjFkly0OpKTaFEBTqLEprmrTcIoNoQAtIFGQPUn5wRyiEod2A1gQvOdjmKIepp6RYuEYZO22U09TlhEixgYSrIZv+ka8oqZ83tFiUg91R7yh+Zs2/SPNonX8vDJwJHvCraITn8h1iLduix49sE32/2BG8beqZOUsUJon9KWwhtxY+cMWmzYZSS2ZrTcH+Y6x7YZTqr9iEXhaSpTDJLgczmflEqKh640tO/wDrc6ZtXzgjX+/P7+cU1yS/580j8ow5bqf8YvZkoU6b9NIpm+ScRAl7g33yjyFdh91jojaJ8DcoEltG8/CHUUo7nwh+x2Fa6+6NH1HrFzZrAhOmI7z9IqnnhArc0ins9lUaJSeYDDi+msTP4ApRDqCQAQaOS/QReIEOpEY8mqk+uCv3r8FdJuOWAHKiWAd2yiVLuqWND/UfrExIh5CYp99kfkhufzHLt2YRNSpTAMWDuQTnvp+8Sk7J/pleLn1EEt32fBLSnUCvM5xJCY7ENKnBbm788kuQZlbOqT7vZjk4/wCMPC4pm9HU/SCNKYWEwPQ4n3f5FtQOC4Zm9HU/SFC4Zm9HU/SCMCFCI/8AX4fqFIHk3BM+JHn9IWLhX8SfP6QQAR6BB/wMPyf5HtRnyNopFnta5NoQVJQQnGKgFnJKWqK79Mo0SyT0TEBctSVoORSXBjA79nY7TPX8U1ZHLEW8ombObSTrIp5ZdJ95B91X0PEQsThi+FLg9Dk9kRliTx8Spej/AMG6LlggggEGhBqDATfuwjqMyyK7NVSEGgB/SoZcjSL3ZvaqRbAyDgmtWWr3uOH4hxHi0XhEaJRjNcnLhlzaWbXXzT6Zk1ivVSFdlaRhWDhxEMHGihoeOXKLoQUX5s1JtIONISvSYB3uD/EOB8op5GzyJKOzlzCpaR3gTQnXCD7v+F6eccrUaNx5iLUrT5I78fwy8x8eqf8AYnXdfhbBNfcF7uf1i+lSx7wLvrm8BCkEZxIsVuXKPcNNxyPhDwa9x+HJ+TEpfMKkIUCqtHLRlW1NbyUN02U55JSowaXxtPNTZ1GRJxz2ZIKgE86kEtu13xlsu0TlLCrQFCcvGV4ksSRLNcmblG6eWGRLa75Ot7MklLJL5RkXd6XgV91PujLiYGLfPKyZMs5UmrGm9CeO/pEy9J6kgIRRaqE/Ak6gZlWlMnGpiDMQiTKpQCjqepahoHLvF05eEc+K8jt22YGYSB3UJCE66kn5V4xAvyaVCYQaKPYp8D3v+R8BFrItoTZjOp7pLDJ8mrripplAZZZqjLmKUScHdQD8cw1I5JCj48YSiNybGpCgMZGiWH34RGkoAWjGQBiBPACrEbz84lWdA7RKVNhVVWtEurpnDQS4mLWznyKjiPRIVE7IFxsrJ/lqWrNazpw3836xdqTTdziJdlnKJaE5HC6uZqeGbxKkTnmISQ7q8veP3xjPN8tlsUJly1Np5/KPYIVywS9BwEexl9+X+5j8yIiJCI6OjCzmjyIdTHR0VvsB5MTrqH81H+IR7HRZi/iL1QLsMRC0x0dHpSwWmFCPY6EB7Ckx0dAB7C0x7HQgPn+8KTZjU7x9YiTDHR0cyPSPc4v4cfRC5MwioJBFQQag6Ebo+gdnZhVZpKlEqUUAkkuTzJjo6NOn6ZyfbX8OPqP3osiUsgkFtIE46Ojm+038cfQ83ITNLw0Y6OjnEBMeKSCGIBHGOjoaY0Al6pAthADNKP8AuSfUk+Jgd2xUQqS1KqNODNHkdHosPNehfH9A/KURYJTEjvD/AHKPrA7Zj/LR/wDKfRMdHRfHsT6OtSiCpiRT/ip4WPdHFR/2j6nrHR0DAMZVUh61+cNo/wDUSv8AP6R0dGSfTL4dovI6Ojo5z7Jvs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4" descr="data:image/jpeg;base64,/9j/4AAQSkZJRgABAQAAAQABAAD/2wCEAAkGBxQTEhUUEhQUFBUVFxwYFxgYGBwcHBgbHRodFxgcHB0aHCggHBwlHRgaITEhJSksLi4uFx8zODMsNygtLiwBCgoKDg0OGxAQGywkICQ0LCwsLCwsLC0sLCwsLCwsLCwsLCwsLCwsLCwsLCwsLCwsLCwsLCwsLCwsLCwsLCwsLP/AABEIAMIBAwMBIgACEQEDEQH/xAAcAAABBQEBAQAAAAAAAAAAAAAGAgMEBQcAAQj/xABFEAABAgMFBQUGBAQFAgcBAAABAhEAAyEEBRIxQQZRYXGREyKBobEHMlLB0fAUQmLhFSOS8XKCorLCQ1MWMzRjc4PSJP/EABoBAAIDAQEAAAAAAAAAAAAAAAABAgMEBQb/xAAwEQACAgEEAQEHAgYDAAAAAAAAAQIRAwQSITFBcQUTIlFhgZEysTNCocHR8BQVI//aAAwDAQACEQMRAD8AxgCFgRdou9Hww8m70fCIW4VA+I9AgjTd6PhHSHRYEfCOkG4NpQ3eHUR8SFD/AEk/KGIKUWJIqEjpDqLGPhHSFuDaCQhaUHcYME2UbodRZuEG8NgGiUrcehh1NnV8KuhgzTZuEOJs0G8e0DU2RfwK6RMsMubLLhCjTdBUmzwm02c4FYSArCWJyBahMJyTVMcbi7QNLsk1ZcoNYdl3ZM+AxZ3FbkzHHeTXuhWJVAAD3ykA1c+MX6ZLZ0eGnt4QSTk7fYLS7qmfCfKJCLsm/D5j6wTJlQ6iVD3i2IHE3bM1T5iHf4XM3eYgjTLhwS4NwbEDH8Imbh1hmZdK9w6wXdnDE2V6wnMexAubomfp6w0u5pn6esFipUIMuDexbECC7kmb0+f0hhdxr3p8/pBiqVDK5cLex7UByriXvT5w2q4170+f0gwVKhlUqDcw2oEVXGv4k+cepuuakMFJHX6QUqlQqz2BUxONPuuU+IoYLscXt6dAb/BVb0+cefwRXxDzgwm3eoZiGFWYw7ZGkCv8FV8Q6R38GPxDpBGpIdtY87OFuYUgc/gqviHT946CEpjoN46QiTd00gFkpBD1VXoBD6bsVqtI5J+pi7mINHDUFN3CGlCEMr03eBmpR8W9BHTLOAKesTmhqcgkFg8IRESIWkRyYUIiM9SIdSIjLtKEllKSDuJESZEwKDpIPKACRLh0iGkw6TDGe3basK8AQhalzsIKiwH8rHuPwmCqRKmaiSkcCSfBmgNsoH4hD/8AelK6pmS/mI0T8Eg1IGQ+cbcOzZyjNkcr4Yi8lJDdlNQKB8aSa8GUIDrytalzAFlJMuYtAKUlLgy5axQk/EddIKrXIkoSSoJG52z8YzjaC/5cuarN8YUBvHZhH/EQ8qjs4QQct3LL5Jhq0XnKle+tI4PXpnAVbdqZimTL7rnxiplpUpSlGoHvKNSfpGRRNFh//wCK7PvWf8h+cTrDfsiaWStlZBKgUk8nz8IzyyoAKVzUvKSQVJBIUsP7uLQkPUZVOkJMlIRjRiD6CoHAg5w9ozV4aZ4z/ZW/ZibQmWVFSJhIUkl8JYsUk1AyDRoBMQYI5oQsQsGEqgAYVDSoeXDKoAG1UhlauELVDSoQiNbZ+FClbgW+USbiwmzy+0UQl5iicak1xJAfCRvMVe0C2kni3rBPsTZFLlIADsj/AHLP/wCYvwr4ivL+kTOsdnFSVNhxuZkxsObviyoYAL22sl42s8nug+9MXMJUOACxh8X5RpPtEuyZ+AnFNMISSx/KFAqHSMMUls40ZJyj0VY4Jq2F103uJylDCEFqAEkM5Jqa6xaEwGXGsJmYqskEnxoPXyghTej+7LUrgGJ6RjkrdmhcFh4x0Vir4ahkzQeUdC2sZoV5oZZ41isTKxLCRR/7xdX2jvJO8ffrFImcpC8SGfIOHFfGJUBYy7vSMwpXEiH02EHICORbZhbEUk7mbpEuTPlqPeeWd+kFMbiyvnXbwgA24nzJa0y0ugEO4o+mY+8o1/s2FCFg6hvlFFtDcsu1SyhQYjI6pO8QvJFowxQfOsEWx08oUoH3FEDkdIjX5cs2yrwTBQ+6oZKHDceH94mbMTEd9Cx3SxSdyuPlDm+CUFboM0woRXS7SsAgJxEOSXAAG8xFFumrLS3UdyEuPQxDHCWR1FBOofqZahBM4YSAR2aw+plzMTeIp4xY7QbXrRLUjFLSohgUglSX1DqZ+YgUtXa/9TGOacPyERVWV0lg53ZR18WhmoXuX25MMtRBy6Ki87znT3UqauYAci4w8hupnFepixqzal6iJNtlgADImpBzB+esNSGDAh60bU7jHPkqdM1Lrg9JIOTYa0HjEuz2nFmwY1fLh974bm95SwgEByG1LUY9I8/BEA1ZRZhq9WHlESSLqXKKzLJw4UjvAHMk5mubEDw4mJN4LZLJDDeM347+esRLos5UCClxTEBmCzc8onWm5io4Za2A0Iy1iDkl2WqLfKBKeSklQoUkKBGhBp5xsNmm40JVvSD1Dxkl4ySgkHP7MadspOx2eSg4ivAAzbhBIguyzcQ2sxMVYFt3Q/jEOfJUnMN98IiA2owiXZjMJA/KCrNqQrBEi7ZwlqUVOXSQGgCyp7M/lL8FfWGZi294FPp1ixUAwDRyUnLMHfAIH72s/ayykEDIiJNivKUiSkTVGSUAIqSMX5nBSWIc+sO3tcaZoGFkl2IcAF8mc08N8Ctk2RMyWqaqbhSmaqVhZycJYsXatekWQtdEZJPsJpwTPlnBMWpKgQ7qY9VVEClp2VWK9pLA4kjzgnt1tTIkOBkAlCfCngB6QA2+2KmKJUSo8fluicm32Rjx0T/wyJSCAtClKzZQIGsT7gYzBUUB9IFjCYhRI0g2uX/3Ef1D6x0ZyJkewUBvF5kKlIWMix8CHgbCxjAMXN1TjMu+WpTYggAtk6ThPpAreGZgJXQUoIOdYeSnxHH6wOXHeMiWFJnzVy3IwrLqQBuNXHOg4wUpsaikLlKTNQclSyC48KHweJlimhMp0l0kp++hiT+KJ94B/iHzEQ02hiyqH76eMSEnxiLVjpMq9s5KJ1mUCHmM6QM8QDpUPTxaMquexZrm4khJbCHBUrXlpGwXnOlS5ZXNIAHUnQDiYzK22szZhWQz5DcNBFuHTvI68FM8ixc9sWqcZqmyTuGja8TF7YrKQAMhu0HyfjELZ6QCok6JfxCh+0X1l/YxZrZRxJYYKvmZoXNucixutOHJSupbxGUO3jcyJqSqWkImpBJSAwWNSBoqH7IgnOsLtSSGKSXGXDhGDFmninvg6f7+pPJhjNGZXnIqVd1mZz6wPIxBm1ch+G7rBntNLJUvCPfq3+LPzB6wIpThUagkJUG+Gmr5VMdPWSU1GaXav7kNPaTT8CEFaQMLgElWbfpj2WkOcZKi4LA1OmenOEJksxNNK9fnE2xESllbY1IZSQcncGsYTUkaFsTIlSpCjOBC1H8wqEgMkl4vrUJYS6QkuKEVhrZewJtUtNpnSQXDsqpTqKNrnGc7T3+VT1iSookupKUpoCxZyRoeEY9jnI6EprFERtCtEydhRoQCedKb2+Uats1Y0y5CQlLOACdTweMj2asyl2hD1qHD6DMdA3jG42KWyEvokDyjSlXBgk7diwhhDM2zBYKTrkeIiWRSGnIAID/vDED02xKSrCR+/KEmzHURfTSV0KG4vlvhf4ZoAB02XnHiZLGopBH2IiPaJIYwAQ7tuuXNKlLBIQxFWrX6CMsslumj+WuWpIxLWThLYlHFnk0bDZgJcieoaJUrogmMV2dBXLIUqZhSwS0xaRlUMCBT5w06QmiJfV6GbhGSUuBx0JPSKgxItjYyE5A01pmKxHMSEJMJMOLmvnCCYAEGOj0x0AGxezy1idY5iKgoUpLH9SQro5MDV+3iiWW95ZySM/HdFv7PZzTJiD+ZAPQt6Kiivqwpl2qcWqVeTAfKENgxeq5ilDtNQ4ToPqc4lbNTp0uYewnLkqZ+6aFviTkfEGHr4s5UkFIJIOQ3Gnq0SbmudYLsVLP5Rpv+8hBYVyGiNsGCU2mWi0jCCVS+4tJaoqQCeIKYmKvKy9mubJtIAQHMmaCF7mTRzWmSsxWBUWNKf/MW5+FDKPir3R5nhFVek8FQQEJQlO5ySeKjn4ADhFuGLnLaKUtqsXe95rtEzEqgFEp0SPrvMRkDQxyEUP3SHGGsdrHjUVwYJztllccwCaEqISFOl9HIo+7vNBBZkFJIIqCxEB8mYxwq88oKrlU6d+kc/wBp4rSyp/Qs08udoU2BNHDQ7aFpIYuDyiNYUlqU3HfwhyfaBksFJ35iOKbAC2nmkGYSwKQ3qQeqoDu0NRTEtLPqHbUcKeMG20tlxLWHooAg7qDypAdMASpiKhJFRwoeMdjOv/LG11X9fJnwv4pJ92MzUuKlyDUb+XTzh6TLBPdJSCoCuTHfyHzhpu6wDqLeWXlE27fflqUe6Kd0EmjtkM3PnGNV5NHoFM+/58pKlJmLCSyfdA7rUozPV/GAgr7oGYdTPm3E6/tGp3ldZNmQFABTFSj8INW9BGamz1D/AJSyd1SSfLWK4JInKTfbL72dpe1jFUa8CXbwz8t0balIYRj2wKWnhTCiyFcHHdPqI1ybOCElSiwSCTwADmGIWvKPGDRlu0+0NqmqJlKmSxklKF4WG9RepaIGy96WiXapS59oX2Xex45qlAjCWGFRLl2hRkmWZsUsUtsu/wBvp6mwpMc9IgWC+ZE5+xmoWRmAajmM4nDKJFRzQwA4UN5byiQzZ04xGQoHIv39OUAEC9V4butatexm9ezb1jFpt4j8MmWl8TAK5B9eNOsbVfoCbDO/UfVYEYdbLGqUSFDuknCoZNu4UhoGQFKhtRib+HSrI9ISbId8MiQo6FpT3m4xI/D8IAIrCOibLsqWrXxjosWJkPeIMtj7RgtUv9Tp6inm0F977OInTQs40lXvM2mXL94ze771QiYhWL3VpOR0PKNL2s2k/BygsS+0KiwqwHE0qIqLfB5dtwSJBczEKP62oxelRFjLmWdH/UkCr1Un0fjGLyxImKxKrMWSosCBiLk6ZRVWKy9ooJSlyfIak8IEI3ufeMiWhS0zrPiSlRSAUO7O2buSIx4EqdRzJJPPP6xeXHYZMwzpYAJly3yzUQQ7ndu4xUWQZjxjoaBKTZm1DpWOWca7vOFmW1QMSTmN3KHgjdCUgguKfesdjbSMO63wMrswUHSYvNkC2NKtGIbj/aKjtEg/CTpoeRi2uNX8w8RGLXYlLBJrwXYZtTSYaWOYTkkcyYXbykiqk4hoDWPOwowyHgOZ3+kINnTvxeFPCoEeZOiB+0aiJgDFsINWrU0z4ecBloJUcRHexEfQQfbW2NRVLUlP6HyDmqRw1gc/hKiXJS7E0NH0qWc8BHVebG9PGN8rx9yiMGsjddkO6LoMx1GifN+m7WCrZ64kmchKAFYSFl3YAZtzLdIauuzYZSQSXaocO+uYi+2OkTDOXMIODBhB4uKc6Rhttl/kmbWS3lTElRSkhQ7ubtR+EAFgudZkkiikMHLgGlTXXQDlGr2yT+bKhcnJtQXgV/HXfZ0TEzZ6alwhCsShwwodvGJErGtiLrUAVZjGC+Tin0EFe1kzBZVn4ilPgVBx0eAKZ7R0Sk4bJZydxmFkjiEpcnqIqE3/ADLTMxTVrKmJIxdwDgnIc4U+Isv0i3Z4L6om3XYLfalzBZEJwFRGOYlGFJy7ilAqcfpdou7D7Kp6Q8y0SUqbv1US51ctF1sltvYJNmkS5kz+d2aXQmXMVUjUhOHqc4s7V7S7HKKkYLQcOiJaG8MSxSBcUv8AH9yrLJznKXzbA2Z7JLTLImSLXLUsHukJUkg80FRbTLWB++Ldb5M4SLcuakBScWGYQCkKGIpKPeFDxzyMaSj2s2Ihii0o4rlJI6ImkvAztzbpN4oTOs8sgysQClUKhRyEAk0YGpyxRK6Vv/fwRjFt0innJspQMKxMJXMPfWVEDF3AyjoMqQUbLSEp7JUsJSSlbhIDKeYlIds2CT1MZYguCDnrTX+zQuzrUmstS0E6oUU+hh0RNo2omf8A8R/UsD/UT8oAsIJAORI9aRT/APiG19kmUZoXLSRhSpKaMCBVIBOephKL5X+ZCS2bEwqY7J97WRH/AG5bipLdKhj5wLy7MVqwy8WIksHpQE5nlBDtHOUJQNMS+8dWFaHoPLfAxd9oKJgXxryOZ6RGDb5NWswwwuMF3XPq/H2JE65JstCpi+6EgEVBJJIGnOIsoBSQ5JViy4UbzeCLam3AyUpQoHEXVQgsK68WijsgBQDqFq9ExbFWzHLhDqlR0eFDx7GqzPRGEgxpu1ae3uuWvXChR5sCfMRnAlK+LyjSdnk9rdSpZLlONPniHkYxGrwZxd9mX2iWD1yHKLGdLFml9lLIM1Q7693AfIeMTUJ/CoYnFOWPBI++sUS5KiSSsl6mmcFgXvs/dNqYlwuWpPjRXyMeLkYFEH4iOhI+UQ9nSqXaZa8SlBKqgCpBBB9fKLszEzlzsLt2mJL0ZwH8wY16PL7vJyUaiG6BDePUjrxhU+QUUNRoRDJWwfOO+ppqzmuIpWL4Rv0I6ERPk28rtEuYpMtBJCVdmgISXo5Smjuc4rDMUdQPD94dstkUsvjwjeBV86O/WM+o2Si78potx2maPOVVszkBoOPhCjLKqJxcTl55xS3ReyZpxZKS6Vp+FQ05HMReSp7pzqosI8o01wzpFfPsCQ5U5d2S76NirqHzgdtNjWgjEHSaJIdqZ+MHIlh6DEd5yHKFLsrj7aGpUFAcEhQq1dGyilva3WuSGkT5kuWcwkDPe7ON3hB9a7AgJJwtRnFD/eB+fs4tYUkzMaFDJbYk7mUkeuoESjMZn01UyYtJnzZk5i7LWpXqaRGRYePlBLYdiLVNdgU4dVqAB5M5PNmj1Gzdrsq8arKJ4HxPMTzwoUPMRcMG/wAIN8S7vkhImH9BHWDWXtglbS7VYkBAop27o/wLTTk8LvC6LNOs06fZZQlSwgkzFqUhKyH7qEEsagh6VyCoUk2qL9LNQyqT8X+wG7P2fFNYLAoNPDKC6ZdKtE4idfSmkV+yuzs2ehU2WpQwKCQ4zISVKqRWhAc74LrqsKpoKVzFhkgumj6F2Ay3cYoyyadl2PHS2tA2Nk5s0sooSne/yEXmwFy95aF+8kkUf3XqeHKCC5rEJSCkqxMTUmsE2zt0CUFLPvzWJ0YflHOpJq4iEG8ktvgtcVjW7yZF7TtlVSZvbSARKIdYDlKFPnyPSAaWat4jiI+obysiZqFIUAUKBSoHIhsowDbjZlViXQhaVl0KD5ZEEEUIpzjZZlniTTldFARD0iXiKeJiLLm1rSLW7kd9PCsEnUWyGmx+8zRj82iPtJNDgE5CKKUh6ZUiyvp1TFHQCK4AkOB5RGCqKJ62e/UTl9X/AE4JVpnLmMJiyoJy4R5JoGG8n0HyiIURLlyEnL5xNOuTLVnOd4joc/CjcI6HvfzFtRISIOfZ5MxInyjqyuoIPoIC8MEmws7DaW+NKh4jvfIxUiwo7xQe1mYi5CiPDQdIiqRF5tTZmtMzcTi6xVYIQLobs4ILpJBy60ziVdq8C65K7p8cvvjDKJcLmpcVpEoyp2DjaoK5FU4TUavEW0XNLJoVJ4Aj5iGrntZUhj7yaGvQ+MWaKiOrCbq0znyjTpkH+HISCAHPGpjxJyPDfE9SYr5aWDbiR9PlCcnfI64ItssS37WznDNAYjSYNAeMTLq2pSSJc4GTMTorLPQ6ePnD0g8oZve6F2lGGTKMyZRmFRWtTQBt5aM2fDF/EW45+Aus1ueLA2gMOMDmy3s/tcpLzbQmXSkoDtAOanDck9Yt5tinySO0lkpH5pbrHiGxDxDcY58sbRoJ0xANTknTjHgS4Ayep5RCTawUUIPeqx8YVbLaUypi0B1gMkbzknziugBzaa/VImCVZ1EKQe8U6nRI+cF9jXORI/mgLm4SQ1BiZwk8AaO8Z/sghItqDaO6Ekq7+qhk76ucX+WNdwhWTEaQSnKDW02wxQcaZmdo2fn2gidabQ0xJohmSjXu5DdVieMWchS1yJ1inmWUps6lSpqQAQkMlikUcOKhsoNfwT5Ejz8oYt0uSUhE8YSp0BYDZjU6ONDDjnlfxdE/cRXRk2xdsnptUiUiZhlFdZehJcKOXvBJzyo26NZm3McbyiZa1DvFnfJ30fiIErLsN+GtiLQmdilSjiwYXJxJUgMp+ORA5wZSkzJpxBRljQDdvNKmLHlUYpPm/AOKlkbiqGbvuFZnJVOUgpTXClwCRliBz1PhBTOVUD73PAfOmWtGIIngu9cKX80wIbQW632dpybTNKciCQQH4NhI5iHgljlLbHhsWbdFbnykahe16yLOB202WhR91KlhL1agJyG+B7a27JVssndWglQJlqSoKAWKpy30BbfGOXhbps5faTVFamZzu3ecT9lry7KYUH3ZrIOuEkslTZKY5jUGOg9NSuzAtUm6rgEESFrUruLUU1VhSTh0qwpWLu5R7xp3UwWXVf8AMu5JlKsSUpxnEtpkvGX97FMBxcODZRbjbG759LRIKSdVy0rHVLq8oxTjujRp0mZYcyyNXRlVsV3STmp28YTY5fdHF/vygy2ws12EJTZUlUxVXQtWGWn9QU9TkE037nH5UkJDAH75wN0U9uyGuQ+eXERERKaYGFH47vvpFyZcdgY5wlIGhjBzjyHij7eOhWFDYRSJ9zzME+Up8lDoSx8jEMF46WgvXyo0IaCfbqQ01Chqlj8vSBgJi/vi+E2rs5aUqStOZWwBLZBiXiplyyCxo2Y484G1dAk6GUyzD3ZUhY0+kPISYVgM2RRQoHTJXL9ovZa2pFUZXj98YmSCcIepEbNLk/lM2eP8xYisQpyWJ4sfkYlSVvl5w3bAwdo1szok3DelgTNKLYqYhQbCSD2ZcalPeHiwjU7s7FcsGzmWqXoZZBT/AKaRhN6XMmccTrSsBnAca6RWWWzWqyrxy5ipf/uS1FJ4AgN0NIzZVK7fRoxuNV5PpTs47s4x65fajbJTJtCEWlO/3F9UjCf6fGD65PaLYLQwUs2dZ/LOGEf1h09SIoXPRbRcW26JU330An4hRX9QYwO3tdEuzpKjOOB6pIBWTuQQ1eY4wdS0JUAQXByINDyMIVYk/wBwDCcUxxcVJblwY9NvqYqYlUmWlCkjCkJTiYGjFxWnXrBjc12WiXLxYkqKqmWaAf4CKDkaEmjCpLDdyfhQfAfSPfwB3kcj9iK44e97s6OfXY5xUcWNRr7v8lFJtgyPdOqTRXNvmKQxap9ShXeSpyg6pIq3zBh2/wDZYT1pWJykLSGG8dPkzvWI9iuKalQC5naIqoqpiybAEgMlzrXXKKJYmn9CyE8bgpblflcr8fMTZLIonvqCh3cmAerOBuHmYtwWYJDk5Aep3AVhZulQT3QHIS7MGILtyanhDtju1aF4nDF3TuevrC9y99MpeaOy0+SMq4knKZMB1qCH3sRTkIzvay02iz4pFplJWhYITMQ4ChpQuyhueNd7Mw3MkRqjjgnbRjeWdVZ81KltnQ8YJ9i9l506eiYpKkSpakrKiCMTHEAl88s8gI2hVkBLkA+EL7ONs9VapIyLDT7IipYIYih0jJvaleFhlPJkyZZtL99aO6JXPCQFL4HLM6A3HtJ9oAkYrNZFAzspkwZS96U717z+Xnlnuy91KVNlzlt72JIUAoqL0UQpwz1rmYydGlLizpN2TJTGckoUtIWEnMJNUk7nFW4w4pG7yi62mtK5lpmKUSouznkIqljLUNFMuyS6I+He0JUIkFGukIaFYDZG8PHR6ZQMewARUgbvL5xwUB9/OIxmw6iQtXDyjr1o8PfxP/fsYbz5Pov9+4/IngKGQr4xMmyv5it1D1+zCbHca15Ak8mT1MPrQQoA0LYTzBH1jm6rUwzZE4pKlRrwQ2wcW7fY0kctPr4RISnJsmdt8eN414wlCju8YpLB0DeG3a/ekKlu+4HdHqENXT70hXX5xPDKpohkVxY7Kn1Yt0iVOSFJaIOJL5E+ESkzU789N0dZ9GBEKXMLVLdI9mpCwAoOOP7R06WAfSOBiORXBolB1JEGbdSckkg8qffWJdy3GmYtMuZQlTEjkSKeETUo4feUKu6bhtKD+pPmW+cce3aO5o4qTmmv5ZDsy7bZd5K7LOmJTmyDiSeaC48jzi3uT2wLScNqkpmfrlHCr+hVCeREE9whM2aUrGIYSfEEfWLm17JWSYKyJYPxJGFXUVPjGt8HNTPLk23sNqYS56UrP5JncU+4YqK/ykwSJTGW3x7K0lzJWFfpXQ/1Ch8QIopci9LuJEqZNShP5F95HIO6ejRG15GapeH4tKgmSE4auohzwOYHUGGtnU2oqP4pIIHuqwpSdzHCa57tIELr9rKkMm3WYp07SVl/So+ijyg5uTaqyWv/AMiehSvgJwrH+VTGI7Obs0rUVjcNsfWufyWzR4RC2jmiZmsaIhJEPNCVCAQwUxk/tK9o2DFZbErvVTNnJPu70Sz8W9WmQrUM+0z2hrWmZIsGIyk92daE5Fy2FKvyoemLV2FKkIuG4FKAmWhISjNEv4txV+ncNdaUL6H0RbjuPtGmzR3M0p+Pif0evLMssFZo5w3PmR12zGWVHQPCF2Mz0la1kjNRblvgft98AKwywCka723cIt76nsEyk+/N/wBKderQGWpsRCfdSWffVnpEEkTYTSF40BQ1GWf2YcP20Uez04lZRk4eL5SCPtqxXJU6JLkQFcCY6PVS+MexECTY7hAHeZJ6q+gi1lWeVLDsKfmV+9Iopt9rWWlIb9Sq/t6wwqxqWQZqydWOh+UZfdZsn63SM+2cuy7tO0UsUBKz+nLr9Iq5lpxnEU4e9UPk9PmIVZZAB7oA0p51hi0ggk7wFZ/e4ROGCGPo0YcajZMSCA4qPD+0LSqtRz3dcnjkVB0Gn7AiHQne79PCkXDGygnQN0+rwpQDEHdz/tClDVuDZVyJfwaFy5RJ7rZVH3v3w06YNWhrRhQN1jxNIbCnA6cXibZrsmryQrmaesddzjFXJpepzWMT8nhmWaQSWfZ4kfzFNwT9T9ItbHdcqX7qA+81PnGDN7Uww4j8Xp/kkosFpEhawGQogjcW6tTrF1cNwoVO7S1KUlKWIQnNagXDkZJFOJ4a3mCPRLjivWu+EjbDUzg7jx4/IT2a97MgYUJKRwT61iXNvWWkAnEAciA46iA4Ii6uWwzFVylnPEHChyOfOL8WsyTe2vwVKRa/xmUqiVtxII9RE6yJQfdUlfIg+kZrf1ltVjmqUr+bIJcFgAATQOA6VaVcGHrvvBE2qFVGYyUPD5xZPVZMb+OP4NWbS5McFPhxfldff5BpemydmnO8sIUdUU6j3T0jPdovZbrIwqL0Y4T/AE+74uIKLNfE5H5ioblV884vbrvREwsXSs6HXkdYtxanFkdJ0zOpGRSLyva71YUzVrSP+nOBPTHVv8KhBLdfteSABbbOqUXZ5ZJ097ApiE8iY0u0yUqThWlKgcwQCOhgYvjYyyLBYYCdAMSf6T8iI1Wx2WF1bYWK0B5Vplk/CThUP8qmPlGb7d7bKthVZrIopswcTZwznNmlP6P93LNdt9lalHuYK5FJKWHEGnTziHfl1S5E5FnlghKUIQqtSonvHxeK8mRxjaN/s7BDLnSn0rb+wT2OwypFjFkly0OpKTaFEBTqLEprmrTcIoNoQAtIFGQPUn5wRyiEod2A1gQvOdjmKIepp6RYuEYZO22U09TlhEixgYSrIZv+ka8oqZ83tFiUg91R7yh+Zs2/SPNonX8vDJwJHvCraITn8h1iLduix49sE32/2BG8beqZOUsUJon9KWwhtxY+cMWmzYZSS2ZrTcH+Y6x7YZTqr9iEXhaSpTDJLgczmflEqKh640tO/wDrc6ZtXzgjX+/P7+cU1yS/580j8ow5bqf8YvZkoU6b9NIpm+ScRAl7g33yjyFdh91jojaJ8DcoEltG8/CHUUo7nwh+x2Fa6+6NH1HrFzZrAhOmI7z9IqnnhArc0ins9lUaJSeYDDi+msTP4ApRDqCQAQaOS/QReIEOpEY8mqk+uCv3r8FdJuOWAHKiWAd2yiVLuqWND/UfrExIh5CYp99kfkhufzHLt2YRNSpTAMWDuQTnvp+8Sk7J/pleLn1EEt32fBLSnUCvM5xJCY7ENKnBbm788kuQZlbOqT7vZjk4/wCMPC4pm9HU/SCNKYWEwPQ4n3f5FtQOC4Zm9HU/SFC4Zm9HU/SCMCFCI/8AX4fqFIHk3BM+JHn9IWLhX8SfP6QQAR6BB/wMPyf5HtRnyNopFnta5NoQVJQQnGKgFnJKWqK79Mo0SyT0TEBctSVoORSXBjA79nY7TPX8U1ZHLEW8ombObSTrIp5ZdJ95B91X0PEQsThi+FLg9Dk9kRliTx8Spej/AMG6LlggggEGhBqDATfuwjqMyyK7NVSEGgB/SoZcjSL3ZvaqRbAyDgmtWWr3uOH4hxHi0XhEaJRjNcnLhlzaWbXXzT6Zk1ivVSFdlaRhWDhxEMHGihoeOXKLoQUX5s1JtIONISvSYB3uD/EOB8op5GzyJKOzlzCpaR3gTQnXCD7v+F6eccrUaNx5iLUrT5I78fwy8x8eqf8AYnXdfhbBNfcF7uf1i+lSx7wLvrm8BCkEZxIsVuXKPcNNxyPhDwa9x+HJ+TEpfMKkIUCqtHLRlW1NbyUN02U55JSowaXxtPNTZ1GRJxz2ZIKgE86kEtu13xlsu0TlLCrQFCcvGV4ksSRLNcmblG6eWGRLa75Ot7MklLJL5RkXd6XgV91PujLiYGLfPKyZMs5UmrGm9CeO/pEy9J6kgIRRaqE/Ak6gZlWlMnGpiDMQiTKpQCjqepahoHLvF05eEc+K8jt22YGYSB3UJCE66kn5V4xAvyaVCYQaKPYp8D3v+R8BFrItoTZjOp7pLDJ8mrripplAZZZqjLmKUScHdQD8cw1I5JCj48YSiNybGpCgMZGiWH34RGkoAWjGQBiBPACrEbz84lWdA7RKVNhVVWtEurpnDQS4mLWznyKjiPRIVE7IFxsrJ/lqWrNazpw3836xdqTTdziJdlnKJaE5HC6uZqeGbxKkTnmISQ7q8veP3xjPN8tlsUJly1Np5/KPYIVywS9BwEexl9+X+5j8yIiJCI6OjCzmjyIdTHR0VvsB5MTrqH81H+IR7HRZi/iL1QLsMRC0x0dHpSwWmFCPY6EB7Ckx0dAB7C0x7HQgPn+8KTZjU7x9YiTDHR0cyPSPc4v4cfRC5MwioJBFQQag6Ebo+gdnZhVZpKlEqUUAkkuTzJjo6NOn6ZyfbX8OPqP3osiUsgkFtIE46Ojm+038cfQ83ITNLw0Y6OjnEBMeKSCGIBHGOjoaY0Al6pAthADNKP8AuSfUk+Jgd2xUQqS1KqNODNHkdHosPNehfH9A/KURYJTEjvD/AHKPrA7Zj/LR/wDKfRMdHRfHsT6OtSiCpiRT/ip4WPdHFR/2j6nrHR0DAMZVUh61+cNo/wDUSv8AP6R0dGSfTL4dovI6Ojo5z7Jvs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78850"/>
            <a:ext cx="3816424" cy="3276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097280"/>
            <a:ext cx="4104456" cy="5428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s-ES" sz="2900" dirty="0"/>
              <a:t>En el ámbito de la autonomía personal se incluyen las tres acciones más habituales en la vida diaria: </a:t>
            </a:r>
            <a:endParaRPr lang="es-ES" sz="2900" dirty="0" smtClean="0"/>
          </a:p>
          <a:p>
            <a:pPr>
              <a:buFont typeface="Wingdings" pitchFamily="2" charset="2"/>
              <a:buChar char="Ø"/>
            </a:pPr>
            <a:r>
              <a:rPr lang="es-ES" sz="2900" dirty="0"/>
              <a:t>V</a:t>
            </a:r>
            <a:r>
              <a:rPr lang="es-ES" sz="2900" dirty="0" smtClean="0"/>
              <a:t>estido </a:t>
            </a:r>
            <a:endParaRPr lang="es-ES" sz="2900" dirty="0"/>
          </a:p>
          <a:p>
            <a:pPr>
              <a:buFont typeface="Wingdings" pitchFamily="2" charset="2"/>
              <a:buChar char="Ø"/>
            </a:pPr>
            <a:r>
              <a:rPr lang="es-ES" sz="2900" dirty="0"/>
              <a:t>D</a:t>
            </a:r>
            <a:r>
              <a:rPr lang="es-ES" sz="2900" dirty="0" smtClean="0"/>
              <a:t>esvestido</a:t>
            </a:r>
          </a:p>
          <a:p>
            <a:pPr>
              <a:buFont typeface="Wingdings" pitchFamily="2" charset="2"/>
              <a:buChar char="Ø"/>
            </a:pPr>
            <a:r>
              <a:rPr lang="es-ES" sz="2900" dirty="0"/>
              <a:t>A</a:t>
            </a:r>
            <a:r>
              <a:rPr lang="es-ES" sz="2900" dirty="0" smtClean="0"/>
              <a:t>seo </a:t>
            </a:r>
            <a:r>
              <a:rPr lang="es-ES" sz="2900" dirty="0"/>
              <a:t>personal y </a:t>
            </a:r>
            <a:r>
              <a:rPr lang="es-ES" sz="2900" dirty="0" smtClean="0"/>
              <a:t>comida</a:t>
            </a:r>
          </a:p>
          <a:p>
            <a:r>
              <a:rPr lang="es-ES" sz="2900" dirty="0"/>
              <a:t> Es importante evaluar el grado de independencia </a:t>
            </a:r>
            <a:endParaRPr lang="es-ES" sz="2900" dirty="0" smtClean="0"/>
          </a:p>
          <a:p>
            <a:r>
              <a:rPr lang="es-ES" sz="2900" dirty="0" smtClean="0">
                <a:solidFill>
                  <a:srgbClr val="0070C0"/>
                </a:solidFill>
              </a:rPr>
              <a:t>Son </a:t>
            </a:r>
            <a:r>
              <a:rPr lang="es-ES" sz="2900" dirty="0">
                <a:solidFill>
                  <a:srgbClr val="0070C0"/>
                </a:solidFill>
              </a:rPr>
              <a:t>representativos de este ámbito los indicadores siguientes: </a:t>
            </a:r>
            <a:endParaRPr lang="es-ES" sz="29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s-ES" sz="2900" dirty="0" smtClean="0"/>
              <a:t>Se </a:t>
            </a:r>
            <a:r>
              <a:rPr lang="es-ES" sz="2900" dirty="0"/>
              <a:t>abrocha botones.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2900" dirty="0" smtClean="0"/>
              <a:t>Suelta </a:t>
            </a:r>
            <a:r>
              <a:rPr lang="es-ES" sz="2900" dirty="0"/>
              <a:t>los cordones de la zapatilla. </a:t>
            </a:r>
            <a:endParaRPr lang="es-ES" sz="29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900" dirty="0" smtClean="0"/>
              <a:t>Controla </a:t>
            </a:r>
            <a:r>
              <a:rPr lang="es-ES" sz="2900" dirty="0"/>
              <a:t>esfínteres. </a:t>
            </a:r>
            <a:endParaRPr lang="es-ES" sz="29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900" dirty="0" smtClean="0"/>
              <a:t>No </a:t>
            </a:r>
            <a:r>
              <a:rPr lang="es-ES" sz="2900" dirty="0"/>
              <a:t>necesita ayuda para colocarse en el baño. </a:t>
            </a:r>
            <a:endParaRPr lang="es-ES" sz="29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900" dirty="0" smtClean="0"/>
              <a:t>Se </a:t>
            </a:r>
            <a:r>
              <a:rPr lang="es-ES" sz="2900" dirty="0"/>
              <a:t>lava él solo las manos. </a:t>
            </a:r>
            <a:endParaRPr lang="es-ES" sz="29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s-ES" sz="2900" dirty="0" smtClean="0"/>
              <a:t>Come </a:t>
            </a:r>
            <a:r>
              <a:rPr lang="es-ES" sz="2900" dirty="0"/>
              <a:t>él solo el almuerzo</a:t>
            </a:r>
            <a:r>
              <a:rPr lang="es-ES" sz="2900" dirty="0" smtClean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2900" dirty="0" smtClean="0"/>
              <a:t>.Bebe </a:t>
            </a:r>
            <a:r>
              <a:rPr lang="es-ES" sz="2900" dirty="0"/>
              <a:t>de una </a:t>
            </a:r>
            <a:r>
              <a:rPr lang="es-ES" sz="2900" dirty="0" smtClean="0"/>
              <a:t>vaso solo</a:t>
            </a:r>
            <a:r>
              <a:rPr lang="es-ES" sz="2900" dirty="0"/>
              <a:t>. </a:t>
            </a:r>
            <a:endParaRPr lang="es-ES" sz="2900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la </a:t>
            </a:r>
            <a:r>
              <a:rPr lang="es-ES" b="1" dirty="0">
                <a:solidFill>
                  <a:srgbClr val="0070C0"/>
                </a:solidFill>
              </a:rPr>
              <a:t>autonomía </a:t>
            </a:r>
            <a:r>
              <a:rPr lang="es-ES" b="1" dirty="0" smtClean="0">
                <a:solidFill>
                  <a:srgbClr val="0070C0"/>
                </a:solidFill>
              </a:rPr>
              <a:t>personal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88432" cy="41620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4248472" cy="55446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1800" dirty="0"/>
              <a:t>L</a:t>
            </a:r>
            <a:r>
              <a:rPr lang="es-ES" sz="1800" dirty="0" smtClean="0"/>
              <a:t>as </a:t>
            </a:r>
            <a:r>
              <a:rPr lang="es-ES" sz="1800" dirty="0"/>
              <a:t>alteraciones </a:t>
            </a:r>
            <a:r>
              <a:rPr lang="es-ES" sz="1800" dirty="0" smtClean="0"/>
              <a:t>oculares. pueden </a:t>
            </a:r>
            <a:r>
              <a:rPr lang="es-ES" sz="1800" dirty="0"/>
              <a:t>ser de dos tipos: </a:t>
            </a:r>
            <a:endParaRPr lang="es-ES" sz="1800" dirty="0" smtClean="0"/>
          </a:p>
          <a:p>
            <a:r>
              <a:rPr lang="es-ES" sz="1800" dirty="0">
                <a:solidFill>
                  <a:srgbClr val="0070C0"/>
                </a:solidFill>
              </a:rPr>
              <a:t>Alteraciones en la estática ocular: </a:t>
            </a:r>
            <a:endParaRPr lang="es-ES" sz="1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800" dirty="0" smtClean="0"/>
              <a:t>existe </a:t>
            </a:r>
            <a:r>
              <a:rPr lang="es-ES" sz="1800" dirty="0"/>
              <a:t>una lentitud e inestabilidad en la fijación de la </a:t>
            </a:r>
            <a:r>
              <a:rPr lang="es-ES" sz="1800" dirty="0" smtClean="0"/>
              <a:t>mirada</a:t>
            </a:r>
          </a:p>
          <a:p>
            <a:pPr>
              <a:buFont typeface="Wingdings" pitchFamily="2" charset="2"/>
              <a:buChar char="Ø"/>
            </a:pPr>
            <a:r>
              <a:rPr lang="es-ES" sz="1800" dirty="0" smtClean="0"/>
              <a:t>incoordinación </a:t>
            </a:r>
            <a:r>
              <a:rPr lang="es-ES" sz="1800" dirty="0"/>
              <a:t>en los movimientos oculares. </a:t>
            </a:r>
            <a:endParaRPr lang="es-ES" sz="1800" dirty="0"/>
          </a:p>
          <a:p>
            <a:r>
              <a:rPr lang="es-ES" sz="1800" dirty="0" smtClean="0">
                <a:solidFill>
                  <a:srgbClr val="0070C0"/>
                </a:solidFill>
              </a:rPr>
              <a:t>Alteraciones </a:t>
            </a:r>
            <a:r>
              <a:rPr lang="es-ES" sz="1800" dirty="0">
                <a:solidFill>
                  <a:srgbClr val="0070C0"/>
                </a:solidFill>
              </a:rPr>
              <a:t>en la dinámica ocular: </a:t>
            </a:r>
            <a:endParaRPr lang="es-ES" sz="18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s-ES" sz="1800" dirty="0" smtClean="0"/>
              <a:t>Dificultades</a:t>
            </a:r>
            <a:r>
              <a:rPr lang="es-ES" sz="1800" dirty="0" smtClean="0"/>
              <a:t> </a:t>
            </a:r>
            <a:r>
              <a:rPr lang="es-ES" sz="1800" dirty="0"/>
              <a:t>para realizar un seguimiento </a:t>
            </a:r>
            <a:r>
              <a:rPr lang="es-ES" sz="1800" dirty="0" smtClean="0"/>
              <a:t>ocular,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1800" dirty="0"/>
              <a:t>E</a:t>
            </a:r>
            <a:r>
              <a:rPr lang="es-ES" sz="1800" dirty="0" smtClean="0"/>
              <a:t>levación </a:t>
            </a:r>
            <a:r>
              <a:rPr lang="es-ES" sz="1800" dirty="0"/>
              <a:t>de la mirada </a:t>
            </a:r>
            <a:endParaRPr lang="es-ES" sz="18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800" dirty="0"/>
              <a:t>E</a:t>
            </a:r>
            <a:r>
              <a:rPr lang="es-ES" sz="1800" dirty="0" smtClean="0"/>
              <a:t>strabismo</a:t>
            </a:r>
            <a:endParaRPr lang="es-ES" sz="1800" dirty="0"/>
          </a:p>
          <a:p>
            <a:r>
              <a:rPr lang="es-ES" sz="1800" dirty="0"/>
              <a:t>Estos trastornos ocasionan alteraciones en el desarrollo perceptivo visual y dificultan el </a:t>
            </a:r>
            <a:r>
              <a:rPr lang="es-ES" sz="1800" dirty="0" smtClean="0"/>
              <a:t>aprendizaje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9992" y="1097280"/>
            <a:ext cx="3960440" cy="3712464"/>
          </a:xfrm>
        </p:spPr>
        <p:txBody>
          <a:bodyPr>
            <a:norm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perceptivo-visua</a:t>
            </a:r>
            <a:r>
              <a:rPr lang="es-ES" dirty="0">
                <a:solidFill>
                  <a:srgbClr val="0070C0"/>
                </a:solidFill>
              </a:rPr>
              <a:t>l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AutoShape 2" descr="data:image/jpeg;base64,/9j/4AAQSkZJRgABAQAAAQABAAD/2wCEAAkGBxQTEhUUExQWFhUXGRcYGBgYFxgYHBwXHBgYFhgcHRgcHCggGBolHBccIjEiJykrLi4uHB8zODMsNygtLiwBCgoKDg0OGhAQGiwlICQtLCwsLCwsLCwsLCwsLCwsLCwsLCwsLCwsLCwsLCwsLCwsLCwsLCwsLCwsLDcsLCwsLP/AABEIAIIA5AMBIgACEQEDEQH/xAAcAAACAgMBAQAAAAAAAAAAAAAFBgQHAAIDAQj/xAA+EAACAQIEBAQDBgQDCQEAAAABAhEAAwQSITEFQVFhBhMicYGRsQcyQqHB0RRScvAjM7IkYnOCkqLC4fEV/8QAGgEAAwEBAQEAAAAAAAAAAAAAAgMEBQEABv/EACsRAAICAgICAQMCBwEAAAAAAAABAhEDIQQSMUEyIlFxEzMUQmGBkbHRBf/aAAwDAQACEQMRAD8AIqldVSpQw1eixXKCsr3DNjb+IxC2cQqC3cgK8ajlHai+Ds8TzhWW0Qd2E/QHbvUriHgfD3XLkMrMZJVo19qIcE4MuGtuLTu7nT1GYWBCjoK66o6jit5kbJea3m6IWI7STUpGRoCsh92FKN3h1xmYM0HUiecbgGu3BcUdvLVoPIhTp250hyG9B1Xh5iZHwM13t8NWfvLO+on/AMqgYLiCMR6ih6Ex+VTWuL0Dd9DJ99ZroNB2zxa6pgsjdtqmDjqMCrKwJ6QaVL2JMCEUdwBUe5jR+IR3BpqYLgNWcHUHSuqUnri3X/EtGY+8h5j360zcKxy3rYdNuYO4I0INUQmpC5QaCSUP4zx23hwZ9T8kG/xPIUI434ky/wCHY9TnTMNQOyjm1c+D+FC58zFMROpWfUf6jyFJnk9RHY8KX1ZPAOs2sRxC5JMKNzrkUdhzNN9ngNmzZdFEsyOC51J9JPwG2lSxetqhW0AFQ5SAIUc57+9bp9wu2wVj8MpmldUvPk7PO5NKOkVKTXpPpA6Vox6VhNQWbJ2wVgu4Vdyf/v5U12eAJbe24khSCQeff51F8N8JIAvTBOgBH4SdT8RpTRYs5/6B+dU44pK2ZfL5UlPrB6FnxmSyowIyLpz1ZjqfyA+JpYQU5eKeFM1tipARCLjA84UiB3EzSdaUkEgGFgn2JAH5ml5m5Tsp4UrxUwv4dwXnXiucoQrFWBEhtAsToSCZ57VYmEt3DbhmDNmcglYEScogHkNN50pA8OYdWDOQcwIAPQHeO9ZxDj+LGZBfK5TEhUnTbWK5h5UE3AVmxyyTdeh+x1y2ut5giKAczHKJ+cEiPzpf4t45tqMuGXO22c6IO8bt7aDvSX4h442MvLcZAnlplUTm1OrGYEaxUFWps+R6QWLhqrn/AIN8ZeZ2LuxZ21Yn+9B2qNlkgdTFdXNcGU6mQAATqQNvfc9qn3JljagvsMXhfjeNXDJ5f8OqmSAUuORqZkggTNZXLwmzGwcilgLl3bl6yY+RrKCWaadGJPt2Yd4hxaxZ0uXFXbfkDsT0FRLHiKw182gwIAnzJ9M9JoLjvC1zEYq9nPpJOsT6OR6Ae9G+FcBwiRbtIGK6Fz69f6joT7RWo2D1J3FMWLdh7yw2Uaa6TtSVwjxMUOY9frTR9oWHRMDcymGBXptIB/saVS74wgCPegcrY3HFUWjxriKXhaZfvzEDnJoJf4YVeVIMAsNJkDn1BpawXFIAM86IHjpGk7EFffmB8q5SGVQcwt9Y/wARFPQgx8OhqUMYuykj3JPx7xzFK+I4wNQIgww9zv8AGfpXlvGTOveuHqGbEYth6lPuB9ahPxY86EWscZEbc62vXlbX+5r1naDNriZ9IUwZj50a4JjHFrFKDAIQ+xJyn5ig3hHhRxF0clQyT9PzpzvYNUwb5RBZoJPOHgV7Hbv8HXSoLcG4Xaw4UgZrjCcx6RJgchRLCMWutJ0jb4f+63w2AgoddFAM/wBIFEMPhlQ5l1J0Jp8dIlnJybsi4fDkqywYLnfYDTaunF1H8LdC7eW4/wC01x4hxG2rBDcUOfwgyfiK3DZsPcEaBGGu+x/euSVpnI+UVByrdVmByJj51oD9BXfCWjcKINCWj2mNazF5N6TpMsu3Y9ItgwFAE9ABH51L2E8lGw32rzACUB32nvy/SvbN4OuaCBJGumxI/Sroxt36Pn68i1434rGFRQCHxEKF6IIZz8oHxofiuG+RgEXe5fu25A3jK7KPyB9zRLxVYFzEYVTsBdf4ApRXC4HzAknVTnHaFK/qaVmdKT91SK4ZOkI197I/DsALdkW+ceqObHf5bfCkjjrA4hwpnWP+YaEfMVZP8MXVgGyabxMH20k0otwXCWwZxZznQEqNz1EzHes3jYHKbnPQcMzi3L2xVfDdNTP5VqlgnmNOxNEeJ4F7TmcrTsQQVjSGBHtQkWGGsDXU665vhy1PzrYjgxvdEr5mZacjrbt6kdPrvUbiVpXRW1gQQAYk8p7V0dMmXMyqssAWO5MbdSI3qVhPKDKbpAszLEbZd9Oo9qbGEY/EVPNkytOW0FfAFo/w7jMRF19o5qh6d68r3w+xu+e+EAWybzZQ8z9y3rrrB5TWVkzj9T2HJb8AzjniF3bykMSY7e5jpUtOPW8LZypEkasYknr8fyA51XOH4gMzXDudFB6dan+aSZY69BH1q2x/VEjjnG7l624MBDqTzJmZpJvGnm2LOQ+YgXMrCQfVqInXvrGlI+IQqYIgjQjvRxZ16WjEu8q2N4kDrtUaK2U0VApkxb0gdv7/AFrvYxBB3ofbNNPg/wAMHF53uXPJw9vR7hE+o6hVX8TRr8RQypIYnZDW/BJ6mtxd9Wmx+tSuOcJsWzOGvXLqgwfMQIQeojQqf0obhlzMF60q7DotH7OcMy4a5cG7tA9hofzJpsu4C7cwZhTIIhfxQGE+/WuPg/Las27Y5D89zTXiMQEtlwubLrA6SPpM0cXSFTlsi4i/lgExtA2k7ASeZNTLNxioJWGIBImY6+9J/iEXb16wjwmYkqB6srFDqY56xTXw7DZLNu2TJVVUnuAB+lUXaJ2JWN1xd+9lzi1cWABJLaDQdYG9NaYmcLdaCPS5g/0TQHBYBxdvOGEXbmbQEkAM3OQBIopjAyYLElp+68Zp2yAD60t5YStR9Bx9Iq4tt7V1w90qQy6MNR71wavA9Z1m41aouHAWMltQWLEhSW6mAZHavcTf2AG+gpI8I4XENORnadlZjlVfYmBNWFhcOLahmgtHwHYfvWjJfSjCnDrKkQzwPNc8y4dAqqqiNBOYyfePlRC8UtqZIQbcqV+OeKGDeUgOcmAoBLE9gN6kYXhmIvAHFuFtyD5axJ7O3IdQKU5JsLp92ML2FZIB0yiD2jek3i/hPOxKXbKArBmSSdpJ5mmHitwMhRLq2z1005bc9KqTxoUsNFvEvccn1AxE+1C3QeOF6s8xPCbuGdvPBys3oYElGABjKR843rlexv8AKsnqdB8tzUJfEd17Xku5KyCAevbpvWuagfIktRKcfBhLczoQCZb1Hae3QDkKjeQoP3RPtXTNXjmkOTe2aEYQiqSGzwjhlNgk3nty50W5lEQomI7V7SgeOXrHptuqA+qMqmSdJJI7R8K8piwN7syMkfrYprgHf15lEaAMd4qdgcFeZgXmOZGo/wDdFfD+GzpdCZc33CG5EGRE6aqdPY0XwvD2tjJcVlPIsND3B2NPbYaSNuF8J8xwAAV6sJ+Q6/Oh32i+FHsBcQNUYhWPMNGhPvTNwm75Zg7daKeJUGIwN9CQIQsGJgDKMwJJ22rqBkUMTyrytWcTpWouU4RezutWX4SP+zWVkZPW5HVyYM94A+FVpaaabvDOOyKEJgTIJ2B5z/unnSsqtD8QUw9tGa4hGUtLKTse3uBUTDcGcXEYDZgfhTbikt+SzxZzAEhlLH4CTFCcPjNjSlEbY18NcrBplwPFNlmkOzxONKJcK4kPMXnrrTI6YuSsYLnGU/ilsE3PMJCg5QoUMJBE76dqbrYgbkxz68qQOEcJuHiAvborEjXlBC9+dWD5LRt8zToQUb/qSzVMDYsAO6kwWnKNtABP1rXxndy4C73VEHuzKPpU3iFq1bJuXriosRrodeQn9qVvE/jXDG2bdu2LsRrcEICNjB1MV2OByvqvJ6DqSYiVyu4i2h1YFv5eU9zBge8UF4vx1nLZIUEmXgKPZRtUO05VVgkBjMzqTzJneqMPBxw+W2WZOVOXjSLn8L+JQ5t2bNtMxBzAOQJAJJzESRA5053bYj1vHWI+pqh/C3GTZuFlMtlI1OaJj5UV4n4suEeu5A6TFI5TUZ0idY29ls2jhrRLKVzHdpBaOk8h2pc474rTVQfkaqV/EeZsiMWJ6TA7k10x2JTy0cMxuZgHU7bE6QNtKmtvQ6OL2FOKeI4bR9ffQUm8Rxue6WnN3On5VH4riJYmAJOw6VCtGfnR4sfZWw5S6OkG+GK1xtATFHhhbn8hof4byoATuT17A/rTRaxnRZGoGupgwasXBxSW/wDYK5U4gnDYV3bKF950iumNwgtkKSWZlYrlGkrBMnpFFreKMA6cifbp3Ov5Vz4vbZlyoVE6GdCew964uDjhFurZ3+LnKS9IZPs/w9tsKS6qT5jQSAdIXr3msrv9ndsHBg9blz6x+lZWHJyTogzTl+pKvuVfjbN3C3mvWYIJhlIzBgfUJH9kfGiLeLGxCoq2wgzS34jtEDTQDX3kdKN4wKwtkj0yoY9Y0PxpV8McOIu3rTbrcYfmf2rQfgriNHDrwOh2of41xP8AgGwp+/q2v4eXzMadq9xmHNozOlDLpDsSx3iq+Fg/UfaXg5NiLc4a+UnISF1JH7VHTD9QwHsfy5GnvEY5LUQoKncb6V6MGjBTbOhB/cfrVz4sb0JoULXCpGZHkDeNY9xyqfhkdDBhh2/bnTJh+E6yD6uo0P01re5wrTUKeqxAPcdD7VyXExyVew4y6+CJhboy76fGtP4mvTh4kbEddD2nt/vUrcQxNwOwf0xy6R9feoJ8R45U/A15FQ5pnifujv7E/pR7gwtW4uYhnNsMoIG7MZOUAbwBJ7VX1njBdQGaAsEnnpsAP5if35V5jfElxyMpyqBCKPwjnB/mPM86b+nhWlv+otzLvvfadhrQixZLCYkkJJ7DVj8qEca+1K4yRbUWepBzN8yIH5mqis4tpnVnOw7dT0FavxAJqSHf/tU9v5j3p6jijsCkOOJ4szg3LrnX8TGT8z9BSvxbjIb0pt15fLnQe/iXun1En6fKulohNdz+Qr0s16WkeJmHQCHuGegO3yrXG3lZSTdJI2XLC1rhMBfxB9Ckjm2yj3Y6UatcCw9r/OueYw/CnXoY/ekyzxSo7TYAwmLfUB8p0I0AH0mu2GssWlyWPKZ+hpixOPzCEQIogA6FoB0HQVP4D4Ya6we6Ctv31bnA7d6kcnN1HyMrrtkDCYLJbW5EZywGkaAAz8zUXFvrTN4tIUW0AiC0DoIAApTvUjPj6zouwSvGQ79uazDWhOumtdwK7Ye2xYBAS24gSZGu1HjzOAGTGnsP8PuLbOVyqaAgNpMz13FE/wD9GyuuZSd/T6jPwoBcw14Nmvhs7AEZiDI5RB0G9bRT5f8AotOoxBhxFJXZNPGXzyEAt/y6T7zGh7bV0xHFQQCFbMCCBpuOW+2tD61Jqdc/MOlxMfksb7ObR/gl1M53nXnm1r2pXgfDOuDQEEEm4eY0LtFZWfJSbsxciXd19xSx9/yDdmDbPI/hJkmD2oJ4QxhuXixMs3McyK8xzHF2kUAlh94DfpRDwzwfJc0OoE+r0knbarrLVoJ+KUHl2+UvB/6SaVrVgmRpvoe1SPH+JuswWGGRtQPwqQYJ9+tLtjjqppueZrb4rjDHTFSdsZlUZSqRmiNYoBgsU9pvLuKV19JO3z71ljjCFixJB5EUVfidm4uW6R7nb5jY96obT2mCb4PGEXgk6MCR70fW4CKU2QB7ZVgQrDKQQZGx1HSpPGca4y20MMx1boK63e0eaGO5hQ2pA9z0/alXxbwpCgY6AfjALBezDcDvRTC8Pa0A9p2bQZ0diwYdROxqTewKN61JEiDzHdSp0ihkuypglZX8G1sZjBVpysplT+x7HWo9s6yaYsfw7yMT5LaWbyyJ5AzBE8ww36V04b4Axl2CbYtISAGunLMmJVfvH5R3rNyfT5PbFtsQToNBz6n3NS+FcIvYhxbs2nuOfwqJP7DTrFW1wT7LMJb9V+615l3Rf8NJ7xLH5imIMmFtW/Ltoi23IZVAAykwZ66HnSJZTpWWC+zq8Fz4i4toSJRfW4kxy9Ig9CaO8O4BhLDMhtByR6Xueohxr/SJ7CjvjDjSIHK7mY9jr9aUeLY7Oiuu5A9waVKbYyKOeNxOa6CDoPwjRRHQbUKuCWMCZJiBrWWmJOm53o/wDDgX7Q55h+WtJct7KIQbTJ/AfDgUBriy5gx/KP1b6U1NaCoBJkd6nFlHyoVxDEAjSq4R6u0TOViP4wxE3LazOjNr3IH6Uuuan+Irs4k9lUfU0ONS5XcrNDDqCR0sW5nQwN4Gvw7/ALU8+HcPbUAoAQQPUIJOuU60p8Mx4QFGUFSQS3MR+lP/AAOwvljKQViAV2Osk9jPI15UR8py/sTr/A7OIym4GDAQmVvwgnXKQRuaG8Q8DMNbNzN2fQ/MaUdsq5EAkBYVhlbU7mJid40/+SbV24IXQmR94HRY6rEn9iOYrzgmTQ5GSGkys8Pwq8902lttnG4iMvudgKk8R4HewpR7yAoTIhgQYIkHpuBtzqwP40nVEB2Gg3MZiJ/FAkR/6pe8cY90U2wrNbuR62HoA3hI3Y6anbSKH9KKVlsOXkySUUgta+1HCgANZuAjSBlI+orKqO6kmsoO4x8PHZbWJ4AtjNcw6zJjJE5T27e9EMDwG2tslyCx9TsdMo3Oo2Ao5dOU5uu9Jf2r8c8jDi0kh8QGGYbC2uXP8TmA+dVxhboz+zeioeNcUa5ibl5GYBj6NTog0Ua9tYPWuX/6Ft/8+yrH+ZfQ3/boflUU2556Cot6+o2rQ+CCZNvWcL+F7q9iFP56UQ8J+FXx2IFqwWyiDcdhoiTqT36DmfjS/ass2oGnU6D5mvoLwJYHDcEquoNxwLl0iM2Zh6R1ICwB8aRknrxR6KsHeKLFrC4RcL5YCoUFp9M5IPqaRvOvzqt7mOt+ZrJbRVUdSY3on438Q+feYjRbYMf1bflQPw3w6CLz7jUT15GqeL2UEl72FLyNtvG+XCxmjTSp1ohtwescvlSs/iNEOW2huP21FbDjd8qQ1vI5+4JGvw3FVucfCAoL41rXnF8RaVwinyswleROmxPY7b1tf8SspRRuo0mTBIgCTuQtJdvjWJVyNWJ3SMw9ssVMs4hLzhgMjg5jbMwxGvoJ78ves7k4+77RDjQ94LxHkxIUnRhlb3Gx/eteIY6Fvox0JkfECkW5dJIbn/Zqf/GO4Gmu3WfhWfsKka4nEG4upnLofYaVGDEwBMVMwHDWZ0B9AuOqDMDuSBMbxrTL4w8L2sDbsZCzO7OHc6TAEQuyivSi+rYyFOSiL2Fs5RPOiPCbsX0bof0NQ1Ogot4T4cb+JUAaJLueQUbe5JgfOpU25F86hjYcxPEYmhV/iPeu3iDDZGaCR2pduuav7mTFpgfiVzNfftH0n9a41pmzO7dSf2/SugFTy8mnjX0o6WhRPheMazcV1LAAgsoJAIG4I5yKj8NwnmuqZgJnU7dfnAPypu4f4etK3rzXDA02A35A60p2eyShVSPX8Ysl655SpcsyCuZWVthJzTO86EV3fx+0aWBPe4Y/0g0E4/whrdw5LZFuBBEkAxqO2tBq93YEeNgkk0hjwnjC8t0vdh1YAMiAJlA2KEahteZ157CjfEfFdg2TbRgyFY8t7dzU7QTsPeeW9IE15XVkaOy4mNu1r8Hjb8/ny79TWVlZQ2yhJIvexeFy2O4qm/tV4l52ItW09YsowzL6gWZgSJHTKKs/g+JysQTor7/7p1r54xK+p8jEqGbKZOq5jlPxGtaWH5WYaWzx8LdbQI3yNS+CeH7l66LSpmumYTMp0GpJ1gAdSQO9R+H4C9iLi2ras7MdFn4kmdAAOZq9fCXhZMDYK2yPOYAvdjUkawJ2QdPiabKaQQjfZ34JOIu/xOKBGHst6QYi5cUyAuUkG2DuQYO070c8T4xg7FjoedM/FOLBbACqEC+kqogL0ED8JpRxjC6Dm1FSzk5MbjVbKtxV4lys7vHzNH7zi56C2SwkB3mMx/lHf6VpxrhaTKCDvPcGgyKHfLcYqiGIideeg5nrVnHzWuvsCcWnYas3QSUt3rdlANra5zHU3IiT71pYs2Gf0rdxDbFmaFH/AEkTXJLVpiLYcsNxbsoxJ/qZok0bucTsYZQoUBv5Acx+MaCrVXugQxw2zkg5VBHQbfGut7h6Fi6IMx1jvzI70uY7iOJKZlyox2QDMwHKTsCekTQLiGOxlog3LjqT7D6V2eRR3RyizPDPhnD3mZrocsCZtk5R2OkEjenXDcLsWEYWrSW5B1Ak7fzGT+dVJ9m3HMVdxtm0XLKSxbMBoiqWbWJOg+ZFXOx/OoJRj2bXsGTZXOPw1z+KslvUbdyxLf8AOI/IUV+127K4aP53/wBIok/DiLwadCyGf6TpIoL9pjhrdo8xdP8ApapW7xy1X5HYneSInKdKn8E8T3cEWyKjK0ZlYamJj1DUb0OJ0qDfM1BHTNacVKNMY8d4pt35Lo1sn/mHwjWoZVSBlYMBH9kbigbVyGmo3p6mRS40f5T1lgn3P1NegV5W6ihbsqgqVB/gdi3cU259Zk6Zg0c9dojnyp0KtAIABGs6kjbNAA9XP9qrXD3GQhlJDA6HoaffC/HTiGFpkIuwTI2aN9NwdZjahJ8+N/JE3BYsKoDTMJMcpgHNO3qj51G4jwW1iFkAK+pDDQxMajePfXWp+HsW3kQjEM2aIkMGIIndSK7W8AoadyJyk7gHcEj72w3rlE6k4u0IaeGr5YqQFA/ETp8OZqJxThj2DDQR/Mpke3UGrD4kzohKJnYEenmROsUreMsWQFt+XAMNnOvuFjY66npXK9FUM0pNCrWVrmrK5RXaLQt/du/8M/6WqisPsvsKysrUw+TELA+zhYTEMNGD2QG5wc5IneNBp2qzidB8frXtZXMnyOAi6JvsDqDbeR19JP1FLTbfAVlZSJDcYAx/OlbF/wCY3t+lZWUXH/cGZPiFPCmmHxDDRtNRvz50P8NjNfJbUzudaysrUX8hP7Gzh+ty1PMOfj196G+Lh/soPOd+e9ZWVTm+D/B0j+A2K3VYGGAEEaHUgHX2q+jsPYVlZWa/+Az+KI2L+7Sh47/yLf8AxR/oasrKVl/bZ3B+4hNeoV3esrKzImy/ByaudZWUYDPRXRaysrzOxOq0U4JeZLgZGKtluaqSD9w8xWVlCvJ3J8H+AZh77KEZWZWMSwJBPPUjU1ZuFxT/AMLmztmgerMZ2671lZRoiz+UDfB2Jd0uF3Zj5jfeJbp1rTxsP9ntnnm/8TWVlDI9D91CKaysrKE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19" y="3861048"/>
            <a:ext cx="3306546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todossomosuno.com.mx/portal/wp-content/uploads/2013/07/paralisis-cereb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70" y="1340768"/>
            <a:ext cx="3431063" cy="2136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4294967295"/>
          </p:nvPr>
        </p:nvSpPr>
        <p:spPr>
          <a:xfrm>
            <a:off x="539552" y="476673"/>
            <a:ext cx="3600400" cy="590507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000" dirty="0"/>
              <a:t>Se detallan unos indicadores que pueden ayudar a realizar esta tarea: </a:t>
            </a:r>
            <a:endParaRPr lang="es-ES" sz="2000" dirty="0" smtClean="0"/>
          </a:p>
          <a:p>
            <a:endParaRPr lang="es-ES" sz="2000" dirty="0" smtClean="0"/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Mantiene </a:t>
            </a:r>
            <a:r>
              <a:rPr lang="es-ES" sz="2000" dirty="0"/>
              <a:t>la mirada en juguetes, personas y láminas.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 </a:t>
            </a:r>
            <a:r>
              <a:rPr lang="es-ES" sz="2000" dirty="0" smtClean="0"/>
              <a:t>Se </a:t>
            </a:r>
            <a:r>
              <a:rPr lang="es-ES" sz="2000" dirty="0"/>
              <a:t>acerca mucho a los objetos para mirarlos.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 </a:t>
            </a:r>
            <a:r>
              <a:rPr lang="es-ES" sz="2000" dirty="0" smtClean="0"/>
              <a:t>Mira </a:t>
            </a:r>
            <a:r>
              <a:rPr lang="es-ES" sz="2000" dirty="0"/>
              <a:t>a los objetos cuando los está manipulando. 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Hace </a:t>
            </a:r>
            <a:r>
              <a:rPr lang="es-ES" sz="2000" dirty="0"/>
              <a:t>varios intentos para agarrar o alcanzar un objeto.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170" name="Picture 2" descr="http://todossomosuno.com.mx/portal/wp-content/uploads/2014/11/P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46" y="836712"/>
            <a:ext cx="432550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QjK0eNxYPFz-QqRD535Gk67fMlSMmhNWzXqmtddfxR9-1UU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36" y="4005064"/>
            <a:ext cx="32480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3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socio-afectivo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00628"/>
            <a:ext cx="5688632" cy="542471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1700" dirty="0"/>
              <a:t>C</a:t>
            </a:r>
            <a:r>
              <a:rPr lang="es-ES" sz="1700" dirty="0" smtClean="0"/>
              <a:t>omo </a:t>
            </a:r>
            <a:r>
              <a:rPr lang="es-ES" sz="1700" dirty="0"/>
              <a:t>es la interacción del niño con el adulto, con sus iguales, a sus características afectivas, a sus preferencias o intereses y </a:t>
            </a:r>
            <a:r>
              <a:rPr lang="es-ES" sz="1700" dirty="0" smtClean="0"/>
              <a:t>motivaciones. </a:t>
            </a:r>
          </a:p>
          <a:p>
            <a:r>
              <a:rPr lang="es-ES" sz="1700" dirty="0" smtClean="0">
                <a:solidFill>
                  <a:srgbClr val="FF0000"/>
                </a:solidFill>
              </a:rPr>
              <a:t>Indicadores </a:t>
            </a:r>
            <a:r>
              <a:rPr lang="es-ES" sz="1700" dirty="0">
                <a:solidFill>
                  <a:srgbClr val="FF0000"/>
                </a:solidFill>
              </a:rPr>
              <a:t>representativos de este ámbito pueden ser</a:t>
            </a:r>
            <a:r>
              <a:rPr lang="es-ES" sz="1700" dirty="0"/>
              <a:t>: </a:t>
            </a:r>
            <a:endParaRPr lang="es-ES" sz="17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1700" dirty="0" smtClean="0"/>
              <a:t> </a:t>
            </a:r>
            <a:r>
              <a:rPr lang="es-ES" sz="1700" dirty="0"/>
              <a:t>Va contento al colegio.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Relación </a:t>
            </a:r>
            <a:r>
              <a:rPr lang="es-ES" sz="1700" dirty="0"/>
              <a:t>con otros niños: juega solo, juega en grupo pequeño, comparte juguetes...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Cómo </a:t>
            </a:r>
            <a:r>
              <a:rPr lang="es-ES" sz="1700" dirty="0"/>
              <a:t>es su estado de ánimo: alegre, triste, cambia con facilidad, ansioso, agresivo, otras reacciones...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Muestra </a:t>
            </a:r>
            <a:r>
              <a:rPr lang="es-ES" sz="1700" dirty="0"/>
              <a:t>curiosidad.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En </a:t>
            </a:r>
            <a:r>
              <a:rPr lang="es-ES" sz="1700" dirty="0"/>
              <a:t>qué actividades tiene éxito y en cuáles fracasa.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Pide </a:t>
            </a:r>
            <a:r>
              <a:rPr lang="es-ES" sz="1700" dirty="0"/>
              <a:t>ayuda cuando lo necesita.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Se </a:t>
            </a:r>
            <a:r>
              <a:rPr lang="es-ES" sz="1700" dirty="0"/>
              <a:t>muestra satisfecho de las tareas que realiza.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Frecuentemente </a:t>
            </a:r>
            <a:r>
              <a:rPr lang="es-ES" sz="1700" dirty="0"/>
              <a:t>comunica “Yo no puedo” ante la realización de distintas tareas.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74" y="4149080"/>
            <a:ext cx="3292089" cy="1850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s://encrypted-tbn3.gstatic.com/images?q=tbn:ANd9GcQFft68wjouBSzzJGzeFTeJ6yXaY2G3iFY1uoRaVNcH4XsThwDg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447925" cy="1866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el ámbito escolar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00628"/>
            <a:ext cx="5544616" cy="5568732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s-ES" dirty="0"/>
              <a:t>Posibles variables a tener en cuenta: </a:t>
            </a:r>
            <a:endParaRPr lang="es-ES" dirty="0" smtClean="0"/>
          </a:p>
          <a:p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El </a:t>
            </a:r>
            <a:r>
              <a:rPr lang="es-ES" dirty="0"/>
              <a:t>aula tiene suficiente amplitud que permite el desplazamiento del niño con silla de ruedas, silleta, andador, trípode... 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Adecuación </a:t>
            </a:r>
            <a:r>
              <a:rPr lang="es-ES" dirty="0"/>
              <a:t>del material existente. </a:t>
            </a: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Hay </a:t>
            </a:r>
            <a:r>
              <a:rPr lang="es-ES" dirty="0"/>
              <a:t>alguna forma especial de presentar la tarea para que el alumno comprenda mejor. </a:t>
            </a: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Con </a:t>
            </a:r>
            <a:r>
              <a:rPr lang="es-ES" dirty="0"/>
              <a:t>qué tareas se fatiga más.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En </a:t>
            </a:r>
            <a:r>
              <a:rPr lang="es-ES" dirty="0"/>
              <a:t>qué momentos del día rinde más.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Está </a:t>
            </a:r>
            <a:r>
              <a:rPr lang="es-ES" dirty="0"/>
              <a:t>colocado en un sitio que favorezca la integración.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Su </a:t>
            </a:r>
            <a:r>
              <a:rPr lang="es-ES" dirty="0"/>
              <a:t>situación en el aula le permite ver y oír todo lo que se realiza en clase.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Actitud </a:t>
            </a:r>
            <a:r>
              <a:rPr lang="es-ES" dirty="0"/>
              <a:t>del grupo hacia el </a:t>
            </a:r>
            <a:r>
              <a:rPr lang="es-ES" dirty="0" smtClean="0"/>
              <a:t>niño: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los </a:t>
            </a:r>
            <a:r>
              <a:rPr lang="es-ES" dirty="0"/>
              <a:t>espacios comunes en el centro: aseos, comedor, pasillos, patio...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AutoShape 2" descr="data:image/jpeg;base64,/9j/4AAQSkZJRgABAQAAAQABAAD/2wCEAAkGBxQTEhUUExQVFBUUGBcYFxgXGBwXGhgXFxcXHRcXFxcaHCggGBolHBQUITEhJSkrLi4uGB8zODMsNygtLisBCgoKDg0OGxAQGiwkHyQsLCwsLCwsLCwsLCwsLCwsLCwsLCwsLCwsLCwsLCwsLCwsLCwsLCwsLCwsLCwsLCwsLP/AABEIAMIBAwMBIgACEQEDEQH/xAAcAAACAgMBAQAAAAAAAAAAAAAEBQMGAAECBwj/xABBEAABAwEFBQYDBgQFBAMAAAABAAIRAwQFEiExBkFRYXETIoGRobEywdEHQlJi4fAUI3LxFTOSstJDc4KiFpPC/8QAGQEAAwEBAQAAAAAAAAAAAAAAAAECAwQF/8QAKREAAgICAgIBAwMFAAAAAAAAAAECEQMhEjFBURMEImFCkeEyUnGBwf/aAAwDAQACEQMRAD8AvxsocQcRERkN5G8rqoxo1azfmRnnP1Qr3OLDn8JzLcsslHaKrMDcbjwyImQN8oVR5Tj/AKMuPKkWGxvlg5ZeSmlK7jtDXMOEyGmPT9ExlHK9l1WiQlRPK0XLhzkwNOKheV04qJxSERuXJKxzlGXpASBdtUAcpWOSTAmAVd2qydTPIj9+asQKr+2dP+U1/Ax5/wBlUewLHcV9B1NjS2IY2CDM6DQgZ78p6pxZ7ZTqNxMeCDO/hrqvMaVse0NosyaGguyzLjmSDqN3kmdksnaNAEDCTnrM/wBlpPj4CNvbLrcrpoM6H/cUcqtYnV6bQ1r24RoCP0RX8XaeNM+H6KGWNrcch1+RVK2wtBgNGgMnqU8bXruc3tMGEEnu8YIHuq/tCO8WujDr/dCdMTVlSfWT3Y63EVTT3OBPiP0VctrwXHDkE72StFOm5z6jg0mA0n1+S3b+0wrYRbDNocOL4/8AaF6kV5SaL31HPYC6XEggjjIIz6Jq28LcPvVfIH5LFmyPQVW7M7FeD/y/JgCTsva2DVz/AP62/wDBSXRbHU6zqtRr3F0zlGZOukI6KLwsST/5IzeyoPAfVcnamgNQ8eA+qkBheru6BxcB5Z/JVys0kOdvnLoDkiq9+U672tp4u6HEyIzIAHuUG55DcxuzVRREhRapdJOUeE8ly17WMLlNaqxEOwy04h0MZaHI780otFMySTlB9VaVEI7/AMQnPIea2g/4bkfJYptBRc7TZWFha0FokEka65mN+UoalZ6bPhxPnXGC6TuhsTvO5N6d2sMElz+rjHkMkVTpNaIaA0chCnhjSpWaQlNRpgN3A4icMAjhhzngUcSsJXJKNeBf5NyuHOVX2l2sNnqdm1gc7CCSXaTOUAdDrvSCpt1Xwl8UGhhgsLjjeYHwjMxnM6c0+LFZeLfeNKkJqPazqc/AalQ2e86VT/LqMdyBz8tVTNm7BTtxqV67QCHBoY1xG6S5+cmZ47imN67MUA2abjQcMwcUt8Q4+xRS6AsVWogrTasLSQJhU67tpKlMllYiqwGA9pk9c/iCcUL6p1e7TeQ46ZQfUQplCS8ApINpvtNSdKY3cf35J7QpOwidYE9VWW3jWa9zO0IwmJLWGekBSsv2tn3xkYzpjd0KzKLOKR5pJtC01DSogzicSYzOQy8NVBVvut2YcXNhxgFrcJ9yj9kaDSTWqZuzDSTp+I9d09VpHsQgpsLHEOydvlH0LyNIFgbLnSWjPwEc4KtV63bTrNOJsncRqPFKf8Mpjs69cPJpNAIbnMOyJ3mFSjTG5WqO7htNSvTx4d5GQgZJqLPU/CVxS2rsjREuZG7syPYIGt9oFEHuUqjuZho+aOLfQtIYmnUH3SlF6WVjnjtCQSNBy3nJaf8AaFScwgMc2poASC3riGfhASSx2t1WsHOcZcczyg6cOiTj7Bv0IrzsuF7gOKCqCF6tf9jYbORhGFrTGXLXrvXlN4U8Li2ZiM/CV0xpqjFunYXdl4Gm4OacxqNx4gr02w1KVWm2o1xgiddOIK8aFWFYdk7c7tmUwTDz8MwDx1USRSZeBax+Nv8Apd9VPStLN9Vs/wBLkQ67m93+U6CYJy7oA+I8kRQuSi4B0LPXkuvQBaqxpjE74ZABzEyYyyULq0oDbK9Q+q2k34aZzjTFv8tPNapVZAPEJMTCHEbgAei5baZHRRF6W2u1QTgGIx3hu8Tx5ITER2mtJxRnryUXaznwUFev+WNMpWnV5bGg5J2Oic1FiXuqvnLDHX9Fim0BdrgxUGiz1nh5azG1+gLZhzRP4DHg5qhvHbOy05Aqdo4bqYxf+3w+qrd13h/HWHD/ANezgtI3uaWlpH/k0kdQCqfZq1MUhi+Nri0g8Nxj96KlFPst9WeoXPtVTrh5I7IMiMRmZnhvy0RtnvllSpgbOhgnIGN3FeV3TbGm00g7JpdhdnhEOyEkaQYXrFku6gHNc3BLdCDx8c/FZyTT0CqiqfaDdQwG1tfgfTwg/mkgCODs15qap1GZXqX2vVsNkpsH36no1pPuQvKmV2se1+HEze12eUQ4HnnI8FrF6RLGd33y+j36RwuggnWQeIORCcXRaGVndtaHGo6Y72g5AD2VevCyCkQ5hx0agljuI3tdwcFLdL2sIBccLtD7tKedXC0PHV7LZb7rZXJFFoZUAkDQPb0AyPDiqzm1xacnNPkQrRd18hhwulwHwkDQczvS68bvZVrOqOrBoc6QA3MDcDmNyzw5+Op9GmTFe0T2S9cebvj3/m59Uxs1Akku7oOnE8gEmZc2YdSrsMZiZB9ynQryWk4C5s5GQJ8OijK4PcWEMU34MZjc0NAhmKBvMlNbmtWDCCRkSMsxnuJ8Ulr3nUzaxoEHMgadJU91UoBBGWp9s0Y3smars9Cp1qeRDgCdASM+gSDbW3OpMbhIGLEDx3emqrlClXFc9kHVC/PiYHsAuNsbRXLKfatcMJPxNjWN510WnPdMnjq0xHUtROpUFW0QNUvr2nmhjXWpmGCsrDs3bgajWuIbOhJgTGQncqiaqkp1kmrA9LZtPWqCMQa3TCGg6cSQVTr3p4ap4HMIi77wa5jRkHNyMbxxPNc34QWtfwMHx/VZwk1louUU4WLKglM7klrpaQHcXNa8Af0uBHilPbg6ZqSy2ktcO9Ht0Xa4o5VJno92XrWpjvvY6nBxNa0UzEbi0ZKCttvVdV7kMZBa1usSPiJ3u9FXLzt+GkR+IgeCTXXWL6oG5oJPy91zujdNljq1iSP3+9U3u6tLI4JA52aPuurmQsSvA2rEwY1jJL6pcG4RTAHJ8nrJaM0aShrSd6ViQir24Fxp4Dikfh3ZmDPAFFY9MTXgcg12X+sckBUIqW5uZinTnlOf/IJgzMfvcm2WCPrGT3XeTf8AmsRBYsSsQotNvZZbZTtNF38q0CajACMJd8Q7wAgkyCJ0KnvbZ+nVrzTrMHa4ntkzAhpLXjVplxjWR0UG1xP+H0O6CWkNcfwhuIA+OQ8VWrFejnNa1xb3SIc4cPu4huidQqVmrXFtMtVl2Brue3+bTjiMR05Yfmrwy46NEdpaajYGcGGt8pk+fgqbRoAtBLMJOeUjLcQo69louc3tHHKe6XE5ceihyfklon+0DaWhaKdOnQa4tok96IbBbEAeXkvPHVTpumY56K4W9rKlGrTpERia9m4SNR5E+SplZhaYIg81cXoloc3PaBgdTMupnN7d7TuqM+aGtFMtcWSIMEO3Efdd0S2lXc12Ia+6JZWBAaTl90n7pO48j6LSLFQ+p2J4bIdi4xBjpIC2x7jIwkg5aZjmENdFtwnC8ZjQnVNsYdLgQD+UnzIXPOLXf7no4uElcf2BLS5wAxHMCOo48ih7LeZnP3RFsouIAOCDmCZmekBCU7G2O8Hkk/cyAHjKfFVYuclPikWq6b1pubD3Ad5uR4A55jqpbXtB2FdzWNFRpIOuocARhI6qv3Rs7Wq1A2gO0nfphH55+Fev7KbE0rLFSpFWv+Ijus/oB3/mOfRaJQStHHlUnN8gG4bktFUdq6pVsofoxsYiNxcDp459FHtjcNRtnLqlqdVDYwtcwAknLIt5Z+CvyT7U3f21ndAJezvMjWRqI35SoYkj5/vCzFiAc7NOb8ec5SSzmSZVwba2RNK9EsjJRPfC5tNQTkojVlUQg6yWvC4FPrRbGuouz3eMqn9oiqFeeE7kuClJFcqTGNJw0UdermFGXmN078lxQtGBwcYyI1Ex05rulpHHFWx7tBUPZsPPPyXGzdSGvcd5EZcJ3+KAvm8W1GMDDOZJyjcI+aeWOj2bGs3gCepEn1cVwydI64oKNTPwHzRNkqQ4JcKoxHP9wFLTqZhZWUWTtFDaHSI3HXp+4UVGpIWVqoDXE6AEnoBmgQnuTv17S/8AMGD/AMZ+gRzd/U/r6ylOy7SKGIn/ADHOceOsa+CbjROXY0ZK0ucaxSAts94BmVSMOYMxBHMaJTfF7WfA6lTEg/haA0e3og3im5tc4jVwEBtSC056Q2TlOSQPYdZW7S7OrPlU52lX/S32OvaWUwMGNndjvBxwxnGc56rKlN1fG9mTWCM8ieXoUsua9jgNInccJ5cFYtlWPFORhgmC14kOgnxB5rLM0laDhHtEFxXQ+s4sph2XxOOQb4qbaq4hSY4g42tjFPxCcsQPU6K7UbUGtIEQeGSql/XfV7CoQ/GKjsAG9oMnM74hYxk2yZRVHnD8iV1QpzMCZyATa8rA9xYTSLQMLThG4bzxPNT3bZWG04GiGtb/AO2DX/UZXSnRgKqFM4w0nCdAT6D5Ij+KqMzLTrE8xzTy22DFDm5PbpvkcM0jqVpqxWLi0GDEAjnpnCuMn4JD7uvk6OAI4HMeE6FXbZmzi0P71SlRpiJLiA4ngxu/qfVeeWywmiQQcTHZseNCPkUfcxx1WNJycSCPAx6pTxqSs3x/UzgqT/g+iLpslGkzDRwxvIIJceJO9Hr51tVvFKo5kPGHe1x9kTZtrXt+GvXZ4yPQrGn6M3K3bZ9Ara8Ss23tcaWsH+tv1CbWT7RLSd9CpHAifRG/Q7Jdu9jHVu0q2YUwGZuZOEyJmJy5xIXkrqFSJDTC9Mv7bGpWpmiWNpF+bwySXDgeA91SrXUdu8tPJdH0+LlH7mc+bK09Ir5ou3grsWV3NFVX/ncOv6IdxI+80+P1W/xxRn8kmYLIN5jxXdVoactBl4kZrQqcT4N+Z+iIY+W4QB5IcE1onm07YK+vCifVLstyJtFgqZYG4hHEa7xmof4Kr+B3v7LGU5dM2jGL2gm6KIdWptOkyejc49Ff71szKVldWfPbPP8ALE5AZCXDpn4jmlGy+zTqLhaLYeybBw0z8b54jd757kTthbzVaxxyDi4tHBjch4kklc8pJukbKPkp1pqFzy45E8FG2u8aOcPEhEkIS2tIAO7eqskZ2W+LQMhUPiAfcKW23/W7NzXOacTS3SDnrEcklp1sIkS4+f8AZSNq4myck2IcWPaBzKTGYGkNAEgkHxRjNqG/epkdD9QqvRrg5DcsZVg6fMFFIEeg2etjaHAZOEraU3ReX8lvj/uK0ooLANmLIQ6vSqtLZaA4EQRmklvs2B5Y6e6SJ48PRegX1ftkwtdjJqR3IzcW8H5ZN6+CqO1gk035d8bjIy09CtoS5I6ZJcPyhI5rW54sMeKt1g2ws4a1mF7A0RJAPmAZVOYycznz3DosmnzUzxqXZkpNHoNmvxj2FzXSBOnL2Su1302o9uF5cIALiILc9+GA5I7rrGm4ODGxva/NrhwcFKaBqPPZMw43ZMbxO5vJKOBLsbyNqi30qgc3BSl2LVx1PT8ISTZiq3HXquGJxIDeUkkn0anuzmydoaCHVmsxDNrQXnlO4KG3XPUs7i0hneBjCR3ucZFJxS0DhJdo29kE9VWr2sYxYhqXEOA15H5KyUS533e8dwG/gBxV92B2G7GLRahirnNrDmKe8EjQv06QmtEVYv8As52Ecxgq2tsgw5lFwnCQcnPnQ/l804vq9bvZUA7CjUeDqGNEf+UTKbbWXuaDWtbkXzJI+7GcHjMKhCxUHPNRpIceJxAHjBWWTI0awgn2WN903XX71ShhJ34nj/a75IC1bE3SdH1Gf0vJ/wBwKhq3dTIk16kn8kj0ctVbgGGWVHuPOm4fMqFkmkJxiDVvs4sB+C2VG9Q13sAu7LcjrHSdRs1ZlVtUuLnuplhbLWtg5nGMifPig6lGrT1bU/0u+i1Y7W+rUbTaTJPlGvoCnHPkT0geODQTs9cvZ0nVaw79QiC7UMA7rQNxOZPUcFHeV1sLM2jPcrBamnEMUOdo1g0aOJ+qWXy+Dh4D1XRLezCPo8uvex9m8tByObZzy4Z8PolbwRqB7Kz7WtBYHD7ro8xn8lVhWPUc10wlyjsylHi9EjenqiaKEa4bslNTetYoyk2ObJU3cVaNmjgcX4WlwIDcQmOJHA5ql0amiulx1GCmHPMNzLo4abt65/qo1svA98QnZ1jrbaqz3tc+nRM1HOyYTBIYDOgyJG4Kt7SVsVUjc0QAOGuXmrJQvd1pcLNTijZmAuexuRc0EE4zxOX6qnW4l73O/ESfVcUUr0drboHFPJENs8iCNV3RpGFI0lWZg3+FMOkg8lBUup05P8wmzai014k5J2woRG6Xj8OXALbLrP3nSOGieOKjKdiA2iBCxduo5rEWKioUKhTF9dz2hrj8PwjhOqV1WFvEcDyXdGqtIvwasIlw5RuifNSU7QwnMAHjCjL5Q1WZHRU3W0TXsZCqUzua8uxqh3UdJSGmSYByHupwPJO7BadnqF03yTLmvmSJzmABu4eHFMH3k2uG2anTLsRJzJdJOe+YE+S8wuW77RVqtp2fGXvyhpjLeSdw5r6K2YuGnZKbQGjHADnDXn3tT1XNKD5W2b/LeznZvZ/sQ19UNdVAygZMkaA7zzVgXIetgobshy5O2I9q7u7ZgAbLhv3xwHjCoDrvLX4XS2DqQY84XrFaIzQlcUyMyAm4prZKbTPN+1dScM8joRoeisd17QCIeA7nof1Rd73DTqAhroPLTxCot4WarZ3Q7wI0K5XGUdo1i1LTL/b7yD6eGzx2tQhjSRlTkGajuIaATG8wN6SUbws9le2ztPcEg1HGS6o50uc48ydfkqeb8Leqq19XqXmJVRyS0N4ke0WlopAu/c8Sd6oN/XkGNfUcY+Z3BV+wbY2inRwvHa0mQ0EmHNnRodvHI6Kt7QX460uGWFrdGzOe8krqf3HPxonvK8RUpzObjpwzlJ2vKjBW/FaR0RIna9EMegmlTNK3i2YzQyo1Fctk7sqWynVo0ntY5oDpdMETmMgYzzVFoPVv2Fv7+GtVN5+B3cf/AEuIz8CAfBVkSlGjOL4ysMuy6atgo2wVxhqmGNzkEO+807wZHkq/QLiVdNu7+Fpc4MzpscGtjfqS4+ngkNhu46wuCO9nZLQ12bsbHVO+0OAboeJ/ZSy9Wt7V+BuFoJAA5dVZNnKJD3dP7Kr295xHmT7qL+5j/SQBbpjIqB5KmoAwrJMK0WqRyxyBgztd6xSOCxArKASuqDZcBMSY49PVWa3bOMxNwlzA4wR8QGRM59FC7ZsMl2MktBIERmBlv4pmllexlNbtq0Wj+YzGSeJGXgVJtHSaQyqNX688pSbtMhx/cJ2XFpFqdYaLqfaMZiZniaTDwJ1Y4a9DK4Zs051SkGVGdnVOVR5whg1l/DLzQ9htoZSDXSDnIgHfPrKGtrzAwktaPulxMSdR1VOWjWcY1aPojYq5bJZKWGhUZVe4d+piBc8+B7reXurQF8uXW5xaXYiCDuPL+6Z2Paq00jDLRVEc8vKVg+RhSPpFbleD2T7ULWzWox/9TQPkPdPbH9rb/wDqUGO5tMfMpW/KBxZfLzvcMcQ4EwYkId1+seBunQRvOmcZKsj7R7HUEVaL29IMc88K1Zbbdbz3a9SnJ0JdHzCfyLyHFstL7UGER3py458yp79rUqNnfVrgFoGTTGZ3Nz4pVc9lsrXhzLXTc0Z4S5g+nsvNPtV2yNpq9lTJ7JmQ5ne49fZEp8qS7Ek+2Va8b0L6j3DIFxIA0AO4cgl1Wv5qGykE5zA1I1XNStwVcUg5MeB02R7eDwfPCkNenhPFMXEsoGSP5haQJzgakjyQDjIHl4rWCVMzbdkIXbBOqixLfaFVFoGmERw810Ah2v4khEU2NP3lrHZlJUT0zGqKs9rjcgA3hp6ohiu2jJpFzuKljYIE4ncZOjRr1le4WO76VGzsbUawhje9LQe8cz6leS/ZRYe1qtn4WvLj0aAfeF6FtTfjG1OyJ+AS4TGZEjfwjzXHlfBaOvErVsQbSXqxksotFNz9QMoH1hUmqw706pUXODqju8+ochwBKWVqJWWN2rKnrQB2QnT1WxkOanwrAxWQDyVPgyEclj2hdx6IGQGnyKxd4+ixAEL3rQcoy5ac6EFCbaalLabWjMmAOeUJDSoQTiEgHCY3HPXhofJWW83DtKH9fzC4vWw/5rwfia04QN7DJOuZgIQ7KzaGlpj9lclyJrnFAGZ3IU5Hnx+iZVj+4aZEyQMYyG8xv5IK9wRU13fv2UV1WotqMk5YvfL5o7aWlBa7qP36qfIvANd1oYw4ntLiNOXgVw95MmDvjJDU0ys96VGCGmRzEx0/VUgugM14bkXYpz3ADzzK0La7r1AUVsqlzy4iJOn671DKGkJFiuQmrMkiCBkSMkBarP36gOZDnQOIByzR+zLCATxgjwJCDvx+GtUjLMeoCiKSkwbdCsvXLtFyXT4o6jdbnAHTrl+votIxlJ6RMpKPZxZKeOZ+62Z4DQe6HxRITuz2UMa4EziEZbvHega1Ebgt1gmu9GXzRfQCYOcwfQ+S6Y0cVKaK22iClHExvIjMfLxhckE7/kt4PBcGqRwPgreuyV+CVjUZZpcQ0SSSABvJOiXsqSdw81ZLmttms7e0xGrWjugNIa09T7qXNLoHFsv32ZXo2y1a1N0ODcAJG6fiI8QPJTWu2iteD6gzbjJb0bAGRHIJP9nNkD2V69SZdEbvhDi4+oHgorPaizE4anujqZz9FyZm068m8Kod3haRiwA/DE8uA6/olFaqcR5rnBDdZJJJKHieKMceMUhTduzt5JP0WmkqWm2RHXwWAR0VskjcFh+a7cVy8pDIVi2WrECISBuWNELscVy9BYovB7XVqIaQYeQYOhyyPkjbewlsRMggnqk950m0rRTqaNcZdyI3pvaLRgEz4pWNopJeQeehUULq01S5zncST5laBCYzGlWW+B2lEO5NP191WVYrvfjs0cJb9PcKZeGAjDYXbXLguUZqKhHVV8qOVjjOmqkqlAFhuV0ODCCCG7/MeiA2mZ/PJ4tafcfJauWue1pg5jMDxByUu1A/mNP5fYn6qY/1g+hbY/iCam1JLSdmpDWXfiycInNkx8mMn10O50oTt1naqnmTJWKgkrl06hQdqsNVT8iK4M2amJ2kLudygcc5XWPj5qFP2U4my1SUmSclG0SrPs5dJxCo8aZtHPiVDklthvpFzsn8mzYRlFPCepEH1JRGz1NraFes4A4QWtnTMQdfAeaDvN0UupHourTaOzsVJm+q+fAH6rjm7s2iqQAahgLl5IOYz68eiH7Urjts1qSGseui6UMKnRdNeUxBBctPUeJdlwSGRuKxbc9YmKiBpSC8b/wnCzONT9EwvioWUXka4ffL5qoWKz43BswXTn4JGiDTfDnfFmOYlEV7ayo0MJIHEGPIIG3WRzXAEZgRLcsQG/rCFqtk91jhyJn1gJUMZ0LG0Bw1Dojpn6pZarNhdAkg6KSjXLcijK1XE0RvIlP8AKXMI1yTnZ2pk9nGCPb6KB4xODfP99ERZ6jW12hoAkEGOensPNKXQIU2xuF7hz91AmV9UYqTxHt+kJeULoKMGS7FXlK4WimAVYa8VWH8w90z2oHeYeRCSAwQeGfkn+0YljTz91L1JB4K+VkrZYYncuVoSYCjadFhGpQS7pvhAMKq2QAEg6IOeaYWfOnU35fL9ErStjonDCjrFd+MxiHTeortAaHVCJjIA7yf37plSoNdmO7lOSlyl4CkO7r2fDSDhJPNWu77pcYkQFS7vvmvR+F+IcHZj10VnsH2gFuVajnxbl6GVi2/1D4/2he1VLAKbRvxH2A+aWX3UmtSbngpANkaYg2TPiStXpfv8U9tQMwBogAmZwkmZgarKlTDQZiAL6hLjx5x5tCFtg9KiCqR/dDkzooqleVww5zuWxkGdFMwFCU3Ipj0wJA/3Ugb6Ln6qNz0xnS0oHVM9VpIRFa6WNrmfiBHmqbSpua7CcntPqFfezSO+ru7Q4h3XDQ8eRQaoDvK1OqtYG92oJxDIZZZgnnuUNnsnaMDnPOe7ID0Qz6xZLatMEnR2/rO9cUbY1ojE7kOCAN3qCHCXSeMD5LmxtkCdASfQKAk1HRp4o+gG4w0fC3In3QBpgLZcRm4HD9eiDYCHB3Ag+SeWhgceQyHQKCrZ9yBWNP4ChWH8xzmndh58cihquxxOdGsx/I5HzE+yEtrf5YO9qXWe3VB989Dn7qFaGE2vZ2005mk4gb2972z9EpqMIMEEHgRB8irFZdqKzNTI6/WUzZtTTqCK1Nrh+Zv9wqv2gopUqyV6Jq0WBurgz5T80ebHYK2jTTP5D8hI9FzVY2iAGOxNYBBO8Rv9VEn6Giv3xSwQ0aD9wlintdUucXHeVBCtaQjFkrFiqxDC7s2VP6fkUNSpB2Q1TDZysGPLiA4NwuhwxAwSYIOoMaJ02rZK1TtGNZRd+Fgwt8G7vJQ3QUILcA3DTGjBnzcf36oqhUhg/N7D9Z8kTaNnahMse14Jz3HPegLZZntd3mOYBkJGUDIZ6JIKGNAgwDoJJ6DMqSjTxu3S75lAMJbTJ/F3R0Gbv8A8+ansJIa93AQOrsvbEmSPrE3FkBAIIA4An6Fc37awa/Zg/5bAOhcQfYNUuz3xN/pVftVYPrvqjIkny3ekKIrZbCi9SMdlmUGHSQRr812KpC0IGbGcT/bzRLSMkBZ3+yLJhMROH55LAdyGpyT+wtufxQBMGhYovFYmINH1UThmsWKUaFVvxgxOyGvzSJ4WLE/AzpoTW7/AISsWIQPoY0tFhGqxYgnyBWo/wAt3X5hJnraxSu2WYuytLExMwJvZHE0DJJ+LVYsUTBCZy4KxYrA4K0tLEIBncur/wCn6oJqxYku2Md3HWdn3jlzKuthzaJz65rFixfY30V7amk1rmBoAEOyAgaoFn+SP+47/az6lYsW3hGQ5us913/ad/sKr7d6xYoiUyNpTFug/e9YsWiJGVMZjosqfVbWJoXs1ZjnHJcV3GB4fJYsTEyRpWLFig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66429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://www.retodiario.com/sad/imagenes/banco/grandes/34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9"/>
            <a:ext cx="315964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44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dirty="0">
                <a:solidFill>
                  <a:srgbClr val="0070C0"/>
                </a:solidFill>
              </a:rPr>
              <a:t>ámbito familiar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00628"/>
            <a:ext cx="5184576" cy="5280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/>
              <a:t>Para poder realizar esta labor es preciso valorar esas relaciones familiares y las que se mantienen con la escuela por medio de algunos indicadores: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Cómo está sentado en casa.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Cómo se desplaza.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Cómo se comunica.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Alimentación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/>
              <a:t>• Juegos preferidos.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Con quién juega.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Actividades lúdicas fuera del hogar en las que participa.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Actitud de los padres ante la discapacidad. </a:t>
            </a:r>
            <a:endParaRPr lang="es-ES" dirty="0" smtClean="0"/>
          </a:p>
          <a:p>
            <a:r>
              <a:rPr lang="es-ES" dirty="0" smtClean="0"/>
              <a:t>• </a:t>
            </a:r>
            <a:r>
              <a:rPr lang="es-ES" dirty="0"/>
              <a:t>Colaboración con la familia. </a:t>
            </a:r>
          </a:p>
        </p:txBody>
      </p:sp>
      <p:pic>
        <p:nvPicPr>
          <p:cNvPr id="10244" name="Picture 4" descr="http://toco.distractify.com/postimage/201502/16/29496bfc0226767a2043a80f09b563ff_65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49" y="1052736"/>
            <a:ext cx="3086056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omospuertorico.com.ar/wp-content/uploads/2012/10/DSC0022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17" y="3429000"/>
            <a:ext cx="288032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Evaluación “más a fondo” por parte de los profesionales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00628"/>
            <a:ext cx="5759499" cy="535270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 </a:t>
            </a:r>
            <a:r>
              <a:rPr lang="es-ES" dirty="0" smtClean="0">
                <a:solidFill>
                  <a:srgbClr val="7030A0"/>
                </a:solidFill>
              </a:rPr>
              <a:t>FISIOTERAPEUTA</a:t>
            </a:r>
          </a:p>
          <a:p>
            <a:r>
              <a:rPr lang="es-ES" sz="1700" dirty="0" smtClean="0"/>
              <a:t>De </a:t>
            </a:r>
            <a:r>
              <a:rPr lang="es-ES" sz="1700" dirty="0"/>
              <a:t>su resultado </a:t>
            </a:r>
            <a:r>
              <a:rPr lang="es-ES" sz="1700" dirty="0" smtClean="0"/>
              <a:t>le va a </a:t>
            </a:r>
            <a:r>
              <a:rPr lang="es-ES" sz="1700" dirty="0"/>
              <a:t>dar y las orientaciones </a:t>
            </a:r>
            <a:r>
              <a:rPr lang="es-ES" sz="1700" dirty="0" smtClean="0"/>
              <a:t>al </a:t>
            </a:r>
            <a:r>
              <a:rPr lang="es-ES" sz="1700" dirty="0"/>
              <a:t>logopeda y al auxiliar educativo para facilitar los aprendizajes. </a:t>
            </a:r>
            <a:endParaRPr lang="es-ES" sz="1700" dirty="0" smtClean="0"/>
          </a:p>
          <a:p>
            <a:r>
              <a:rPr lang="es-ES" sz="1700" dirty="0" smtClean="0"/>
              <a:t>Esta </a:t>
            </a:r>
            <a:r>
              <a:rPr lang="es-ES" sz="1700" dirty="0"/>
              <a:t>evaluación comprende aspectos como: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Tono muscular</a:t>
            </a:r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Actitud </a:t>
            </a:r>
            <a:r>
              <a:rPr lang="es-ES" sz="1700" dirty="0"/>
              <a:t>postural en reposo y movimiento. </a:t>
            </a:r>
            <a:endParaRPr lang="es-ES" sz="1700" dirty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Balance </a:t>
            </a:r>
            <a:r>
              <a:rPr lang="es-ES" sz="1700" dirty="0"/>
              <a:t>muscular y </a:t>
            </a:r>
            <a:r>
              <a:rPr lang="es-ES" sz="1700" dirty="0" smtClean="0"/>
              <a:t>articular:</a:t>
            </a:r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Nivel </a:t>
            </a:r>
            <a:r>
              <a:rPr lang="es-ES" sz="1700" dirty="0"/>
              <a:t>de desarrollo motor: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reacciones </a:t>
            </a:r>
            <a:r>
              <a:rPr lang="es-ES" sz="1700" dirty="0"/>
              <a:t>de enderezamiento, reacciones de equilibración, control </a:t>
            </a:r>
            <a:r>
              <a:rPr lang="es-ES" sz="1700" dirty="0" smtClean="0"/>
              <a:t>postural</a:t>
            </a:r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Grado </a:t>
            </a:r>
            <a:r>
              <a:rPr lang="es-ES" sz="1700" dirty="0"/>
              <a:t>de autonomía: </a:t>
            </a:r>
            <a:endParaRPr lang="es-ES" sz="1700" dirty="0" smtClean="0"/>
          </a:p>
          <a:p>
            <a:pPr>
              <a:buFont typeface="Wingdings" pitchFamily="2" charset="2"/>
              <a:buChar char="Ø"/>
            </a:pPr>
            <a:r>
              <a:rPr lang="es-ES" sz="1700" dirty="0" smtClean="0"/>
              <a:t>Del </a:t>
            </a:r>
            <a:r>
              <a:rPr lang="es-ES" sz="1700" dirty="0"/>
              <a:t>resultado de la evaluación, el fisioterapeuta suele diferenciar entre niños levemente afectados, moderadamente afectados y gravemente afectados. </a:t>
            </a:r>
          </a:p>
        </p:txBody>
      </p:sp>
      <p:pic>
        <p:nvPicPr>
          <p:cNvPr id="11266" name="Picture 2" descr="https://encrypted-tbn2.gstatic.com/images?q=tbn:ANd9GcSHuU0EnIKU2vAs4C0vfFI7O7Ub_lH3L5ajCoKaa2pnYoR2Bc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1.gstatic.com/images?q=tbn:ANd9GcSWX5JnAdXsNZTjUBZF7oKMgUMDOAqpWdWfSIIBTuvqqcKXfW0u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Logopeda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5405224" cy="5208692"/>
          </a:xfrm>
        </p:spPr>
        <p:txBody>
          <a:bodyPr/>
          <a:lstStyle/>
          <a:p>
            <a:r>
              <a:rPr lang="es-ES" dirty="0"/>
              <a:t>P</a:t>
            </a:r>
            <a:r>
              <a:rPr lang="es-ES" dirty="0" smtClean="0"/>
              <a:t>rofundiza </a:t>
            </a:r>
            <a:r>
              <a:rPr lang="es-ES" dirty="0"/>
              <a:t>la valoración en: </a:t>
            </a: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Alimentación</a:t>
            </a:r>
            <a:r>
              <a:rPr lang="es-ES" dirty="0"/>
              <a:t>: deglución atípica, babeo, etc. </a:t>
            </a: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La </a:t>
            </a:r>
            <a:r>
              <a:rPr lang="es-ES" dirty="0"/>
              <a:t>respiración. </a:t>
            </a: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El </a:t>
            </a:r>
            <a:r>
              <a:rPr lang="es-ES" dirty="0"/>
              <a:t>tono muscular de aparato fonador. </a:t>
            </a: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err="1" smtClean="0"/>
              <a:t>Praxias</a:t>
            </a:r>
            <a:r>
              <a:rPr lang="es-ES" dirty="0"/>
              <a:t>. </a:t>
            </a: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La </a:t>
            </a:r>
            <a:r>
              <a:rPr lang="es-ES" dirty="0"/>
              <a:t>fonación. </a:t>
            </a: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Articulación. </a:t>
            </a: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Desarrollo </a:t>
            </a:r>
            <a:r>
              <a:rPr lang="es-ES" dirty="0"/>
              <a:t>del </a:t>
            </a:r>
            <a:r>
              <a:rPr lang="es-ES" dirty="0" smtClean="0"/>
              <a:t>lenguaje </a:t>
            </a:r>
            <a:r>
              <a:rPr lang="es-ES" dirty="0"/>
              <a:t>en su diferentes vertientes</a:t>
            </a:r>
          </a:p>
        </p:txBody>
      </p:sp>
      <p:sp>
        <p:nvSpPr>
          <p:cNvPr id="4" name="AutoShape 2" descr="data:image/jpeg;base64,/9j/4AAQSkZJRgABAQAAAQABAAD/2wCEAAkGBxQTEhQUExQWFRQXFxcWGBUYGBcXFhUYFxQWFxcUFxsYHCggGBolGxcXIjEhJSkrLi4uFx8zODMsNygtLisBCgoKDg0OGhAQGy8kICQsLCwsLCwsLCwsLCwsLCwsLCwsLCwsLCwsLCwsLCwsLCwsLCwsLCwsLCwsLCwsLCwsLP/AABEIALgBEgMBEQACEQEDEQH/xAAcAAACAwEBAQEAAAAAAAAAAAAEBQIDBgEHAAj/xAA+EAACAQIEAwYEBAQGAgIDAAABAhEAAwQSITEFQVEGImFxgZETMqGxQlLB0RQjcvAHFWKS4fFDgqLSY7LC/8QAGwEAAQUBAQAAAAAAAAAAAAAAAQACAwQFBgf/xAA3EQACAQIEAwUHAgYDAQAAAAAAAQIDEQQSITEFQVETImFxkRSBobHB0fAyQgYjM1Lh8RUkYoL/2gAMAwEAAhEDEQA/ANSRVEmEtpNI6Ej/AGkj9KgluKxeo8R70BWBuIMMu4oBsZG+2p86FhCwCGcnaZ963uGUlPvPZFHEScdOoFi+JPJAcxO3Ty6DatCrCEpOTQym5KNrg+EuXHcIhPeIGWTEnnFRyyrvND0m+6j0HF2hbRbfQAHxO5rm6tXtKjkadOOWKR3A2o7x8/2FRSZJYKXEfM3MbDz0FCKAxlwtcpC/iJJPqacpXA0PFxMSemg8+dOzDQW9jQDJ2Ak/f9KkUhthhwbETbLHmJ/3H9qVxWGFu4GQ+En21H0n3pwDwft0VGNxBUDfqN4B2HiTpU9N5oohmrME7P2SozE7z66zI8Jmoq8k9AwXMbYq2lxSGUHQ68x5VXTaeg9q5ifhd2YHzBfLQn9PrV9PUhsPuE8CSA7mQyggDQgnfUb1XqVnsh6gW4jgak91iB0Ov1pkarDkCMPZ+GCJmY+lBybClYExmPYNl5BZPvoPvTlHS4OYZxLDlhaEkZUzEhQ2yryI86sNWSiRlZ4XnUZbqnxI/Y1Yo1XS0TIp0lJ3Csbwxnt4a1mE50k/m1gge9NdVuUpdRygkkj1fF7+VVCYzXakE2HA3KsB5waMXZgMbx621vCWbKgliAWA92/+UVYUkldgaMbcuGCDRGl/DbndPgf7/WtfAVrRcehSxNPvXLheq/2pWyG64BdNrh119syuffuj9KyK77XGJeX3L9NZKLfmYqa3TOPdQK4c3jM8RcpeYAaEz6FQdPWarVZqLA5WPlxB6fWoXVXQWYGxdxiNh70lV8BZjMcQDgk6VLGaYswsxeJygA7nf1rqcHFUaUU93q/eUKvfm2KSZNPkORvOwXA8gOKujwRfH81ZOPxNlkRcoUtbjW5bztJ8ayE7F2xXxHFi0uu52UUIpydkBlnDEKpmb5mho6cgKdJ8kBDzheHb5vxHbw/5oLXRAYVijEKNT/e9OsAVYgF2FpTObc/U09MVh3jLvwlW2u8S3hyVfM0UwF+HxOW3r0Y/SimBnjfa/gN4X2uqHuLdJPdBJB6MBsOhrRlT7OCfIy6GLhWlJc7+qBreDe2qC4ShIkKZBjyqg5Z23HUuJkHxaLobjezUOym9l8Q5gLiWJVgMpJ1J1BH3qalCSeoGw6xi7eUfzSNByeBp4VDKnUu3b5BzBWGVLhhcQpPTMQfrUbVSO8WLMHP2bvdT7mofaoguI34Q5RrpPd+JkB11h/hj6zVyNZZ1T52/yC5pry3iT8NQbZ880g8jy5U6riY055WAtHDRehboZbh0DfIxP9QBVz/UPWnU8RGWzCi3DcOnE4Rcwi3cWQfmbKNDpp+HWpJbMHM3186momOEfGxIA8aG7sKxm+KLL+QA/X9qdW/SgrcU4vh9ttXAnrsfca1DCU/2idhZiMHYQNDkGOcx9quYerVpzTa05kU4qSsJ2HMVvpqSuiltozfce/k8OtW+bZF9hmP2rPwXfxLl5/YsV+7SsYqt4zj3kVxJuiPjNr+aD1X/APUn/wCwqnilZpjJAqpVO4DlyzIopiEXF8NlBY7D+xV3B03VqqEfP3IZOWVXMTj2lia6yWpXhoGdnMAb10J4iT0HP6VXr1ckLsmpxzM9PxEKAi6IgCgcpP8Af1rmpzc22+ZpwjZATuEUudh/cVG3fRDgThnDGuP8e+Ofct8yORPQVJKSgsq3GbmnwmCtg5rra9BypicQhjYggRbUIv52/Snq/kNsAXkd+6gZiecRPj4CnpNiGOFwK4Zcxh7zbDkOnkB9ac3bRA3KVw895zoJZmOknr+lDYIm4/x5UWFgs2w27o3On9zFWsLTzzu9kUsfUyUWlu9AbhfEgw7rFTzG/tWzZNWZx0lKDBMRw2//ABa3s6lFBCgg5gCsEbdda5fFKOHUqDXO9/kdThq6rU1NfjFXaa7eZhaLLDCYB1Opjca0cGoKDqLddSyZLFcLBMAEHxM+dXI4h7sFgy1wy1tkceKsZ9jIqJ4ie916Bsgq8z3iuFkBcyy7KquVicugkkb76xRTjGLrW183YBvOL4v4OGuMu6pCjqxGVB7kVjUodpVSfNhEXEsMFXB4UGcv8x/EWUmT53GFXsI3KrKr1aS97+yAx9w2z/KXxk+5qpjJXryFYLFrrrVeMmnoOQJ2ewwa6HO6kx4dw/vW9OclVjDla4oo0NypLjson4v+GlDe4rWFV+xmTbK8kwdMwkwV66GNOlPknOINmZ7FWmVySuZeYHzL6cxSpzSWV6CceaI/w1q4NCDVi4wXns4fiJkPdLrIPTMJj0qWFeUE7DJU1Ibf4i4jKbCQYCsxgaDYCfY1LgKsad3LmMxMHJJIxf8AFr1rU9sgU+wkfoIDy965U17C/i9r5D4ke4n/APmquLXcuCS0BFSsy5GXJbpXCIe26FcNmAkBhMcgQQD7kVrcFrKniWnzi0RVY5keXG5XSxkMsbn/AA+sjv3PCJrM4lV0US1ho8zVXUmI6zWMi8U49BuRIXWORPKaUb3A2BniDRmJpslrYOlge3xqDJnyHL33NOURrY/wPGbUAsrE9WI/sU7Oo7IGVslie2SKcqAL4wZpZ5scqYvbtISe4BPU7/Wm3ZKqPUoxd69egF4Tc9NPv9qlptcxdlYznGbBS+0mcwDL5Ry9Qa2MK45dDnuKJxqWe3I7hLxBBE+Y38/GryMOrbY2XAMQHJVyCYkHy3n++VYnGqDlCNSO609zL/CG8zpxW+q+ofiuE4Z2DOqMRsTGkTH3PvWBGVaKsr2Oh9lrP9j9GWHCWeiR6U6FDEz1jGT9zGToTh+pW89Pmd/yy1+VfpTvZ8V/ZL0f2IM8VzXqV/5DYzi4LS5xoGjve/rTuyxbjlyyt5P7Bzx6r1AeLcNLCMhYSDEEiQZB8wRTqWHxKd1CXoxOcepmzgbpv3rht3IVFtISraz3nIkaiY9q1cNhK0ciyPm38kNdSPUKuLcCCCQNB4T0qpUwVfNKUqb5vZgVam9pL1BFxd0GCxqGNODkrIn5Gh7KyblzoFHuSP0FX5JOtfwDDYfvRHGb47iwLqJrLSBAkDSTPTQU7aDkB72Ab2EzrDFoBJGux6jpUfbzHZUDZWUQGJH5XAcezCj7RIa4ooHC0uknIVY7tbYrP/q2ZftU0MStmgOARw3gty3fQm4xTXuugB2/MpIP0qRzhJaDctmB9o+I2/4lrdzu6AK0gyI1mNtSdDTo6JAe4F/k1s65reuu607Mhtj1kVTLQLxQfyyehB9AdfpNRV45qbQMrlohV/Fp+YVldjPoSrh+If7SQ4hbHM+xo9hPoSLhmIfL4oD41iku2LtsTLIwGnONPrU2Hpzp1Yz6NMc+E17cvX/B5HZUkwK7BSSMZx1PUOxWF/lwBuR/1WLj3nmi9QWWJqcbhgmUfibYc/EnoKpOJNcQ44g515xqP6dJpJCuLHt50IWM/IUoxVxN6CwWQW8Mwn7fpQloJDTBYQu+uwJ09JpiVhwkXUkneTTmWI7BmHTUUwliHcTxhtWGZYzCN/P61PRjmlYjrzyRckZPjPEM94FnzqqqARoASAzaDfUkVo4a0YmLj1Oq/FIuwd4b/Mh56yD6aj1nzrQhK+xz9ajJaPR/nuNFwPEgtGUn/Vm0g+n0pmJWanJWLXCH2ONpSzc7Wtrrp9R62IgGdgJ9BWCk27I9TkoxTk+RjP8AMHuSSxgsSBOgnp6RXomCpKnRjFclY8jx9Z4jETqS5u/2+BE4g/mPvVzKU8pO21w/LnPlJ+1BpcwqLexelrE7qt7zAemfy3o7fAeozXUmzYsbteHm7D7mkqVJ7JegnVlHeT9Qe8mIbRnY+dyf1o9gltFegHiIveXzNDevWcm/ejpzrh6f8MY/tczypX68r+Rsf8th0ufoNeyzoVcqZbSR6tH0puM4dXwlVuraz2a8Ny7hcVTrxbhyGzmqTLRmrj5rrHkCf2H0FKrokgLctVKgHi/EJrSAF8MQDWihB/xJceA+9T09mwMG4fwy0Xe+UDXGPzETHIQOWnOlnbYkkdfs/hSSTZTUztT+0l1DZGmFNHFeLt5kZeqke4pPYKdncwgeqp1yd1c7mpBA+IXWiF96dFFbESko6CbhnATeuNoRrJ/cVowxWWNmc1XwzUr9T1jhGD+HbAAAIGvLoKoTbk2xLQVX+IC2jXXM3H0E7x+ED1pRXJBZg+I8WIxJK6rlA357fU/ercKOaF2RSnaRHhPExcvojSoLAAn9DQnhnFXDGqnobTBdnm/mCZKuSCfxDMdR7fWqc431JoyQ04dhcjqDsxgHxgQPDnUcVqGT0Mxx/hRs32H4WMjyNPnElpyuinBePKorFlbCjtLwW/dIZWOSBCSJB11iekVpwhKnHWBD2EcS7RqLyNF2S7O4S26Ncu3HvgapNvuMRBgLPeE/mMU6VfKtF6mROjL3dRlg+wNlGtmziWKBoZWCSyhW7piBPj9OdOpyjPTmOlCUVqtCPans9/DNYuW3lCIYHQzup8dJnTkPOrtHDqvUjTlJqL3BGtTw0KmIp04ucdUradL+7cDvWnuoyLCgiCxmApIDeZiav1+E4XCpVE22notPsV6X8T43GqVGUIpNO7V/hdmRFvLKjYEjzgkVu4R3pJmDX0qMvwF8Jetk/LmEneBOu/OJp9Wf7Vu7/wCPiCMLpyeyNtxfGtac21ACqqROZjrbVidSeZNQ4alGrHPJ7t9OrBXqOlJwitFbx5eYhvXmbUma0YwjHZFCUnLVlRanOyBFXdhXjOMgCEGZ9Z6LG+asXG8YhTWWlrL4I1sNwqU3epovmKP8xuOJLH00rCnxTFz3nby0NaGAw8No+uoz4D2lfC3CxHxUIKkSAw1Go9ufWoMRi61el2c3ezur7r3ktLD06U88Fb5Hpa8RS5Y+NbbMhUsD5ciORnSKykruxcuJMIsKT1P2/s1HVd5CjsEC5UQ4BxJ1ogJ27sURBNm53Hb+9qnjpEDCsNeC2xTIhFd3tJbViCdQSPY0/KxXRsxRHEqQjF4nh5DNqsZm01nc+FUpVFGTTN2hjqapxUr6L85kBg/zMo959opvap7IllxCmlomE4bADMJMzyj/AJp0al+RXq8QUlZRHNpLNpZVVU8zUjlfYy5SlJ6i67xdlYk6IdOnlSjFtgtoJHtm8xLcthsqjYFidq3aOAjGKc3+eCKk613ZA2ItWkgAhyNo+UHr/qP0rXo4PNHK42Xx/wAFSdZJ3vdglu2isCw0B6beOlWK2Ej2byojhW72pvMBxX4othTInUjlJ1J9K4vE0nCbi9Ea0HdXQXjrPfy2ycoBYH/UD8vtVZw5oepF/F8GuJw4Yjvrz5+PvUyWZAUsrManDyjCSNeW8Vp4fhHaLNKWhBX4rGn3VG7DvQe1dJGKiklyOclLM3J7silpQysFGcfKwHeWRBIPKqePwvtFPT9S2+xo8MxcKFTLVV4Pfw6P3c+qBzgRb1tZldTI7xOvkd65S8oy8UeiSo06tPLbRr4Eu0RvX7jOt18htKAjAQp0JjTcEDXzq57XKE1KJkUeDRnRlGro7vbp9mJsJjbwY5n7uUiAOY5EVszxvbpNmGuCrDaQ1u9fAUr+p+9dHhV/Kj5HLYj+rLzKL9zveUVDV/qX6EkP0W6m740+cWLv57InzDMY9itSYPu54dH9F9blfGauM+q+v+RORWgUAPiit8M5PmJAHqevlPtWZxfEuhhnJO19DT4TQVavZq9tRTjuztxVDJ3pBzDrpNcFDEpydzsZ4ZpaC+0QyaDUaMBvPOKtFSwPbEGDM7etC4bGn7PYxrWazqUugN/SywZ9VEelRziv1BNt/DRbUeH1OpqgyRC92g0A2BbzUbCsV22kxNGwrDHEnLZGsSf7+1Ty0VhqBsZjVVCcwMLO4pkRxgmuMSTrrrUuhDqe6Cmk5MCiAQcRtfzWGUnZ9NZ8N+oqhWpSdTu8yWNSKjqCKXcwLLET/TqOsnrQhhKnkJ1osvZ4ts7oQNI1ERsJK899KdToSzqMdbhdRWuxVf4zbUSASeSmZ9Z2rZo8JqydviVp4uCVxLisYznNc25KCQPKtqjwqlT0+JTli5SKHxhIA/CNl5DxjrWpSoxg7rcqzm5HwerFyMmCKIi+xeKGRp+vn1qKpRp1FaST9wYzlHZmp4Rx+0oAdsv9QLD0I/b1rm8VwSd70tV0NGljY27+g2TjVlxktNMnfYTvp/fOsyWFqU3aasWlUjLVMHu8PZyQq+M8vCt7CVYxpK7MXF05Sq6IX4q+ls5Tq/5EAJ9TsBUlTGUoK7YcPwzE4h2hH38vUFFu6/8A+Nfypqx82P6VlV+KylpTVvE6fCfw5Rp97ESzeGy+7DbeDfQBHPoTWO1KTuzou1o042TSS8i//LLx/wDE59DRyMjeNoL969RViezOIzZltnXcEga9d/7irOHnl0kUcTi6DeaMvPcBXsdiQNQi7nV1/Suso8Xw0YKN3fyOCq8PrSnKWlr9TOvg2J5e4pLFJvUdPC2/SzYYdC+AtNubbsh8M230T61cw80qzX9yT9P9lHEwbpLwbXr/AKAvg1oZjNyizjmINlQwEweYJH0rmf4iqKbp0vN/Q6TgMHCM6vil9fqMuHcStvbVyck9dga4uVNqVjrIzTVzOdouBjMb1hh3pJynSdyfCelW6dZx7sipVoqXeiKFvSBm0YDn5aVZUkVWrLUZ9mXz4hFJ0/COpy6//EH2ptZ2gBbnpty6SN/tVG7JTPcSJoiE16/40bDTuAXMwoxV2kIadprwUW0nlPuY/Q1LPUBluKYiVyg76Uo9QMnbuooAB0AA9qjd2w6HsiipB5aoogFHGrL5lKTJEaTsDOojxNS0qMqsrZrLmR1ZqCu1cX38EQhLs4J0zk6DqR3pG+m3KrlPA0XJXeb3/nzK1XFVLaRsZnG4wSVUnKDoJ+tb2EwkKK0RVr4ipWachddxEVddkQpXBXuTTbj7HM9OuCx0PRzCsTW7TlIVi9btG41okL/QA+dK7FYv4XiBbvpcaEEw+5WD+PTYjefSs/H4btabtuT4epkl4Hr+GvAosZWUgHMNQ0jfeDXJSnOPdeljVUYvU+RVGyIPJV/ao3O5KpO1rv1LPiH/AKgUMzBZHxunqfc0rgsit38aFw3BHalcDYp7RYnJh7h6rlH/ALHL+tW8L3qiRDWlaLZ54DW0mUTU9i8ZaFvEWr5hDDDQk5uRgb6rH/tV1RqTjCVLdXXu/PkUakqcHJVNnZ+87jbtnMfhliPERWpSjVy9/QyKtWjfuXYFiMOjjK4jUQDpvzNcVx+o3i+69oo7HgSXsa8W/mQ4xwdHQW7JyhBoBpnk6knqTNYsKlpXka0oXjZC7g/B7lsd6CNjynxI60a1WMthtOm47ini+AW5fM91NBI3brHL1NS06uWBHOlnkNuFpbskG0hUGZDnMQTpMwNIrpcJgp4zhUu73szcf/Vl/tLyOfxuIjhcekndWSa6fm/vNCcW8cvauMdeSdrGnnFWPtu3P6CnRxDG52Z3F4NwfmNTxrXFmYT2bsE31EnSSQfD/upqbvLyCi/tKy3MQ4/LC+w/cmmzk0wMQ3sKcwOuntSjU0sNJwelDQNj2oYs9B9aluWCQxJ8PalcR81yd4PmBRT6AsYDtHxj4zELoi6KBpP+oxXV4HCKlTu/1Pf7GTXq55abGZaZ3q7ZkR2etS7iIsaaxEC1C4Tk0LiPvigUs6QrHRdmkp33FYvS7UsZjWgmzdqRO403fYXitsW/gZjnDMUSDOU94hfIyY8a5XjWGlCfawi2ra239DQwtbu5Wak4gflb1EVzUsTl0cWXFK+xUcYOnuwpvtUntEeoTe0X6MgceOqf7gaXbVXtEkWHrvaD9Cq5jx+dfYn9KGfEPkSLA4l/s+X3BWxY/P7LStiHzHrhuJfJeop4663LZTMxJg6gRp61LQdenNTzbD3watUVpNfH7GL/AIO4bq2ghLsYUAzm8VP3nbn1rpKWKpzjdu1tzNr8IqUJWk9OqN3wDsZ8OHxBzOdrSnugf625+Q+tMfGKlNONHnze/uIv+Jo1GnVbdhzj+G4W3ndxzDE6JlyxosaAaeO9V58VxDgoZnZLXq9eb+BYpcLoKpKags0ttL20tovjfr7jLji2AxD3LRtNZLLpea4zEaypgQAPMetQ4ialJOyfV9CPAUZUqbgk1ZvR89dSqxbFpsqlXj8S5sp8RmH/ABWZUhY1k0wXieMyg+NNjG7A5WBODIlwgMADqcx/CBt82gB86sKnrrsQSqtRdl7wrimBymRBU8xqJ/avReFYqM6UYbNL4HnWIclWnmd3d3ZzBYrTK3of0Nc5/EXAZSk8Thl4yj9V9fU3eF4xVEqM3ryvz8PPp123DXsVw1zXaadmBXbSsSo3G4/UeGtTqMopSa0YC3hGDC3S3hV3DSvGT8l9R6EeLwLs7NHzMW9zNMdVNgKrWBYGmuaAE/wXh9KbnCegC6OoqbtoLmTZkdOIUc6Y8TT6gzIVdpeKZLJCzmfug+H4j7fetXhNNYite2kdfsV8TVywt1MA19h0YdK7C8ltqZtkyhwGkpII3U7ik0pq8d+gttyu3dpsZ8gtEyaeIhFARF2imSl0CVGoxx1WpXBYtV6fGQLBNq7U8ZDGh92e4j8G8lyJg6+R0MelCtTVWDiKMsjuelXeIllBBXKRI56HzrHWGW0iR4ma20FuJynWAddYEb85pPA0pqzj9PkSw4viqT7tR+/X5gr2x4j61XnweD/TJr4/Y0aP8T1Y/wBSCfk7fcrKeNUqnCa8f02f54mvQ/iPB1NJ3j5rT1RBiRuKo1KNSn+uLRsUcRRrK9OSfkwf4ZdgqiSdhURZlJQjmk9EaHAYZLCz+Pmx+oHQULmDicTKu7cuSBMfxk7LIbl09elRuZXjC2p25gf4oBTclnBBA1CwJIg7kxH7VLRWdq4J1HS7y0Fq/wCH9tbki9cUgQVcKw9QIjUcjyq5UjGWlreRQhOUZOV73ez13Mdj+0b2br2RaXMhKkljrHMCNKrSw+XdmhQbrX5MDu8QbEMEUEMfmYxCDmd9fKgoZddxteMoLvafnhqOsFwS0oBRzmHPvKSegka+lS0pUqslCUJRb56NfDYqz4rxDB05TvTnC2zTi15dfI0y2wRGhB3HWukg3BpxdmjzTO222AcQ4UFGZQcvQ8vHyrXwnEHUeSW5YjTe726lGHxpTTRl6H9Ko8Q/h7DYyTmlll1XPzW3yNalxapCKjN5kuu/lf73AeNaqMQhFti2TJJztlUk3FgQFEhSTvAH4a56fC3g70aklJbrTr1+Zs4fEKvDOlYZcKxasVXOHdlHyjopLEjlvGtZUodlRk7W1f2RbVrDX+EHSsfOwETgBQ7RgsffwA6Uu0YrFmGsIwBUSDtJY/c11UcLR3UUTOvP8SX0GVjDoupCj0FTxpRX6V8COVaVtZfEw3bHiPxL5APdQZR06k+/2rcwFPLG73Zm15ZpaGXuATodelXJLoRogyzBUww59fA9RQtfWOjDtvsVPcDHbK/TkfEdajnJS8JDkreRBL1CNTkwtF5fTSpM11oNtYoLVE3YJ9moXEfRQYT4NQzCLUepIyGh2HveHqSAKsRnfkNcTZdmuMKy/CZ1zD5Y57kgeVQ1VFu8WQzg9xwzimJkGVsgl/kdx9uVF23QknzIO00rsOVEVLkhQsk9KZUnGMXKb0JKUJSklDc0GBwwsqWPzkan9B4Vx+LrQqVHKCsjsKMqypRp1ZZrfnvsJOL8RZTqpK8jtVK7ZOkhHcvFuiz1Op9zr5U+MG9hSdld7FnZ7j1y1fU2u8ih1dSh0Yd5WP8AVsBMiPGrlFOGnMq1clVXvt8f9Gx7Q4a7eC3rXzXAuqEsVOsgiIOk786mkm+8VYW/T8zzq72AxN0uyW5cOZdi6s3MghpzNry10oZHK6LFCtGnLMx5wXsdisOjH4IGaD8Q3GWQflWLZBEcwdNT5UzspIfWr060rtteFr/UL7QYdbFqySwzsWBX5oyiTlcjMRqu557VcwcLSzPkc9xlt0ckeb+C/EJuG8ZDE8lG5jeP+dKv9qc37HJNX1GmId4JXvDLN0aaBiNAcjEEBhy/EI2NYM8VPEV+0pSajFrLZtXa3fir6HW4Hh8KNDLWinOW91suS9yMZf4n4geP2r0SvinSp50rvoc3QwCnO19OpDDYa5l+IynIzFVuEd1ioBYCek/euRxdd16rqfiOko0VSgoLkaLsPaT4l1j82ijy0JA8Z+wrB4pKWVJFqFKbg5paLc2DIKwxhWVpCRDLSEC4PDAA5gOuRSQqzPOZMnnArSWIxMYqMZ2Xub9LF506TesbgnEsULYYg6KPyTBMwM5InbxrewGKrTahUV789vh/ooYjCxScou3x+J53fxBLEnnXTUnYzWiNy4I7wkdRU8pK3eQEuhSGG6mR9aiTX7WHzPrgDDX0OxHkadJRqLUSugK6SphtuTfvVKo3B2l6ki12OJiCppka8oSuFxTDUFu7/parseyrroyLvRBr+Ge34jrVerQqUvFEkZKRXbxNRRrNBcQhMUh0YR41NGvTek9Bji+RetifkYN4TrUyp31g7gv1LFtEfMh9qeqbW6BddRhg2hgVQgjZjoB41PGK/tGS8z1XA4K3fs23BgsoJK7TGunnNcrVxlfD1pQ3SfPpy1NdYKhWpqVrPwBsbwC6NUIfw+UkdNdPrVujxak9Jpr4opVeFVFrB3+APhOGXWbKVKjmW0j9/SrFfiOHpxzJ38F+ae8go8Przllat4v81HuFwaWhpvzY7n9q5vFY2piH3tuS5G/hsJToLu79QDiGJqklKclGKu2Wm1FNvZABwty6A0CORbT2G9WqmFlRllk034fIsYLE4dwzyv5NfH3gmK4X8Ei85JGoKoFJAPXOQAKMaEJ/1Fde/wCgOJY7taap0bx1TvpsuVjQ8F4ThWtqUCBbneZkgFWjQv1Go9T4VYp0oxiooxpzbdxlhLN6wwCfIJ0bZxGpH1/5qpi6tShKLhtzLNGNOpBqW404fdLvmyMFA06eA8dZipsPiJVWpZWkyKtSjTVrq5fjDmUMXRFWScxOXnu0gRVuKlLTmVm0tjx7/Evjlu/dW3hj8RLQzNcEwXbfL0ERt+lFyjDd6srVouqkkrrmZvhmK/CIB1Gc6KGJ21GrR4HfY7VWxFWU06a0T36tfREuGwkINVZbrZck/Hq1y6Ghw/F0tI1tu8MvP5mJ0IhjIMM24JGYsYMCoIyVO1tLGxhMHUxVVJe9iC52bDKG11AbUzofA6VPUxVees5PXU24cLwVn2KWjavvqt0CcY4neRrdksTbRFCW/wAIbKFcgeJE+tPhUWT85GDjMJKFbKlvsNuCBkSTuxk/pVKtPPK50nDcF2FHLLd6s1WA4tsHPk371nVsLfWHoZ+O4QnedHfp9vsN83r49aovQ5xpxdmckdTSELMAofNIyAATlMT0E9OXkAOVbdCnBytKX55/mupNOo7aCHthjrWRUtjU6ltZO+hnflrW3w3DwjNzi27FOvUlly9TFZ63YMp2LLdyrEZDWiNyzOuVT5GDTZ083JP4CTtzKCxXcMPOoG3DdMdozr3Mwj70pTU42DawC9iNqoTotbEikVpejf3qONRxeo5xuM8NxIgQ3eFaNHHOOktUQyp9C18Lau6ocrdDU7p0K+sHZjVKUdGBX8K6fMpjqNRVSph6kN1oSKUXsVIgOzR9KhVNPZ2HNvmgywtzldj/ANqswhV5T+IxtdAzDXGBgvn6zOnlU0ZSTs5XG2XQ9k7LYc28NbVvm1YjpmM5fOuU4hiY1sTKUdtvQ3cLSdOkk9x2jkjoKpyl0J0jjvAqMfYVY7GAabk6ADcnoKa3yCLmIVv5kB5IynZYO3nU9JSpt8mMkozXVBlguy935+hMaTAIOwqeGq0IqjUXrsHJwO61y2GYG2Y+IACddDqY7sAwOutTqLSRUnUTbIY3sa1kk4Y6SGySQZ5kGdJg6banSnOD3RGpIjjb+KtlVLIIGUZBJE6lTyEQNo33qKeZLWxJG1xH2q7c3rSAG4FbXRYBPrv7RTY5pvXlzHPJBXZ5Dju0uLvupxF+5dAJIVmlATzC7T9asu7VipnTX59Qy7iFYq0znXKZgmdoC7LpUNmtlp4aer3ZGkmmm7vlez9FsiuzjntFgO7rvouhjmIP1qOSzamnh3Tgv5ifusWW9WksSY2X6ARoKZ3Vyu/HRfcsTxtd92k+zj4ay9dkbrA3DcsK7AqV7sHcidXMgbk/tsailnnKU5u79FbZIucDnDDv2eCsnd66u+79Sq7aVtwD9xTDqEVmwKAbnAkbUgBuBx7JpuvT9uhqGrQjU8+pnY3h9LEK70l1+/UbDidvqfY1R9lqnPPg+Jvpb1KLmGOXL8Qwd1yD2BER71Y7W+rXxIeyRge0DD4rKD3V7oPWN+fX7V2vDqLhh45t3r6mPiJJ1HbkJWq5sREkapIyGsmQDvT7KW40icO3K5Hgaa6U+Uw5lzRQ6MN3SoJRmt5oemnyKHuf6p8hUEp8lK/khyXgD3EbpVedOe9h6aIISOfpyqJNxHaMuS6D4GpYzTGuIbax11djI8dauQxNeC0d0RuEXuW/5gp+e0s9YqT22L/XBA7N8mfW/wCYctu2B5AfU8qr1sVTSvJKKJIUpSdlqbHs3wdbZD3IZhqF5A9T1NYWM4pKouzpaR+LNbD4JQeaer+CNzhcbNZKkXmhkMaAKfmGpCrifGwBAMmmuVx6i2ZPFcYY3VUZgxYBSAdW5ZTtvHOpqcHvzH1KXds9LluJ4ZiWh9JE93MM2hgk+PrUuSTGqUEkkz692iNo/DfKtxRqrxIkaEGjHPHZEdSFOTtJr1HfZ3tmQcpK3E5oTrPVYkjmdKnhWa3K1XCdD0DBcZtFC+YxAlTLFWG/eO86e3jU6qJopOk72MH2p7WgCLNsHMSgClS86sSZP9zUUql3oW4UFFJzdkeFcTx125dZrxJeYIOmXwA5VOrJaFCd29SAvg7zRIsrWx9bvEHST6UHaw62twnCrcvvCrmjUgkD7/3pUTSgrFqlJynrbxvsaNODYu2J/hljukZkRyB+EqJkg+x8aiuks19PMvtQq2isqfhFr3Xv80E4Y4lpb4ltMvea3DIdOQVVjXbSo3KMupc9lxGFSqRjFrquT9/P3Gm84nnBkehMEj0qA6GjKUqcXJWbWpFqRMRmgBnCaQDmY0gWQ4x94JadzyUn15fWqmEpOtWjDqzjaslCDkeZXbeYknc869FjSVrHO5mV/wAP/qHvR7FdRZiJtj86+9Bwiv3IF/Ag7KP/ACD01pknBfvHJPoDsVOxdvpULUZbXY7UttcPJ3WB461JDBt6tWA6lglbGXYDzqzGkoK0UMzX3B79rqar1Yf3MdF9AC4grOnFX0JkyqobDy/DSdJ9anpJtPUbKxaLek1FnHKIz4bxPLAI011Hh1rPr4ZzeZMu0a6grNGjwXFh1kVnTpSi9UaEKikroa4fjQBEVC4skuXYjiLsYFBRJYQzOyBUvjUES8SJIiAYmIJOvIjpT405yeiLiVCh/VkkyCtcViVKFpzKYDMOsA6DrMCIp8ZOL0LtSjTqxV3pzt9wtcVfCIxuZChY94Bi+bcOBy5aHarV5Mw5ToqUouHlZ3tb3GN7W31uMLuY/E7tthuGyrmzCSSIzRHjU9NvYz8VGEoqa01sZQseuvI1KUL9BpZ7TYtbRtC62Q6dXA6Bt6GWN7knazta5Vw6/wB7cg+esc6iqprVE+Hal3WOOKcEOIX4lrW4BqsKM49AO9UdOvZ2kSVcLdXhuZJCwMR3hoRGoI5EVbM8fdn74a6i3ittAQXJjRRqc0kb7RPOo5rTQdHVnpvwsAcpN62jfh7ti1OoOnxCsiQDz2FVo04q6u3/APTf57izaW9vgFdqeIpZw5zstz4khFIAJYgnOhWFA0+a3OvOaXZSTzKTa5pq91zXX82Cnd5dn16GZ4T/ADAt34haZ7h1ynnrOo02NRSbUYw6HScMoQzVZQd4Sa5814eYxNMNoiaAiJpCOUgXOTRAT7YYiLIWfnYewE/tVjgNK9dzfJfM4LHStTt1MS1sGuyUUzHvYh/BKd5pezwe4M7PhgE/LRWFp/2i7R9S1cCg3AqVYemuQHORcmRdgBUqcI7DNWfPeprqIKQHdxJOiioJVnLSI9RtufLgydWpLD31kHP0BcY6LpzqriJ04aIfBNi0sWrMcnJk9rBVrQQOdSyajTsuYFqy0tAqvckI22+lFCCLdw8ppSipaNBjJx1Qdh8dG4mqc8Gm+6y7DGWXeRr+C3w9pWI11+hIFVKtFU55Ub3D6qlSU7Wb+5n+I8Sm5AE3PlkCNOgHKrcctOPQwqnaYuu7O+tl5cjQYcM9sAO1vTKZUEmOYJ2/4qm2oybjzN6FHtacY1k1l0snowS9ZbJ8L4ua6W0OUHKvVtIBidacpWVym8I3Wya5etjO9ouDXUUObgcLvJgifHY6x41LSqX0ZWxuDyK8HdeJm8s1YMgus2p0G/Smykoq7H06cpu0Q9eEXHjLA8SdqideBOsJVTuaTs0zKIf5lJB9OdVKqV9DQpOTXe3GnaTgiunxbYi5zA/HpP8Auj7U6hVs7PYgxNDMs0dwrsz2eRYuXgGddQCAQn7mm1azk7LYVHD5FeW4s7e8QVyLUqPOBA6inYeHMOJqKMcvMUcKtPbVVRQ9uSd5gncgg6eg5VZ7SzM5xzLUb4LKGmCraSOoP319qM5KcSbB1J0K8ZRfNe9DMmqJ6ARmkI6RQAQpAPqIjP8AaPHFyBOizsABrvEV0PD8J7NDXd6nnnEKtKdTLS2jpfqxOt2teMkZzRat2pVMY0Tz+NOzAsRLCldBI5h6026FZklwxffanKjn3E5WLbj27Q1iaklOnRWoEpSFeIxz3DCCBWfUxFSrpBWRNGEY7lK8OO7VEsE95Du06FV60F0qCrTUGOi7kVaqUpXZKlYjfvaUGwk7JjeinYQSutPEWZqIjS8MxTLYEIzqMwOXQ7zvOmh6Vn13FVbyNzC06tTDWpyS3W31uT4bwlR/MkkkzruPA+NQVJZmXcNQ7CFra8x1nNMsT52cuXiBSsguTFHFrXxUKn08xtT4uzK9WDmrMxN/AOGIqwqqMeWAnfQrGCYdQfak6qCsDNeYwwnErlr5wSOtQypxlrFlhVKtPSqveOuC45HdjPzEc+oIP1ioZwa3HqUXrFmkw/FVYqoYA6FZ1limURHQzNCFJyGzqKCuwvCM9jDEXDLZmJMzmkSGnmNaFSK7R2G0ZuUE2Za/jQWLPbV7Z5kajxB3qZU3bQpVqqlMquBFMpbceKMsH1GtSKD5shzILwNx3cSIAHMyY5TTZ9yPmX+GYf2iuui1f54jq21VTtSRoiOUBEZpAOZqIjF4/Ed9pBy5iBz2NdXQrScF2i5I80xMIqrLJorv5lCFDsRVqPZy2ZWeZFgtDrUiprqMbZYML509UQZiYwQ5k+9SezxW7BnZPPbtj+9aLnSpIVpSBL/Emb5YVfzHSq08VOf6dF1ZJGmluU27S7tmc9YMe50pkacN5XYXJ7LQuW834EAHU1Kqk/2RBZc2V3Uc/M0eWlMnGrL9TCnFbC/EpFZuISgTQdyvDrmIEgeJMAeJNUSUmVQDRszGROWAPEGZPqKASPxI326064AqyZGhp6EWnU04RsOyt0fCI/1E/QVn4v8AWvI6ThK/kvzfyQ5gVUNJpHBbFG4FA61mRQJFAobD0LjuzFGP4cc2YDzoMdCmgcYORtSJuzTIHBciNKVxjpLZoQ8T4c1tsyiB1HLwNWadRSVmYWNwUqU88NiNniuU5igYn5pEj+pddCedO7PTR+RS7az1W+/T3B+I4u9xRbDAKeU7ADYD251Gla8pE84Rm406b0dy9bRKOEaWtQbhLZAFJE/DVQZABEknXWAKkhVk5Jy2ey+7M+rhHTclzW4J/B3PiNF45QeRkenI+dOqVVF2sWcPwx1oqWayZoOGLA69Sdz41VeapKy1fQ6TC0qWFptbLm2MgYMSJ6SJ9qkeFrJXy/X5E0Mdh5uymr+nzsXBqgLJ8TQAQNIJykIx/FLQF1xErmPpOtdZhXmpRk1o0eb46GTETinzfxAmwCnZverLwsJbMqdo1yONw+P/ACEe9L2S20rA7S/I++Fc/AzHxOgo9lV/bJsOaPNHxw9780noBt5k0OxxFtZAzQ6HRgHOtxwo9JpLCzetSVhdpH9qLbASf5SZz+dtvSalgoX/AJUbvqwSv+52DVs83OY/QeQq0of3av4Ed+h2+4Ua+g5mlVqRpxvIUYuT0AXBbfTw/esqpicxZjTsRu8KDR3iPaqNSDm7tkq0Pl4Rb2LOfUD9KaqS6huT/wAot9WHqP2pdkuorkhwhPzN9KXZIVyy1wpEgyT56A+1FU7CLruCgSF9jr56705xCMeAMAuUGTM9KzcXCV83I6LhNan2fZ37172NZwzhty+SttZIEnUCPeqii3sX61eFFJzZs+BdlAqTetq1yToTIA5baTU0KWneMjFcQlKVqbsg3GdlUuFCcqAfNkEFhpAPIHfWKdKkmMocRqUk1v0vyM12l7NNh++pzW2YgaEsukjN9dfCoatLLqtjawHEY4juy0kl7n5Gdu2SNwQehEVCais9ir4QpBscfDgigFoDu4YbEUhu61M9xPgUmUEeFSxqtGdieHKo80NAJOBtuDlcbHlT+25NaFePCmldO0uTBcTduJmQqVL6GJggkSD1GmlSQyuzT2M3ERrQk1OOr9B/wrAEW0mQY2NV6kryZv4DDOFCKluaLg9iGnmAY89P3qajdQlJeC9d/kR4xrPGm9tW/kvmMbtsNowE+I0PoaZGTi7pkUoxas1dAV3BgbEqPdfZtvSKn9octJpS89/VDI0VDWnJx8np6O6I3kKiSVYdRpPkNZ96dGhSqyyxTi/VfRhlxCrQjmnaS8NH9UUi6Osef77UyeAqx/Tr5fbcnpcYwtTd5X4/fYsiq/YVf7X6F32il/cvVGP4k381/wCo10+Cf8mPkcBxBf8AYn5sGC1dUblBuxchccxHjU0XNDHlLRe6mnqp1BY+YudFAUdTvTm5v9OgNOZV/BLM3GLH6e1R9hHebuOzv9oSr8lFTKXKKG+ZdZsM2aNcozMToqjqx5Coq1eFGN5PXoOjBzdkLcQVZ+7MbSefUxyHhWLVqyqSvItxiorQhbOo8TUaY8tzyB5n70riOh6IiYNIRINSEWBuVIBy1dIMTry8fCgmOLUGuZe625HjSaTEpOLutz0H/C7is4hrbwC1vTxKkHTxifaqMsP2bbjsaNXGuvTjGe6+J6uDFMKpx2pCR1WpAsYz/EggfA017/sMv71BiLWRv8BTbn00+phy1VTpLHM9AViDGkCxU1IdYpe0DSCUvglI1E0hsoxluh3w7CKLTtcUERI1ggATM8qatZJIxsZjZxqqNJ7ejYPwnE51BCjuyB+YyZJPXSBXSYTDRVK0tbs4vjnEavb3Tafg7fiDRcj5pM7ARI8tCKiq0aMp5crXjyDheJY2nDPnUv8Ay9/Xn6g10EgggwdDy0pv/Ha5qcrlpfxJCScK9Nrrb7PUsudnLiGSjlSNvmHutRyrVlGyWvgW6NPCyknm06PT4gd7Bb5e6fcfvUUMXNPvouz4dTkr03b4oG+E/wCVD4wutW1iKXUovC4novgZbjQi83jr9KlwFS9JLoQ8Up5cRJ9dQVXrUjMymiZk7GpNXsRnMh8aCg7huX2p2qeFxhZAG9SWS1YDuHZrtxLNkA3HIAHITzJ5CqmIxsaeiJYUnIZdpMYtpRg7LSiGbzwVN28N5BOy7enlWO5yqSzy3LaSirIQW9xREfIYI86FxHV6eNIRYtERIGkI+DUbiJZqQj6ZpCCQ2lK4ieD4gbVxLinvIwYHxBmmyYUz9B4Hj1i7ZS6LiKHUNDMARO4MncHSqTi07FlRb2R8/HMON71v/cv700cqU3yYO/avBrvftjzYfvQHrD1HyZjO2vGLV+5bNm4LiqpEqZAJO32qtiJXsjpeDUJU6cnNWuzNl6rm1YiXpCscz0hWPiaQ05NIRxzSGspv8QuBfh5pQ6QwkgRsDuKkp7mZXwlLOqi0dx12OsAxO38zY6jlMdIronGLwqhJXTseeY9N8TbTtZNDfHuitkCq2n4hrJGsEVXjw+E1mUpRfg9PR3K9bGVKcsiSkvFa+q+wHiPh5YCsp6Ziwj116VZwmGq0p96alHys/sVMbi+2h+lprxuvHxNRax6G2kNDhV8AdBpLQD71nV68aU2mm1d7K5u0oSlSjLZ2XyB8TiEYd8AttDKFnxBOhI8GoRqUan6X+eW4+FapT1vb4fW3xI/5RYOvwh/uMfel2Eeha9vrf3fI8h7QWJAcbjQ+X/dR4KrlllfM1OLUM0VNchGCa2otvY5xqxYrPyFWIyq7JETUQi2X/ER6VZhn/cRu3Isa7FOdRIFgHGYvku9UcTirK0SWFO+417LcWGE+K4Um8yFbbz8jMe8SOYj7Cs1rMtWWloLSZk7neacA6DtSEfTQCdzUhEw1ERLNSAfBqQSWakA+DUglrXNKNwFAOtRthRqeFYZGtKWVSdRJA6msvE/1DtODP/qrzYYMGg/CvsKrGre58cIn5R7CkG58LcbUrDrkSKQSFIJ8BSAztIGhILSG5iL0hjYsxz94ev6VZoRveXQo4uai4rrf4DLsxxj4VzJdbJ3TlICtqY312089PGtHDYlZckzkOJ4DPPt6bs9n/o0Qxis4ctbzDbKVGvUjkfA1dqxVSk6cG1frqc66dalVVWcU7dC25jLbSGUE/wC0+kae0Vnxp4rCu+rj6r7ok9owuIdpKz9H/kuw2NWMkgabPp7MJBqf2SnXTqUpavfwfkTLEThaDtZKy5aef3scNm4mqFgJ5d5TWdVwdVPvpS+ZNCvZaafFA7Y27O1r/ZUPY/8AmXqyX2iP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1687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://www.elnortedecastilla.es/prensa/noticias/201106/18/fotos/692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63679"/>
            <a:ext cx="4176464" cy="22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data:image/jpeg;base64,/9j/4AAQSkZJRgABAQAAAQABAAD/2wCEAAkGBxQTEhUUExQVFRUXGBcaGBcYFxUYGBcYHBgXGhcXGBgYHCggGBolHBcVITEhJSkrLi4uGB8zODMsNygtLisBCgoKDg0OGxAQGiwlHCQsLCwsLCwsLCwvLCwsLCwsLCwsLCwsLCwsLCwsLCwsLCwsLCwsLCwsLCwsLCwsLCwsLP/AABEIAMIBAwMBIgACEQEDEQH/xAAcAAACAgMBAQAAAAAAAAAAAAAEBQMGAAECBwj/xAA+EAABAwIDBQcCAwgCAgIDAAABAAIRAyEEEjEFQVFhcQYigZGhscET0TJi8AcUI0JSkuHxM3IVQ7LCU3OC/8QAGgEAAwEBAQEAAAAAAAAAAAAAAQIDAAQFBv/EACgRAAICAgIBAwMFAQAAAAAAAAABAhEDIRIxQQQiURMyYQUUM3HBof/aAAwDAQACEQMRAD8ApDWhj4kX0uFz9YRZLsLhznBIg9ZngjXUxOi43wXex5J+DipVWnVLNP5gh3sGeNxbMbpngtV32jms+HhAjy8sPrVswlskcQkuFBDnNIImY6oJ2LIsAF3hq5IPK/qqRx8UxnJMb0JJkEC28gXmDqtv2jl7pMxplMgcUp+ucszw9UKKl0fpp9m+o10WPFbaZUommKTQ8n8cnSQbDiiaXaiq0AClhnQNAwg+6qxqnVd0qkkJuCNzfyP8d2o+qBNFjCN7O7PURdT4KtnhzZtYiFX6lIONrHhuP2XWFquaCO9G+DEcDwKEoKtDRm72P8JXAfVcQfxNGmkAo5laVV8JWIcWm4J15o92IcN/sozVMrFaHbnIao/vDxQeErkgzyhT7weR+EYoDYS0roG6japabdTyj1WAENKka5QNKkBWCEBy6DlAHLsORMTZlsPUUrYcsYZ7JpfUqsbMAmSeQuT5BGbddFZx0zd6OBKzY2Fcw5t8GbgQDuHoZ5JV2k2xSpvu+XmbATHCVuzWF06xhCYzbNOmJc7N+UXPjwVLxO3KhJGclp3aDwS973O5oqDFc0Nsd2gqPcS0lo3ATYJTUrOJk+K23D2l1l097AO7dWSSJOTZGwElbLVy6obFEGjMHcf1ZZswPm6LFOcMRulbWNxYYypoTY79FK9wSPZ7atQuGaANSee5Flxc2WmYOU7o6yuZ431YbRLXqDMOh+FBVeFPUptkC9+l/uoK1Ig6W3yn4LQokranqVPs8SXDl7FEvwYJk+Smp0g3QQquWgULqthC4oQXX5rKzpJ6rgGDI1TeDeSWoIPJaZcqR2QgEuIO8AJxsihhge87MSIh8R5BK5UikYcn2JhWuiqNMPc24Fx48lvbmEbTqQyIdfKJlv8AjghafdudUU7QrTi6ZJUxWWw3PnykR5QrKxVd1fkLo5m03CNISyjfQykOnLuUro7RkwY6pg2oDoUlDWEtKlZ7odhUzCgwoYYPZ9WoJp03vH5Wk+yK/wDD1x/6an9pQGGxj6ZlpIjgSD5hWHA9tC2G1crgf6rH+7Q+KUJXcaypSeJLqZiRzvvB1UmG2zU0eGvH9QkH3hWzE4XBYu5Jpu528jp7IN/YPKZZVMc2z8rtw5MdJSOTJjnbcBOcey+amHc80HwLY9ZWsE7O4kN7rSN89BMckdi+yoZ+PEU2z/UA2ekuXDqbcNQfFRjzd26TaAAJRzyw8fZ2DDHNy93R1tjtNTpUjcioRDfaegXmuIrZ3E3JJud56rvG4g1Hy7X0HRY2G3m/Rc8Y0dEpWd4fD2k2HgtVcZAhvmoarnO4rdLDEieBCcSiN7yStMaSUwbgSHQenijMNs0lxtvYfOR8FBsKQOzBksPSUVsGkKhyHR2nJysuytkksvwIPkEi2XhCx5tGV0jwUk7TKNVsO/cy3ulpkWNli9Mo7HZWa2pbvAHdwj4WLcQ8oHiWzcQA68QbFPhhxwCqVAXAV1a1DJoWO0AVsG0lpIu3Tkhq+zgSTJH65ptUaoyEnJhoQ1sE4aX8FAaThqI1Oo0CfVKSW4xozRwEnxNvYp4uxWqKzWpuk23lQp1tBgDSUoDZtxV0SOQ1F0MJIm56JvgsC1o48VBiK1uA3D/C3Y3QG93ICyHqBTufdR1CDPosBkJXU2hbdStK4DUTE1F19dd/BMsMCLTMJW1vDVE0nkDgUrCh1RrkGDdMWFIcBMXunDHxCnMrEMaUJtRgIE8HfCkzwodoPsf+vuUmNpvQZ6QZssObSZlO6Y9UyHaGtSYRTJa42bvbJ3lptbXwS7D4kUwyW5rCWyWyI4hWCljsLWADabWv/pcSL3HdJdDvfkhasbjoXbIxddxLaFRtL/8AJiHMFWtVfvPe0aNPZB9scbXYwUn4o1w6CZYxsR0aCmWJw7KWjHNIHFwI9VUsWTVxEuMnn6Kq+SaFzMORFrlEYfBF25W3ZOwDUfJFo+D9k7wfZ8AaRv8A15LXYeKRShskgXH6uj9nbLs4Eake4V3qbJAaCdd/90hRuwbQangR1kfYI0zWhbU2DLhae+z1ylFu2WGV3ti2Rno8n2crW8Na9o/OwemvogMW9oqVXcA0H0WoHIlwOzRkqCNM3uq5/wCKioeEn2lXXAVQWVDyd9/hLqxFjy+FOqQ12E4FoDGiSI+5WJZ9XmtpPqG4HgtR8NKtnZ7GGpTh577bEb43Eqo4oy1pAhrp8xEpx2XxEVCTbMGsni4THSQCrzVxJxey1OauMqllcOK5ipw4cVXG1RUqVHtnKYAJGsCDHJM+0NfLQcJguhvnr6Sl2JrgQ1lgxgi1ibGCqwWrEk1YFtV38M+HuluFoy9g6E9NfhMNo1GiM4kFroHBxAy/KF2UZfPBkeMhXJDrEPhscfbf+uaUV238ERtCvcxusOqAY/X9cdf1vT1UTXsjIlECiNdfZRMpxLtIH2HyiaNIgDgb/ZIE4xDRlsoaDJOm5FhxBNpCI/dS1wduta87reK1mSAfoHyhEUqcCCQSbj7KdoOb8JiYJBmOPutPYAZF/wBWQsNEdCoWmDodD03JhTrb+GiBptGpiUdh6WZvdO9TyVWykOwt77ShazpafAKV1S0HVRxYDi8e4U8cUpaGn9objxBHSEO0qTb7ZYLwZkeAKT0NpFrg1wzSQAd9+KEsbatDRypOmWWjtNwZkMPbpDr24A6jwKG2bTa/EOnuky4C51ggA9FC3VSbKviJ5geCEGxpJeD0bD/w2tAtYk/rxWYGuXiZ0I9P9rnaAEsAP8v69iguy9SQ8H9Xj7J1Mm46G+08XD2DkD6FJa2P/iEcSD4SVBtvGS8u4Uh62Pwkv1TnE8vcJ+WhVEt+1MeRVZzqT5T9kFi8VZ545T6mPQIDHVDma787/wD7fZTbQEeOUdLFLy0NWywbExxNGpeO674HyhamKLm03DgPQwoNmOijUHFserfsl2BxE0WjeCfup3oaqY2+sD/tYkAx43mLnfzWIUA8xxOOc8jMdNNBHQABd7OxAY4OjvNcD4b00d9NujBPQJfh8CXPgWaTrwC6rVHP5Lw2pKwuUVMQIW3uABJgAalc9FhL2mJLWMbqXEjwH+UtwrhTawVRGaXA6+caKTbO0Q6owsJGUOuRx4BLnVy6MxnKIFt14XRFVFIk3sm2xiQ52VrpGttJ0+/mo9lvyFxOka89QPT0XWBqsY4lwJBaRAHHetClIjvQTMQADqJk+KYU06uOIJ81thaQQ0W6/e6kbgQHNIJOkgjnujVMaxaQbCeMIykZIUtbfQwiWgRF59IW3UXACbg3E6I7ZeE+o7kkcklZSMG3RNgNnuqWFtI/0rE7snmY0gnMOEQfsidm4Gm0iHtB/wCwVrwdK2o91xyzSvR2xxRrZSx2VcHAO/DEkg6m9udt67r7BYB3QrvXpA6lVzbG0QyQ0taN732a3w3lLzlJlOMEuio7X2UKYkQbXG9QUauVoiydUvpVTlpsfUkSazgROols6CQq9tOiWVCyxLYuOgKt2qZzyVPkiSpUJ1W6QvTH5p/XkoKb5sisOO/T6E+hT40t0SyO0jrbxs3x+EkweCe6swlpy5gZ3QLprt2oDEGYHykr2cJB6qsVojLstGJogaeS4wFqgP5h6lV2li6gP4pHAmQnWFrZmkjcB8FSnCisJ2X3HYj+IJ3Up9J+UP2VqQ6qP1cj7IbaHea1+/IPYH4UfZ+r/EI/qbCknoq1o5200h5HFoHk5LzeoJ/L7pttYS5uk5b9Ql1P/k8R7hHkDiMq49Hz5l/3RG1LgR+X1CGxevUj0KMxpBZP5GHyP+Et6NWzMJW/hP6ef6skWz6pz1G7swI9imVJ8NcOqU02/wAQnmR1/UhaPQZImxOyy5xPFYiBj3CyxDkzcSsPwgU9KhCKdTXbaa6LIUdUxZL9vOIpgbi6/kSPVMmssocVSDmkO0P6lKuzPopFUzPFT4HBB8kuygASYm/DVT4nDtDjeR6rloiwsF0dkjn91aDYlw6QiGrTWxcrio+UaAdueBzXIrqEBWfs12RfiC19SWUZvH43D8oIt1PkVgpNguCpfVw5MGWOygxZw/FE8Rm04EI7YGGs5h1Jnw4ei9E/8FSFMU6fcYPwMAJ/uJu4nUuPE+CPa2xzQqMcPwvaLwBDry3poVCcXTro7cdavsAzlncZhWO4udYejSVPgsDVyh5ptpuJP8MF0Abu8SJPKPFN9l0g7iDyTf8AdWsGYyTulcvPVUdHDfYNhKDnNuYsljtnXqAtD84AIdpEz7wm2BrlxjSdFHtNgY8d4AjheeXNTi2naKOK8iyhsrI0w0NHALz/ABeDd9Sp/wBne69MxePABVUxeFIOYj8V/O66MNu2c3qaSSK0aDhulR4+k4wG3IGnHkn76SR4vEmndsSSAOViVeHyjkl4QAZy3EGTIKkxOPaWxlYOaHrVi9xLjd1zulcVGjhddFVsjYM+rzTjYdcHM3TMBHXRJaj1JhMVkcDzafIpJ7Q0XTs9B2fis1BpdqCWHwMezgu8LVb9bNTPdkjoRqLpZgcS0uqNa4Q/vRwcBfzBB8FxgsSG1XNJgk5m+V/1yXI12dilaofbTMPB3SfDiPRD06c1HRqGz5EKfaYzUw8btRw5qPZL81Yfmpu84SIeiaq+7eBhHPu0f9CPIk/KS1a1w02gx9kxoYnutP8ASSD8oCtbA6r403/KX1Wl2aNRDx7FHV3i43j7WKBwz/4kHTQ/9SniKw+iA9ocCL8SNd485WIbGdnqwe4Mktm0G0G62qULwfyYGrdNllK1i7ps90SZDXc1jS5xAA1Kqe0NrueSG91vqeqYdqMSXOFMaNuf+xHwD6pCaSpCHknKRjXSiGMgSfBQ02XUmIfuVRDlz5MqbAYN9ao2nTbmc4wB8nkhgV6b+zTZbW0HV4BqVCWtmLNkggE8Yj/+kB4R5Me9kOxlKiJczM82L3ASD+Ufyt5q306LSyDRndlyy4wIkWtF7cjErnBURmGbNmynujTfedRMG0H8Pmxh2bWGZYy2za66aab9xCJd0v6AKrSA0gvy5gXNcLxqWniDeQShMdhWVKVSnuJkG3dOrXBo0BgcLE2sU1q0H97QEkhptcXI032Gu+eSCpUg2xcO/M6SNSLakSCNNeE2wU6KLs+vkJB4weRFiEybtDMQpNpbEfVqONFoztY0vGn1HGbybB8DoVXDTklpkEGCDLSDvB3griy4XF/g6cWeM1rse1msmcxZ0I9AUDWxFNpsXVH8Yk9LCB4IPD0wwxEmf5jmJ/umUTiqgaLQwakZhM8gNFo40dUYNoBLnVDpGYgAb/FPu2eCDKVGNzQz+3/ZUXY/C/VrhxHdZL/HRoRHbvGS5lIaCXH2HyrY/ZFv50eZ6mpzUfjZSq4hp6FV7adGaDjGjx7f5VpfhX1AWsaXOIsAl1fYmIdSNMUnZ88kGBHUm25KpKKtsRxb6RSq5g9AuW4ob/8ASuVL9ntZ931aTOQzPPpA9Vlf9mVX/wBeIpudwc1zL9boy9dgTS5oX9tlq+LKdWogiQg3iERUa+i9zHCHNcWubwIMEeYXTodcLp00QpoioYtzHBwOkHyTjH1s5ZUG7huO8JHUpoujXgRqOCnKJSMvBdtibVnuuiCFlPuVWkTY+iruxsY1ju8JabHod49FYnYinLSHhw3XE9Oag4HVCdoZbd2YXRVpjMD+KPQoRxcwZHWJAcDx3H3COo7ShpAIjglO3doh+W4BFvNLwY0pIhq1yIlRuqTB8PAoKnjWk5XEa8UyxOCAbmp6QMw38im4k7vomp4TMA4kknf9Uj03LELQ/CLe6xY1jLZeNbWZmbOsEHcf0UcGxPn+vJUPZG1n0DbvM3j5CulLFtq0nPpmQWO6ggGx53TyjRJO0UyvUzuc7+ok+ZXJaog9SNerkDMsIZ5RdR1kASsE2Cvauw2HnB0BMD6ZJjWSSd++CV4pK937GUAzC0XGQRTZcbpDb623f7hYti7LixzGiXEiP5ok3P4bXi3oiRRGfOwwS2J3WgndNwByvzQJpBjTmBIc8nK64LjpwsMvVd1sVma9ozNcIsN5mbZTN4I471ilfB09ol7LQ9xdeLk3keIsLmyHdRD2l0HOQDJJBBIO6dZDfJcVq0PaHCA0g3MZXG2UbjEkdVulWiJtLTE964LyB+V1z5LGpk2wqZyVCbuzB079BAO/QBAdruzYr/xaUNrQL7njg4b/AHG7eC82O2zz+aPIAKfTwlPJ0zhjcld15/6eQtYCTTqdx41adR05LTsNSbMy8jQEz6bl6dtPZdGt/wAlNrucXHQi6Ws7OYamQW05JI/E4m3QmFzSw79r0d+P1TUaktg3ZDCmnQdUcINQyBwaBDfk+Kp3aKf3qqTxEdIC9Bxta4aNJjwVJ7VYbLVz7njyLYB+PVGa9tE/Nvyc7Cw7mkVZhlweMcfMe6cnCu1guG4tuPIaeKpZ2m+kCGnunVu7qE32RjKhYXMOZrRcj2jivE/UcGWVShv8HqeklCuN7LE2m8iMro5iPUqKviGUAXuILhcAXAPEnf0CQv7TtNgSTwhx+F3g8BVrnO4FrW3DTZzvDUAarzcPpc2WVSVI6p8YK2yuba7E0q7RXpVi2pUJc/P3mkuvuuL9VR9u7Dq4R4FSIcJa5pkOG/p0Xrg2T3oD3MvOWAQN9jr7oftPsJteg6mTLmiWO4OAt4HQr6jFNxpPo8n1GKLdo8fp1Q6x1Wn0yOikZgXB7mvaWubqCLz8rpwLbHzXWmvJwUd0XAiynCCcwzLVPQrTYiD7pJRoKZ1jaroa0E34FSVMOQWknkBwXVNs1QeAgfdE7SFrbk8IWtgctgGJwOaTN+atGJwVTCU6T25q1BzG5iBMEtlzhH8vXSEjwY+o5rGwS4xC9C25tIYOg2lRJD3NgD+hsQXddwVI401TFlkakqEFDatPKIdaLS3csVec4ysSft4/JX9xIUYN5a4FoktvBEi1yCN41kJx2e2qKdcyIp1SQWiYaSe7E7hp0SrAvyVGutAN+hsfQlR4yjle5oMiTB48D7Kb2KnWwjEtyPc29nEetljaqYbWwr306eKAkVB34Gjm902Ggt6JSCnaoHQXnkIQlS0nblA5AxJSAJAJgSJPAbyvo/s3QBpNNMhrS2mGmQ6QACHRcdOa+bAvo/sO4Ow+GyjK002kCI0aFh4yaWizV8K8tguDuRFid+W8DlwQlSo/PlI7kgTYECDd1tO6Nd8xuTiZCFxLASCfPeOiwVk+RNtN+V40cyx5yCIbrrZuov7xMqGH78pFxmiJNjzvooNtEsMGCCZBAOkiRvvcIOjjSWwASDqXEB1ok23ckUrZRv2MuGyxFNs66+d1HjKmUyd/6+ETSIgJbtknu9fg/wCVm7dnPjj0iRtTMJChqvu0T+oUWCfDb29EFiKxzSNxslKqO2jvFHvg/rgl+28Ox2GcXAyJII3EaHmNxRVXEAv6BbxVEPw7mm4c18+MoNGs8ox1TdCK2VtDKwU2uykk5hNyDw42VLZjXR+J3iVHXrvdF9LiLEeSm8bHhm4uz1zAOyGpkeDRiQHSYMmQOUQU8wOIgwRB1+/3Xlmye1bBTZTqy0NADjqHRvO8E71eMDt+g8Mio0m03Exz8FHi0dqnGaHmKoBxltjwPwfhA42iWtMi/UfClftWlcZhHVA4/aTC3K0y4wLFEVqwarsylWaBUYHW10I6EXCrG1/2fB16NYj8tS48HDTyKu1Fll1UlMrXRBxT7R5BX7I4ykf+MPH5XA+8FaobIxAIP0HyOLV6u9yhqBOs0lqhPoRfk8rdTLHd4EOsYPP/AGu6r11tDM57iTOV+UzM208Psts0k2Pr4cF1xejlkqdBmw8S2g76uQPqfyjQAcSeKh2linVXuqPNzuG7gBwCHz2touTzTrqhaV2aFTksW7LFqNYLX2XVpl1j3bGL6zItPNDYbDGo9lNv4nODR9/DVXHHVYaeGs24g7uSJ7O7MBxxqnQNEDi6YJ8h6pPploxsuuG2C1mGp0WtkNb4zvPmV532w7OfSLnsbli72jQj+scOY8V6/Qq2STtpRb9HNvILTzBBJnyTxSlpjVZ4aw3XNTVc03WC7qLnIh/Z7ZjsTiKdBpgvdE8Bq4+QK+ktk7PNCnTY2XfTa1oJjQABeK/sbLBtEF8WpVIniSwexK+gqZ04LDeDQrEXII48Osrp8ELsW6IWsANLdFgCLbzA/Kwkgg5pHAA/PwkmJpvaBmG82cIdYi+u4+pTLtTjRSDXmo2nmlsk5ZI7waDzg+SGw21nObIa1zRBMkTeBvGhvcf6KLQVxLZs6tnpNMyYE9dFHjmF0ZdZkeRS3sti8zXMIgtJtwE6ex8Ufja5aC5sSLidLJpqpHNidxXz0LHyDxO8Lh9PeuHYgl2Z0STeAQPVax2NlpDbIdopwcXtg2FZmc524afdOKTO4ByQ9GjlpgHfHqodr7UZRYcxEnQbz0Cm9DrbPGO32xBhMUWsBFKoA9k6CfxNB3wfQhVxtRew9pKLK2EZUeS5zgHNDrw4j+UaCAYtuVFq4V2mVK5UDiVlrJcI6lTGinlDAT+IQFt+yxuJQbbMtCSTxPmUds3a9SiZBkcD99QpnbL/ADeiErYNzeY4hChlJovuxu07KsA913A/HFPf3oELx4WTjZ+33ss45hx3j7oUWWS+z0Oo8KMOSPCbWDxIMo0YsRO5AYoW3+5iKpB7peQfP4KiL5usruDyTuMwORJPyfNAU3Gmcp/DuPLgV1x0cUnbDQ6LLUSttqjgeogjzXTXKiFM+mVi5NVvFbRMNmuAYRMifObeSadh6znFxcZDe63pb1slePIFJ74Hd0iN9hbqiuwL4pu/7fH+UknsrDs9KwlSVW/2ibRy0nD+lp/udZv38U1w9cNBcTAAkrzXt9tXO4U5uTnf10Y3wHwni6TkM9bKmwqWooAVKTZc5EK2a9wqMyEtcXAAjmQPlfTOxapphtN5Oli7jw6L5kwjgHAzBBEHxlfSHZ7aT6tGkawaTUY11hYyJtJKwy6LA4eI9lDWK4/eA3eY4EGR9wtOxDY3jwP2WAeb/tZqTRptj/2gk7h3Hx019CvNKGLfTPccW9Dby0K977QbJbiaNSkRBqNhpIuHatdHAFfPeIBa5zSIc0lrhwIMEeYKxk6PTf2cbbqVqx+q6TImAG5paQJy82hej402cORXin7N65GJjjk/+X+V7HXf+tyrP7Yv8Ecf3zX5/wAQovb21XX0T3ZtLhZEYemGgcY1UOIrQ5vIpZNdIqrbtgXbjHupUm/TMOzAzrwEes+CozsU5xzPcXHiZJ9VYe2G0RUP0t7Tc+Gg81WnM7q480rdHo+njUbYENrtbXNKo6IgNJNoIkDlqn+FwocHEzZVClsoVcUxzjLS4ZmkawNOlleaRpsztBaBAgDTfMAeCEnSVBhgfLlJaEr2KNwTHH5SGuabRB68EvJVIu0cmSHGVETgoXNU7gUu2jtFlKxlzv6R87gnJnOIwjTpY8r+yWV6Dm6jxUNbbjye6A0cNVC7a9U6kf2hbiaySpiXUxLTBlF0O0TnNLHNuQbgpNWrF2v2XNA5TOq3HQebGzHKYN4qKhoDxAKyo9XiTZtxG4eAXOUnXyXNPeV2aqYB2GrFF9daW0YJ29Xik1o/mMnoNBx3jyU/Y/HZZbxd7wEp2/XDqzg27W2Eacf10XOx8QGvB5g9b+6TuRSD2eg7Y2z9Om6bhol3En+VvnHovNa9X6ji9x7zjJ6q10aX7y97SZa0EG+ryLeVvJUt7YJBWnLpBm/BK4AcfhbpXN1CFI0pBCRxX0T2PLP3LDNkkNptyvG8QLSOfsvnNxXv/YzuYWgaYOQ02GWmf5RJIO+ZWCui60nyN55wtPt14m5HhuQdOs5ws4+OUeikNIxLqh6CB4aSsAW9pdtfumGrVWwXhriC7iBa2pvC+c6uILiXGSSSSeJNyT1JX0JtnZra7HNc0Fu4OEix1M6my892/wDs8H4sO7LInI67bkxB1b6rAYq/Zq2cR0ye5PwvXa75sFQew3Z2rhqhNUCTeWkkaQBoCDJJ0VydXGgVJPSX4J417pP8/wCAb8c7QbrKN2IAGd5szvO5xoPEwFBU2jSa4hzgIJkAEnfwSHtB2lomnUpU2Oc50QdA3KZbzO8xzTSSUdDY7lOuxfjsYwS6qQHvJPysNRuWeKXbUZmcwmDDNeZMkJjgtnNqtB+qM3DWORuvNaPZtLSA6NITJJA5a+CYUQRwE9NOK4xOzqlK+XN+YaDqF3gjmuZ6m/klexotvQPiKguCRaCDwcLg+MQpdpsJayoxxEi4sQeBIO/UKXCYaXHN+EzbjwsjcThmmmWNsItwB5Jk6ClFupLRXa2JcGGwL4twn4VNxVCoCS8GSbnWT1CtVV5Eg2Onil1aobgyrKVBzehxNXFtFdlYmdbZ4N2WPDj9kscqppnk5cUsbpmSsJWlpEmPKTs1NrhFgARw3T5+6iqFC7JxQY4td+F1ip8pHMceW6VVbVieaJC7guMp6LbGQIWyVgnGQ8SsWyVixhdUN1ukO8OoWLFFjFg7OC7+o+Uk2oP4tT/9j/8A5FYsR8DPwCrtq0sQFO3L179jtZxouBcSAbCTAudBuWLERo9M9PoBD1j/AMnIW5dFixYUhxf/ABeA9wocTqejVixYxAR7fJSHtBUIrNgkS0EwYkybrFiDDHso+36hzG5u8zc3vvQGDs4xw+VixJI9D0/2yJKpv4rdQwARYyL79eKxYoPszLvs4ywTwUJpNzaDXgFixIyy6JKrRGiCpHXqsWLeBEV7bI/iHoEnqOM6rFisj0sf8aJaCQ7YH8Q+CxYqQ7OH9Q/jX9gSxYsVDxzTk3Bs3oVixUh5FfZoqJxWLFjHKxYsQM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4264391"/>
            <a:ext cx="27754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AUXILIAR EDUCATIVO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00628"/>
            <a:ext cx="4968552" cy="499266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La función prioritaria del auxiliar educativo </a:t>
            </a:r>
            <a:r>
              <a:rPr lang="es-ES" dirty="0" smtClean="0"/>
              <a:t>Consiste </a:t>
            </a:r>
            <a:r>
              <a:rPr lang="es-ES" dirty="0"/>
              <a:t>en ayudar al niño en sus necesidades básicas y en actividades escolares que tienen que ver con la </a:t>
            </a:r>
            <a:r>
              <a:rPr lang="es-ES" dirty="0" smtClean="0"/>
              <a:t>autonomía </a:t>
            </a:r>
            <a:r>
              <a:rPr lang="es-ES" dirty="0"/>
              <a:t>personal y </a:t>
            </a:r>
            <a:r>
              <a:rPr lang="es-ES" dirty="0" smtClean="0"/>
              <a:t>social</a:t>
            </a:r>
          </a:p>
          <a:p>
            <a:pPr marL="0" indent="0"/>
            <a:r>
              <a:rPr lang="es-ES" dirty="0"/>
              <a:t> Su labor se centra en </a:t>
            </a:r>
            <a:r>
              <a:rPr lang="es-ES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Autonomía </a:t>
            </a:r>
            <a:r>
              <a:rPr lang="es-ES" dirty="0"/>
              <a:t>personal: vestido-desvestido, aseo personal, alimentación y eliminación.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 smtClean="0"/>
              <a:t>Autonomía </a:t>
            </a:r>
            <a:r>
              <a:rPr lang="es-ES" dirty="0"/>
              <a:t>social: aula, comedor, patio y excursiones</a:t>
            </a:r>
          </a:p>
        </p:txBody>
      </p:sp>
      <p:pic>
        <p:nvPicPr>
          <p:cNvPr id="13314" name="Picture 2" descr="https://encrypted-tbn1.gstatic.com/images?q=tbn:ANd9GcQkjqY50mFxKR1RuwQfEJWXGoqlFKr1dYbU_OV3pAur3xnPAW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34729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2.gstatic.com/images?q=tbn:ANd9GcRiNW-trot5e6rkCM2f4lvjrD7iZUJXPnt8GwwdA-0b_bLOt3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15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>
                <a:solidFill>
                  <a:srgbClr val="0070C0"/>
                </a:solidFill>
              </a:rPr>
              <a:t>Tutor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908720"/>
            <a:ext cx="5045184" cy="5544616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 smtClean="0">
                <a:solidFill>
                  <a:srgbClr val="0070C0"/>
                </a:solidFill>
              </a:rPr>
              <a:t>Adaptación </a:t>
            </a:r>
            <a:r>
              <a:rPr lang="es-ES" dirty="0">
                <a:solidFill>
                  <a:srgbClr val="0070C0"/>
                </a:solidFill>
              </a:rPr>
              <a:t>por parte del </a:t>
            </a:r>
            <a:r>
              <a:rPr lang="es-ES" dirty="0" smtClean="0">
                <a:solidFill>
                  <a:srgbClr val="0070C0"/>
                </a:solidFill>
              </a:rPr>
              <a:t>tutor</a:t>
            </a:r>
          </a:p>
          <a:p>
            <a:r>
              <a:rPr lang="es-ES" dirty="0" smtClean="0"/>
              <a:t>Debe poseer </a:t>
            </a:r>
            <a:r>
              <a:rPr lang="es-ES" dirty="0"/>
              <a:t>algunos conocimientos generales sobre la parálisis cerebral y sus consecuencias para el aprendizaje. 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Utilice </a:t>
            </a:r>
            <a:r>
              <a:rPr lang="es-ES" dirty="0"/>
              <a:t>estrategias para conseguir una actitud positiva del grupo respecto del </a:t>
            </a:r>
            <a:r>
              <a:rPr lang="es-ES" dirty="0" smtClean="0"/>
              <a:t>niño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Acepte </a:t>
            </a:r>
            <a:r>
              <a:rPr lang="es-ES" dirty="0"/>
              <a:t>en algunos momentos la presencia de otro profesional en su aula (auxiliar educativo, fisioterapeuta, logopeda</a:t>
            </a:r>
            <a:r>
              <a:rPr lang="es-ES" dirty="0" smtClean="0"/>
              <a:t>...).</a:t>
            </a: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Se </a:t>
            </a:r>
            <a:r>
              <a:rPr lang="es-ES" dirty="0"/>
              <a:t>adapte a la utilización de material específico y la presencia de mobiliario adaptado. </a:t>
            </a:r>
            <a:r>
              <a:rPr lang="es-ES" dirty="0" smtClean="0"/>
              <a:t>–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Establezca </a:t>
            </a:r>
            <a:r>
              <a:rPr lang="es-ES" dirty="0"/>
              <a:t>relaciones fluidas con la familia del alumno con NEE </a:t>
            </a:r>
            <a:r>
              <a:rPr lang="es-ES" dirty="0" err="1"/>
              <a:t>motóricas</a:t>
            </a:r>
            <a:r>
              <a:rPr lang="es-ES" dirty="0"/>
              <a:t> </a:t>
            </a:r>
            <a:r>
              <a:rPr lang="es-ES" dirty="0" smtClean="0"/>
              <a:t>– </a:t>
            </a: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Informar </a:t>
            </a:r>
            <a:r>
              <a:rPr lang="es-ES" dirty="0"/>
              <a:t>sobre el proceso educativo y las diversas adaptaciones que se consideren necesarias. </a:t>
            </a:r>
            <a:endParaRPr lang="es-ES" dirty="0" smtClean="0"/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</a:t>
            </a:r>
            <a:r>
              <a:rPr lang="es-ES" dirty="0"/>
              <a:t>Pedir ayuda en la realización de pequeñas adaptaciones de material.</a:t>
            </a:r>
          </a:p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2860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ttp://todossomosuno.com.mx/portal/wp-content/uploads/2012/07/i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50" y="3861048"/>
            <a:ext cx="2950468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9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Parálisis cerebral infantil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836712"/>
            <a:ext cx="7520940" cy="5472608"/>
          </a:xfrm>
        </p:spPr>
        <p:txBody>
          <a:bodyPr>
            <a:noAutofit/>
          </a:bodyPr>
          <a:lstStyle/>
          <a:p>
            <a:r>
              <a:rPr lang="es-ES" sz="2000" dirty="0">
                <a:latin typeface="+mj-lt"/>
              </a:rPr>
              <a:t>L</a:t>
            </a:r>
            <a:r>
              <a:rPr lang="es-ES" sz="2000" dirty="0" smtClean="0">
                <a:latin typeface="+mj-lt"/>
              </a:rPr>
              <a:t>a alteración motriz que mas transtornos asociados conlleva</a:t>
            </a:r>
          </a:p>
          <a:p>
            <a:endParaRPr lang="es-ES" sz="2000" dirty="0" smtClean="0">
              <a:latin typeface="+mj-lt"/>
            </a:endParaRPr>
          </a:p>
          <a:p>
            <a:endParaRPr lang="es-ES" sz="2000" dirty="0">
              <a:latin typeface="+mj-lt"/>
            </a:endParaRPr>
          </a:p>
          <a:p>
            <a:endParaRPr lang="es-ES" sz="2000" dirty="0" smtClean="0">
              <a:latin typeface="+mj-lt"/>
            </a:endParaRPr>
          </a:p>
          <a:p>
            <a:endParaRPr lang="es-ES" sz="2000" dirty="0" smtClean="0">
              <a:latin typeface="+mj-lt"/>
            </a:endParaRPr>
          </a:p>
          <a:p>
            <a:r>
              <a:rPr lang="es-ES" sz="2000" dirty="0" smtClean="0">
                <a:latin typeface="+mj-lt"/>
              </a:rPr>
              <a:t>Las </a:t>
            </a:r>
            <a:r>
              <a:rPr lang="es-ES" sz="2000" dirty="0">
                <a:latin typeface="+mj-lt"/>
              </a:rPr>
              <a:t>limitaciones más significativas que se pueden encontrar en la escuela, en los alumnos con discapacidad motriz, </a:t>
            </a:r>
            <a:r>
              <a:rPr lang="es-ES" sz="2000" dirty="0" smtClean="0">
                <a:latin typeface="+mj-lt"/>
              </a:rPr>
              <a:t>son:</a:t>
            </a:r>
          </a:p>
          <a:p>
            <a:pPr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L</a:t>
            </a:r>
            <a:r>
              <a:rPr lang="es-ES" sz="2000" dirty="0" smtClean="0">
                <a:latin typeface="+mj-lt"/>
              </a:rPr>
              <a:t>as </a:t>
            </a:r>
            <a:r>
              <a:rPr lang="es-ES" sz="2000" dirty="0">
                <a:latin typeface="+mj-lt"/>
              </a:rPr>
              <a:t>referidas a la postura </a:t>
            </a:r>
            <a:endParaRPr lang="es-ES" sz="20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F</a:t>
            </a:r>
            <a:r>
              <a:rPr lang="es-ES" sz="2000" dirty="0" smtClean="0">
                <a:latin typeface="+mj-lt"/>
              </a:rPr>
              <a:t>alta </a:t>
            </a:r>
            <a:r>
              <a:rPr lang="es-ES" sz="2000" dirty="0">
                <a:latin typeface="+mj-lt"/>
              </a:rPr>
              <a:t>de </a:t>
            </a:r>
            <a:r>
              <a:rPr lang="es-ES" sz="2000" dirty="0" smtClean="0">
                <a:latin typeface="+mj-lt"/>
              </a:rPr>
              <a:t>movilidad</a:t>
            </a:r>
          </a:p>
          <a:p>
            <a:pPr marL="0" indent="0"/>
            <a:endParaRPr lang="es-ES" sz="2000" dirty="0">
              <a:latin typeface="+mj-lt"/>
            </a:endParaRPr>
          </a:p>
          <a:p>
            <a:endParaRPr lang="es-ES" sz="2000" dirty="0" smtClean="0">
              <a:latin typeface="Gill Sans Ultra Bold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395536" y="4404498"/>
            <a:ext cx="223224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Afectaciones motrices y perceptivas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6588224" y="4404498"/>
            <a:ext cx="2088232" cy="151216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Proceso de enseñanza-aprendizaje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491880" y="4437112"/>
            <a:ext cx="2160240" cy="15121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Problemas emocionales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7" name="6 Flecha cuádruple"/>
          <p:cNvSpPr/>
          <p:nvPr/>
        </p:nvSpPr>
        <p:spPr>
          <a:xfrm>
            <a:off x="2695747" y="4890182"/>
            <a:ext cx="720080" cy="612068"/>
          </a:xfrm>
          <a:prstGeom prst="quad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curvada hacia abajo"/>
          <p:cNvSpPr/>
          <p:nvPr/>
        </p:nvSpPr>
        <p:spPr>
          <a:xfrm>
            <a:off x="5364088" y="4005064"/>
            <a:ext cx="1440160" cy="504056"/>
          </a:xfrm>
          <a:prstGeom prst="curvedDownArrow">
            <a:avLst>
              <a:gd name="adj1" fmla="val 25000"/>
              <a:gd name="adj2" fmla="val 102764"/>
              <a:gd name="adj3" fmla="val 304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Flecha curvada hacia arriba"/>
          <p:cNvSpPr/>
          <p:nvPr/>
        </p:nvSpPr>
        <p:spPr>
          <a:xfrm>
            <a:off x="5364088" y="5733256"/>
            <a:ext cx="1440160" cy="432048"/>
          </a:xfrm>
          <a:prstGeom prst="curvedUpArrow">
            <a:avLst>
              <a:gd name="adj1" fmla="val 48548"/>
              <a:gd name="adj2" fmla="val 116016"/>
              <a:gd name="adj3" fmla="val 570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4" y="1340768"/>
            <a:ext cx="20154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7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Georgy\Pictures\phone\20150210_104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037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5400" dirty="0" smtClean="0">
                <a:solidFill>
                  <a:srgbClr val="0070C0"/>
                </a:solidFill>
              </a:rPr>
              <a:t>GRACIAS…………….</a:t>
            </a:r>
            <a:endParaRPr lang="es-ES" sz="5400" dirty="0">
              <a:solidFill>
                <a:srgbClr val="0070C0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92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tx2"/>
                </a:solidFill>
                <a:latin typeface="Gill Sans Ultra Bold" pitchFamily="34" charset="0"/>
              </a:rPr>
              <a:t>PROPOSITO</a:t>
            </a:r>
            <a:endParaRPr lang="es-ES" dirty="0">
              <a:solidFill>
                <a:schemeClr val="tx2"/>
              </a:solidFill>
              <a:latin typeface="Gill Sans Ultra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08692"/>
          </a:xfrm>
        </p:spPr>
        <p:txBody>
          <a:bodyPr>
            <a:normAutofit/>
          </a:bodyPr>
          <a:lstStyle/>
          <a:p>
            <a:endParaRPr lang="es-ES" b="0" dirty="0">
              <a:latin typeface="Gill Sans Ultra Bol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Proporcionar a los profesores herramientas  para las </a:t>
            </a:r>
            <a:r>
              <a:rPr lang="es-ES" sz="2000" dirty="0" smtClean="0">
                <a:latin typeface="+mj-lt"/>
              </a:rPr>
              <a:t>adaptaciones </a:t>
            </a:r>
            <a:r>
              <a:rPr lang="es-ES" sz="2000" dirty="0">
                <a:latin typeface="+mj-lt"/>
              </a:rPr>
              <a:t>curriculares individuales</a:t>
            </a:r>
          </a:p>
          <a:p>
            <a:pPr>
              <a:buFont typeface="Wingdings" pitchFamily="2" charset="2"/>
              <a:buChar char="§"/>
            </a:pPr>
            <a:r>
              <a:rPr lang="es-ES" sz="2000" dirty="0" smtClean="0">
                <a:latin typeface="+mj-lt"/>
              </a:rPr>
              <a:t>Instrumentos </a:t>
            </a:r>
            <a:r>
              <a:rPr lang="es-ES" sz="2000" dirty="0">
                <a:latin typeface="+mj-lt"/>
              </a:rPr>
              <a:t>de </a:t>
            </a:r>
            <a:r>
              <a:rPr lang="es-ES" sz="2000" dirty="0" smtClean="0">
                <a:latin typeface="+mj-lt"/>
              </a:rPr>
              <a:t>evaluación</a:t>
            </a:r>
            <a:endParaRPr lang="es-ES" sz="20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Estrategias de </a:t>
            </a:r>
            <a:r>
              <a:rPr lang="es-ES" sz="2000" dirty="0" smtClean="0">
                <a:latin typeface="+mj-lt"/>
              </a:rPr>
              <a:t>intervención </a:t>
            </a:r>
            <a:r>
              <a:rPr lang="es-ES" sz="2000" dirty="0">
                <a:latin typeface="+mj-lt"/>
              </a:rPr>
              <a:t>en niños con problemas </a:t>
            </a:r>
            <a:r>
              <a:rPr lang="es-ES" sz="2000" dirty="0" smtClean="0">
                <a:latin typeface="+mj-lt"/>
              </a:rPr>
              <a:t>motores</a:t>
            </a:r>
            <a:endParaRPr lang="es-ES" sz="20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s-ES" sz="2000" dirty="0">
                <a:latin typeface="+mj-lt"/>
              </a:rPr>
              <a:t>Disminuir las  desventajas</a:t>
            </a:r>
          </a:p>
          <a:p>
            <a:endParaRPr lang="es-ES" dirty="0"/>
          </a:p>
        </p:txBody>
      </p:sp>
      <p:pic>
        <p:nvPicPr>
          <p:cNvPr id="16386" name="Picture 2" descr="http://1.bp.blogspot.com/-3YBUvp4cyT0/Tt6gDkNKVuI/AAAAAAAAAWU/IftwIbgibyg/s1600/proposi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67240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2"/>
                </a:solidFill>
              </a:rPr>
              <a:t>NEE 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848652"/>
          </a:xfrm>
        </p:spPr>
        <p:txBody>
          <a:bodyPr>
            <a:normAutofit/>
          </a:bodyPr>
          <a:lstStyle/>
          <a:p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Flecha abajo"/>
          <p:cNvSpPr/>
          <p:nvPr/>
        </p:nvSpPr>
        <p:spPr>
          <a:xfrm>
            <a:off x="4408659" y="836712"/>
            <a:ext cx="288032" cy="43204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Proceso alternativo"/>
          <p:cNvSpPr/>
          <p:nvPr/>
        </p:nvSpPr>
        <p:spPr>
          <a:xfrm>
            <a:off x="2627784" y="1293168"/>
            <a:ext cx="3600400" cy="57606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NECESIDADES EDUCATIVAS  ESPECIALES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47316784"/>
              </p:ext>
            </p:extLst>
          </p:nvPr>
        </p:nvGraphicFramePr>
        <p:xfrm>
          <a:off x="1115616" y="1988840"/>
          <a:ext cx="7056784" cy="484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1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rgbClr val="0070C0"/>
                </a:solidFill>
              </a:rPr>
              <a:t>NECESIDADEs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EDUCATIVAS ESPECIALES DE UN NIÑO CON PC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00628"/>
            <a:ext cx="8064896" cy="5640740"/>
          </a:xfrm>
        </p:spPr>
        <p:txBody>
          <a:bodyPr>
            <a:normAutofit/>
          </a:bodyPr>
          <a:lstStyle/>
          <a:p>
            <a:pPr marL="0" indent="0"/>
            <a:endParaRPr lang="es-ES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FF0000"/>
                </a:solidFill>
              </a:rPr>
              <a:t>DESPLAZAMIENTO AL CENTRO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-     Un </a:t>
            </a:r>
            <a:r>
              <a:rPr lang="es-ES" dirty="0"/>
              <a:t>transporte adaptado 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Una </a:t>
            </a:r>
            <a:r>
              <a:rPr lang="es-ES" dirty="0"/>
              <a:t>persona que </a:t>
            </a:r>
            <a:r>
              <a:rPr lang="es-ES" dirty="0" smtClean="0"/>
              <a:t>conduzca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FF0000"/>
                </a:solidFill>
              </a:rPr>
              <a:t>ACCESO AL CONTROL Y SUS DEPENDENCIAS</a:t>
            </a:r>
          </a:p>
          <a:p>
            <a:r>
              <a:rPr lang="es-ES" dirty="0" smtClean="0"/>
              <a:t>-       No </a:t>
            </a:r>
            <a:r>
              <a:rPr lang="es-ES" dirty="0"/>
              <a:t>existan barreras arquitectónicas en la </a:t>
            </a:r>
            <a:r>
              <a:rPr lang="es-ES" dirty="0" smtClean="0"/>
              <a:t>edificación</a:t>
            </a:r>
          </a:p>
        </p:txBody>
      </p:sp>
      <p:pic>
        <p:nvPicPr>
          <p:cNvPr id="1026" name="Picture 2" descr="http://st2.depositphotos.com/1501832/5335/v/950/depositphotos_53352157-Cartoon-man-on-a-wheelcha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17" y="1175987"/>
            <a:ext cx="2180073" cy="18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483292" y="2574923"/>
            <a:ext cx="172819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oblada"/>
          <p:cNvSpPr/>
          <p:nvPr/>
        </p:nvSpPr>
        <p:spPr>
          <a:xfrm>
            <a:off x="3018090" y="2085950"/>
            <a:ext cx="3106260" cy="2389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19"/>
            <a:ext cx="1800200" cy="2016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s://encrypted-tbn1.gstatic.com/images?q=tbn:ANd9GcQA2U-1Ut_6ksCVgsSITFhTNW9wqGRI2kXRrYM1osebN4QXVY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92" y="4432150"/>
            <a:ext cx="2175856" cy="20017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encrypted-tbn0.gstatic.com/images?q=tbn:ANd9GcRCT2CvycR25oKAMoMmig-viAihBuVvzNLRlHNdlAlWRo8bAc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17712"/>
            <a:ext cx="2466975" cy="18478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323528" y="332657"/>
            <a:ext cx="3448372" cy="612053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>
                <a:solidFill>
                  <a:srgbClr val="FF0000"/>
                </a:solidFill>
              </a:rPr>
              <a:t>MOBILIARIO </a:t>
            </a:r>
            <a:r>
              <a:rPr lang="es-ES" sz="2000" dirty="0" smtClean="0">
                <a:solidFill>
                  <a:srgbClr val="FF0000"/>
                </a:solidFill>
              </a:rPr>
              <a:t>ADAPTADO</a:t>
            </a:r>
          </a:p>
          <a:p>
            <a:pPr marL="0" indent="0"/>
            <a:endParaRPr lang="es-ES" sz="2000" dirty="0">
              <a:solidFill>
                <a:srgbClr val="FF0000"/>
              </a:solidFill>
            </a:endParaRPr>
          </a:p>
          <a:p>
            <a:pPr marL="0" indent="0"/>
            <a:endParaRPr lang="es-ES" sz="2000" dirty="0">
              <a:solidFill>
                <a:srgbClr val="FF0000"/>
              </a:solidFill>
            </a:endParaRPr>
          </a:p>
          <a:p>
            <a:r>
              <a:rPr lang="es-ES" sz="2000" dirty="0" smtClean="0"/>
              <a:t>-  Se </a:t>
            </a:r>
            <a:r>
              <a:rPr lang="es-ES" sz="2000" dirty="0"/>
              <a:t>deben analizar los problemas que puede tener el alumno para permanecer en clase</a:t>
            </a:r>
          </a:p>
          <a:p>
            <a:r>
              <a:rPr lang="es-ES" sz="2000" dirty="0" smtClean="0"/>
              <a:t>-  Estudiar </a:t>
            </a:r>
            <a:r>
              <a:rPr lang="es-ES" sz="2000" dirty="0"/>
              <a:t>las necesidades de cada alumno a nivel individual.</a:t>
            </a:r>
          </a:p>
          <a:p>
            <a:r>
              <a:rPr lang="es-ES" sz="2000" dirty="0" smtClean="0"/>
              <a:t>-  Adaptaciones </a:t>
            </a:r>
            <a:r>
              <a:rPr lang="es-ES" sz="2000" dirty="0"/>
              <a:t>de sillas y mesas, </a:t>
            </a:r>
            <a:endParaRPr lang="es-ES" sz="2000" dirty="0" smtClean="0"/>
          </a:p>
          <a:p>
            <a:r>
              <a:rPr lang="es-ES" sz="2000" dirty="0" smtClean="0"/>
              <a:t>-  La necesidad </a:t>
            </a:r>
            <a:r>
              <a:rPr lang="es-ES" sz="2000" dirty="0"/>
              <a:t>del </a:t>
            </a:r>
            <a:r>
              <a:rPr lang="es-ES" sz="2000" dirty="0" smtClean="0"/>
              <a:t>equipamiento, </a:t>
            </a:r>
            <a:r>
              <a:rPr lang="es-ES" sz="2000" dirty="0"/>
              <a:t>serán valoradas y orientadas por el fisioterapeuta.</a:t>
            </a:r>
          </a:p>
          <a:p>
            <a:r>
              <a:rPr lang="es-ES" sz="2000" dirty="0"/>
              <a:t> </a:t>
            </a:r>
          </a:p>
          <a:p>
            <a:endParaRPr lang="es-ES" dirty="0"/>
          </a:p>
        </p:txBody>
      </p:sp>
      <p:pic>
        <p:nvPicPr>
          <p:cNvPr id="2050" name="Picture 2" descr="http://3.bp.blogspot.com/-NREsEPZgqEc/UP_71qaPSfI/AAAAAAAAAC4/Af8ig3gounY/s200/sill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1657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javoandres.files.wordpress.com/2011/03/ergonomi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49" y="2328968"/>
            <a:ext cx="2844840" cy="19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rgentinainvestiga.edu.ar/images/2135/2/cambiar_el_diseno_del_mobiliario_escolar_mejoraria_el_rendimiento_de_los_ni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56" y="4481799"/>
            <a:ext cx="2884847" cy="21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3" y="332656"/>
            <a:ext cx="8280919" cy="5833194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</a:rPr>
              <a:t>MATERIAL DIDACTICO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- Determinar </a:t>
            </a:r>
            <a:r>
              <a:rPr lang="es-ES" dirty="0"/>
              <a:t>las posibilidades en el “uso de las </a:t>
            </a:r>
            <a:r>
              <a:rPr lang="es-ES" dirty="0" smtClean="0"/>
              <a:t>manos</a:t>
            </a:r>
          </a:p>
          <a:p>
            <a:r>
              <a:rPr lang="es-ES" dirty="0" smtClean="0"/>
              <a:t>En los niños con PC</a:t>
            </a:r>
            <a:r>
              <a:rPr lang="es-ES" dirty="0"/>
              <a:t>, </a:t>
            </a:r>
            <a:r>
              <a:rPr lang="es-ES" dirty="0" smtClean="0"/>
              <a:t>la </a:t>
            </a:r>
            <a:r>
              <a:rPr lang="es-ES" dirty="0"/>
              <a:t>actividad voluntaria de </a:t>
            </a:r>
            <a:r>
              <a:rPr lang="es-ES" dirty="0" smtClean="0"/>
              <a:t>“agarrar objetos” </a:t>
            </a:r>
            <a:r>
              <a:rPr lang="es-ES" dirty="0"/>
              <a:t>se ve enlentecida o dificultada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 podrán observar estudiantes: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17220748"/>
              </p:ext>
            </p:extLst>
          </p:nvPr>
        </p:nvGraphicFramePr>
        <p:xfrm>
          <a:off x="1835696" y="2636912"/>
          <a:ext cx="61206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2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Personal especializado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52708"/>
          </a:xfrm>
        </p:spPr>
        <p:txBody>
          <a:bodyPr>
            <a:normAutofit/>
          </a:bodyPr>
          <a:lstStyle/>
          <a:p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76" y="63151"/>
            <a:ext cx="2274456" cy="185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6444208" y="4113180"/>
            <a:ext cx="1656184" cy="808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pautas posturales,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534236" y="5373216"/>
            <a:ext cx="1656184" cy="808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utilización de prótesis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971600" y="4384537"/>
            <a:ext cx="2183178" cy="808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pautas de desplazamiento</a:t>
            </a:r>
            <a:r>
              <a:rPr lang="es-ES" dirty="0" smtClean="0"/>
              <a:t>,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192180" y="2480061"/>
            <a:ext cx="1656184" cy="808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rehabilitación física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971600" y="2636912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adaptaciones de mobiliario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987824" y="5373216"/>
            <a:ext cx="187220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material </a:t>
            </a:r>
            <a:r>
              <a:rPr lang="es-ES" dirty="0"/>
              <a:t>didáctico. </a:t>
            </a:r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461373" y="1552830"/>
            <a:ext cx="2072863" cy="1142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orientara </a:t>
            </a:r>
            <a:r>
              <a:rPr lang="es-ES" dirty="0"/>
              <a:t>a todo el equipo sobre el manejo del alumno</a:t>
            </a:r>
          </a:p>
        </p:txBody>
      </p:sp>
      <p:sp>
        <p:nvSpPr>
          <p:cNvPr id="9" name="8 Elipse"/>
          <p:cNvSpPr/>
          <p:nvPr/>
        </p:nvSpPr>
        <p:spPr>
          <a:xfrm>
            <a:off x="3234992" y="3068960"/>
            <a:ext cx="2690428" cy="14806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UN FISIOTERAPEUTA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69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855</TotalTime>
  <Words>2033</Words>
  <Application>Microsoft Office PowerPoint</Application>
  <PresentationFormat>Presentación en pantalla (4:3)</PresentationFormat>
  <Paragraphs>287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Ángulos</vt:lpstr>
      <vt:lpstr>NECESIDADES EDUCATIVAS ESPECIALES EN ALUMNADO CON DISCAPACIDAD MOTORA</vt:lpstr>
      <vt:lpstr> ¿Qué ES UN ALUMNO CON DISCAPACIDAD MOTORICA?</vt:lpstr>
      <vt:lpstr>Parálisis cerebral infantil</vt:lpstr>
      <vt:lpstr>PROPOSITO</vt:lpstr>
      <vt:lpstr>NEE </vt:lpstr>
      <vt:lpstr>NECESIDADEs EDUCATIVAS ESPECIALES DE UN NIÑO CON PC</vt:lpstr>
      <vt:lpstr>Presentación de PowerPoint</vt:lpstr>
      <vt:lpstr>Presentación de PowerPoint</vt:lpstr>
      <vt:lpstr>Personal especializado </vt:lpstr>
      <vt:lpstr>Presentación de PowerPoint</vt:lpstr>
      <vt:lpstr>MOTIVACION – INTERACCIONES SOCIALES – EXPLORACION DE ENTORNO </vt:lpstr>
      <vt:lpstr>INICIO DE LA ESCOLARIZACION – EVALUACION  PREVIA</vt:lpstr>
      <vt:lpstr>EJEMPLO</vt:lpstr>
      <vt:lpstr>Solución</vt:lpstr>
      <vt:lpstr>Educación infantil </vt:lpstr>
      <vt:lpstr>Presentación de PowerPoint</vt:lpstr>
      <vt:lpstr>El tutor del aula evaluará </vt:lpstr>
      <vt:lpstr>Presentación de PowerPoint</vt:lpstr>
      <vt:lpstr>COMUNICACIÓN </vt:lpstr>
      <vt:lpstr>la autonomía personal</vt:lpstr>
      <vt:lpstr>perceptivo-visual </vt:lpstr>
      <vt:lpstr>Presentación de PowerPoint</vt:lpstr>
      <vt:lpstr>socio-afectivo </vt:lpstr>
      <vt:lpstr>el ámbito escolar </vt:lpstr>
      <vt:lpstr>el ámbito familiar</vt:lpstr>
      <vt:lpstr>Evaluación “más a fondo” por parte de los profesionales </vt:lpstr>
      <vt:lpstr>Logopeda</vt:lpstr>
      <vt:lpstr>AUXILIAR EDUCATIVO</vt:lpstr>
      <vt:lpstr> Tutor </vt:lpstr>
      <vt:lpstr>GRACIAS…………….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NECESIDADES EDUCATIVAS ESPECIALES EN ALUMNADO CON DISCAPACIDAD MOTORA</dc:title>
  <dc:creator>Georgy</dc:creator>
  <cp:lastModifiedBy>Georgy</cp:lastModifiedBy>
  <cp:revision>55</cp:revision>
  <cp:lastPrinted>2015-07-03T10:52:25Z</cp:lastPrinted>
  <dcterms:created xsi:type="dcterms:W3CDTF">2015-07-01T18:24:52Z</dcterms:created>
  <dcterms:modified xsi:type="dcterms:W3CDTF">2015-07-03T10:58:33Z</dcterms:modified>
</cp:coreProperties>
</file>