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0" r:id="rId8"/>
    <p:sldId id="261" r:id="rId9"/>
    <p:sldId id="263" r:id="rId10"/>
    <p:sldId id="264" r:id="rId11"/>
    <p:sldId id="265" r:id="rId12"/>
    <p:sldId id="266"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46" d="100"/>
          <a:sy n="46" d="100"/>
        </p:scale>
        <p:origin x="7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4904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DB74F8-0301-4121-8886-D89BECDF12FB}"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115747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197770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0044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78146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2180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23294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11398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181634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215034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22978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DB74F8-0301-4121-8886-D89BECDF12FB}"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120250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DB74F8-0301-4121-8886-D89BECDF12FB}" type="datetimeFigureOut">
              <a:rPr lang="es-ES" smtClean="0"/>
              <a:t>16/08/2017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283521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391720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314913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9CDB74F8-0301-4121-8886-D89BECDF12FB}" type="datetimeFigureOut">
              <a:rPr lang="es-ES" smtClean="0"/>
              <a:t>16/08/2017</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336110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DB74F8-0301-4121-8886-D89BECDF12FB}" type="datetimeFigureOut">
              <a:rPr lang="es-ES" smtClean="0"/>
              <a:t>16/08/2017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809E49-7DC0-4A69-8FB4-CCC9044BB0BE}" type="slidenum">
              <a:rPr lang="es-ES" smtClean="0"/>
              <a:t>‹Nº›</a:t>
            </a:fld>
            <a:endParaRPr lang="es-ES"/>
          </a:p>
        </p:txBody>
      </p:sp>
    </p:spTree>
    <p:extLst>
      <p:ext uri="{BB962C8B-B14F-4D97-AF65-F5344CB8AC3E}">
        <p14:creationId xmlns:p14="http://schemas.microsoft.com/office/powerpoint/2010/main" val="4201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DB74F8-0301-4121-8886-D89BECDF12FB}" type="datetimeFigureOut">
              <a:rPr lang="es-ES" smtClean="0"/>
              <a:t>16/08/2017</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809E49-7DC0-4A69-8FB4-CCC9044BB0BE}" type="slidenum">
              <a:rPr lang="es-ES" smtClean="0"/>
              <a:t>‹Nº›</a:t>
            </a:fld>
            <a:endParaRPr lang="es-ES"/>
          </a:p>
        </p:txBody>
      </p:sp>
    </p:spTree>
    <p:extLst>
      <p:ext uri="{BB962C8B-B14F-4D97-AF65-F5344CB8AC3E}">
        <p14:creationId xmlns:p14="http://schemas.microsoft.com/office/powerpoint/2010/main" val="38129597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CIELITO\FABITO\R.B.C\2010\LOGO EIFODEC.jpg"/>
          <p:cNvPicPr/>
          <p:nvPr/>
        </p:nvPicPr>
        <p:blipFill>
          <a:blip r:embed="rId2" cstate="print"/>
          <a:stretch>
            <a:fillRect/>
          </a:stretch>
        </p:blipFill>
        <p:spPr bwMode="auto">
          <a:xfrm>
            <a:off x="154547" y="103032"/>
            <a:ext cx="1404090" cy="1039968"/>
          </a:xfrm>
          <a:prstGeom prst="rect">
            <a:avLst/>
          </a:prstGeom>
          <a:noFill/>
          <a:ln>
            <a:noFill/>
          </a:ln>
        </p:spPr>
      </p:pic>
      <p:pic>
        <p:nvPicPr>
          <p:cNvPr id="3" name="Imagen 2" descr="D:\CIELITO\FABITO\R.B.C\2010\LOGO LUZ PARA EL MUNDO.JPG"/>
          <p:cNvPicPr/>
          <p:nvPr/>
        </p:nvPicPr>
        <p:blipFill>
          <a:blip r:embed="rId3"/>
          <a:stretch>
            <a:fillRect/>
          </a:stretch>
        </p:blipFill>
        <p:spPr bwMode="auto">
          <a:xfrm>
            <a:off x="10370126" y="103032"/>
            <a:ext cx="1454729" cy="894496"/>
          </a:xfrm>
          <a:prstGeom prst="rect">
            <a:avLst/>
          </a:prstGeom>
          <a:noFill/>
          <a:ln>
            <a:noFill/>
          </a:ln>
        </p:spPr>
      </p:pic>
      <p:sp>
        <p:nvSpPr>
          <p:cNvPr id="4" name="Título 3"/>
          <p:cNvSpPr>
            <a:spLocks noGrp="1"/>
          </p:cNvSpPr>
          <p:nvPr>
            <p:ph type="title"/>
          </p:nvPr>
        </p:nvSpPr>
        <p:spPr>
          <a:xfrm>
            <a:off x="3760630" y="1447800"/>
            <a:ext cx="4778063" cy="1981200"/>
          </a:xfrm>
        </p:spPr>
        <p:txBody>
          <a:bodyPr/>
          <a:lstStyle/>
          <a:p>
            <a:r>
              <a:rPr lang="es-ES" sz="6600" dirty="0" smtClean="0">
                <a:latin typeface="Algerian" panose="04020705040A02060702" pitchFamily="82" charset="0"/>
              </a:rPr>
              <a:t>PIE  PLANO</a:t>
            </a:r>
            <a:endParaRPr lang="es-ES" sz="6600" dirty="0">
              <a:latin typeface="Algerian" panose="04020705040A02060702" pitchFamily="82" charset="0"/>
            </a:endParaRPr>
          </a:p>
        </p:txBody>
      </p:sp>
      <p:sp>
        <p:nvSpPr>
          <p:cNvPr id="5" name="Marcador de texto 4"/>
          <p:cNvSpPr>
            <a:spLocks noGrp="1"/>
          </p:cNvSpPr>
          <p:nvPr>
            <p:ph type="body" sz="half" idx="2"/>
          </p:nvPr>
        </p:nvSpPr>
        <p:spPr/>
        <p:txBody>
          <a:bodyPr/>
          <a:lstStyle/>
          <a:p>
            <a:r>
              <a:rPr lang="es-ES" dirty="0" smtClean="0">
                <a:latin typeface="Times New Roman" panose="02020603050405020304" pitchFamily="18" charset="0"/>
                <a:cs typeface="Times New Roman" panose="02020603050405020304" pitchFamily="18" charset="0"/>
              </a:rPr>
              <a:t>RESPONSABLE: MIRIAM RIVERA  </a:t>
            </a:r>
          </a:p>
          <a:p>
            <a:endParaRPr lang="es-ES" dirty="0"/>
          </a:p>
        </p:txBody>
      </p:sp>
    </p:spTree>
    <p:extLst>
      <p:ext uri="{BB962C8B-B14F-4D97-AF65-F5344CB8AC3E}">
        <p14:creationId xmlns:p14="http://schemas.microsoft.com/office/powerpoint/2010/main" val="4207446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15"/>
          </p:nvPr>
        </p:nvSpPr>
        <p:spPr/>
        <p:txBody>
          <a:bodyPr/>
          <a:lstStyle/>
          <a:p>
            <a:endParaRPr lang="es-ES" dirty="0"/>
          </a:p>
        </p:txBody>
      </p:sp>
      <p:sp>
        <p:nvSpPr>
          <p:cNvPr id="6" name="Marcador de texto 5"/>
          <p:cNvSpPr>
            <a:spLocks noGrp="1"/>
          </p:cNvSpPr>
          <p:nvPr>
            <p:ph type="body" sz="half" idx="16"/>
          </p:nvPr>
        </p:nvSpPr>
        <p:spPr/>
        <p:txBody>
          <a:bodyPr/>
          <a:lstStyle/>
          <a:p>
            <a:endParaRPr lang="es-ES" dirty="0"/>
          </a:p>
        </p:txBody>
      </p:sp>
      <p:sp>
        <p:nvSpPr>
          <p:cNvPr id="8" name="Marcador de texto 7"/>
          <p:cNvSpPr>
            <a:spLocks noGrp="1"/>
          </p:cNvSpPr>
          <p:nvPr>
            <p:ph type="body" sz="half" idx="17"/>
          </p:nvPr>
        </p:nvSpPr>
        <p:spPr/>
        <p:txBody>
          <a:bodyPr/>
          <a:lstStyle/>
          <a:p>
            <a:endParaRPr lang="es-ES" dirty="0"/>
          </a:p>
        </p:txBody>
      </p:sp>
      <p:sp>
        <p:nvSpPr>
          <p:cNvPr id="9" name="Rectángulo 8"/>
          <p:cNvSpPr/>
          <p:nvPr/>
        </p:nvSpPr>
        <p:spPr>
          <a:xfrm>
            <a:off x="652463" y="1469231"/>
            <a:ext cx="29263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Coger  y trasladar lápices con los dedos de los </a:t>
            </a:r>
            <a:r>
              <a:rPr lang="es-ES" dirty="0" err="1" smtClean="0"/>
              <a:t>piez</a:t>
            </a:r>
            <a:r>
              <a:rPr lang="es-ES" dirty="0" smtClean="0"/>
              <a:t>.</a:t>
            </a:r>
            <a:endParaRPr lang="es-ES" dirty="0"/>
          </a:p>
        </p:txBody>
      </p:sp>
      <p:sp>
        <p:nvSpPr>
          <p:cNvPr id="10" name="Rectángulo 9"/>
          <p:cNvSpPr/>
          <p:nvPr/>
        </p:nvSpPr>
        <p:spPr>
          <a:xfrm>
            <a:off x="3882704" y="1524000"/>
            <a:ext cx="29371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Controlar  el sobrepeso del niño.</a:t>
            </a:r>
            <a:endParaRPr lang="es-ES" dirty="0"/>
          </a:p>
        </p:txBody>
      </p:sp>
      <p:sp>
        <p:nvSpPr>
          <p:cNvPr id="11" name="Rectángulo 10"/>
          <p:cNvSpPr/>
          <p:nvPr/>
        </p:nvSpPr>
        <p:spPr>
          <a:xfrm>
            <a:off x="7122789" y="1524000"/>
            <a:ext cx="293402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Caminar en terrenos irregulares como arena y </a:t>
            </a:r>
            <a:r>
              <a:rPr lang="es-ES" dirty="0" err="1" smtClean="0"/>
              <a:t>cespeted</a:t>
            </a:r>
            <a:r>
              <a:rPr lang="es-ES" dirty="0" smtClean="0"/>
              <a:t>.</a:t>
            </a:r>
            <a:endParaRPr lang="es-ES" dirty="0"/>
          </a:p>
        </p:txBody>
      </p:sp>
      <p:pic>
        <p:nvPicPr>
          <p:cNvPr id="12" name="Imagen 11" descr="C:\Users\SAMSUNG\AppData\Local\Microsoft\Windows\Temporary Internet Files\Content.Word\Screenshot_2017-07-02-16-14-04.png"/>
          <p:cNvPicPr/>
          <p:nvPr/>
        </p:nvPicPr>
        <p:blipFill rotWithShape="1">
          <a:blip r:embed="rId2">
            <a:extLst>
              <a:ext uri="{28A0092B-C50C-407E-A947-70E740481C1C}">
                <a14:useLocalDpi xmlns:a14="http://schemas.microsoft.com/office/drawing/2010/main" val="0"/>
              </a:ext>
            </a:extLst>
          </a:blip>
          <a:srcRect t="38019" b="19960"/>
          <a:stretch/>
        </p:blipFill>
        <p:spPr bwMode="auto">
          <a:xfrm>
            <a:off x="652463" y="2667000"/>
            <a:ext cx="2915843" cy="3589338"/>
          </a:xfrm>
          <a:prstGeom prst="rect">
            <a:avLst/>
          </a:prstGeom>
          <a:noFill/>
          <a:ln>
            <a:noFill/>
          </a:ln>
          <a:extLst>
            <a:ext uri="{53640926-AAD7-44D8-BBD7-CCE9431645EC}">
              <a14:shadowObscured xmlns:a14="http://schemas.microsoft.com/office/drawing/2010/main"/>
            </a:ext>
          </a:extLst>
        </p:spPr>
      </p:pic>
      <p:pic>
        <p:nvPicPr>
          <p:cNvPr id="13" name="Imagen 12" descr="C:\Users\SAMSUNG\AppData\Local\Microsoft\Windows\Temporary Internet Files\Content.Word\Screenshot_2017-07-02-16-15-39.png"/>
          <p:cNvPicPr/>
          <p:nvPr/>
        </p:nvPicPr>
        <p:blipFill rotWithShape="1">
          <a:blip r:embed="rId3">
            <a:extLst>
              <a:ext uri="{28A0092B-C50C-407E-A947-70E740481C1C}">
                <a14:useLocalDpi xmlns:a14="http://schemas.microsoft.com/office/drawing/2010/main" val="0"/>
              </a:ext>
            </a:extLst>
          </a:blip>
          <a:srcRect t="32516" b="28214"/>
          <a:stretch/>
        </p:blipFill>
        <p:spPr bwMode="auto">
          <a:xfrm>
            <a:off x="3810000" y="2667000"/>
            <a:ext cx="3009899" cy="3589337"/>
          </a:xfrm>
          <a:prstGeom prst="rect">
            <a:avLst/>
          </a:prstGeom>
          <a:noFill/>
          <a:ln>
            <a:noFill/>
          </a:ln>
          <a:extLst>
            <a:ext uri="{53640926-AAD7-44D8-BBD7-CCE9431645EC}">
              <a14:shadowObscured xmlns:a14="http://schemas.microsoft.com/office/drawing/2010/main"/>
            </a:ext>
          </a:extLst>
        </p:spPr>
      </p:pic>
      <p:pic>
        <p:nvPicPr>
          <p:cNvPr id="14" name="Imagen 13" descr="C:\Users\SAMSUNG\AppData\Local\Microsoft\Windows\Temporary Internet Files\Content.Word\Screenshot_2017-07-02-16-14-54.png"/>
          <p:cNvPicPr/>
          <p:nvPr/>
        </p:nvPicPr>
        <p:blipFill rotWithShape="1">
          <a:blip r:embed="rId4">
            <a:extLst>
              <a:ext uri="{28A0092B-C50C-407E-A947-70E740481C1C}">
                <a14:useLocalDpi xmlns:a14="http://schemas.microsoft.com/office/drawing/2010/main" val="0"/>
              </a:ext>
            </a:extLst>
          </a:blip>
          <a:srcRect t="33016" b="19209"/>
          <a:stretch/>
        </p:blipFill>
        <p:spPr bwMode="auto">
          <a:xfrm>
            <a:off x="7122788" y="2666999"/>
            <a:ext cx="3025763" cy="35893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597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15"/>
          </p:nvPr>
        </p:nvSpPr>
        <p:spPr/>
        <p:txBody>
          <a:bodyPr/>
          <a:lstStyle/>
          <a:p>
            <a:endParaRPr lang="es-ES" dirty="0"/>
          </a:p>
        </p:txBody>
      </p:sp>
      <p:sp>
        <p:nvSpPr>
          <p:cNvPr id="6" name="Marcador de texto 5"/>
          <p:cNvSpPr>
            <a:spLocks noGrp="1"/>
          </p:cNvSpPr>
          <p:nvPr>
            <p:ph type="body" sz="half" idx="16"/>
          </p:nvPr>
        </p:nvSpPr>
        <p:spPr/>
        <p:txBody>
          <a:bodyPr/>
          <a:lstStyle/>
          <a:p>
            <a:endParaRPr lang="es-ES" dirty="0"/>
          </a:p>
        </p:txBody>
      </p:sp>
      <p:sp>
        <p:nvSpPr>
          <p:cNvPr id="8" name="Marcador de texto 7"/>
          <p:cNvSpPr>
            <a:spLocks noGrp="1"/>
          </p:cNvSpPr>
          <p:nvPr>
            <p:ph type="body" sz="half" idx="17"/>
          </p:nvPr>
        </p:nvSpPr>
        <p:spPr/>
        <p:txBody>
          <a:bodyPr/>
          <a:lstStyle/>
          <a:p>
            <a:endParaRPr lang="es-ES" dirty="0"/>
          </a:p>
        </p:txBody>
      </p:sp>
      <p:sp>
        <p:nvSpPr>
          <p:cNvPr id="9" name="Rectángulo 8"/>
          <p:cNvSpPr/>
          <p:nvPr/>
        </p:nvSpPr>
        <p:spPr>
          <a:xfrm>
            <a:off x="652463" y="1563139"/>
            <a:ext cx="29263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Caminar de puntilla y talones  </a:t>
            </a:r>
            <a:endParaRPr lang="es-ES" dirty="0"/>
          </a:p>
        </p:txBody>
      </p:sp>
      <p:sp>
        <p:nvSpPr>
          <p:cNvPr id="10" name="Rectángulo 9"/>
          <p:cNvSpPr/>
          <p:nvPr/>
        </p:nvSpPr>
        <p:spPr>
          <a:xfrm>
            <a:off x="3883658" y="1643062"/>
            <a:ext cx="2936241" cy="83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Elongaciones</a:t>
            </a:r>
            <a:endParaRPr lang="es-ES" dirty="0"/>
          </a:p>
        </p:txBody>
      </p:sp>
      <p:sp>
        <p:nvSpPr>
          <p:cNvPr id="11" name="Rectángulo 10"/>
          <p:cNvSpPr/>
          <p:nvPr/>
        </p:nvSpPr>
        <p:spPr>
          <a:xfrm>
            <a:off x="7124699" y="1603100"/>
            <a:ext cx="293211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Tratamiento Ortopédico la </a:t>
            </a:r>
            <a:r>
              <a:rPr lang="es-ES" dirty="0" err="1" smtClean="0"/>
              <a:t>confeccion</a:t>
            </a:r>
            <a:r>
              <a:rPr lang="es-ES" dirty="0" smtClean="0"/>
              <a:t> de las plantillas .</a:t>
            </a:r>
            <a:endParaRPr lang="es-ES" dirty="0"/>
          </a:p>
        </p:txBody>
      </p:sp>
      <p:pic>
        <p:nvPicPr>
          <p:cNvPr id="13" name="Imagen 12" descr="C:\Users\SAMSUNG\AppData\Local\Microsoft\Windows\Temporary Internet Files\Content.Word\Screenshot_2017-07-02-16-19-42.png"/>
          <p:cNvPicPr/>
          <p:nvPr/>
        </p:nvPicPr>
        <p:blipFill rotWithShape="1">
          <a:blip r:embed="rId2">
            <a:extLst>
              <a:ext uri="{28A0092B-C50C-407E-A947-70E740481C1C}">
                <a14:useLocalDpi xmlns:a14="http://schemas.microsoft.com/office/drawing/2010/main" val="0"/>
              </a:ext>
            </a:extLst>
          </a:blip>
          <a:srcRect l="6076" t="22802" r="15189" b="20960"/>
          <a:stretch/>
        </p:blipFill>
        <p:spPr bwMode="auto">
          <a:xfrm>
            <a:off x="3910247" y="2721298"/>
            <a:ext cx="2872511" cy="3535040"/>
          </a:xfrm>
          <a:prstGeom prst="rect">
            <a:avLst/>
          </a:prstGeom>
          <a:noFill/>
          <a:ln>
            <a:noFill/>
          </a:ln>
          <a:extLst>
            <a:ext uri="{53640926-AAD7-44D8-BBD7-CCE9431645EC}">
              <a14:shadowObscured xmlns:a14="http://schemas.microsoft.com/office/drawing/2010/main"/>
            </a:ext>
          </a:extLst>
        </p:spPr>
      </p:pic>
      <p:pic>
        <p:nvPicPr>
          <p:cNvPr id="14" name="Imagen 13" descr="C:\Users\SAMSUNG\AppData\Local\Microsoft\Windows\Temporary Internet Files\Content.Word\Screenshot_2017-07-02-16-19-05.png"/>
          <p:cNvPicPr/>
          <p:nvPr/>
        </p:nvPicPr>
        <p:blipFill rotWithShape="1">
          <a:blip r:embed="rId3">
            <a:extLst>
              <a:ext uri="{28A0092B-C50C-407E-A947-70E740481C1C}">
                <a14:useLocalDpi xmlns:a14="http://schemas.microsoft.com/office/drawing/2010/main" val="0"/>
              </a:ext>
            </a:extLst>
          </a:blip>
          <a:srcRect t="35268" b="19709"/>
          <a:stretch/>
        </p:blipFill>
        <p:spPr bwMode="auto">
          <a:xfrm>
            <a:off x="7124698" y="2721298"/>
            <a:ext cx="2922853" cy="3535040"/>
          </a:xfrm>
          <a:prstGeom prst="rect">
            <a:avLst/>
          </a:prstGeom>
          <a:noFill/>
          <a:ln>
            <a:noFill/>
          </a:ln>
          <a:extLst>
            <a:ext uri="{53640926-AAD7-44D8-BBD7-CCE9431645EC}">
              <a14:shadowObscured xmlns:a14="http://schemas.microsoft.com/office/drawing/2010/main"/>
            </a:ext>
          </a:extLst>
        </p:spPr>
      </p:pic>
      <p:pic>
        <p:nvPicPr>
          <p:cNvPr id="15" name="Imagen 14" descr="C:\Users\SAMSUNG\AppData\Local\Microsoft\Windows\Temporary Internet Files\Content.Word\Screenshot_2017-07-02-16-16-18.png"/>
          <p:cNvPicPr/>
          <p:nvPr/>
        </p:nvPicPr>
        <p:blipFill rotWithShape="1">
          <a:blip r:embed="rId4">
            <a:extLst>
              <a:ext uri="{28A0092B-C50C-407E-A947-70E740481C1C}">
                <a14:useLocalDpi xmlns:a14="http://schemas.microsoft.com/office/drawing/2010/main" val="0"/>
              </a:ext>
            </a:extLst>
          </a:blip>
          <a:srcRect t="22262" b="10705"/>
          <a:stretch/>
        </p:blipFill>
        <p:spPr bwMode="auto">
          <a:xfrm>
            <a:off x="589643" y="2667000"/>
            <a:ext cx="2978663" cy="3589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832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SAMSUNG\AppData\Local\Microsoft\Windows\Temporary Internet Files\Content.Word\Screenshot_2017-07-02-22-01-07.png"/>
          <p:cNvPicPr/>
          <p:nvPr/>
        </p:nvPicPr>
        <p:blipFill rotWithShape="1">
          <a:blip r:embed="rId2">
            <a:extLst>
              <a:ext uri="{28A0092B-C50C-407E-A947-70E740481C1C}">
                <a14:useLocalDpi xmlns:a14="http://schemas.microsoft.com/office/drawing/2010/main" val="0"/>
              </a:ext>
            </a:extLst>
          </a:blip>
          <a:srcRect t="42250" b="27250"/>
          <a:stretch/>
        </p:blipFill>
        <p:spPr bwMode="auto">
          <a:xfrm>
            <a:off x="1" y="-134470"/>
            <a:ext cx="121920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4254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46111" y="444874"/>
            <a:ext cx="9404723" cy="1400530"/>
          </a:xfrm>
        </p:spPr>
        <p:txBody>
          <a:bodyPr/>
          <a:lstStyle/>
          <a:p>
            <a:r>
              <a:rPr lang="es-ES" dirty="0" smtClean="0"/>
              <a:t>DEFINICION.</a:t>
            </a:r>
            <a:endParaRPr lang="es-ES" dirty="0"/>
          </a:p>
        </p:txBody>
      </p:sp>
      <p:sp>
        <p:nvSpPr>
          <p:cNvPr id="10" name="Marcador de contenido 9"/>
          <p:cNvSpPr>
            <a:spLocks noGrp="1"/>
          </p:cNvSpPr>
          <p:nvPr>
            <p:ph sz="half" idx="1"/>
          </p:nvPr>
        </p:nvSpPr>
        <p:spPr>
          <a:xfrm>
            <a:off x="180304" y="1171977"/>
            <a:ext cx="5319347" cy="5318975"/>
          </a:xfrm>
        </p:spPr>
        <p:txBody>
          <a:bodyPr/>
          <a:lstStyle/>
          <a:p>
            <a:r>
              <a:rPr lang="es-ES" dirty="0" smtClean="0"/>
              <a:t>Es la deformación en la cual el arco plantar interno a disminuido en su altura o a desaparecido generando un aumento de la huella plantar.</a:t>
            </a:r>
          </a:p>
          <a:p>
            <a:r>
              <a:rPr lang="es-ES" dirty="0" smtClean="0"/>
              <a:t>Hay que tener en cuenta que en recién nacidos y en los niños que están  comenzando a caminar, el arco longitudinal  no se ha desarrollado y el pie plano es normal. El arco se desarrolla en la niñez y para la edad adulta, la mayoría de las personas han desarrollado  arcos normales.</a:t>
            </a:r>
            <a:endParaRPr lang="es-ES" dirty="0"/>
          </a:p>
        </p:txBody>
      </p:sp>
      <p:sp>
        <p:nvSpPr>
          <p:cNvPr id="2" name="Rectángulo 1"/>
          <p:cNvSpPr/>
          <p:nvPr/>
        </p:nvSpPr>
        <p:spPr>
          <a:xfrm>
            <a:off x="6468035" y="268941"/>
            <a:ext cx="4048606" cy="2380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C:\Users\SAMSUNG\AppData\Local\Microsoft\Windows\Temporary Internet Files\Content.Word\Screenshot_2017-07-02-15-28-45.png"/>
          <p:cNvPicPr/>
          <p:nvPr/>
        </p:nvPicPr>
        <p:blipFill rotWithShape="1">
          <a:blip r:embed="rId2">
            <a:extLst>
              <a:ext uri="{28A0092B-C50C-407E-A947-70E740481C1C}">
                <a14:useLocalDpi xmlns:a14="http://schemas.microsoft.com/office/drawing/2010/main" val="0"/>
              </a:ext>
            </a:extLst>
          </a:blip>
          <a:srcRect t="35268" b="19209"/>
          <a:stretch/>
        </p:blipFill>
        <p:spPr bwMode="auto">
          <a:xfrm>
            <a:off x="7051163" y="444874"/>
            <a:ext cx="2882349" cy="1975597"/>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6468035" y="3267634"/>
            <a:ext cx="4048606" cy="272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C:\Users\SAMSUNG\AppData\Local\Microsoft\Windows\Temporary Internet Files\Content.Word\Screenshot_2017-07-02-15-31-18.png"/>
          <p:cNvPicPr/>
          <p:nvPr/>
        </p:nvPicPr>
        <p:blipFill rotWithShape="1">
          <a:blip r:embed="rId3">
            <a:extLst>
              <a:ext uri="{28A0092B-C50C-407E-A947-70E740481C1C}">
                <a14:useLocalDpi xmlns:a14="http://schemas.microsoft.com/office/drawing/2010/main" val="0"/>
              </a:ext>
            </a:extLst>
          </a:blip>
          <a:srcRect t="35768" b="20960"/>
          <a:stretch/>
        </p:blipFill>
        <p:spPr bwMode="auto">
          <a:xfrm>
            <a:off x="6926635" y="3342154"/>
            <a:ext cx="3124199" cy="22518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443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CAUSAS</a:t>
            </a:r>
            <a:endParaRPr lang="es-ES" u="sng" dirty="0"/>
          </a:p>
        </p:txBody>
      </p:sp>
      <p:sp>
        <p:nvSpPr>
          <p:cNvPr id="3" name="Marcador de contenido 2"/>
          <p:cNvSpPr>
            <a:spLocks noGrp="1"/>
          </p:cNvSpPr>
          <p:nvPr>
            <p:ph sz="half" idx="1"/>
          </p:nvPr>
        </p:nvSpPr>
        <p:spPr>
          <a:xfrm>
            <a:off x="296214" y="1287887"/>
            <a:ext cx="5203437" cy="4968451"/>
          </a:xfrm>
        </p:spPr>
        <p:txBody>
          <a:bodyPr/>
          <a:lstStyle/>
          <a:p>
            <a:pPr>
              <a:buFont typeface="Wingdings" panose="05000000000000000000" pitchFamily="2" charset="2"/>
              <a:buChar char="q"/>
            </a:pPr>
            <a:r>
              <a:rPr lang="es-ES" u="sng" dirty="0" smtClean="0"/>
              <a:t>Personas con síndrome de Down </a:t>
            </a:r>
            <a:r>
              <a:rPr lang="es-ES" dirty="0" smtClean="0"/>
              <a:t>: Presentan según estudios  en mas del 90% de los casos pie plano –valgo. Por la </a:t>
            </a:r>
            <a:r>
              <a:rPr lang="es-ES" dirty="0"/>
              <a:t>h</a:t>
            </a:r>
            <a:r>
              <a:rPr lang="es-ES" dirty="0" smtClean="0"/>
              <a:t>iperlaxitud e hipotonía que presenta.</a:t>
            </a:r>
          </a:p>
          <a:p>
            <a:pPr>
              <a:buFont typeface="Wingdings" panose="05000000000000000000" pitchFamily="2" charset="2"/>
              <a:buChar char="q"/>
            </a:pPr>
            <a:r>
              <a:rPr lang="es-ES" u="sng" dirty="0" smtClean="0"/>
              <a:t>Sobre peso :  </a:t>
            </a:r>
            <a:r>
              <a:rPr lang="es-ES" dirty="0"/>
              <a:t>L</a:t>
            </a:r>
            <a:r>
              <a:rPr lang="es-ES" dirty="0" smtClean="0"/>
              <a:t>as personas que presentan sobre peso.</a:t>
            </a:r>
          </a:p>
          <a:p>
            <a:pPr>
              <a:buFont typeface="Wingdings" panose="05000000000000000000" pitchFamily="2" charset="2"/>
              <a:buChar char="q"/>
            </a:pPr>
            <a:r>
              <a:rPr lang="es-ES" u="sng" dirty="0" err="1" smtClean="0"/>
              <a:t>Malformacion</a:t>
            </a:r>
            <a:r>
              <a:rPr lang="es-ES" u="sng" dirty="0" smtClean="0"/>
              <a:t> Ósea </a:t>
            </a:r>
            <a:r>
              <a:rPr lang="es-ES" u="sng" dirty="0" err="1" smtClean="0"/>
              <a:t>Congenita</a:t>
            </a:r>
            <a:r>
              <a:rPr lang="es-ES" u="sng" dirty="0" smtClean="0"/>
              <a:t> </a:t>
            </a:r>
            <a:r>
              <a:rPr lang="es-ES" dirty="0" smtClean="0"/>
              <a:t>: Que se puede evidenciar por una radiografía.</a:t>
            </a:r>
          </a:p>
          <a:p>
            <a:pPr>
              <a:buFont typeface="Wingdings" panose="05000000000000000000" pitchFamily="2" charset="2"/>
              <a:buChar char="q"/>
            </a:pPr>
            <a:r>
              <a:rPr lang="es-ES" u="sng" dirty="0" smtClean="0"/>
              <a:t>Desbalance biomecánico:</a:t>
            </a:r>
            <a:r>
              <a:rPr lang="es-ES" dirty="0" smtClean="0"/>
              <a:t> Las alteraciones en las partes blandas son consecuencia de un fenómeno de adaptación a los cambios esqueléticos. </a:t>
            </a:r>
            <a:r>
              <a:rPr lang="es-ES" dirty="0" err="1" smtClean="0"/>
              <a:t>Asi</a:t>
            </a:r>
            <a:r>
              <a:rPr lang="es-ES" dirty="0" smtClean="0"/>
              <a:t> hay retracción de los músculos y los ligamentos plantares, la aponeurosis plantar superficial y la piel de la planta están retraídos e inextensibles</a:t>
            </a:r>
            <a:r>
              <a:rPr lang="es-ES" dirty="0"/>
              <a:t>.</a:t>
            </a:r>
            <a:endParaRPr lang="es-ES" u="sng" dirty="0" smtClean="0"/>
          </a:p>
          <a:p>
            <a:pPr>
              <a:buFont typeface="Wingdings" panose="05000000000000000000" pitchFamily="2" charset="2"/>
              <a:buChar char="q"/>
            </a:pPr>
            <a:endParaRPr lang="es-ES" dirty="0" smtClean="0"/>
          </a:p>
        </p:txBody>
      </p:sp>
      <p:sp>
        <p:nvSpPr>
          <p:cNvPr id="6" name="Rectángulo 5"/>
          <p:cNvSpPr/>
          <p:nvPr/>
        </p:nvSpPr>
        <p:spPr>
          <a:xfrm>
            <a:off x="7436223" y="46860"/>
            <a:ext cx="3755517" cy="1647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C:\Users\SAMSUNG\AppData\Local\Microsoft\Windows\Temporary Internet Files\Content.Word\Screenshot_2017-07-02-15-42-52.png"/>
          <p:cNvPicPr/>
          <p:nvPr/>
        </p:nvPicPr>
        <p:blipFill rotWithShape="1">
          <a:blip r:embed="rId2" cstate="print">
            <a:extLst>
              <a:ext uri="{28A0092B-C50C-407E-A947-70E740481C1C}">
                <a14:useLocalDpi xmlns:a14="http://schemas.microsoft.com/office/drawing/2010/main" val="0"/>
              </a:ext>
            </a:extLst>
          </a:blip>
          <a:srcRect t="20011" b="5202"/>
          <a:stretch/>
        </p:blipFill>
        <p:spPr bwMode="auto">
          <a:xfrm>
            <a:off x="8021172" y="240417"/>
            <a:ext cx="1539688" cy="1319442"/>
          </a:xfrm>
          <a:prstGeom prst="rect">
            <a:avLst/>
          </a:prstGeom>
          <a:noFill/>
          <a:ln>
            <a:noFill/>
          </a:ln>
          <a:extLst>
            <a:ext uri="{53640926-AAD7-44D8-BBD7-CCE9431645EC}">
              <a14:shadowObscured xmlns:a14="http://schemas.microsoft.com/office/drawing/2010/main"/>
            </a:ext>
          </a:extLst>
        </p:spPr>
      </p:pic>
      <p:sp>
        <p:nvSpPr>
          <p:cNvPr id="9" name="Rectángulo 8"/>
          <p:cNvSpPr/>
          <p:nvPr/>
        </p:nvSpPr>
        <p:spPr>
          <a:xfrm>
            <a:off x="7436223" y="1965717"/>
            <a:ext cx="3755517" cy="1839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descr="C:\Users\SAMSUNG\AppData\Local\Microsoft\Windows\Temporary Internet Files\Content.Word\Screenshot_2017-07-02-15-47-05.png"/>
          <p:cNvPicPr/>
          <p:nvPr/>
        </p:nvPicPr>
        <p:blipFill rotWithShape="1">
          <a:blip r:embed="rId3" cstate="print">
            <a:extLst>
              <a:ext uri="{28A0092B-C50C-407E-A947-70E740481C1C}">
                <a14:useLocalDpi xmlns:a14="http://schemas.microsoft.com/office/drawing/2010/main" val="0"/>
              </a:ext>
            </a:extLst>
          </a:blip>
          <a:srcRect t="28968" b="24684"/>
          <a:stretch/>
        </p:blipFill>
        <p:spPr bwMode="auto">
          <a:xfrm>
            <a:off x="8007725" y="2259106"/>
            <a:ext cx="1591235" cy="1443317"/>
          </a:xfrm>
          <a:prstGeom prst="rect">
            <a:avLst/>
          </a:prstGeom>
          <a:noFill/>
          <a:ln>
            <a:noFill/>
          </a:ln>
          <a:extLst>
            <a:ext uri="{53640926-AAD7-44D8-BBD7-CCE9431645EC}">
              <a14:shadowObscured xmlns:a14="http://schemas.microsoft.com/office/drawing/2010/main"/>
            </a:ext>
          </a:extLst>
        </p:spPr>
      </p:pic>
      <p:sp>
        <p:nvSpPr>
          <p:cNvPr id="11" name="Rectángulo 10"/>
          <p:cNvSpPr/>
          <p:nvPr/>
        </p:nvSpPr>
        <p:spPr>
          <a:xfrm>
            <a:off x="7436223" y="4370295"/>
            <a:ext cx="3755517" cy="1886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descr="C:\Users\SAMSUNG\AppData\Local\Microsoft\Windows\Temporary Internet Files\Content.Word\Screenshot_2017-07-02-15-49-47.png"/>
          <p:cNvPicPr/>
          <p:nvPr/>
        </p:nvPicPr>
        <p:blipFill rotWithShape="1">
          <a:blip r:embed="rId4" cstate="print">
            <a:extLst>
              <a:ext uri="{28A0092B-C50C-407E-A947-70E740481C1C}">
                <a14:useLocalDpi xmlns:a14="http://schemas.microsoft.com/office/drawing/2010/main" val="0"/>
              </a:ext>
            </a:extLst>
          </a:blip>
          <a:srcRect t="33016" b="16958"/>
          <a:stretch/>
        </p:blipFill>
        <p:spPr bwMode="auto">
          <a:xfrm>
            <a:off x="7995112" y="4596857"/>
            <a:ext cx="1846729" cy="12257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844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11380" y="1468192"/>
            <a:ext cx="7160654" cy="2717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dirty="0" smtClean="0">
                <a:latin typeface="Times New Roman" panose="02020603050405020304" pitchFamily="18" charset="0"/>
                <a:cs typeface="Times New Roman" panose="02020603050405020304" pitchFamily="18" charset="0"/>
              </a:rPr>
              <a:t>Clasificación</a:t>
            </a:r>
            <a:r>
              <a:rPr lang="es-ES" dirty="0" smtClean="0"/>
              <a:t> </a:t>
            </a:r>
            <a:endParaRPr lang="es-ES" dirty="0"/>
          </a:p>
        </p:txBody>
      </p:sp>
    </p:spTree>
    <p:extLst>
      <p:ext uri="{BB962C8B-B14F-4D97-AF65-F5344CB8AC3E}">
        <p14:creationId xmlns:p14="http://schemas.microsoft.com/office/powerpoint/2010/main" val="3691407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0"/>
            <a:ext cx="9404723" cy="1853248"/>
          </a:xfrm>
        </p:spPr>
        <p:txBody>
          <a:bodyPr/>
          <a:lstStyle/>
          <a:p>
            <a:r>
              <a:rPr lang="es-ES" dirty="0" smtClean="0"/>
              <a:t>TIPOS DE PIE PLANO</a:t>
            </a:r>
            <a:endParaRPr lang="es-ES" dirty="0"/>
          </a:p>
        </p:txBody>
      </p:sp>
      <p:sp>
        <p:nvSpPr>
          <p:cNvPr id="3" name="Marcador de contenido 2"/>
          <p:cNvSpPr>
            <a:spLocks noGrp="1"/>
          </p:cNvSpPr>
          <p:nvPr>
            <p:ph sz="half" idx="1"/>
          </p:nvPr>
        </p:nvSpPr>
        <p:spPr>
          <a:xfrm>
            <a:off x="321972" y="1300767"/>
            <a:ext cx="5177679" cy="4955572"/>
          </a:xfrm>
        </p:spPr>
        <p:txBody>
          <a:bodyPr/>
          <a:lstStyle/>
          <a:p>
            <a:r>
              <a:rPr lang="es-ES" u="sng" dirty="0" smtClean="0"/>
              <a:t>Pie plano Flexible</a:t>
            </a:r>
            <a:r>
              <a:rPr lang="es-ES" dirty="0" smtClean="0"/>
              <a:t>: Es el tipo mas común, se presenta cuando la persona cuenta con arco una vez que el pie no se encuentra apoyado en el suelo, pero que al momento de pisar el mismo se aplana, quedando por completo sin bóveda plantar. Se presenta durante la infancia y a medida que pacen los años pueden ocasionar inflamación en  los tendones.</a:t>
            </a:r>
          </a:p>
          <a:p>
            <a:r>
              <a:rPr lang="es-ES" u="sng" dirty="0" smtClean="0"/>
              <a:t>Pie plano rígido</a:t>
            </a:r>
            <a:r>
              <a:rPr lang="es-ES" dirty="0" smtClean="0"/>
              <a:t>: Se trata de aquel caso en la que no hay arco plantar ni con el pie apoyado en el suelo ni tampoco cuando el mismo se levanta. Se produce por un </a:t>
            </a:r>
            <a:r>
              <a:rPr lang="es-ES" dirty="0" err="1" smtClean="0"/>
              <a:t>union</a:t>
            </a:r>
            <a:r>
              <a:rPr lang="es-ES" dirty="0" smtClean="0"/>
              <a:t> anormal de los huesos del pie, lo que puede conducir a un pie plano doloroso.</a:t>
            </a:r>
            <a:endParaRPr lang="es-ES" dirty="0"/>
          </a:p>
        </p:txBody>
      </p:sp>
      <p:sp>
        <p:nvSpPr>
          <p:cNvPr id="5" name="Elipse 4"/>
          <p:cNvSpPr/>
          <p:nvPr/>
        </p:nvSpPr>
        <p:spPr>
          <a:xfrm>
            <a:off x="6992470" y="0"/>
            <a:ext cx="4948517" cy="314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6992471" y="3384176"/>
            <a:ext cx="4948516" cy="3312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descr="C:\Users\SAMSUNG\AppData\Local\Microsoft\Windows\Temporary Internet Files\Content.Word\Screenshot_2017-07-02-15-49-47.png"/>
          <p:cNvPicPr/>
          <p:nvPr/>
        </p:nvPicPr>
        <p:blipFill rotWithShape="1">
          <a:blip r:embed="rId2">
            <a:extLst>
              <a:ext uri="{28A0092B-C50C-407E-A947-70E740481C1C}">
                <a14:useLocalDpi xmlns:a14="http://schemas.microsoft.com/office/drawing/2010/main" val="0"/>
              </a:ext>
            </a:extLst>
          </a:blip>
          <a:srcRect t="33016" b="16958"/>
          <a:stretch/>
        </p:blipFill>
        <p:spPr bwMode="auto">
          <a:xfrm>
            <a:off x="8350622" y="4068951"/>
            <a:ext cx="2478741" cy="2187388"/>
          </a:xfrm>
          <a:prstGeom prst="rect">
            <a:avLst/>
          </a:prstGeom>
          <a:noFill/>
          <a:ln>
            <a:noFill/>
          </a:ln>
          <a:extLst>
            <a:ext uri="{53640926-AAD7-44D8-BBD7-CCE9431645EC}">
              <a14:shadowObscured xmlns:a14="http://schemas.microsoft.com/office/drawing/2010/main"/>
            </a:ext>
          </a:extLst>
        </p:spPr>
      </p:pic>
      <p:pic>
        <p:nvPicPr>
          <p:cNvPr id="8" name="Imagen 7" descr="C:\Users\SAMSUNG\AppData\Local\Microsoft\Windows\Temporary Internet Files\Content.Word\Screenshot_2017-07-02-16-16-18.png"/>
          <p:cNvPicPr/>
          <p:nvPr/>
        </p:nvPicPr>
        <p:blipFill rotWithShape="1">
          <a:blip r:embed="rId3">
            <a:extLst>
              <a:ext uri="{28A0092B-C50C-407E-A947-70E740481C1C}">
                <a14:useLocalDpi xmlns:a14="http://schemas.microsoft.com/office/drawing/2010/main" val="0"/>
              </a:ext>
            </a:extLst>
          </a:blip>
          <a:srcRect t="22262" b="10705"/>
          <a:stretch/>
        </p:blipFill>
        <p:spPr bwMode="auto">
          <a:xfrm>
            <a:off x="8260973" y="591671"/>
            <a:ext cx="2568390" cy="22452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846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p:txBody>
          <a:bodyPr/>
          <a:lstStyle/>
          <a:p>
            <a:r>
              <a:rPr lang="es-ES" dirty="0" smtClean="0"/>
              <a:t>Grado I: Es una condición entre normal y pie plano.</a:t>
            </a:r>
          </a:p>
          <a:p>
            <a:r>
              <a:rPr lang="es-ES" dirty="0"/>
              <a:t>Grado II: Se trata de un pie plano hay aplanamiento de la bóveda plantar .</a:t>
            </a:r>
          </a:p>
          <a:p>
            <a:r>
              <a:rPr lang="es-ES" dirty="0" smtClean="0"/>
              <a:t>Grado III: Se trata de un pie plano mas intenso, la parte anterior soporta una sobrecarga como consecuencia se desvía hacia el lado lateral en valgo.</a:t>
            </a:r>
          </a:p>
          <a:p>
            <a:r>
              <a:rPr lang="es-ES" dirty="0" smtClean="0"/>
              <a:t>Grado IV: Es la condición mas grave del pie plano, el valgo del calcáneo, es mas intenso.</a:t>
            </a:r>
            <a:endParaRPr lang="es-ES" dirty="0"/>
          </a:p>
        </p:txBody>
      </p:sp>
      <p:sp>
        <p:nvSpPr>
          <p:cNvPr id="6" name="Rectángulo 5"/>
          <p:cNvSpPr/>
          <p:nvPr/>
        </p:nvSpPr>
        <p:spPr>
          <a:xfrm>
            <a:off x="646110" y="452719"/>
            <a:ext cx="3101642" cy="1400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Dentro de la clasificación también se clasifica por  grados.</a:t>
            </a:r>
            <a:endParaRPr lang="es-ES" dirty="0"/>
          </a:p>
        </p:txBody>
      </p:sp>
      <p:sp>
        <p:nvSpPr>
          <p:cNvPr id="7" name="Flecha derecha 6"/>
          <p:cNvSpPr/>
          <p:nvPr/>
        </p:nvSpPr>
        <p:spPr>
          <a:xfrm>
            <a:off x="5061396" y="669701"/>
            <a:ext cx="1481071" cy="85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7263685" y="452719"/>
            <a:ext cx="2787149" cy="1400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Grados de pie plano</a:t>
            </a:r>
            <a:endParaRPr lang="es-ES" dirty="0"/>
          </a:p>
        </p:txBody>
      </p:sp>
      <p:pic>
        <p:nvPicPr>
          <p:cNvPr id="10" name="Marcador de contenido 9" descr="C:\Users\SAMSUNG\AppData\Local\Microsoft\Windows\Temporary Internet Files\Content.Word\Screenshot_2017-07-03-20-47-05.png"/>
          <p:cNvPicPr>
            <a:picLocks noGrp="1"/>
          </p:cNvPicPr>
          <p:nvPr>
            <p:ph sz="half" idx="2"/>
          </p:nvPr>
        </p:nvPicPr>
        <p:blipFill rotWithShape="1">
          <a:blip r:embed="rId2">
            <a:extLst>
              <a:ext uri="{28A0092B-C50C-407E-A947-70E740481C1C}">
                <a14:useLocalDpi xmlns:a14="http://schemas.microsoft.com/office/drawing/2010/main" val="0"/>
              </a:ext>
            </a:extLst>
          </a:blip>
          <a:srcRect t="10750" b="6750"/>
          <a:stretch/>
        </p:blipFill>
        <p:spPr bwMode="auto">
          <a:xfrm>
            <a:off x="6325105" y="2055813"/>
            <a:ext cx="3874963" cy="4200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1309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S" dirty="0" smtClean="0"/>
              <a:t>SINTOMAS </a:t>
            </a:r>
            <a:endParaRPr lang="es-ES" dirty="0"/>
          </a:p>
        </p:txBody>
      </p:sp>
      <p:sp>
        <p:nvSpPr>
          <p:cNvPr id="16" name="Marcador de texto 15"/>
          <p:cNvSpPr>
            <a:spLocks noGrp="1"/>
          </p:cNvSpPr>
          <p:nvPr>
            <p:ph type="body" idx="1"/>
          </p:nvPr>
        </p:nvSpPr>
        <p:spPr/>
        <p:txBody>
          <a:bodyPr/>
          <a:lstStyle/>
          <a:p>
            <a:r>
              <a:rPr lang="es-ES" dirty="0" smtClean="0"/>
              <a:t>Dolor, sensibilidad o calambres en el pie</a:t>
            </a:r>
            <a:endParaRPr lang="es-ES" dirty="0"/>
          </a:p>
        </p:txBody>
      </p:sp>
      <p:sp>
        <p:nvSpPr>
          <p:cNvPr id="19" name="Marcador de texto 18"/>
          <p:cNvSpPr>
            <a:spLocks noGrp="1"/>
          </p:cNvSpPr>
          <p:nvPr>
            <p:ph type="body" sz="half" idx="15"/>
          </p:nvPr>
        </p:nvSpPr>
        <p:spPr/>
        <p:txBody>
          <a:bodyPr/>
          <a:lstStyle/>
          <a:p>
            <a:endParaRPr lang="es-ES" dirty="0"/>
          </a:p>
        </p:txBody>
      </p:sp>
      <p:sp>
        <p:nvSpPr>
          <p:cNvPr id="17" name="Marcador de texto 16"/>
          <p:cNvSpPr>
            <a:spLocks noGrp="1"/>
          </p:cNvSpPr>
          <p:nvPr>
            <p:ph type="body" sz="quarter" idx="3"/>
          </p:nvPr>
        </p:nvSpPr>
        <p:spPr/>
        <p:txBody>
          <a:bodyPr/>
          <a:lstStyle/>
          <a:p>
            <a:r>
              <a:rPr lang="es-ES" dirty="0" smtClean="0"/>
              <a:t>Dificultad para realizar actividades físicas</a:t>
            </a:r>
            <a:endParaRPr lang="es-ES" dirty="0"/>
          </a:p>
        </p:txBody>
      </p:sp>
      <p:sp>
        <p:nvSpPr>
          <p:cNvPr id="20" name="Marcador de texto 19"/>
          <p:cNvSpPr>
            <a:spLocks noGrp="1"/>
          </p:cNvSpPr>
          <p:nvPr>
            <p:ph type="body" sz="half" idx="16"/>
          </p:nvPr>
        </p:nvSpPr>
        <p:spPr/>
        <p:txBody>
          <a:bodyPr/>
          <a:lstStyle/>
          <a:p>
            <a:endParaRPr lang="es-ES" dirty="0"/>
          </a:p>
        </p:txBody>
      </p:sp>
      <p:sp>
        <p:nvSpPr>
          <p:cNvPr id="18" name="Marcador de texto 17"/>
          <p:cNvSpPr>
            <a:spLocks noGrp="1"/>
          </p:cNvSpPr>
          <p:nvPr>
            <p:ph type="body" sz="quarter" idx="13"/>
          </p:nvPr>
        </p:nvSpPr>
        <p:spPr/>
        <p:txBody>
          <a:bodyPr/>
          <a:lstStyle/>
          <a:p>
            <a:r>
              <a:rPr lang="es-ES" dirty="0" smtClean="0"/>
              <a:t>Alteración de la postura.</a:t>
            </a:r>
            <a:endParaRPr lang="es-ES" dirty="0"/>
          </a:p>
        </p:txBody>
      </p:sp>
      <p:pic>
        <p:nvPicPr>
          <p:cNvPr id="9" name="Imagen 8" descr="C:\Users\SAMSUNG\AppData\Local\Microsoft\Windows\Temporary Internet Files\Content.Word\Screenshot_2017-07-02-15-52-29.png"/>
          <p:cNvPicPr/>
          <p:nvPr/>
        </p:nvPicPr>
        <p:blipFill rotWithShape="1">
          <a:blip r:embed="rId2">
            <a:extLst>
              <a:ext uri="{28A0092B-C50C-407E-A947-70E740481C1C}">
                <a14:useLocalDpi xmlns:a14="http://schemas.microsoft.com/office/drawing/2010/main" val="0"/>
              </a:ext>
            </a:extLst>
          </a:blip>
          <a:srcRect t="30015" b="26714"/>
          <a:stretch/>
        </p:blipFill>
        <p:spPr bwMode="auto">
          <a:xfrm>
            <a:off x="652463" y="2667000"/>
            <a:ext cx="2915843" cy="3589338"/>
          </a:xfrm>
          <a:prstGeom prst="rect">
            <a:avLst/>
          </a:prstGeom>
          <a:noFill/>
          <a:ln>
            <a:noFill/>
          </a:ln>
          <a:extLst>
            <a:ext uri="{53640926-AAD7-44D8-BBD7-CCE9431645EC}">
              <a14:shadowObscured xmlns:a14="http://schemas.microsoft.com/office/drawing/2010/main"/>
            </a:ext>
          </a:extLst>
        </p:spPr>
      </p:pic>
      <p:pic>
        <p:nvPicPr>
          <p:cNvPr id="10" name="Imagen 9" descr="C:\Users\SAMSUNG\AppData\Local\Microsoft\Windows\Temporary Internet Files\Content.Word\Screenshot_2017-07-02-15-58-02.png"/>
          <p:cNvPicPr/>
          <p:nvPr/>
        </p:nvPicPr>
        <p:blipFill rotWithShape="1">
          <a:blip r:embed="rId3">
            <a:extLst>
              <a:ext uri="{28A0092B-C50C-407E-A947-70E740481C1C}">
                <a14:useLocalDpi xmlns:a14="http://schemas.microsoft.com/office/drawing/2010/main" val="0"/>
              </a:ext>
            </a:extLst>
          </a:blip>
          <a:srcRect t="31266" b="26463"/>
          <a:stretch/>
        </p:blipFill>
        <p:spPr bwMode="auto">
          <a:xfrm>
            <a:off x="3873106" y="2667000"/>
            <a:ext cx="2946794" cy="3589338"/>
          </a:xfrm>
          <a:prstGeom prst="rect">
            <a:avLst/>
          </a:prstGeom>
          <a:noFill/>
          <a:ln>
            <a:noFill/>
          </a:ln>
          <a:extLst>
            <a:ext uri="{53640926-AAD7-44D8-BBD7-CCE9431645EC}">
              <a14:shadowObscured xmlns:a14="http://schemas.microsoft.com/office/drawing/2010/main"/>
            </a:ext>
          </a:extLst>
        </p:spPr>
      </p:pic>
      <p:pic>
        <p:nvPicPr>
          <p:cNvPr id="13" name="Imagen 12" descr="C:\Users\SAMSUNG\AppData\Local\Microsoft\Windows\Temporary Internet Files\Content.Word\Screenshot_2017-07-02-15-55-08.png"/>
          <p:cNvPicPr/>
          <p:nvPr/>
        </p:nvPicPr>
        <p:blipFill rotWithShape="1">
          <a:blip r:embed="rId4">
            <a:extLst>
              <a:ext uri="{28A0092B-C50C-407E-A947-70E740481C1C}">
                <a14:useLocalDpi xmlns:a14="http://schemas.microsoft.com/office/drawing/2010/main" val="0"/>
              </a:ext>
            </a:extLst>
          </a:blip>
          <a:srcRect t="42521" b="36718"/>
          <a:stretch/>
        </p:blipFill>
        <p:spPr bwMode="auto">
          <a:xfrm>
            <a:off x="7250804" y="2685414"/>
            <a:ext cx="3013658" cy="26906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2643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 dirty="0" smtClean="0"/>
              <a:t>DIAGNOSTICO</a:t>
            </a:r>
            <a:endParaRPr lang="es-ES" dirty="0"/>
          </a:p>
        </p:txBody>
      </p:sp>
      <p:sp>
        <p:nvSpPr>
          <p:cNvPr id="12" name="Marcador de contenido 11"/>
          <p:cNvSpPr>
            <a:spLocks noGrp="1"/>
          </p:cNvSpPr>
          <p:nvPr>
            <p:ph sz="half" idx="1"/>
          </p:nvPr>
        </p:nvSpPr>
        <p:spPr>
          <a:xfrm>
            <a:off x="257578" y="1249251"/>
            <a:ext cx="5242074" cy="5007087"/>
          </a:xfrm>
        </p:spPr>
        <p:txBody>
          <a:bodyPr/>
          <a:lstStyle/>
          <a:p>
            <a:pPr>
              <a:buFont typeface="Wingdings" panose="05000000000000000000" pitchFamily="2" charset="2"/>
              <a:buChar char="q"/>
            </a:pPr>
            <a:r>
              <a:rPr lang="es-ES" dirty="0" smtClean="0"/>
              <a:t>Signo de demasiados dedos: Colocado al paciente de espaldas, en bipedestación y con las piernas juntas y observaremos como se ven mas dedos al lado externo, a mas deformidad mas dedos serán evidentes en el lado afecto.</a:t>
            </a:r>
          </a:p>
          <a:p>
            <a:pPr>
              <a:buFont typeface="Wingdings" panose="05000000000000000000" pitchFamily="2" charset="2"/>
              <a:buChar char="q"/>
            </a:pPr>
            <a:r>
              <a:rPr lang="es-ES" dirty="0" smtClean="0"/>
              <a:t>La </a:t>
            </a:r>
            <a:r>
              <a:rPr lang="es-ES" dirty="0" err="1" smtClean="0"/>
              <a:t>Plantoscopia</a:t>
            </a:r>
            <a:r>
              <a:rPr lang="es-ES" dirty="0" smtClean="0"/>
              <a:t>: Cosiste en e evaluación del apoyo del pie, debiendo observar el arco longitudinal, el aliñamiento,  del retropié, la presencia del valgo, en el medio pie puede despegarse el borde externo del pie.</a:t>
            </a:r>
          </a:p>
          <a:p>
            <a:pPr>
              <a:buFont typeface="Wingdings" panose="05000000000000000000" pitchFamily="2" charset="2"/>
              <a:buChar char="q"/>
            </a:pPr>
            <a:r>
              <a:rPr lang="es-ES" dirty="0" smtClean="0"/>
              <a:t>La plantigrafia: Consiste en imprimir  la huella del pie entintado , permite ubicar zonas de apoyo excesivo también nos sirve para diseñar  plantillas.</a:t>
            </a:r>
          </a:p>
        </p:txBody>
      </p:sp>
      <p:sp>
        <p:nvSpPr>
          <p:cNvPr id="14" name="Elipse 13"/>
          <p:cNvSpPr/>
          <p:nvPr/>
        </p:nvSpPr>
        <p:spPr>
          <a:xfrm>
            <a:off x="6362162" y="115910"/>
            <a:ext cx="4816699" cy="2240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p:cNvSpPr/>
          <p:nvPr/>
        </p:nvSpPr>
        <p:spPr>
          <a:xfrm>
            <a:off x="6503830" y="2356834"/>
            <a:ext cx="4906851" cy="2099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p:cNvSpPr/>
          <p:nvPr/>
        </p:nvSpPr>
        <p:spPr>
          <a:xfrm>
            <a:off x="6362162" y="4649273"/>
            <a:ext cx="4816699" cy="2073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descr="C:\Users\SAMSUNG\AppData\Local\Microsoft\Windows\Temporary Internet Files\Content.Word\Screenshot_2017-07-02-16-08-18.png"/>
          <p:cNvPicPr/>
          <p:nvPr/>
        </p:nvPicPr>
        <p:blipFill rotWithShape="1">
          <a:blip r:embed="rId2">
            <a:extLst>
              <a:ext uri="{28A0092B-C50C-407E-A947-70E740481C1C}">
                <a14:useLocalDpi xmlns:a14="http://schemas.microsoft.com/office/drawing/2010/main" val="0"/>
              </a:ext>
            </a:extLst>
          </a:blip>
          <a:srcRect t="27263" b="12956"/>
          <a:stretch/>
        </p:blipFill>
        <p:spPr bwMode="auto">
          <a:xfrm>
            <a:off x="7760592" y="4790940"/>
            <a:ext cx="2019838" cy="1906073"/>
          </a:xfrm>
          <a:prstGeom prst="rect">
            <a:avLst/>
          </a:prstGeom>
          <a:noFill/>
          <a:ln>
            <a:noFill/>
          </a:ln>
          <a:extLst>
            <a:ext uri="{53640926-AAD7-44D8-BBD7-CCE9431645EC}">
              <a14:shadowObscured xmlns:a14="http://schemas.microsoft.com/office/drawing/2010/main"/>
            </a:ext>
          </a:extLst>
        </p:spPr>
      </p:pic>
      <p:pic>
        <p:nvPicPr>
          <p:cNvPr id="19" name="Imagen 18" descr="C:\Users\SAMSUNG\AppData\Local\Microsoft\Windows\Temporary Internet Files\Content.Word\Screenshot_2017-07-02-16-07-23.png"/>
          <p:cNvPicPr/>
          <p:nvPr/>
        </p:nvPicPr>
        <p:blipFill rotWithShape="1">
          <a:blip r:embed="rId3">
            <a:extLst>
              <a:ext uri="{28A0092B-C50C-407E-A947-70E740481C1C}">
                <a14:useLocalDpi xmlns:a14="http://schemas.microsoft.com/office/drawing/2010/main" val="0"/>
              </a:ext>
            </a:extLst>
          </a:blip>
          <a:srcRect t="31515" b="15958"/>
          <a:stretch/>
        </p:blipFill>
        <p:spPr bwMode="auto">
          <a:xfrm>
            <a:off x="7760593" y="2550017"/>
            <a:ext cx="2019838" cy="1734971"/>
          </a:xfrm>
          <a:prstGeom prst="rect">
            <a:avLst/>
          </a:prstGeom>
          <a:noFill/>
          <a:ln>
            <a:noFill/>
          </a:ln>
          <a:extLst>
            <a:ext uri="{53640926-AAD7-44D8-BBD7-CCE9431645EC}">
              <a14:shadowObscured xmlns:a14="http://schemas.microsoft.com/office/drawing/2010/main"/>
            </a:ext>
          </a:extLst>
        </p:spPr>
      </p:pic>
      <p:pic>
        <p:nvPicPr>
          <p:cNvPr id="20" name="Imagen 19" descr="C:\Users\SAMSUNG\AppData\Local\Microsoft\Windows\Temporary Internet Files\Content.Word\Screenshot_2017-07-02-16-05-17.png"/>
          <p:cNvPicPr/>
          <p:nvPr/>
        </p:nvPicPr>
        <p:blipFill rotWithShape="1">
          <a:blip r:embed="rId4">
            <a:extLst>
              <a:ext uri="{28A0092B-C50C-407E-A947-70E740481C1C}">
                <a14:useLocalDpi xmlns:a14="http://schemas.microsoft.com/office/drawing/2010/main" val="0"/>
              </a:ext>
            </a:extLst>
          </a:blip>
          <a:srcRect l="51878" t="42271" b="37218"/>
          <a:stretch/>
        </p:blipFill>
        <p:spPr bwMode="auto">
          <a:xfrm>
            <a:off x="7670440" y="429565"/>
            <a:ext cx="2200141" cy="1562100"/>
          </a:xfrm>
          <a:prstGeom prst="rect">
            <a:avLst/>
          </a:prstGeom>
          <a:noFill/>
          <a:ln>
            <a:noFill/>
          </a:ln>
          <a:extLst>
            <a:ext uri="{53640926-AAD7-44D8-BBD7-CCE9431645EC}">
              <a14:shadowObscured xmlns:a14="http://schemas.microsoft.com/office/drawing/2010/main"/>
            </a:ext>
          </a:extLst>
        </p:spPr>
      </p:pic>
      <p:sp>
        <p:nvSpPr>
          <p:cNvPr id="21" name="Flecha derecha 20"/>
          <p:cNvSpPr/>
          <p:nvPr/>
        </p:nvSpPr>
        <p:spPr>
          <a:xfrm rot="19891203">
            <a:off x="5555999" y="15716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erecha 21"/>
          <p:cNvSpPr/>
          <p:nvPr/>
        </p:nvSpPr>
        <p:spPr>
          <a:xfrm>
            <a:off x="5383754" y="30184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derecha 22"/>
          <p:cNvSpPr/>
          <p:nvPr/>
        </p:nvSpPr>
        <p:spPr>
          <a:xfrm rot="1701531">
            <a:off x="5177307" y="47909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39733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TRATAMIENTO </a:t>
            </a:r>
            <a:endParaRPr lang="es-ES" dirty="0"/>
          </a:p>
        </p:txBody>
      </p:sp>
      <p:sp>
        <p:nvSpPr>
          <p:cNvPr id="9" name="Marcador de texto 8"/>
          <p:cNvSpPr>
            <a:spLocks noGrp="1"/>
          </p:cNvSpPr>
          <p:nvPr>
            <p:ph type="body" sz="half" idx="15"/>
          </p:nvPr>
        </p:nvSpPr>
        <p:spPr/>
        <p:txBody>
          <a:bodyPr/>
          <a:lstStyle/>
          <a:p>
            <a:endParaRPr lang="es-ES" dirty="0"/>
          </a:p>
        </p:txBody>
      </p:sp>
      <p:sp>
        <p:nvSpPr>
          <p:cNvPr id="10" name="Marcador de texto 9"/>
          <p:cNvSpPr>
            <a:spLocks noGrp="1"/>
          </p:cNvSpPr>
          <p:nvPr>
            <p:ph type="body" sz="half" idx="16"/>
          </p:nvPr>
        </p:nvSpPr>
        <p:spPr/>
        <p:txBody>
          <a:bodyPr/>
          <a:lstStyle/>
          <a:p>
            <a:endParaRPr lang="es-ES" dirty="0"/>
          </a:p>
        </p:txBody>
      </p:sp>
      <p:sp>
        <p:nvSpPr>
          <p:cNvPr id="8" name="Marcador de texto 7"/>
          <p:cNvSpPr>
            <a:spLocks noGrp="1"/>
          </p:cNvSpPr>
          <p:nvPr>
            <p:ph type="body" sz="quarter" idx="13"/>
          </p:nvPr>
        </p:nvSpPr>
        <p:spPr/>
        <p:txBody>
          <a:bodyPr/>
          <a:lstStyle/>
          <a:p>
            <a:endParaRPr lang="es-ES" dirty="0"/>
          </a:p>
        </p:txBody>
      </p:sp>
      <p:sp>
        <p:nvSpPr>
          <p:cNvPr id="11" name="Marcador de texto 10"/>
          <p:cNvSpPr>
            <a:spLocks noGrp="1"/>
          </p:cNvSpPr>
          <p:nvPr>
            <p:ph type="body" sz="half" idx="17"/>
          </p:nvPr>
        </p:nvSpPr>
        <p:spPr/>
        <p:txBody>
          <a:bodyPr/>
          <a:lstStyle/>
          <a:p>
            <a:endParaRPr lang="es-ES" dirty="0"/>
          </a:p>
        </p:txBody>
      </p:sp>
      <p:sp>
        <p:nvSpPr>
          <p:cNvPr id="12" name="Rectángulo 11"/>
          <p:cNvSpPr/>
          <p:nvPr/>
        </p:nvSpPr>
        <p:spPr>
          <a:xfrm>
            <a:off x="652463" y="1352282"/>
            <a:ext cx="2926395" cy="120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Rodar y agarrar objetos con los dedos de los pies para fortalecer la zona.</a:t>
            </a:r>
            <a:endParaRPr lang="es-ES" dirty="0"/>
          </a:p>
        </p:txBody>
      </p:sp>
      <p:sp>
        <p:nvSpPr>
          <p:cNvPr id="13" name="Rectángulo 12"/>
          <p:cNvSpPr/>
          <p:nvPr/>
        </p:nvSpPr>
        <p:spPr>
          <a:xfrm>
            <a:off x="3883658" y="1352282"/>
            <a:ext cx="2936241" cy="120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Coger canicas con  los dedos de los pies y trasladar de un lado a otro.</a:t>
            </a:r>
            <a:endParaRPr lang="es-ES" dirty="0"/>
          </a:p>
        </p:txBody>
      </p:sp>
      <p:sp>
        <p:nvSpPr>
          <p:cNvPr id="14" name="Rectángulo 13"/>
          <p:cNvSpPr/>
          <p:nvPr/>
        </p:nvSpPr>
        <p:spPr>
          <a:xfrm>
            <a:off x="7124699" y="1352282"/>
            <a:ext cx="2926135" cy="120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Arrugar y coger la tolla con los dedos de los pies.</a:t>
            </a:r>
            <a:endParaRPr lang="es-ES" dirty="0"/>
          </a:p>
        </p:txBody>
      </p:sp>
      <p:pic>
        <p:nvPicPr>
          <p:cNvPr id="15" name="Imagen 14" descr="C:\Users\SAMSUNG\AppData\Local\Microsoft\Windows\Temporary Internet Files\Content.Word\Screenshot_2017-07-02-16-12-01.png"/>
          <p:cNvPicPr/>
          <p:nvPr/>
        </p:nvPicPr>
        <p:blipFill rotWithShape="1">
          <a:blip r:embed="rId2">
            <a:extLst>
              <a:ext uri="{28A0092B-C50C-407E-A947-70E740481C1C}">
                <a14:useLocalDpi xmlns:a14="http://schemas.microsoft.com/office/drawing/2010/main" val="0"/>
              </a:ext>
            </a:extLst>
          </a:blip>
          <a:srcRect t="32767" b="27714"/>
          <a:stretch/>
        </p:blipFill>
        <p:spPr bwMode="auto">
          <a:xfrm>
            <a:off x="3873106" y="2667000"/>
            <a:ext cx="2946793" cy="3682284"/>
          </a:xfrm>
          <a:prstGeom prst="rect">
            <a:avLst/>
          </a:prstGeom>
          <a:noFill/>
          <a:ln>
            <a:noFill/>
          </a:ln>
          <a:extLst>
            <a:ext uri="{53640926-AAD7-44D8-BBD7-CCE9431645EC}">
              <a14:shadowObscured xmlns:a14="http://schemas.microsoft.com/office/drawing/2010/main"/>
            </a:ext>
          </a:extLst>
        </p:spPr>
      </p:pic>
      <p:pic>
        <p:nvPicPr>
          <p:cNvPr id="16" name="Imagen 15" descr="C:\Users\SAMSUNG\AppData\Local\Microsoft\Windows\Temporary Internet Files\Content.Word\Screenshot_2017-07-02-16-14-09.png"/>
          <p:cNvPicPr/>
          <p:nvPr/>
        </p:nvPicPr>
        <p:blipFill rotWithShape="1">
          <a:blip r:embed="rId3">
            <a:extLst>
              <a:ext uri="{28A0092B-C50C-407E-A947-70E740481C1C}">
                <a14:useLocalDpi xmlns:a14="http://schemas.microsoft.com/office/drawing/2010/main" val="0"/>
              </a:ext>
            </a:extLst>
          </a:blip>
          <a:srcRect t="36268" b="19460"/>
          <a:stretch/>
        </p:blipFill>
        <p:spPr bwMode="auto">
          <a:xfrm>
            <a:off x="7124699" y="2685414"/>
            <a:ext cx="2926134" cy="3663870"/>
          </a:xfrm>
          <a:prstGeom prst="rect">
            <a:avLst/>
          </a:prstGeom>
          <a:noFill/>
          <a:ln>
            <a:noFill/>
          </a:ln>
          <a:extLst>
            <a:ext uri="{53640926-AAD7-44D8-BBD7-CCE9431645EC}">
              <a14:shadowObscured xmlns:a14="http://schemas.microsoft.com/office/drawing/2010/main"/>
            </a:ext>
          </a:extLst>
        </p:spPr>
      </p:pic>
      <p:pic>
        <p:nvPicPr>
          <p:cNvPr id="17" name="Imagen 16" descr="C:\Users\SAMSUNG\AppData\Local\Microsoft\Windows\Temporary Internet Files\Content.Word\Screenshot_2017-07-02-16-10-24.png"/>
          <p:cNvPicPr/>
          <p:nvPr/>
        </p:nvPicPr>
        <p:blipFill rotWithShape="1">
          <a:blip r:embed="rId4">
            <a:extLst>
              <a:ext uri="{28A0092B-C50C-407E-A947-70E740481C1C}">
                <a14:useLocalDpi xmlns:a14="http://schemas.microsoft.com/office/drawing/2010/main" val="0"/>
              </a:ext>
            </a:extLst>
          </a:blip>
          <a:srcRect t="32016" b="27714"/>
          <a:stretch/>
        </p:blipFill>
        <p:spPr bwMode="auto">
          <a:xfrm>
            <a:off x="646111" y="2667000"/>
            <a:ext cx="2932747" cy="3589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029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1035</TotalTime>
  <Words>620</Words>
  <Application>Microsoft Office PowerPoint</Application>
  <PresentationFormat>Panorámica</PresentationFormat>
  <Paragraphs>38</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Algerian</vt:lpstr>
      <vt:lpstr>Arial</vt:lpstr>
      <vt:lpstr>Century Gothic</vt:lpstr>
      <vt:lpstr>Times New Roman</vt:lpstr>
      <vt:lpstr>Wingdings</vt:lpstr>
      <vt:lpstr>Wingdings 3</vt:lpstr>
      <vt:lpstr>Ion</vt:lpstr>
      <vt:lpstr>PIE  PLANO</vt:lpstr>
      <vt:lpstr>DEFINICION.</vt:lpstr>
      <vt:lpstr>CAUSAS</vt:lpstr>
      <vt:lpstr>Presentación de PowerPoint</vt:lpstr>
      <vt:lpstr>TIPOS DE PIE PLANO</vt:lpstr>
      <vt:lpstr>Presentación de PowerPoint</vt:lpstr>
      <vt:lpstr>SINTOMAS </vt:lpstr>
      <vt:lpstr>DIAGNOSTICO</vt:lpstr>
      <vt:lpstr>TRATAMIENTO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SAMSUNG</dc:creator>
  <cp:lastModifiedBy>INTEL DUAL</cp:lastModifiedBy>
  <cp:revision>59</cp:revision>
  <dcterms:created xsi:type="dcterms:W3CDTF">2017-07-02T13:47:07Z</dcterms:created>
  <dcterms:modified xsi:type="dcterms:W3CDTF">2017-08-16T17:57:18Z</dcterms:modified>
</cp:coreProperties>
</file>