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74" r:id="rId3"/>
    <p:sldId id="257" r:id="rId4"/>
    <p:sldId id="276" r:id="rId5"/>
    <p:sldId id="275" r:id="rId6"/>
    <p:sldId id="277" r:id="rId7"/>
    <p:sldId id="260" r:id="rId8"/>
    <p:sldId id="262" r:id="rId9"/>
    <p:sldId id="309" r:id="rId10"/>
    <p:sldId id="278" r:id="rId11"/>
    <p:sldId id="310" r:id="rId12"/>
    <p:sldId id="263" r:id="rId13"/>
    <p:sldId id="261" r:id="rId14"/>
    <p:sldId id="279" r:id="rId15"/>
    <p:sldId id="280" r:id="rId16"/>
    <p:sldId id="281" r:id="rId17"/>
    <p:sldId id="287" r:id="rId18"/>
    <p:sldId id="288" r:id="rId19"/>
    <p:sldId id="289" r:id="rId20"/>
    <p:sldId id="290" r:id="rId21"/>
    <p:sldId id="291" r:id="rId22"/>
    <p:sldId id="292" r:id="rId23"/>
    <p:sldId id="293" r:id="rId24"/>
    <p:sldId id="294" r:id="rId25"/>
    <p:sldId id="295" r:id="rId26"/>
    <p:sldId id="297" r:id="rId27"/>
    <p:sldId id="298" r:id="rId28"/>
    <p:sldId id="299" r:id="rId29"/>
    <p:sldId id="300" r:id="rId30"/>
    <p:sldId id="301" r:id="rId31"/>
    <p:sldId id="302" r:id="rId32"/>
    <p:sldId id="303" r:id="rId33"/>
    <p:sldId id="304" r:id="rId34"/>
    <p:sldId id="305" r:id="rId35"/>
    <p:sldId id="306" r:id="rId36"/>
    <p:sldId id="307" r:id="rId37"/>
    <p:sldId id="308" r:id="rId38"/>
    <p:sldId id="311"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96020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80722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7987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57608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35194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11824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92715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53670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21914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1126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7015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70743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35164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8841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79803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1/31/2024</a:t>
            </a:fld>
            <a:endParaRPr lang="en-US" dirty="0"/>
          </a:p>
        </p:txBody>
      </p:sp>
    </p:spTree>
    <p:extLst>
      <p:ext uri="{BB962C8B-B14F-4D97-AF65-F5344CB8AC3E}">
        <p14:creationId xmlns:p14="http://schemas.microsoft.com/office/powerpoint/2010/main" val="2632343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1/31/2024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8928914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significados.com/exclusion/" TargetMode="External"/><Relationship Id="rId2" Type="http://schemas.openxmlformats.org/officeDocument/2006/relationships/hyperlink" Target="https://bing.com/search?q=que+entendemos+por+exclusion" TargetMode="External"/><Relationship Id="rId1" Type="http://schemas.openxmlformats.org/officeDocument/2006/relationships/slideLayout" Target="../slideLayouts/slideLayout2.xml"/><Relationship Id="rId5" Type="http://schemas.openxmlformats.org/officeDocument/2006/relationships/hyperlink" Target="https://concepto.de/exclusion/" TargetMode="External"/><Relationship Id="rId4" Type="http://schemas.openxmlformats.org/officeDocument/2006/relationships/hyperlink" Target="https://definicion.edu.lat/significados/exclusion.ht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rearmiempresa.es/que-es-el-dropshipping.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bing.com/search?q=La+inclusi%c3%b3n+laboral+en+el+mundo+y+en+Bolivia+antecedentes&amp;qs=HS&amp;sk=HS3&amp;sc=7-0&amp;cvid=BEF150263AE74069A42792F9F8A4D3F8&amp;FORM=QBLH&amp;sp=4&amp;lq=0" TargetMode="External"/><Relationship Id="rId2" Type="http://schemas.openxmlformats.org/officeDocument/2006/relationships/hyperlink" Target="https://www.bing.com/search?q=prieras+inclusiones+laboraes+en+bolivia&amp;qs=HS&amp;sk=HS1&amp;sc=7-0&amp;cvid=BEF150263AE74069A42792F9F8A4D3F8&amp;FORM=QBLH&amp;sp=2&amp;lq=0" TargetMode="External"/><Relationship Id="rId1" Type="http://schemas.openxmlformats.org/officeDocument/2006/relationships/slideLayout" Target="../slideLayouts/slideLayout2.xml"/><Relationship Id="rId4" Type="http://schemas.openxmlformats.org/officeDocument/2006/relationships/hyperlink" Target="https://www.bing.com/search?q=tipos+de+inclusi%c3%b3n&amp;qs=HS&amp;sk=HS4&amp;sc=7-0&amp;cvid=BEF150263AE74069A42792F9F8A4D3F8&amp;FORM=QBLH&amp;sp=5&amp;lq=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07066" y="2404534"/>
            <a:ext cx="9679093" cy="1646302"/>
          </a:xfrm>
        </p:spPr>
        <p:txBody>
          <a:bodyPr>
            <a:normAutofit fontScale="90000"/>
          </a:bodyPr>
          <a:lstStyle/>
          <a:p>
            <a:pPr algn="l"/>
            <a:r>
              <a:rPr lang="es-BO" b="1" dirty="0" smtClean="0">
                <a:solidFill>
                  <a:schemeClr val="tx1"/>
                </a:solidFill>
              </a:rPr>
              <a:t>DISCAPACIDAD E </a:t>
            </a:r>
            <a:br>
              <a:rPr lang="es-BO" b="1" dirty="0" smtClean="0">
                <a:solidFill>
                  <a:schemeClr val="tx1"/>
                </a:solidFill>
              </a:rPr>
            </a:br>
            <a:r>
              <a:rPr lang="es-BO" b="1" dirty="0" smtClean="0">
                <a:solidFill>
                  <a:schemeClr val="tx1"/>
                </a:solidFill>
              </a:rPr>
              <a:t>INCLUSION LABORAL  EN BOLIVIA</a:t>
            </a:r>
            <a:endParaRPr lang="es-BO" b="1" dirty="0">
              <a:solidFill>
                <a:schemeClr val="tx1"/>
              </a:solidFill>
            </a:endParaRPr>
          </a:p>
        </p:txBody>
      </p:sp>
      <p:sp>
        <p:nvSpPr>
          <p:cNvPr id="3" name="Subtítulo 2"/>
          <p:cNvSpPr>
            <a:spLocks noGrp="1"/>
          </p:cNvSpPr>
          <p:nvPr>
            <p:ph type="subTitle" idx="1"/>
          </p:nvPr>
        </p:nvSpPr>
        <p:spPr>
          <a:xfrm>
            <a:off x="5506719" y="4050833"/>
            <a:ext cx="5902961" cy="1096899"/>
          </a:xfrm>
        </p:spPr>
        <p:txBody>
          <a:bodyPr>
            <a:noAutofit/>
          </a:bodyPr>
          <a:lstStyle/>
          <a:p>
            <a:pPr algn="r"/>
            <a:r>
              <a:rPr lang="es-BO" sz="2000" b="1" dirty="0" smtClean="0">
                <a:solidFill>
                  <a:schemeClr val="tx1"/>
                </a:solidFill>
              </a:rPr>
              <a:t>Facilitador :</a:t>
            </a:r>
          </a:p>
          <a:p>
            <a:r>
              <a:rPr lang="es-BO" sz="2000" b="1" dirty="0" smtClean="0">
                <a:solidFill>
                  <a:schemeClr val="tx1"/>
                </a:solidFill>
              </a:rPr>
              <a:t>Mgr. Javier mendoza Yáñez </a:t>
            </a:r>
          </a:p>
          <a:p>
            <a:pPr algn="r"/>
            <a:r>
              <a:rPr lang="es-BO" sz="2000" b="1" dirty="0" smtClean="0">
                <a:solidFill>
                  <a:schemeClr val="tx1"/>
                </a:solidFill>
              </a:rPr>
              <a:t>Director Fundación EIFODEC</a:t>
            </a:r>
            <a:endParaRPr lang="es-BO" sz="2000" b="1" dirty="0">
              <a:solidFill>
                <a:schemeClr val="tx1"/>
              </a:solidFill>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23680" y="904703"/>
            <a:ext cx="2845397" cy="2837102"/>
          </a:xfrm>
          <a:prstGeom prst="rect">
            <a:avLst/>
          </a:prstGeom>
        </p:spPr>
      </p:pic>
    </p:spTree>
    <p:extLst>
      <p:ext uri="{BB962C8B-B14F-4D97-AF65-F5344CB8AC3E}">
        <p14:creationId xmlns:p14="http://schemas.microsoft.com/office/powerpoint/2010/main" val="2096449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7999" y="548640"/>
            <a:ext cx="11369675" cy="5760720"/>
          </a:xfrm>
        </p:spPr>
        <p:txBody>
          <a:bodyPr>
            <a:normAutofit lnSpcReduction="10000"/>
          </a:bodyPr>
          <a:lstStyle/>
          <a:p>
            <a:pPr marL="0" indent="0">
              <a:buNone/>
            </a:pPr>
            <a:r>
              <a:rPr lang="es-ES" dirty="0"/>
              <a:t> </a:t>
            </a:r>
            <a:r>
              <a:rPr lang="es-ES" sz="1900" b="1" dirty="0"/>
              <a:t>La Ley Nº 977 (2017), Ley de Inserción Laboral y de Ayuda Económica para Personas con Discapacidad, en su Art. 2, Parágrafo I, dispone</a:t>
            </a:r>
            <a:r>
              <a:rPr lang="es-ES" sz="1900" b="1" dirty="0" smtClean="0"/>
              <a:t>:</a:t>
            </a:r>
          </a:p>
          <a:p>
            <a:pPr marL="0" indent="0">
              <a:buNone/>
            </a:pPr>
            <a:endParaRPr lang="es-ES" dirty="0" smtClean="0"/>
          </a:p>
          <a:p>
            <a:pPr marL="0" indent="0">
              <a:buNone/>
            </a:pPr>
            <a:r>
              <a:rPr lang="es-ES" dirty="0" smtClean="0"/>
              <a:t>“</a:t>
            </a:r>
            <a:r>
              <a:rPr lang="es-ES" dirty="0"/>
              <a:t>Todas las instituciones del sector público que comprenden los Órganos del Estado Plurinacional, instituciones que ejercen funciones de control, de defensa de la sociedad y del Estado, gobiernos autónomos departamentales, regionales, municipales e indígena originario campesinos, universidades públicas, empresas públicas, instituciones financieras bancarias y no bancarias, </a:t>
            </a:r>
            <a:r>
              <a:rPr lang="es-ES" dirty="0" smtClean="0"/>
              <a:t>instituciones </a:t>
            </a:r>
            <a:r>
              <a:rPr lang="es-ES" dirty="0"/>
              <a:t>públicas de seguridad social y todas aquellas personas naturales y jurídicas que perciban, generen y/o administren recursos públicos, tienen la obligación de </a:t>
            </a:r>
            <a:r>
              <a:rPr lang="es-ES" dirty="0" smtClean="0"/>
              <a:t>insertar laboralmente </a:t>
            </a:r>
            <a:r>
              <a:rPr lang="es-ES" dirty="0"/>
              <a:t>a personas con discapacidad, a la madre o al padre, cónyuge, tutora o tutor que se encuentre a cargo de una o más personas con discapacidad menores de dieciocho (18) años </a:t>
            </a:r>
            <a:r>
              <a:rPr lang="es-ES" dirty="0" smtClean="0"/>
              <a:t>o con </a:t>
            </a:r>
            <a:r>
              <a:rPr lang="es-ES" dirty="0"/>
              <a:t>discapacidad grave o muy grave, en un porcentaje no menor al cuatro por ciento (4%) de su personal.</a:t>
            </a:r>
          </a:p>
          <a:p>
            <a:pPr marL="0" indent="0">
              <a:buNone/>
            </a:pPr>
            <a:endParaRPr lang="es-ES" dirty="0" smtClean="0"/>
          </a:p>
          <a:p>
            <a:pPr marL="0" indent="0">
              <a:buNone/>
            </a:pPr>
            <a:r>
              <a:rPr lang="es-ES" dirty="0" smtClean="0"/>
              <a:t>En </a:t>
            </a:r>
            <a:r>
              <a:rPr lang="es-ES" dirty="0"/>
              <a:t>el mismo porcentaje, están obligados a aplicar las Fuerzas Armadas y la Policía Boliviana. respecto a su personal administrativo. El sector privado, que desarrollen cualquier actividad </a:t>
            </a:r>
            <a:r>
              <a:rPr lang="es-ES" dirty="0" smtClean="0"/>
              <a:t>en el </a:t>
            </a:r>
            <a:r>
              <a:rPr lang="es-ES" dirty="0"/>
              <a:t>territorio nacional, tiene la obligación de insertar laboralmente a personas con discapacidad, a la madre o al padre, cónyuge, tutora o tutor que se encuentre a cargo de una o más </a:t>
            </a:r>
            <a:r>
              <a:rPr lang="es-ES" dirty="0" smtClean="0"/>
              <a:t>personas con </a:t>
            </a:r>
            <a:r>
              <a:rPr lang="es-ES" dirty="0"/>
              <a:t>discapacidad menores de dieciocho (18) años o con discapacidad grave y muy grave, en un porcentaje no menor al dos por ciento (2%) de su personal</a:t>
            </a:r>
            <a:r>
              <a:rPr lang="es-ES" dirty="0" smtClean="0"/>
              <a:t>”.</a:t>
            </a:r>
          </a:p>
          <a:p>
            <a:pPr marL="0" indent="0">
              <a:buNone/>
            </a:pPr>
            <a:r>
              <a:rPr lang="es-ES" dirty="0" smtClean="0"/>
              <a:t>.</a:t>
            </a:r>
          </a:p>
          <a:p>
            <a:pPr marL="0" indent="0">
              <a:buNone/>
            </a:pPr>
            <a:endParaRPr lang="es-ES" dirty="0"/>
          </a:p>
          <a:p>
            <a:endParaRPr lang="es-BO" dirty="0"/>
          </a:p>
        </p:txBody>
      </p:sp>
    </p:spTree>
    <p:extLst>
      <p:ext uri="{BB962C8B-B14F-4D97-AF65-F5344CB8AC3E}">
        <p14:creationId xmlns:p14="http://schemas.microsoft.com/office/powerpoint/2010/main" val="1981700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95300"/>
            <a:ext cx="10619316" cy="1320800"/>
          </a:xfrm>
        </p:spPr>
        <p:txBody>
          <a:bodyPr/>
          <a:lstStyle/>
          <a:p>
            <a:r>
              <a:rPr lang="es-ES" sz="2000" b="1" dirty="0" smtClean="0">
                <a:solidFill>
                  <a:schemeClr val="tx1"/>
                </a:solidFill>
              </a:rPr>
              <a:t/>
            </a:r>
            <a:br>
              <a:rPr lang="es-ES" sz="2000" b="1" dirty="0" smtClean="0">
                <a:solidFill>
                  <a:schemeClr val="tx1"/>
                </a:solidFill>
              </a:rPr>
            </a:br>
            <a:r>
              <a:rPr lang="es-ES" sz="2000" b="1" dirty="0" smtClean="0">
                <a:solidFill>
                  <a:schemeClr val="tx1"/>
                </a:solidFill>
              </a:rPr>
              <a:t> </a:t>
            </a:r>
            <a:r>
              <a:rPr lang="es-ES" sz="2400" b="1" dirty="0" smtClean="0">
                <a:solidFill>
                  <a:schemeClr val="tx1"/>
                </a:solidFill>
              </a:rPr>
              <a:t>Ley 997 ARTÍCULO </a:t>
            </a:r>
            <a:r>
              <a:rPr lang="es-ES" sz="2400" b="1" dirty="0">
                <a:solidFill>
                  <a:schemeClr val="tx1"/>
                </a:solidFill>
              </a:rPr>
              <a:t>2. (INSERCIÓN LABORAL OBLIGATORIA E INTERMEDIACIÓN</a:t>
            </a:r>
            <a:r>
              <a:rPr lang="es-ES" sz="1800" b="1" dirty="0">
                <a:solidFill>
                  <a:schemeClr val="tx1"/>
                </a:solidFill>
              </a:rPr>
              <a:t>)</a:t>
            </a:r>
            <a:endParaRPr lang="es-BO" sz="1800" b="1" dirty="0">
              <a:solidFill>
                <a:schemeClr val="tx1"/>
              </a:solidFill>
            </a:endParaRPr>
          </a:p>
        </p:txBody>
      </p:sp>
      <p:sp>
        <p:nvSpPr>
          <p:cNvPr id="3" name="Marcador de contenido 2"/>
          <p:cNvSpPr>
            <a:spLocks noGrp="1"/>
          </p:cNvSpPr>
          <p:nvPr>
            <p:ph idx="1"/>
          </p:nvPr>
        </p:nvSpPr>
        <p:spPr>
          <a:xfrm>
            <a:off x="677333" y="2019299"/>
            <a:ext cx="10076391" cy="3019425"/>
          </a:xfrm>
        </p:spPr>
        <p:txBody>
          <a:bodyPr>
            <a:normAutofit/>
          </a:bodyPr>
          <a:lstStyle/>
          <a:p>
            <a:pPr marL="0" indent="0">
              <a:buNone/>
            </a:pPr>
            <a:endParaRPr lang="es-ES" dirty="0" smtClean="0"/>
          </a:p>
          <a:p>
            <a:pPr marL="0" indent="0">
              <a:buNone/>
            </a:pPr>
            <a:r>
              <a:rPr lang="es-ES" sz="2000" dirty="0" smtClean="0"/>
              <a:t>El </a:t>
            </a:r>
            <a:r>
              <a:rPr lang="es-ES" sz="2000" dirty="0"/>
              <a:t>Ministerio de Trabajo, Empleo y Previsión Social, es la única institución autorizada para ejercer la autorización de intermediación laboral. Cualquier persona natural o jurídica que realice intermediación laboral de persona con discapacidad, o la madre o el padre, cónyuge o la tutora o el tutor que se encuentre a cargo de una o más personas con discapacidad, será denunciada ante el Ministerio Público por presunta comisión de delitos de trata y tráfico de personas</a:t>
            </a:r>
            <a:endParaRPr lang="es-BO" sz="2000" dirty="0"/>
          </a:p>
        </p:txBody>
      </p:sp>
    </p:spTree>
    <p:extLst>
      <p:ext uri="{BB962C8B-B14F-4D97-AF65-F5344CB8AC3E}">
        <p14:creationId xmlns:p14="http://schemas.microsoft.com/office/powerpoint/2010/main" val="755474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7520" y="345440"/>
            <a:ext cx="11027092" cy="6136640"/>
          </a:xfrm>
        </p:spPr>
        <p:txBody>
          <a:bodyPr>
            <a:normAutofit fontScale="92500" lnSpcReduction="10000"/>
          </a:bodyPr>
          <a:lstStyle/>
          <a:p>
            <a:pPr marL="0" indent="0">
              <a:buNone/>
            </a:pPr>
            <a:endParaRPr lang="es-ES" dirty="0" smtClean="0"/>
          </a:p>
          <a:p>
            <a:pPr marL="0" indent="0">
              <a:buNone/>
            </a:pPr>
            <a:r>
              <a:rPr lang="es-ES" sz="2800" b="1" dirty="0" smtClean="0"/>
              <a:t>El </a:t>
            </a:r>
            <a:r>
              <a:rPr lang="es-ES" sz="2800" b="1" dirty="0"/>
              <a:t>Decreto Supremo Nº 3437 (2017), Parágrafo I, Art. 4, señala</a:t>
            </a:r>
            <a:r>
              <a:rPr lang="es-ES" sz="2800" b="1" dirty="0" smtClean="0"/>
              <a:t>:</a:t>
            </a:r>
          </a:p>
          <a:p>
            <a:pPr marL="0" indent="0">
              <a:buNone/>
            </a:pPr>
            <a:endParaRPr lang="es-ES" sz="2000" b="1" dirty="0"/>
          </a:p>
          <a:p>
            <a:pPr marL="0" indent="0">
              <a:buNone/>
            </a:pPr>
            <a:r>
              <a:rPr lang="es-ES" dirty="0"/>
              <a:t>“Las personas con discapacidad, la madre o el padre, cónyuge, tutora o tutor que se encuentre </a:t>
            </a:r>
            <a:r>
              <a:rPr lang="es-ES" dirty="0" smtClean="0"/>
              <a:t>a cargo </a:t>
            </a:r>
            <a:r>
              <a:rPr lang="es-ES" dirty="0"/>
              <a:t>de una o más personas con discapacidad menores de dieciocho años o con </a:t>
            </a:r>
            <a:r>
              <a:rPr lang="es-ES" dirty="0" smtClean="0"/>
              <a:t>discapacidad grave </a:t>
            </a:r>
            <a:r>
              <a:rPr lang="es-ES" dirty="0"/>
              <a:t>y muy grave, que deseen acceder al beneficio de inserción laboral, deberán cumplir con </a:t>
            </a:r>
            <a:r>
              <a:rPr lang="es-ES" dirty="0" smtClean="0"/>
              <a:t> los </a:t>
            </a:r>
            <a:r>
              <a:rPr lang="es-ES" dirty="0"/>
              <a:t>siguientes requisitos: </a:t>
            </a:r>
            <a:endParaRPr lang="es-ES" dirty="0" smtClean="0"/>
          </a:p>
          <a:p>
            <a:pPr>
              <a:buClrTx/>
              <a:buFont typeface="+mj-lt"/>
              <a:buAutoNum type="arabicPeriod"/>
            </a:pPr>
            <a:r>
              <a:rPr lang="es-ES" dirty="0" smtClean="0"/>
              <a:t>Requisitos </a:t>
            </a:r>
            <a:r>
              <a:rPr lang="es-ES" dirty="0"/>
              <a:t>generales: </a:t>
            </a:r>
            <a:endParaRPr lang="es-ES" dirty="0" smtClean="0"/>
          </a:p>
          <a:p>
            <a:pPr marL="0" indent="0">
              <a:buNone/>
            </a:pPr>
            <a:r>
              <a:rPr lang="es-ES" dirty="0" smtClean="0"/>
              <a:t>a</a:t>
            </a:r>
            <a:r>
              <a:rPr lang="es-ES" dirty="0"/>
              <a:t>). Cédula de identidad vigente</a:t>
            </a:r>
            <a:r>
              <a:rPr lang="es-ES" dirty="0" smtClean="0"/>
              <a:t>;</a:t>
            </a:r>
          </a:p>
          <a:p>
            <a:pPr marL="0" indent="0">
              <a:buNone/>
            </a:pPr>
            <a:r>
              <a:rPr lang="es-ES" dirty="0" smtClean="0"/>
              <a:t> </a:t>
            </a:r>
            <a:r>
              <a:rPr lang="es-ES" dirty="0"/>
              <a:t>b). Carnet </a:t>
            </a:r>
            <a:r>
              <a:rPr lang="es-ES" dirty="0" smtClean="0"/>
              <a:t>de discapacidad </a:t>
            </a:r>
            <a:r>
              <a:rPr lang="es-ES" dirty="0"/>
              <a:t>vigente registrado en el Sistema de Información del Programa de Registro </a:t>
            </a:r>
            <a:r>
              <a:rPr lang="es-ES" dirty="0" smtClean="0"/>
              <a:t>Único Nacional </a:t>
            </a:r>
            <a:r>
              <a:rPr lang="es-ES" dirty="0"/>
              <a:t>de Personas con Discapacidad – SIPRUNPCD o carnet de afiliado al Instituto Boliviano </a:t>
            </a:r>
            <a:r>
              <a:rPr lang="es-ES" dirty="0" smtClean="0"/>
              <a:t> de </a:t>
            </a:r>
            <a:r>
              <a:rPr lang="es-ES" dirty="0"/>
              <a:t>la Ceguera – IBC, del beneficiario, de la hija o hijo, tutelada o tutelado y cónyuge, según </a:t>
            </a:r>
            <a:r>
              <a:rPr lang="es-ES" dirty="0" smtClean="0"/>
              <a:t> corresponda</a:t>
            </a:r>
            <a:r>
              <a:rPr lang="es-ES" dirty="0"/>
              <a:t>. </a:t>
            </a:r>
            <a:endParaRPr lang="es-ES" dirty="0" smtClean="0"/>
          </a:p>
          <a:p>
            <a:pPr marL="0" indent="0">
              <a:buNone/>
            </a:pPr>
            <a:r>
              <a:rPr lang="es-ES" dirty="0" smtClean="0"/>
              <a:t>2</a:t>
            </a:r>
            <a:r>
              <a:rPr lang="es-ES" dirty="0"/>
              <a:t>. Además de los requisitos generales según cada caso concreto se presentarán los </a:t>
            </a:r>
            <a:r>
              <a:rPr lang="es-ES" dirty="0" smtClean="0"/>
              <a:t>siguientes </a:t>
            </a:r>
            <a:r>
              <a:rPr lang="es-ES" dirty="0"/>
              <a:t>requisitos específicos</a:t>
            </a:r>
            <a:r>
              <a:rPr lang="es-ES" dirty="0" smtClean="0"/>
              <a:t>:</a:t>
            </a:r>
          </a:p>
          <a:p>
            <a:pPr marL="0" indent="0">
              <a:buNone/>
            </a:pPr>
            <a:r>
              <a:rPr lang="es-ES" dirty="0" smtClean="0"/>
              <a:t> </a:t>
            </a:r>
            <a:r>
              <a:rPr lang="es-ES" dirty="0"/>
              <a:t>a). Para personas con discapacidad: Únicamente los requisitos </a:t>
            </a:r>
            <a:r>
              <a:rPr lang="es-ES" dirty="0" smtClean="0"/>
              <a:t> generales </a:t>
            </a:r>
            <a:r>
              <a:rPr lang="es-ES" dirty="0"/>
              <a:t>detallados en el numeral 1 del presente Parágrafo; </a:t>
            </a:r>
            <a:endParaRPr lang="es-ES" dirty="0" smtClean="0"/>
          </a:p>
          <a:p>
            <a:pPr marL="0" indent="0">
              <a:buNone/>
            </a:pPr>
            <a:r>
              <a:rPr lang="es-ES" dirty="0" smtClean="0"/>
              <a:t>b</a:t>
            </a:r>
            <a:r>
              <a:rPr lang="es-ES" dirty="0"/>
              <a:t>). Para madre o padre: Certificado </a:t>
            </a:r>
            <a:r>
              <a:rPr lang="es-ES" dirty="0" smtClean="0"/>
              <a:t> de </a:t>
            </a:r>
            <a:r>
              <a:rPr lang="es-ES" dirty="0"/>
              <a:t>nacimiento original de la hija o hijo con discapacidad; </a:t>
            </a:r>
            <a:endParaRPr lang="es-ES" dirty="0" smtClean="0"/>
          </a:p>
          <a:p>
            <a:pPr marL="0" indent="0">
              <a:buNone/>
            </a:pPr>
            <a:r>
              <a:rPr lang="es-ES" dirty="0" smtClean="0"/>
              <a:t>c</a:t>
            </a:r>
            <a:r>
              <a:rPr lang="es-ES" dirty="0"/>
              <a:t>). Para tutora o tutor: Copia </a:t>
            </a:r>
            <a:r>
              <a:rPr lang="es-ES" dirty="0" smtClean="0"/>
              <a:t>Legalizada de </a:t>
            </a:r>
            <a:r>
              <a:rPr lang="es-ES" dirty="0"/>
              <a:t>la resolución judicial de nombramiento; </a:t>
            </a:r>
            <a:endParaRPr lang="es-ES" dirty="0" smtClean="0"/>
          </a:p>
          <a:p>
            <a:pPr marL="0" indent="0">
              <a:buNone/>
            </a:pPr>
            <a:r>
              <a:rPr lang="es-ES" dirty="0" smtClean="0"/>
              <a:t>d</a:t>
            </a:r>
            <a:r>
              <a:rPr lang="es-ES" dirty="0"/>
              <a:t>). Para cónyuge: Certificado de matrimonio o copia </a:t>
            </a:r>
          </a:p>
          <a:p>
            <a:pPr marL="0" indent="0">
              <a:buNone/>
            </a:pPr>
            <a:endParaRPr lang="es-BO" dirty="0"/>
          </a:p>
        </p:txBody>
      </p:sp>
    </p:spTree>
    <p:extLst>
      <p:ext uri="{BB962C8B-B14F-4D97-AF65-F5344CB8AC3E}">
        <p14:creationId xmlns:p14="http://schemas.microsoft.com/office/powerpoint/2010/main" val="3856905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5760" y="744718"/>
            <a:ext cx="11318240" cy="5166504"/>
          </a:xfrm>
        </p:spPr>
        <p:txBody>
          <a:bodyPr>
            <a:normAutofit/>
          </a:bodyPr>
          <a:lstStyle/>
          <a:p>
            <a:pPr marL="0" indent="0">
              <a:buNone/>
            </a:pPr>
            <a:endParaRPr lang="es-ES" dirty="0" smtClean="0"/>
          </a:p>
          <a:p>
            <a:pPr marL="0" indent="0">
              <a:buNone/>
            </a:pPr>
            <a:r>
              <a:rPr lang="es-ES" sz="2400" dirty="0" smtClean="0"/>
              <a:t>En </a:t>
            </a:r>
            <a:r>
              <a:rPr lang="es-ES" sz="2400" dirty="0"/>
              <a:t>el ámbito internacional la Organización Internacional del Trabajo - OIT, en su Convenio Nº.159 sobre la readaptación profesional y el empleo (personas inválidas), 1983 (núm. 159) y la Recomendación núm. 168 en 1983 insta: </a:t>
            </a:r>
          </a:p>
          <a:p>
            <a:pPr marL="0" indent="0">
              <a:buNone/>
            </a:pPr>
            <a:r>
              <a:rPr lang="es-ES" sz="2400" dirty="0"/>
              <a:t>“El Convenio pide a los Estados Miembros que, de conformidad con las condiciones, práctica y posibilidades nacionales, formulen, apliquen y revisen periódicamente la política nacional sobre la readaptación profesional y el empleo de personas discapacitadas. </a:t>
            </a:r>
            <a:endParaRPr lang="es-ES" sz="2400" dirty="0" smtClean="0"/>
          </a:p>
          <a:p>
            <a:pPr marL="0" indent="0">
              <a:buNone/>
            </a:pPr>
            <a:r>
              <a:rPr lang="es-ES" sz="2400" dirty="0" smtClean="0"/>
              <a:t>El </a:t>
            </a:r>
            <a:r>
              <a:rPr lang="es-ES" sz="2400" dirty="0"/>
              <a:t>artículo </a:t>
            </a:r>
            <a:r>
              <a:rPr lang="es-ES" sz="2400" dirty="0" smtClean="0"/>
              <a:t>1.2 vuelve </a:t>
            </a:r>
            <a:r>
              <a:rPr lang="es-ES" sz="2400" dirty="0"/>
              <a:t>a hacer hincapié en la plena participación y describe la finalidad de la readaptación  profesional como la de permitir que la persona discapacitada obtenga y conserve un empleo adecuado y progrese en el mismo, y que ‘se promueva así la integración o la reintegración de esta persona en la sociedad’ .”</a:t>
            </a:r>
            <a:endParaRPr lang="es-BO" sz="2400" dirty="0"/>
          </a:p>
          <a:p>
            <a:endParaRPr lang="es-BO" dirty="0"/>
          </a:p>
        </p:txBody>
      </p:sp>
    </p:spTree>
    <p:extLst>
      <p:ext uri="{BB962C8B-B14F-4D97-AF65-F5344CB8AC3E}">
        <p14:creationId xmlns:p14="http://schemas.microsoft.com/office/powerpoint/2010/main" val="820085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ítulo 2"/>
          <p:cNvSpPr>
            <a:spLocks noGrp="1"/>
          </p:cNvSpPr>
          <p:nvPr>
            <p:ph type="title"/>
          </p:nvPr>
        </p:nvSpPr>
        <p:spPr>
          <a:xfrm>
            <a:off x="942681" y="1495301"/>
            <a:ext cx="9370244" cy="3068320"/>
          </a:xfrm>
        </p:spPr>
        <p:txBody>
          <a:bodyPr>
            <a:normAutofit/>
          </a:bodyPr>
          <a:lstStyle/>
          <a:p>
            <a:r>
              <a:rPr lang="es-BO" dirty="0" smtClean="0"/>
              <a:t/>
            </a:r>
            <a:br>
              <a:rPr lang="es-BO" dirty="0" smtClean="0"/>
            </a:br>
            <a:r>
              <a:rPr lang="es-BO" sz="4400" b="1" dirty="0" smtClean="0">
                <a:solidFill>
                  <a:schemeClr val="tx1"/>
                </a:solidFill>
              </a:rPr>
              <a:t>AUTO EMPLEO Y PERSONAS CON DISCAPACIDAD</a:t>
            </a:r>
            <a:endParaRPr lang="es-BO" sz="4400" b="1" dirty="0">
              <a:solidFill>
                <a:schemeClr val="tx1"/>
              </a:solidFill>
            </a:endParaRPr>
          </a:p>
        </p:txBody>
      </p:sp>
    </p:spTree>
    <p:extLst>
      <p:ext uri="{BB962C8B-B14F-4D97-AF65-F5344CB8AC3E}">
        <p14:creationId xmlns:p14="http://schemas.microsoft.com/office/powerpoint/2010/main" val="180937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286248" y="421419"/>
            <a:ext cx="11370364" cy="5850993"/>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lgn="ctr">
              <a:buNone/>
            </a:pPr>
            <a:r>
              <a:rPr lang="es-MX" sz="2800" b="1" dirty="0" smtClean="0">
                <a:solidFill>
                  <a:schemeClr val="tx1"/>
                </a:solidFill>
                <a:latin typeface="Times New Roman" panose="02020603050405020304" pitchFamily="18" charset="0"/>
                <a:cs typeface="Times New Roman" panose="02020603050405020304" pitchFamily="18" charset="0"/>
              </a:rPr>
              <a:t>DESEMPLEO Y DISCAPACIDAD</a:t>
            </a:r>
          </a:p>
          <a:p>
            <a:pPr marL="0" indent="0">
              <a:buNone/>
            </a:pPr>
            <a:r>
              <a:rPr lang="es-MX" sz="2800" dirty="0" smtClean="0">
                <a:solidFill>
                  <a:schemeClr val="tx1"/>
                </a:solidFill>
                <a:latin typeface="Times New Roman" panose="02020603050405020304" pitchFamily="18" charset="0"/>
                <a:cs typeface="Times New Roman" panose="02020603050405020304" pitchFamily="18" charset="0"/>
              </a:rPr>
              <a:t>De acuerdo al sistema de información del Programa de registro Único Nacional de personas con discapacidad SIPRUMPCD Bolivia tiene registradas </a:t>
            </a:r>
            <a:r>
              <a:rPr lang="es-ES" sz="2800" dirty="0">
                <a:solidFill>
                  <a:schemeClr val="tx1"/>
                </a:solidFill>
                <a:latin typeface="Times New Roman" panose="02020603050405020304" pitchFamily="18" charset="0"/>
                <a:cs typeface="Times New Roman" panose="02020603050405020304" pitchFamily="18" charset="0"/>
              </a:rPr>
              <a:t>hasta Julio de 2023, </a:t>
            </a:r>
            <a:r>
              <a:rPr lang="es-ES" sz="2800" b="1" dirty="0" smtClean="0">
                <a:solidFill>
                  <a:schemeClr val="tx1"/>
                </a:solidFill>
                <a:latin typeface="Times New Roman" panose="02020603050405020304" pitchFamily="18" charset="0"/>
                <a:cs typeface="Times New Roman" panose="02020603050405020304" pitchFamily="18" charset="0"/>
              </a:rPr>
              <a:t>104.014 </a:t>
            </a:r>
            <a:r>
              <a:rPr lang="es-ES" sz="2800" dirty="0">
                <a:solidFill>
                  <a:schemeClr val="tx1"/>
                </a:solidFill>
                <a:latin typeface="Times New Roman" panose="02020603050405020304" pitchFamily="18" charset="0"/>
                <a:cs typeface="Times New Roman" panose="02020603050405020304" pitchFamily="18" charset="0"/>
              </a:rPr>
              <a:t>personas con discapacidad, de los cuales el </a:t>
            </a:r>
            <a:r>
              <a:rPr lang="es-ES" sz="2800" b="1" dirty="0">
                <a:solidFill>
                  <a:schemeClr val="tx1"/>
                </a:solidFill>
                <a:latin typeface="Times New Roman" panose="02020603050405020304" pitchFamily="18" charset="0"/>
                <a:cs typeface="Times New Roman" panose="02020603050405020304" pitchFamily="18" charset="0"/>
              </a:rPr>
              <a:t>45% son mujeres y 55% varones.</a:t>
            </a:r>
          </a:p>
          <a:p>
            <a:pPr marL="0" indent="0">
              <a:buNone/>
            </a:pPr>
            <a:r>
              <a:rPr lang="es-ES" sz="2800" dirty="0">
                <a:solidFill>
                  <a:schemeClr val="tx1"/>
                </a:solidFill>
                <a:latin typeface="Times New Roman" panose="02020603050405020304" pitchFamily="18" charset="0"/>
                <a:cs typeface="Times New Roman" panose="02020603050405020304" pitchFamily="18" charset="0"/>
              </a:rPr>
              <a:t>De ese total, </a:t>
            </a:r>
            <a:r>
              <a:rPr lang="es-ES" sz="2800" b="1" dirty="0">
                <a:solidFill>
                  <a:schemeClr val="tx1"/>
                </a:solidFill>
                <a:latin typeface="Times New Roman" panose="02020603050405020304" pitchFamily="18" charset="0"/>
                <a:cs typeface="Times New Roman" panose="02020603050405020304" pitchFamily="18" charset="0"/>
              </a:rPr>
              <a:t>el 51% </a:t>
            </a:r>
            <a:r>
              <a:rPr lang="es-ES" sz="2800" dirty="0">
                <a:solidFill>
                  <a:schemeClr val="tx1"/>
                </a:solidFill>
                <a:latin typeface="Times New Roman" panose="02020603050405020304" pitchFamily="18" charset="0"/>
                <a:cs typeface="Times New Roman" panose="02020603050405020304" pitchFamily="18" charset="0"/>
              </a:rPr>
              <a:t>de las personas </a:t>
            </a:r>
            <a:r>
              <a:rPr lang="es-ES" sz="2800" dirty="0" smtClean="0">
                <a:solidFill>
                  <a:schemeClr val="tx1"/>
                </a:solidFill>
                <a:latin typeface="Times New Roman" panose="02020603050405020304" pitchFamily="18" charset="0"/>
                <a:cs typeface="Times New Roman" panose="02020603050405020304" pitchFamily="18" charset="0"/>
              </a:rPr>
              <a:t>presentan  </a:t>
            </a:r>
            <a:r>
              <a:rPr lang="es-ES" sz="2800" dirty="0">
                <a:solidFill>
                  <a:schemeClr val="tx1"/>
                </a:solidFill>
                <a:latin typeface="Times New Roman" panose="02020603050405020304" pitchFamily="18" charset="0"/>
                <a:cs typeface="Times New Roman" panose="02020603050405020304" pitchFamily="18" charset="0"/>
              </a:rPr>
              <a:t>una </a:t>
            </a:r>
            <a:r>
              <a:rPr lang="es-ES" sz="2800" b="1" dirty="0">
                <a:solidFill>
                  <a:schemeClr val="tx1"/>
                </a:solidFill>
                <a:latin typeface="Times New Roman" panose="02020603050405020304" pitchFamily="18" charset="0"/>
                <a:cs typeface="Times New Roman" panose="02020603050405020304" pitchFamily="18" charset="0"/>
              </a:rPr>
              <a:t>discapacidad grave</a:t>
            </a:r>
            <a:r>
              <a:rPr lang="es-ES" sz="2800" dirty="0">
                <a:solidFill>
                  <a:schemeClr val="tx1"/>
                </a:solidFill>
                <a:latin typeface="Times New Roman" panose="02020603050405020304" pitchFamily="18" charset="0"/>
                <a:cs typeface="Times New Roman" panose="02020603050405020304" pitchFamily="18" charset="0"/>
              </a:rPr>
              <a:t>, </a:t>
            </a:r>
            <a:endParaRPr lang="es-ES" sz="28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s-ES" sz="2800" dirty="0" smtClean="0">
                <a:solidFill>
                  <a:schemeClr val="tx1"/>
                </a:solidFill>
                <a:latin typeface="Times New Roman" panose="02020603050405020304" pitchFamily="18" charset="0"/>
                <a:cs typeface="Times New Roman" panose="02020603050405020304" pitchFamily="18" charset="0"/>
              </a:rPr>
              <a:t>el </a:t>
            </a:r>
            <a:r>
              <a:rPr lang="es-ES" sz="2800" b="1" dirty="0">
                <a:solidFill>
                  <a:schemeClr val="tx1"/>
                </a:solidFill>
                <a:latin typeface="Times New Roman" panose="02020603050405020304" pitchFamily="18" charset="0"/>
                <a:cs typeface="Times New Roman" panose="02020603050405020304" pitchFamily="18" charset="0"/>
              </a:rPr>
              <a:t>28% moderada</a:t>
            </a:r>
            <a:r>
              <a:rPr lang="es-ES" sz="2800" dirty="0">
                <a:solidFill>
                  <a:schemeClr val="tx1"/>
                </a:solidFill>
                <a:latin typeface="Times New Roman" panose="02020603050405020304" pitchFamily="18" charset="0"/>
                <a:cs typeface="Times New Roman" panose="02020603050405020304" pitchFamily="18" charset="0"/>
              </a:rPr>
              <a:t>, el </a:t>
            </a:r>
            <a:r>
              <a:rPr lang="es-ES" sz="2800" b="1" dirty="0">
                <a:solidFill>
                  <a:schemeClr val="tx1"/>
                </a:solidFill>
                <a:latin typeface="Times New Roman" panose="02020603050405020304" pitchFamily="18" charset="0"/>
                <a:cs typeface="Times New Roman" panose="02020603050405020304" pitchFamily="18" charset="0"/>
              </a:rPr>
              <a:t>15% muy grave </a:t>
            </a:r>
            <a:r>
              <a:rPr lang="es-ES" sz="2800" dirty="0">
                <a:solidFill>
                  <a:schemeClr val="tx1"/>
                </a:solidFill>
                <a:latin typeface="Times New Roman" panose="02020603050405020304" pitchFamily="18" charset="0"/>
                <a:cs typeface="Times New Roman" panose="02020603050405020304" pitchFamily="18" charset="0"/>
              </a:rPr>
              <a:t>y el </a:t>
            </a:r>
            <a:r>
              <a:rPr lang="es-ES" sz="2800" b="1" dirty="0">
                <a:solidFill>
                  <a:schemeClr val="tx1"/>
                </a:solidFill>
                <a:latin typeface="Times New Roman" panose="02020603050405020304" pitchFamily="18" charset="0"/>
                <a:cs typeface="Times New Roman" panose="02020603050405020304" pitchFamily="18" charset="0"/>
              </a:rPr>
              <a:t>6% con una discapacidad leve; </a:t>
            </a:r>
            <a:r>
              <a:rPr lang="es-ES" sz="2800" dirty="0">
                <a:solidFill>
                  <a:schemeClr val="tx1"/>
                </a:solidFill>
                <a:latin typeface="Times New Roman" panose="02020603050405020304" pitchFamily="18" charset="0"/>
                <a:cs typeface="Times New Roman" panose="02020603050405020304" pitchFamily="18" charset="0"/>
              </a:rPr>
              <a:t>mientras que el </a:t>
            </a:r>
            <a:r>
              <a:rPr lang="es-ES" sz="2800" b="1" dirty="0">
                <a:solidFill>
                  <a:schemeClr val="tx1"/>
                </a:solidFill>
                <a:latin typeface="Times New Roman" panose="02020603050405020304" pitchFamily="18" charset="0"/>
                <a:cs typeface="Times New Roman" panose="02020603050405020304" pitchFamily="18" charset="0"/>
              </a:rPr>
              <a:t>38% con discapacidad física-motora</a:t>
            </a:r>
            <a:r>
              <a:rPr lang="es-ES" sz="2800" dirty="0">
                <a:solidFill>
                  <a:schemeClr val="tx1"/>
                </a:solidFill>
                <a:latin typeface="Times New Roman" panose="02020603050405020304" pitchFamily="18" charset="0"/>
                <a:cs typeface="Times New Roman" panose="02020603050405020304" pitchFamily="18" charset="0"/>
              </a:rPr>
              <a:t>, el </a:t>
            </a:r>
            <a:r>
              <a:rPr lang="es-ES" sz="2800" b="1" dirty="0">
                <a:solidFill>
                  <a:schemeClr val="tx1"/>
                </a:solidFill>
                <a:latin typeface="Times New Roman" panose="02020603050405020304" pitchFamily="18" charset="0"/>
                <a:cs typeface="Times New Roman" panose="02020603050405020304" pitchFamily="18" charset="0"/>
              </a:rPr>
              <a:t>29% intelectual</a:t>
            </a:r>
            <a:r>
              <a:rPr lang="es-ES" sz="2800" dirty="0">
                <a:solidFill>
                  <a:schemeClr val="tx1"/>
                </a:solidFill>
                <a:latin typeface="Times New Roman" panose="02020603050405020304" pitchFamily="18" charset="0"/>
                <a:cs typeface="Times New Roman" panose="02020603050405020304" pitchFamily="18" charset="0"/>
              </a:rPr>
              <a:t>, y el </a:t>
            </a:r>
            <a:r>
              <a:rPr lang="es-ES" sz="2800" b="1" dirty="0">
                <a:solidFill>
                  <a:schemeClr val="tx1"/>
                </a:solidFill>
                <a:latin typeface="Times New Roman" panose="02020603050405020304" pitchFamily="18" charset="0"/>
                <a:cs typeface="Times New Roman" panose="02020603050405020304" pitchFamily="18" charset="0"/>
              </a:rPr>
              <a:t>15% </a:t>
            </a:r>
            <a:r>
              <a:rPr lang="es-ES" sz="2800" b="1" dirty="0" smtClean="0">
                <a:solidFill>
                  <a:schemeClr val="tx1"/>
                </a:solidFill>
                <a:latin typeface="Times New Roman" panose="02020603050405020304" pitchFamily="18" charset="0"/>
                <a:cs typeface="Times New Roman" panose="02020603050405020304" pitchFamily="18" charset="0"/>
              </a:rPr>
              <a:t>múltiple </a:t>
            </a:r>
            <a:r>
              <a:rPr lang="es-MX" sz="2800" dirty="0" smtClean="0">
                <a:solidFill>
                  <a:schemeClr val="tx1"/>
                </a:solidFill>
                <a:latin typeface="Times New Roman" panose="02020603050405020304" pitchFamily="18" charset="0"/>
                <a:cs typeface="Times New Roman" panose="02020603050405020304" pitchFamily="18" charset="0"/>
              </a:rPr>
              <a:t>siendo uno de los temas pendientes la inserción laboral. </a:t>
            </a:r>
          </a:p>
          <a:p>
            <a:pPr marL="0" indent="0">
              <a:buNone/>
            </a:pPr>
            <a:r>
              <a:rPr lang="es-MX" sz="2800" dirty="0" smtClean="0">
                <a:solidFill>
                  <a:schemeClr val="tx1"/>
                </a:solidFill>
                <a:latin typeface="Times New Roman" panose="02020603050405020304" pitchFamily="18" charset="0"/>
                <a:cs typeface="Times New Roman" panose="02020603050405020304" pitchFamily="18" charset="0"/>
              </a:rPr>
              <a:t>En relación a este tema no se cuenta con datos exactos sobre la inclusión laboral de personas con discapacidad en el sector publico como privado </a:t>
            </a:r>
          </a:p>
        </p:txBody>
      </p:sp>
    </p:spTree>
    <p:extLst>
      <p:ext uri="{BB962C8B-B14F-4D97-AF65-F5344CB8AC3E}">
        <p14:creationId xmlns:p14="http://schemas.microsoft.com/office/powerpoint/2010/main" val="3047935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475861" y="492981"/>
            <a:ext cx="10515793" cy="5822978"/>
          </a:xfrm>
        </p:spPr>
        <p:txBody>
          <a:bodyPr>
            <a:normAutofit lnSpcReduction="10000"/>
          </a:bodyPr>
          <a:lstStyle/>
          <a:p>
            <a:pPr marL="0" lvl="0" indent="0">
              <a:spcBef>
                <a:spcPts val="0"/>
              </a:spcBef>
              <a:buClrTx/>
              <a:buSzTx/>
              <a:buNone/>
            </a:pPr>
            <a:r>
              <a:rPr lang="es-MX" sz="2800" b="1" dirty="0">
                <a:solidFill>
                  <a:prstClr val="black"/>
                </a:solidFill>
                <a:latin typeface="Times New Roman" panose="02020603050405020304" pitchFamily="18" charset="0"/>
                <a:cs typeface="Times New Roman" panose="02020603050405020304" pitchFamily="18" charset="0"/>
              </a:rPr>
              <a:t>Entre los principales problemas están:</a:t>
            </a:r>
          </a:p>
          <a:p>
            <a:pPr>
              <a:buFont typeface="Arial" panose="020B0604020202020204" pitchFamily="34" charset="0"/>
              <a:buChar char="•"/>
            </a:pPr>
            <a:endParaRPr lang="es-BO" dirty="0" smtClean="0"/>
          </a:p>
          <a:p>
            <a:pPr marL="0" indent="0">
              <a:buNone/>
            </a:pPr>
            <a:r>
              <a:rPr lang="es-MX" sz="2400" dirty="0"/>
              <a:t>El desconocimiento de la ley 997 de inserción laboral y su decreto complementario 3437  </a:t>
            </a:r>
          </a:p>
          <a:p>
            <a:pPr marL="0" indent="0">
              <a:buNone/>
            </a:pPr>
            <a:r>
              <a:rPr lang="es-BO" sz="2400" dirty="0"/>
              <a:t>Insuficiente difusión de las normativas vigentes relacionadas a la inclusión </a:t>
            </a:r>
            <a:r>
              <a:rPr lang="es-BO" sz="2400" dirty="0" smtClean="0"/>
              <a:t>laboral</a:t>
            </a:r>
          </a:p>
          <a:p>
            <a:pPr marL="0" indent="0">
              <a:buNone/>
            </a:pPr>
            <a:r>
              <a:rPr lang="es-BO" sz="2400" dirty="0" smtClean="0"/>
              <a:t>Desconocimiento de la ley 997 por parte de los empresarios privados</a:t>
            </a:r>
          </a:p>
          <a:p>
            <a:pPr marL="0" indent="0">
              <a:buNone/>
            </a:pPr>
            <a:r>
              <a:rPr lang="es-BO" sz="2400" dirty="0" smtClean="0"/>
              <a:t>Desconocimiento de las leyes por parte de las personas con discapacidad</a:t>
            </a:r>
          </a:p>
          <a:p>
            <a:pPr marL="0" indent="0">
              <a:buNone/>
            </a:pPr>
            <a:r>
              <a:rPr lang="es-BO" sz="2400" dirty="0" smtClean="0"/>
              <a:t>Falta de apoyo en al publicación de la ley 997 y su decreto complementario 3437</a:t>
            </a:r>
          </a:p>
          <a:p>
            <a:pPr marL="0" indent="0">
              <a:buNone/>
            </a:pPr>
            <a:r>
              <a:rPr lang="es-BO" sz="2400" dirty="0" smtClean="0"/>
              <a:t>Falta </a:t>
            </a:r>
            <a:r>
              <a:rPr lang="es-BO" sz="2400" dirty="0"/>
              <a:t>de claridad en la ley 997 sobre la contratación de personal con discapacidad de planta o en calidad de consultores  </a:t>
            </a:r>
            <a:endParaRPr lang="es-BO" sz="2400" dirty="0" smtClean="0"/>
          </a:p>
          <a:p>
            <a:pPr marL="0" indent="0">
              <a:buNone/>
            </a:pPr>
            <a:r>
              <a:rPr lang="es-BO" sz="2400" dirty="0" smtClean="0"/>
              <a:t>La empresa privada no cumple con el 2% establecido en la ley 997</a:t>
            </a:r>
            <a:endParaRPr lang="es-BO" sz="2400" dirty="0"/>
          </a:p>
          <a:p>
            <a:pPr>
              <a:buFont typeface="Arial" panose="020B0604020202020204" pitchFamily="34" charset="0"/>
              <a:buChar char="•"/>
            </a:pPr>
            <a:endParaRPr lang="es-BO" dirty="0"/>
          </a:p>
        </p:txBody>
      </p:sp>
    </p:spTree>
    <p:extLst>
      <p:ext uri="{BB962C8B-B14F-4D97-AF65-F5344CB8AC3E}">
        <p14:creationId xmlns:p14="http://schemas.microsoft.com/office/powerpoint/2010/main" val="1896350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528320" y="701040"/>
            <a:ext cx="10853913" cy="5384800"/>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endParaRPr lang="es-MX" sz="2800" b="1"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lgn="ctr">
              <a:buNone/>
            </a:pPr>
            <a:r>
              <a:rPr lang="es-MX" sz="3600" b="1" dirty="0" smtClean="0">
                <a:solidFill>
                  <a:schemeClr val="tx1"/>
                </a:solidFill>
                <a:latin typeface="Times New Roman" panose="02020603050405020304" pitchFamily="18" charset="0"/>
                <a:cs typeface="Times New Roman" panose="02020603050405020304" pitchFamily="18" charset="0"/>
              </a:rPr>
              <a:t>¿EN QUE MEDIDA CONTRIBUYE  A LA  PERSONA CON DISCAPACIDAD CONTAR CON UNA FUENTE LABORAL?</a:t>
            </a:r>
            <a:endParaRPr lang="es-MX" sz="3600" b="1" dirty="0">
              <a:solidFill>
                <a:schemeClr val="tx1"/>
              </a:solidFill>
              <a:latin typeface="Times New Roman" panose="02020603050405020304" pitchFamily="18" charset="0"/>
              <a:cs typeface="Times New Roman" panose="02020603050405020304" pitchFamily="18" charset="0"/>
            </a:endParaRPr>
          </a:p>
          <a:p>
            <a:pPr marL="0" indent="0" algn="ctr">
              <a:buNone/>
            </a:pPr>
            <a:endParaRPr lang="es-MX" sz="28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949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BO" b="1" dirty="0" smtClean="0">
                <a:solidFill>
                  <a:schemeClr val="tx1"/>
                </a:solidFill>
              </a:rPr>
              <a:t>ECONOMIA FORMAL E INFORMAL</a:t>
            </a:r>
            <a:endParaRPr lang="es-BO" b="1" dirty="0">
              <a:solidFill>
                <a:schemeClr val="tx1"/>
              </a:solidFill>
            </a:endParaRPr>
          </a:p>
        </p:txBody>
      </p:sp>
      <p:sp>
        <p:nvSpPr>
          <p:cNvPr id="5" name="Marcador de contenido 4"/>
          <p:cNvSpPr>
            <a:spLocks noGrp="1"/>
          </p:cNvSpPr>
          <p:nvPr>
            <p:ph idx="1"/>
          </p:nvPr>
        </p:nvSpPr>
        <p:spPr>
          <a:xfrm>
            <a:off x="469128" y="1310640"/>
            <a:ext cx="11033896" cy="5110480"/>
          </a:xfrm>
        </p:spPr>
        <p:txBody>
          <a:bodyPr>
            <a:normAutofit/>
          </a:bodyPr>
          <a:lstStyle/>
          <a:p>
            <a:pPr marL="0" indent="0">
              <a:buNone/>
            </a:pPr>
            <a:r>
              <a:rPr lang="es-BO" sz="2000" dirty="0"/>
              <a:t>La economía </a:t>
            </a:r>
            <a:r>
              <a:rPr lang="es-BO" sz="2000" dirty="0" smtClean="0"/>
              <a:t>formal es la que es regulada por el gobierno e incluye el empleo en los sectores público y privado</a:t>
            </a:r>
            <a:r>
              <a:rPr lang="es-BO" sz="2000" dirty="0"/>
              <a:t>, </a:t>
            </a:r>
            <a:r>
              <a:rPr lang="es-BO" sz="2000" dirty="0" smtClean="0"/>
              <a:t>donde los trabajadores son contratados con salario y  beneficios, como, pensiones y seguro de salud.  La economía informal es el sector no regulado de la economía de un país Incluye la agricultura de pequeña escala</a:t>
            </a:r>
            <a:r>
              <a:rPr lang="es-BO" sz="2000" dirty="0"/>
              <a:t>, </a:t>
            </a:r>
            <a:r>
              <a:rPr lang="es-BO" sz="2000" dirty="0" smtClean="0"/>
              <a:t>comerciantes pequeños</a:t>
            </a:r>
            <a:r>
              <a:rPr lang="es-BO" sz="2000" dirty="0"/>
              <a:t>, </a:t>
            </a:r>
            <a:r>
              <a:rPr lang="es-BO" sz="2000" dirty="0" smtClean="0"/>
              <a:t>empresas hogareñas</a:t>
            </a:r>
            <a:r>
              <a:rPr lang="es-BO" sz="2000" dirty="0"/>
              <a:t>, </a:t>
            </a:r>
            <a:r>
              <a:rPr lang="es-BO" sz="2000" dirty="0" smtClean="0"/>
              <a:t>pequeñas empresas con pocos trabajadores y una multitud  de actividades similares.</a:t>
            </a:r>
            <a:endParaRPr lang="es-BO" sz="2000" dirty="0"/>
          </a:p>
          <a:p>
            <a:pPr marL="0" indent="0">
              <a:buNone/>
            </a:pPr>
            <a:r>
              <a:rPr lang="es-BO" sz="2000" dirty="0"/>
              <a:t> </a:t>
            </a:r>
          </a:p>
          <a:p>
            <a:pPr marL="0" indent="0">
              <a:buNone/>
            </a:pPr>
            <a:r>
              <a:rPr lang="es-BO" sz="2000" dirty="0" smtClean="0"/>
              <a:t>En la mayoría de los países de bajos ingresos</a:t>
            </a:r>
            <a:r>
              <a:rPr lang="es-BO" sz="2000" dirty="0"/>
              <a:t>, la </a:t>
            </a:r>
            <a:r>
              <a:rPr lang="es-BO" sz="2000" dirty="0" smtClean="0"/>
              <a:t>economía informal emplea a la mayoría  </a:t>
            </a:r>
            <a:r>
              <a:rPr lang="es-BO" sz="2000" dirty="0"/>
              <a:t>de la </a:t>
            </a:r>
            <a:r>
              <a:rPr lang="es-BO" sz="2000" dirty="0" smtClean="0"/>
              <a:t>fuerza </a:t>
            </a:r>
            <a:r>
              <a:rPr lang="es-BO" sz="2000" dirty="0"/>
              <a:t>laboral </a:t>
            </a:r>
            <a:r>
              <a:rPr lang="es-BO" sz="2000" dirty="0" smtClean="0"/>
              <a:t>y ofrece más oportunidades </a:t>
            </a:r>
            <a:r>
              <a:rPr lang="es-BO" sz="2000" dirty="0"/>
              <a:t>a </a:t>
            </a:r>
            <a:r>
              <a:rPr lang="es-BO" sz="2000" dirty="0" smtClean="0"/>
              <a:t>las </a:t>
            </a:r>
            <a:r>
              <a:rPr lang="es-BO" sz="2000" dirty="0"/>
              <a:t>personas </a:t>
            </a:r>
            <a:r>
              <a:rPr lang="es-BO" sz="2000" dirty="0" smtClean="0"/>
              <a:t>con discapacidad que la </a:t>
            </a:r>
            <a:r>
              <a:rPr lang="es-BO" sz="2000" dirty="0"/>
              <a:t>.</a:t>
            </a:r>
            <a:r>
              <a:rPr lang="es-BO" sz="2000" dirty="0" smtClean="0"/>
              <a:t>economía  formal . </a:t>
            </a:r>
            <a:r>
              <a:rPr lang="es-BO" sz="2000" b="1" dirty="0" smtClean="0"/>
              <a:t>En Bolivia de acuerdo a datos de la OIT el 80% de la población trabaja y participa  de la economía informal  </a:t>
            </a:r>
          </a:p>
          <a:p>
            <a:pPr marL="0" indent="0">
              <a:buNone/>
            </a:pPr>
            <a:r>
              <a:rPr lang="es-BO" sz="2000" dirty="0" smtClean="0"/>
              <a:t>Por esta razón</a:t>
            </a:r>
            <a:r>
              <a:rPr lang="es-BO" sz="2000" dirty="0"/>
              <a:t>, </a:t>
            </a:r>
            <a:r>
              <a:rPr lang="es-BO" sz="2000" dirty="0" smtClean="0"/>
              <a:t>encontrar trabajo en la economía informal no es un derecho  </a:t>
            </a:r>
            <a:r>
              <a:rPr lang="es-BO" sz="2000" dirty="0"/>
              <a:t>automático, </a:t>
            </a:r>
            <a:r>
              <a:rPr lang="es-BO" sz="2000" dirty="0" smtClean="0"/>
              <a:t>sino que requiere los esfuerzos combinados de las personas con discapacidad  y quienes trabajan con ellas</a:t>
            </a:r>
            <a:r>
              <a:rPr lang="es-BO" sz="2000" dirty="0"/>
              <a:t>, </a:t>
            </a:r>
            <a:r>
              <a:rPr lang="es-BO" sz="2000" dirty="0" smtClean="0"/>
              <a:t>usando  distintas estrategias.</a:t>
            </a:r>
            <a:r>
              <a:rPr lang="es-BO" sz="2000" dirty="0"/>
              <a:t/>
            </a:r>
            <a:br>
              <a:rPr lang="es-BO" sz="2000" dirty="0"/>
            </a:br>
            <a:endParaRPr lang="es-BO" sz="2000" dirty="0"/>
          </a:p>
        </p:txBody>
      </p:sp>
    </p:spTree>
    <p:extLst>
      <p:ext uri="{BB962C8B-B14F-4D97-AF65-F5344CB8AC3E}">
        <p14:creationId xmlns:p14="http://schemas.microsoft.com/office/powerpoint/2010/main" val="741908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ítulo 3"/>
          <p:cNvSpPr>
            <a:spLocks noGrp="1"/>
          </p:cNvSpPr>
          <p:nvPr>
            <p:ph type="title"/>
          </p:nvPr>
        </p:nvSpPr>
        <p:spPr>
          <a:xfrm>
            <a:off x="498726" y="194367"/>
            <a:ext cx="11065702" cy="1407380"/>
          </a:xfrm>
        </p:spPr>
        <p:txBody>
          <a:bodyPr>
            <a:normAutofit/>
          </a:bodyPr>
          <a:lstStyle/>
          <a:p>
            <a:r>
              <a:rPr lang="es-ES" sz="4000" b="1" dirty="0" smtClean="0">
                <a:solidFill>
                  <a:srgbClr val="0070C0"/>
                </a:solidFill>
              </a:rPr>
              <a:t/>
            </a:r>
            <a:br>
              <a:rPr lang="es-ES" sz="4000" b="1" dirty="0" smtClean="0">
                <a:solidFill>
                  <a:srgbClr val="0070C0"/>
                </a:solidFill>
              </a:rPr>
            </a:br>
            <a:r>
              <a:rPr lang="es-ES" sz="4000" b="1" dirty="0" smtClean="0">
                <a:solidFill>
                  <a:schemeClr val="tx1"/>
                </a:solidFill>
              </a:rPr>
              <a:t>QUE ES EL AUTO EMPLEO </a:t>
            </a:r>
            <a:endParaRPr lang="es-BO" sz="4000" b="1" dirty="0">
              <a:solidFill>
                <a:schemeClr val="tx1"/>
              </a:solidFill>
            </a:endParaRPr>
          </a:p>
        </p:txBody>
      </p:sp>
      <p:sp>
        <p:nvSpPr>
          <p:cNvPr id="5" name="Marcador de contenido 4"/>
          <p:cNvSpPr>
            <a:spLocks noGrp="1"/>
          </p:cNvSpPr>
          <p:nvPr>
            <p:ph idx="1"/>
          </p:nvPr>
        </p:nvSpPr>
        <p:spPr>
          <a:xfrm>
            <a:off x="904240" y="1747519"/>
            <a:ext cx="9702800" cy="4043681"/>
          </a:xfrm>
        </p:spPr>
        <p:txBody>
          <a:bodyPr>
            <a:normAutofit lnSpcReduction="10000"/>
          </a:bodyPr>
          <a:lstStyle/>
          <a:p>
            <a:pPr marL="0" indent="0">
              <a:buNone/>
            </a:pPr>
            <a:endParaRPr lang="es-ES" dirty="0" smtClean="0"/>
          </a:p>
          <a:p>
            <a:pPr marL="0" indent="0" algn="just">
              <a:buNone/>
            </a:pPr>
            <a:r>
              <a:rPr lang="es-ES" sz="2400" dirty="0" smtClean="0"/>
              <a:t>El trabajo por cuenta propia brinda la principal oportunidad para que las personas con discapacidad de los países de bajos ingresos se ganen su subsistencia. </a:t>
            </a:r>
          </a:p>
          <a:p>
            <a:pPr marL="0" indent="0" algn="just">
              <a:buNone/>
            </a:pPr>
            <a:r>
              <a:rPr lang="es-ES" sz="2400" dirty="0" smtClean="0"/>
              <a:t>Las actividades de autoempleo incluyen brindar un servicio o ejercer un oficio</a:t>
            </a:r>
            <a:r>
              <a:rPr lang="es-ES" sz="2400" dirty="0"/>
              <a:t>; </a:t>
            </a:r>
            <a:r>
              <a:rPr lang="es-ES" sz="2400" dirty="0" smtClean="0"/>
              <a:t>que puede ser individual o en grupo</a:t>
            </a:r>
            <a:r>
              <a:rPr lang="es-ES" sz="2400" dirty="0"/>
              <a:t>, </a:t>
            </a:r>
            <a:r>
              <a:rPr lang="es-ES" sz="2400" dirty="0" smtClean="0"/>
              <a:t>de tiempo parcial o tiempo completo</a:t>
            </a:r>
            <a:r>
              <a:rPr lang="es-ES" sz="2400" dirty="0"/>
              <a:t>, </a:t>
            </a:r>
            <a:r>
              <a:rPr lang="es-ES" sz="2400" dirty="0" smtClean="0"/>
              <a:t>que se pueden realizar igualmente en las áreas rural o urbana y en la economía formal e informal. El autoempleo brinda ingresos a miles de mujeres y hombres con discapacidad</a:t>
            </a:r>
            <a:r>
              <a:rPr lang="es-ES" sz="2400" dirty="0"/>
              <a:t>, </a:t>
            </a:r>
            <a:r>
              <a:rPr lang="es-ES" sz="2400" dirty="0" smtClean="0"/>
              <a:t>y es una oportunidad para  contribuir económicamente con sus familias y comunidades</a:t>
            </a:r>
            <a:r>
              <a:rPr lang="es-ES" dirty="0" smtClean="0"/>
              <a:t>. </a:t>
            </a:r>
            <a:endParaRPr lang="es-BO" dirty="0"/>
          </a:p>
        </p:txBody>
      </p:sp>
    </p:spTree>
    <p:extLst>
      <p:ext uri="{BB962C8B-B14F-4D97-AF65-F5344CB8AC3E}">
        <p14:creationId xmlns:p14="http://schemas.microsoft.com/office/powerpoint/2010/main" val="3661922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54172" y="217883"/>
            <a:ext cx="8109108" cy="1417877"/>
          </a:xfrm>
        </p:spPr>
        <p:txBody>
          <a:bodyPr>
            <a:normAutofit/>
          </a:bodyPr>
          <a:lstStyle/>
          <a:p>
            <a:r>
              <a:rPr lang="es-BO" dirty="0" smtClean="0">
                <a:solidFill>
                  <a:schemeClr val="tx1"/>
                </a:solidFill>
              </a:rPr>
              <a:t/>
            </a:r>
            <a:br>
              <a:rPr lang="es-BO" dirty="0" smtClean="0">
                <a:solidFill>
                  <a:schemeClr val="tx1"/>
                </a:solidFill>
              </a:rPr>
            </a:br>
            <a:r>
              <a:rPr lang="es-BO" dirty="0" smtClean="0">
                <a:solidFill>
                  <a:schemeClr val="tx1"/>
                </a:solidFill>
              </a:rPr>
              <a:t>¿</a:t>
            </a:r>
            <a:r>
              <a:rPr lang="es-BO" b="1" dirty="0" smtClean="0">
                <a:solidFill>
                  <a:schemeClr val="tx1"/>
                </a:solidFill>
              </a:rPr>
              <a:t>QUE ES LA  EXCLUSIÓN? </a:t>
            </a:r>
            <a:endParaRPr lang="es-BO" b="1" dirty="0">
              <a:solidFill>
                <a:schemeClr val="tx1"/>
              </a:solidFill>
            </a:endParaRPr>
          </a:p>
        </p:txBody>
      </p:sp>
      <p:sp>
        <p:nvSpPr>
          <p:cNvPr id="3" name="Marcador de contenido 2"/>
          <p:cNvSpPr>
            <a:spLocks noGrp="1"/>
          </p:cNvSpPr>
          <p:nvPr>
            <p:ph idx="1"/>
          </p:nvPr>
        </p:nvSpPr>
        <p:spPr>
          <a:xfrm>
            <a:off x="354172" y="1664526"/>
            <a:ext cx="11289188" cy="4431474"/>
          </a:xfrm>
        </p:spPr>
        <p:txBody>
          <a:bodyPr>
            <a:normAutofit/>
          </a:bodyPr>
          <a:lstStyle/>
          <a:p>
            <a:endParaRPr lang="es-ES" dirty="0"/>
          </a:p>
          <a:p>
            <a:pPr marL="0" indent="0">
              <a:buNone/>
            </a:pPr>
            <a:r>
              <a:rPr lang="es-ES" sz="2000" dirty="0" smtClean="0"/>
              <a:t>La </a:t>
            </a:r>
            <a:r>
              <a:rPr lang="es-ES" sz="2000" dirty="0"/>
              <a:t>exclusión es una situación de marginación o segregación que afecta a grupos específicos de la sociedad, como minorías étnicas, religiosas o raciales. </a:t>
            </a:r>
            <a:r>
              <a:rPr lang="es-ES" sz="2000" dirty="0" smtClean="0"/>
              <a:t>  </a:t>
            </a:r>
            <a:r>
              <a:rPr lang="es-ES" sz="2000" b="1" dirty="0" smtClean="0"/>
              <a:t>Significa que determinados individuos o grupos de personas, tienen condiciones  desiguales  a la hora  de acceder a determinados bienes, servicios o recursos .</a:t>
            </a:r>
          </a:p>
          <a:p>
            <a:pPr marL="0" indent="0">
              <a:buNone/>
            </a:pPr>
            <a:endParaRPr lang="es-ES" sz="2000" dirty="0" smtClean="0"/>
          </a:p>
          <a:p>
            <a:pPr marL="0" indent="0">
              <a:buNone/>
            </a:pPr>
            <a:r>
              <a:rPr lang="es-ES" sz="2000" dirty="0" smtClean="0"/>
              <a:t>Los </a:t>
            </a:r>
            <a:r>
              <a:rPr lang="es-ES" sz="2000" dirty="0"/>
              <a:t>individuos marginados no tienen acceso o experimentan serias dificultades para acceder a oportunidades laborales, formativas, culturales o políticas en la sociedad en que viven, a los servicios básicos de agua o electricidad, al sistema de salud o de protección social</a:t>
            </a:r>
            <a:r>
              <a:rPr lang="es-ES" sz="2000" dirty="0" smtClean="0"/>
              <a:t>.</a:t>
            </a:r>
          </a:p>
          <a:p>
            <a:pPr marL="0" indent="0">
              <a:buNone/>
            </a:pPr>
            <a:endParaRPr lang="es-ES" sz="2000" dirty="0" smtClean="0"/>
          </a:p>
          <a:p>
            <a:pPr marL="0" indent="0">
              <a:buNone/>
            </a:pPr>
            <a:r>
              <a:rPr lang="es-ES" sz="2000" dirty="0" smtClean="0"/>
              <a:t>.</a:t>
            </a:r>
            <a:endParaRPr lang="es-ES" sz="2000" dirty="0"/>
          </a:p>
          <a:p>
            <a:endParaRPr lang="es-ES" dirty="0"/>
          </a:p>
        </p:txBody>
      </p:sp>
      <p:sp>
        <p:nvSpPr>
          <p:cNvPr id="4" name="Rectangle 1"/>
          <p:cNvSpPr>
            <a:spLocks noChangeArrowheads="1"/>
          </p:cNvSpPr>
          <p:nvPr/>
        </p:nvSpPr>
        <p:spPr bwMode="auto">
          <a:xfrm>
            <a:off x="1930400" y="205740"/>
            <a:ext cx="310943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696" tIns="0" rIns="12696"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t" latinLnBrk="0" hangingPunct="0">
              <a:lnSpc>
                <a:spcPct val="100000"/>
              </a:lnSpc>
              <a:spcBef>
                <a:spcPct val="0"/>
              </a:spcBef>
              <a:spcAft>
                <a:spcPct val="0"/>
              </a:spcAft>
              <a:buClrTx/>
              <a:buSzTx/>
              <a:buFontTx/>
              <a:buNone/>
              <a:tabLst/>
            </a:pPr>
            <a:r>
              <a:rPr kumimoji="0" lang="es-BO" sz="1800" b="0" i="0" u="none" strike="noStrike" cap="none" normalizeH="0" baseline="0" dirty="0" smtClean="0">
                <a:ln>
                  <a:noFill/>
                </a:ln>
                <a:solidFill>
                  <a:schemeClr val="tx1"/>
                </a:solidFill>
                <a:effectLst/>
                <a:latin typeface="Arial" panose="020B0604020202020204" pitchFamily="34" charset="0"/>
                <a:hlinkClick r:id="rId2"/>
              </a:rPr>
              <a:t>, </a:t>
            </a:r>
            <a:endParaRPr kumimoji="0" lang="es-BO" sz="1800" b="0" i="0" u="none" strike="noStrike" cap="none" normalizeH="0" baseline="0" dirty="0" smtClean="0">
              <a:ln>
                <a:noFill/>
              </a:ln>
              <a:solidFill>
                <a:schemeClr val="tx1"/>
              </a:solidFill>
              <a:effectLst/>
              <a:latin typeface="Arial" panose="020B0604020202020204" pitchFamily="34" charset="0"/>
            </a:endParaRPr>
          </a:p>
        </p:txBody>
      </p:sp>
      <p:sp>
        <p:nvSpPr>
          <p:cNvPr id="6" name="AutoShape 3" descr="blob:https://www.bing.com/484ccfdb-5b26-43d8-997d-107507423e38">
            <a:hlinkClick r:id="rId2"/>
          </p:cNvPr>
          <p:cNvSpPr>
            <a:spLocks noChangeAspect="1" noChangeArrowheads="1"/>
          </p:cNvSpPr>
          <p:nvPr/>
        </p:nvSpPr>
        <p:spPr bwMode="auto">
          <a:xfrm>
            <a:off x="196850"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7" name="AutoShape 4" descr="blob:https://www.bing.com/0baf4c09-e0c8-4872-90cf-537c1c55c3a0">
            <a:hlinkClick r:id="rId3"/>
          </p:cNvPr>
          <p:cNvSpPr>
            <a:spLocks noChangeAspect="1" noChangeArrowheads="1"/>
          </p:cNvSpPr>
          <p:nvPr/>
        </p:nvSpPr>
        <p:spPr bwMode="auto">
          <a:xfrm>
            <a:off x="914400"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8" name="AutoShape 5" descr="blob:https://www.bing.com/3ece6ef7-862d-4e88-8c81-957c45b9512c">
            <a:hlinkClick r:id="rId4"/>
          </p:cNvPr>
          <p:cNvSpPr>
            <a:spLocks noChangeAspect="1" noChangeArrowheads="1"/>
          </p:cNvSpPr>
          <p:nvPr/>
        </p:nvSpPr>
        <p:spPr bwMode="auto">
          <a:xfrm>
            <a:off x="2046288"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9" name="AutoShape 6" descr="blob:https://www.bing.com/a4055678-69ad-4317-b53e-c3db59441ff9">
            <a:hlinkClick r:id="rId5"/>
          </p:cNvPr>
          <p:cNvSpPr>
            <a:spLocks noChangeAspect="1" noChangeArrowheads="1"/>
          </p:cNvSpPr>
          <p:nvPr/>
        </p:nvSpPr>
        <p:spPr bwMode="auto">
          <a:xfrm>
            <a:off x="3197225"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10" name="Rectangle 7"/>
          <p:cNvSpPr>
            <a:spLocks noChangeArrowheads="1"/>
          </p:cNvSpPr>
          <p:nvPr/>
        </p:nvSpPr>
        <p:spPr bwMode="auto">
          <a:xfrm>
            <a:off x="1219200" y="217884"/>
            <a:ext cx="15388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696" tIns="0" rIns="12696"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t" latinLnBrk="0" hangingPunct="0">
              <a:lnSpc>
                <a:spcPct val="100000"/>
              </a:lnSpc>
              <a:spcBef>
                <a:spcPct val="0"/>
              </a:spcBef>
              <a:spcAft>
                <a:spcPct val="0"/>
              </a:spcAft>
              <a:buClrTx/>
              <a:buSzTx/>
              <a:buFontTx/>
              <a:buNone/>
              <a:tabLst/>
            </a:pPr>
            <a:r>
              <a:rPr kumimoji="0" lang="es-BO"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BO" sz="1800" b="0" i="0" u="none" strike="noStrike" cap="none" normalizeH="0" baseline="0" dirty="0" smtClean="0">
              <a:ln>
                <a:noFill/>
              </a:ln>
              <a:solidFill>
                <a:schemeClr val="tx1"/>
              </a:solidFill>
              <a:effectLst/>
              <a:latin typeface="Arial" panose="020B0604020202020204" pitchFamily="34" charset="0"/>
            </a:endParaRPr>
          </a:p>
        </p:txBody>
      </p:sp>
      <p:sp>
        <p:nvSpPr>
          <p:cNvPr id="12" name="AutoShape 9" descr="blob:https://www.bing.com/484ccfdb-5b26-43d8-997d-107507423e38">
            <a:hlinkClick r:id="rId2"/>
          </p:cNvPr>
          <p:cNvSpPr>
            <a:spLocks noChangeAspect="1" noChangeArrowheads="1"/>
          </p:cNvSpPr>
          <p:nvPr/>
        </p:nvSpPr>
        <p:spPr bwMode="auto">
          <a:xfrm>
            <a:off x="1186656" y="24665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14" name="AutoShape 11" descr="blob:https://www.bing.com/3ece6ef7-862d-4e88-8c81-957c45b9512c">
            <a:hlinkClick r:id="rId4"/>
          </p:cNvPr>
          <p:cNvSpPr>
            <a:spLocks noChangeAspect="1" noChangeArrowheads="1"/>
          </p:cNvSpPr>
          <p:nvPr/>
        </p:nvSpPr>
        <p:spPr bwMode="auto">
          <a:xfrm>
            <a:off x="2198688" y="84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
        <p:nvSpPr>
          <p:cNvPr id="15" name="AutoShape 12" descr="blob:https://www.bing.com/a4055678-69ad-4317-b53e-c3db59441ff9">
            <a:hlinkClick r:id="rId5"/>
          </p:cNvPr>
          <p:cNvSpPr>
            <a:spLocks noChangeAspect="1" noChangeArrowheads="1"/>
          </p:cNvSpPr>
          <p:nvPr/>
        </p:nvSpPr>
        <p:spPr bwMode="auto">
          <a:xfrm>
            <a:off x="3349625" y="84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spTree>
    <p:extLst>
      <p:ext uri="{BB962C8B-B14F-4D97-AF65-F5344CB8AC3E}">
        <p14:creationId xmlns:p14="http://schemas.microsoft.com/office/powerpoint/2010/main" val="1730232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ítulo 1"/>
          <p:cNvSpPr>
            <a:spLocks noGrp="1"/>
          </p:cNvSpPr>
          <p:nvPr>
            <p:ph type="title"/>
          </p:nvPr>
        </p:nvSpPr>
        <p:spPr>
          <a:xfrm>
            <a:off x="725864" y="1198316"/>
            <a:ext cx="10195954" cy="3294171"/>
          </a:xfrm>
        </p:spPr>
        <p:txBody>
          <a:bodyPr>
            <a:noAutofit/>
          </a:bodyPr>
          <a:lstStyle/>
          <a:p>
            <a:pPr algn="ctr"/>
            <a:r>
              <a:rPr lang="es-MX" sz="6600" b="1" dirty="0" smtClean="0">
                <a:solidFill>
                  <a:schemeClr val="tx1"/>
                </a:solidFill>
                <a:effectLst>
                  <a:outerShdw blurRad="38100" dist="38100" dir="2700000" algn="tl">
                    <a:srgbClr val="000000">
                      <a:alpha val="43137"/>
                    </a:srgbClr>
                  </a:outerShdw>
                </a:effectLst>
              </a:rPr>
              <a:t/>
            </a:r>
            <a:br>
              <a:rPr lang="es-MX" sz="6600" b="1" dirty="0" smtClean="0">
                <a:solidFill>
                  <a:schemeClr val="tx1"/>
                </a:solidFill>
                <a:effectLst>
                  <a:outerShdw blurRad="38100" dist="38100" dir="2700000" algn="tl">
                    <a:srgbClr val="000000">
                      <a:alpha val="43137"/>
                    </a:srgbClr>
                  </a:outerShdw>
                </a:effectLst>
              </a:rPr>
            </a:br>
            <a:r>
              <a:rPr lang="es-MX" sz="6600" b="1" dirty="0" smtClean="0">
                <a:solidFill>
                  <a:schemeClr val="tx1"/>
                </a:solidFill>
                <a:effectLst>
                  <a:outerShdw blurRad="38100" dist="38100" dir="2700000" algn="tl">
                    <a:srgbClr val="000000">
                      <a:alpha val="43137"/>
                    </a:srgbClr>
                  </a:outerShdw>
                </a:effectLst>
              </a:rPr>
              <a:t>Pasos </a:t>
            </a:r>
            <a:r>
              <a:rPr lang="es-MX" sz="6600" b="1" dirty="0">
                <a:solidFill>
                  <a:schemeClr val="tx1"/>
                </a:solidFill>
                <a:effectLst>
                  <a:outerShdw blurRad="38100" dist="38100" dir="2700000" algn="tl">
                    <a:srgbClr val="000000">
                      <a:alpha val="43137"/>
                    </a:srgbClr>
                  </a:outerShdw>
                </a:effectLst>
              </a:rPr>
              <a:t>para emprender un negocio propio</a:t>
            </a:r>
            <a:endParaRPr lang="es-ES" sz="32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44573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416560" y="416560"/>
            <a:ext cx="10965673" cy="5984240"/>
          </a:xfrm>
          <a:prstGeom prst="rect">
            <a:avLst/>
          </a:prstGeom>
        </p:spPr>
        <p:txBody>
          <a:bodyPr>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a:pPr>
            <a:endParaRPr lang="es-MX" sz="2800" b="1" dirty="0">
              <a:solidFill>
                <a:schemeClr val="accent5"/>
              </a:solidFill>
              <a:latin typeface="Times New Roman" panose="02020603050405020304" pitchFamily="18" charset="0"/>
              <a:cs typeface="Times New Roman" panose="02020603050405020304" pitchFamily="18" charset="0"/>
            </a:endParaRPr>
          </a:p>
          <a:p>
            <a:pPr marL="514350" indent="-514350">
              <a:buClrTx/>
              <a:buAutoNum type="arabicPeriod"/>
            </a:pPr>
            <a:r>
              <a:rPr lang="es-MX" sz="3500" b="1" dirty="0">
                <a:solidFill>
                  <a:schemeClr val="tx1"/>
                </a:solidFill>
                <a:latin typeface="Times New Roman" panose="02020603050405020304" pitchFamily="18" charset="0"/>
                <a:cs typeface="Times New Roman" panose="02020603050405020304" pitchFamily="18" charset="0"/>
              </a:rPr>
              <a:t>Identificar habilidades personales </a:t>
            </a:r>
          </a:p>
          <a:p>
            <a:pPr marL="0" indent="0">
              <a:buNone/>
            </a:pPr>
            <a:r>
              <a:rPr lang="es-MX" sz="2800" dirty="0">
                <a:solidFill>
                  <a:schemeClr val="tx1"/>
                </a:solidFill>
                <a:latin typeface="Times New Roman" panose="02020603050405020304" pitchFamily="18" charset="0"/>
                <a:cs typeface="Times New Roman" panose="02020603050405020304" pitchFamily="18" charset="0"/>
              </a:rPr>
              <a:t>Conocer las propias habilidades permitirá identificar en que tipo de emprendimiento podemos iniciar.</a:t>
            </a:r>
          </a:p>
          <a:p>
            <a:pPr marL="0" indent="0" algn="ctr">
              <a:buNone/>
            </a:pPr>
            <a:r>
              <a:rPr lang="es-MX" sz="2800" b="1" dirty="0">
                <a:solidFill>
                  <a:schemeClr val="accent5"/>
                </a:solidFill>
                <a:latin typeface="Times New Roman" panose="02020603050405020304" pitchFamily="18" charset="0"/>
                <a:cs typeface="Times New Roman" panose="02020603050405020304" pitchFamily="18" charset="0"/>
              </a:rPr>
              <a:t> </a:t>
            </a:r>
            <a:r>
              <a:rPr lang="es-MX" sz="2800" b="1" dirty="0">
                <a:solidFill>
                  <a:schemeClr val="tx1"/>
                </a:solidFill>
                <a:latin typeface="Times New Roman" panose="02020603050405020304" pitchFamily="18" charset="0"/>
                <a:cs typeface="Times New Roman" panose="02020603050405020304" pitchFamily="18" charset="0"/>
              </a:rPr>
              <a:t>¿Qué habilidades reconozco en mí?</a:t>
            </a:r>
          </a:p>
          <a:p>
            <a:pPr marL="0" indent="0" algn="just">
              <a:buNone/>
            </a:pPr>
            <a:r>
              <a:rPr lang="es-MX" sz="2800" b="0" i="0" dirty="0">
                <a:solidFill>
                  <a:srgbClr val="323232"/>
                </a:solidFill>
                <a:effectLst/>
                <a:latin typeface="Times New Roman" panose="02020603050405020304" pitchFamily="18" charset="0"/>
                <a:cs typeface="Times New Roman" panose="02020603050405020304" pitchFamily="18" charset="0"/>
              </a:rPr>
              <a:t>Comienza haciendo un listado de las cosas en las que eres bueno. </a:t>
            </a:r>
          </a:p>
          <a:p>
            <a:pPr marL="0" indent="0" algn="just">
              <a:buNone/>
            </a:pPr>
            <a:r>
              <a:rPr lang="es-MX" sz="2800" b="0" i="0" dirty="0">
                <a:solidFill>
                  <a:srgbClr val="323232"/>
                </a:solidFill>
                <a:effectLst/>
                <a:latin typeface="Times New Roman" panose="02020603050405020304" pitchFamily="18" charset="0"/>
                <a:cs typeface="Times New Roman" panose="02020603050405020304" pitchFamily="18" charset="0"/>
              </a:rPr>
              <a:t>Si no se te ocurre nada, empieza pensando en las </a:t>
            </a:r>
            <a:r>
              <a:rPr lang="es-MX" sz="2800" b="1" i="0" dirty="0">
                <a:solidFill>
                  <a:srgbClr val="323232"/>
                </a:solidFill>
                <a:effectLst/>
                <a:latin typeface="Times New Roman" panose="02020603050405020304" pitchFamily="18" charset="0"/>
                <a:cs typeface="Times New Roman" panose="02020603050405020304" pitchFamily="18" charset="0"/>
              </a:rPr>
              <a:t>tareas que completaste con facilidad y gusto </a:t>
            </a:r>
            <a:r>
              <a:rPr lang="es-MX" sz="2800" b="0" i="0" dirty="0">
                <a:solidFill>
                  <a:srgbClr val="323232"/>
                </a:solidFill>
                <a:effectLst/>
                <a:latin typeface="Times New Roman" panose="02020603050405020304" pitchFamily="18" charset="0"/>
                <a:cs typeface="Times New Roman" panose="02020603050405020304" pitchFamily="18" charset="0"/>
              </a:rPr>
              <a:t>en algún trabajo anterior, en un voluntariado o cuando estabas estudiando. </a:t>
            </a:r>
          </a:p>
          <a:p>
            <a:pPr marL="0" indent="0" algn="ctr">
              <a:buNone/>
            </a:pPr>
            <a:r>
              <a:rPr lang="es-MX" sz="2800" b="1" dirty="0">
                <a:solidFill>
                  <a:schemeClr val="tx1"/>
                </a:solidFill>
                <a:latin typeface="Times New Roman" panose="02020603050405020304" pitchFamily="18" charset="0"/>
                <a:cs typeface="Times New Roman" panose="02020603050405020304" pitchFamily="18" charset="0"/>
              </a:rPr>
              <a:t>¿Cuáles creo que son mis mayores fortalezas?</a:t>
            </a:r>
          </a:p>
          <a:p>
            <a:pPr marL="0" indent="0" algn="ctr">
              <a:buNone/>
            </a:pPr>
            <a:r>
              <a:rPr lang="es-MX" sz="2800" b="1" dirty="0">
                <a:solidFill>
                  <a:schemeClr val="tx1"/>
                </a:solidFill>
                <a:latin typeface="Times New Roman" panose="02020603050405020304" pitchFamily="18" charset="0"/>
                <a:cs typeface="Times New Roman" panose="02020603050405020304" pitchFamily="18" charset="0"/>
              </a:rPr>
              <a:t> ¿En qué pierdo la noción del tiempo?</a:t>
            </a:r>
          </a:p>
          <a:p>
            <a:pPr marL="0" indent="0" algn="just">
              <a:buNone/>
            </a:pPr>
            <a:r>
              <a:rPr lang="es-MX" sz="2800" dirty="0">
                <a:solidFill>
                  <a:schemeClr val="tx1"/>
                </a:solidFill>
                <a:latin typeface="Times New Roman" panose="02020603050405020304" pitchFamily="18" charset="0"/>
                <a:cs typeface="Times New Roman" panose="02020603050405020304" pitchFamily="18" charset="0"/>
              </a:rPr>
              <a:t> La primera te ayudará a reconocer en lo que te destacas y con la segunda esos aspectos del trabajo que te apasionan y te hacen </a:t>
            </a:r>
            <a:r>
              <a:rPr lang="es-MX" sz="2800" dirty="0" smtClean="0">
                <a:solidFill>
                  <a:schemeClr val="tx1"/>
                </a:solidFill>
                <a:latin typeface="Times New Roman" panose="02020603050405020304" pitchFamily="18" charset="0"/>
                <a:cs typeface="Times New Roman" panose="02020603050405020304" pitchFamily="18" charset="0"/>
              </a:rPr>
              <a:t>invertir mas tiempo. </a:t>
            </a:r>
          </a:p>
        </p:txBody>
      </p:sp>
    </p:spTree>
    <p:extLst>
      <p:ext uri="{BB962C8B-B14F-4D97-AF65-F5344CB8AC3E}">
        <p14:creationId xmlns:p14="http://schemas.microsoft.com/office/powerpoint/2010/main" val="1761881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a 2">
            <a:extLst>
              <a:ext uri="{FF2B5EF4-FFF2-40B4-BE49-F238E27FC236}">
                <a16:creationId xmlns="" xmlns:a16="http://schemas.microsoft.com/office/drawing/2014/main" id="{277D93C5-28D5-CA10-0EEF-D3FDD4142588}"/>
              </a:ext>
            </a:extLst>
          </p:cNvPr>
          <p:cNvGraphicFramePr>
            <a:graphicFrameLocks noGrp="1"/>
          </p:cNvGraphicFramePr>
          <p:nvPr>
            <p:extLst>
              <p:ext uri="{D42A27DB-BD31-4B8C-83A1-F6EECF244321}">
                <p14:modId xmlns:p14="http://schemas.microsoft.com/office/powerpoint/2010/main" val="792113557"/>
              </p:ext>
            </p:extLst>
          </p:nvPr>
        </p:nvGraphicFramePr>
        <p:xfrm>
          <a:off x="282804" y="1221012"/>
          <a:ext cx="11528982" cy="5502407"/>
        </p:xfrm>
        <a:graphic>
          <a:graphicData uri="http://schemas.openxmlformats.org/drawingml/2006/table">
            <a:tbl>
              <a:tblPr firstRow="1" bandRow="1">
                <a:tableStyleId>{5C22544A-7EE6-4342-B048-85BDC9FD1C3A}</a:tableStyleId>
              </a:tblPr>
              <a:tblGrid>
                <a:gridCol w="3729657">
                  <a:extLst>
                    <a:ext uri="{9D8B030D-6E8A-4147-A177-3AD203B41FA5}">
                      <a16:colId xmlns="" xmlns:a16="http://schemas.microsoft.com/office/drawing/2014/main" val="2745960942"/>
                    </a:ext>
                  </a:extLst>
                </a:gridCol>
                <a:gridCol w="7799325">
                  <a:extLst>
                    <a:ext uri="{9D8B030D-6E8A-4147-A177-3AD203B41FA5}">
                      <a16:colId xmlns="" xmlns:a16="http://schemas.microsoft.com/office/drawing/2014/main" val="3716015117"/>
                    </a:ext>
                  </a:extLst>
                </a:gridCol>
              </a:tblGrid>
              <a:tr h="76827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MX" sz="2000" dirty="0">
                          <a:solidFill>
                            <a:schemeClr val="bg1"/>
                          </a:solidFill>
                          <a:latin typeface="Times New Roman" panose="02020603050405020304" pitchFamily="18" charset="0"/>
                          <a:cs typeface="Times New Roman" panose="02020603050405020304" pitchFamily="18" charset="0"/>
                        </a:rPr>
                        <a:t>HABILIDADES PRACTICAS ESPECIFICAS</a:t>
                      </a:r>
                    </a:p>
                  </a:txBody>
                  <a:tcPr/>
                </a:tc>
                <a:tc>
                  <a:txBody>
                    <a:bodyPr/>
                    <a:lstStyle/>
                    <a:p>
                      <a:r>
                        <a:rPr lang="es-MX" sz="2000" dirty="0">
                          <a:solidFill>
                            <a:schemeClr val="bg1"/>
                          </a:solidFill>
                          <a:latin typeface="Times New Roman" panose="02020603050405020304" pitchFamily="18" charset="0"/>
                          <a:cs typeface="Times New Roman" panose="02020603050405020304" pitchFamily="18" charset="0"/>
                        </a:rPr>
                        <a:t>HABILIDADES LABORALES </a:t>
                      </a:r>
                      <a:endParaRPr lang="es-BO" sz="2000" dirty="0">
                        <a:solidFill>
                          <a:schemeClr val="bg1"/>
                        </a:solidFill>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720583050"/>
                  </a:ext>
                </a:extLst>
              </a:tr>
              <a:tr h="4734136">
                <a:tc>
                  <a:txBody>
                    <a:bodyPr/>
                    <a:lstStyle/>
                    <a:p>
                      <a:pPr fontAlgn="base"/>
                      <a:r>
                        <a:rPr lang="es-MX" sz="2000" b="1" i="0" kern="1200" dirty="0">
                          <a:solidFill>
                            <a:schemeClr val="dk1"/>
                          </a:solidFill>
                          <a:effectLst/>
                          <a:latin typeface="Times New Roman" panose="02020603050405020304" pitchFamily="18" charset="0"/>
                          <a:ea typeface="+mn-ea"/>
                          <a:cs typeface="Times New Roman" panose="02020603050405020304" pitchFamily="18" charset="0"/>
                        </a:rPr>
                        <a:t>Habilidades Laborales Técnicas</a:t>
                      </a:r>
                      <a:endParaRPr lang="es-MX" sz="2000" b="0" i="0" kern="1200" dirty="0">
                        <a:solidFill>
                          <a:schemeClr val="dk1"/>
                        </a:solidFill>
                        <a:effectLst/>
                        <a:latin typeface="Times New Roman" panose="02020603050405020304" pitchFamily="18" charset="0"/>
                        <a:ea typeface="+mn-ea"/>
                        <a:cs typeface="Times New Roman" panose="02020603050405020304" pitchFamily="18" charset="0"/>
                      </a:endParaRPr>
                    </a:p>
                    <a:p>
                      <a:pPr marL="342900" indent="-342900" fontAlgn="base">
                        <a:buFontTx/>
                        <a:buChar char="-"/>
                      </a:pP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Operar o reparar computadores </a:t>
                      </a:r>
                    </a:p>
                    <a:p>
                      <a:pPr marL="342900" indent="-342900" fontAlgn="base">
                        <a:buFontTx/>
                        <a:buChar char="-"/>
                      </a:pP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 </a:t>
                      </a:r>
                      <a:r>
                        <a:rPr lang="es-MX" sz="2000" dirty="0">
                          <a:solidFill>
                            <a:schemeClr val="tx1"/>
                          </a:solidFill>
                          <a:latin typeface="Times New Roman" panose="02020603050405020304" pitchFamily="18" charset="0"/>
                          <a:cs typeface="Times New Roman" panose="02020603050405020304" pitchFamily="18" charset="0"/>
                        </a:rPr>
                        <a:t>Cocinar</a:t>
                      </a:r>
                    </a:p>
                    <a:p>
                      <a:pPr marL="342900" indent="-342900" fontAlgn="base">
                        <a:buFontTx/>
                        <a:buChar char="-"/>
                      </a:pPr>
                      <a:r>
                        <a:rPr lang="es-MX" sz="2000" dirty="0">
                          <a:solidFill>
                            <a:schemeClr val="tx1"/>
                          </a:solidFill>
                          <a:latin typeface="Times New Roman" panose="02020603050405020304" pitchFamily="18" charset="0"/>
                          <a:cs typeface="Times New Roman" panose="02020603050405020304" pitchFamily="18" charset="0"/>
                        </a:rPr>
                        <a:t>Artesanía</a:t>
                      </a:r>
                    </a:p>
                    <a:p>
                      <a:pPr marL="342900" indent="-342900" fontAlgn="base">
                        <a:buFontTx/>
                        <a:buChar char="-"/>
                      </a:pPr>
                      <a:r>
                        <a:rPr lang="es-MX" sz="2000" dirty="0">
                          <a:solidFill>
                            <a:schemeClr val="tx1"/>
                          </a:solidFill>
                          <a:latin typeface="Times New Roman" panose="02020603050405020304" pitchFamily="18" charset="0"/>
                          <a:cs typeface="Times New Roman" panose="02020603050405020304" pitchFamily="18" charset="0"/>
                        </a:rPr>
                        <a:t>Costurar </a:t>
                      </a:r>
                    </a:p>
                    <a:p>
                      <a:pPr marL="342900" indent="-342900" fontAlgn="base">
                        <a:buFontTx/>
                        <a:buChar char="-"/>
                      </a:pPr>
                      <a:r>
                        <a:rPr lang="es-MX" sz="2000" dirty="0">
                          <a:solidFill>
                            <a:schemeClr val="tx1"/>
                          </a:solidFill>
                          <a:latin typeface="Times New Roman" panose="02020603050405020304" pitchFamily="18" charset="0"/>
                          <a:cs typeface="Times New Roman" panose="02020603050405020304" pitchFamily="18" charset="0"/>
                        </a:rPr>
                        <a:t>Otra habilidad especifica que permita dar un servicio</a:t>
                      </a:r>
                    </a:p>
                    <a:p>
                      <a:endParaRPr lang="es-BO" sz="2000" dirty="0">
                        <a:latin typeface="Times New Roman" panose="02020603050405020304" pitchFamily="18" charset="0"/>
                        <a:cs typeface="Times New Roman" panose="02020603050405020304" pitchFamily="18" charset="0"/>
                      </a:endParaRPr>
                    </a:p>
                  </a:txBody>
                  <a:tcPr/>
                </a:tc>
                <a:tc>
                  <a:txBody>
                    <a:bodyPr/>
                    <a:lstStyle/>
                    <a:p>
                      <a:pPr fontAlgn="base"/>
                      <a:r>
                        <a:rPr lang="es-MX" sz="2000" b="1" i="0" kern="1200" dirty="0">
                          <a:solidFill>
                            <a:schemeClr val="dk1"/>
                          </a:solidFill>
                          <a:effectLst/>
                          <a:latin typeface="Times New Roman" panose="02020603050405020304" pitchFamily="18" charset="0"/>
                          <a:ea typeface="+mn-ea"/>
                          <a:cs typeface="Times New Roman" panose="02020603050405020304" pitchFamily="18" charset="0"/>
                        </a:rPr>
                        <a:t>Habilidades Labores Básicas</a:t>
                      </a:r>
                      <a:endParaRPr lang="es-MX" sz="2000" b="0" i="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l" defTabSz="457200" rtl="0" eaLnBrk="1" fontAlgn="base" latinLnBrk="0" hangingPunct="1">
                        <a:lnSpc>
                          <a:spcPct val="100000"/>
                        </a:lnSpc>
                        <a:spcBef>
                          <a:spcPts val="0"/>
                        </a:spcBef>
                        <a:spcAft>
                          <a:spcPts val="0"/>
                        </a:spcAft>
                        <a:buClrTx/>
                        <a:buSzTx/>
                        <a:buFontTx/>
                        <a:buNone/>
                        <a:tabLst/>
                        <a:defRPr/>
                      </a:pPr>
                      <a:r>
                        <a:rPr lang="es-BO" sz="2000" b="0" kern="1200" dirty="0">
                          <a:solidFill>
                            <a:schemeClr val="dk1"/>
                          </a:solidFill>
                          <a:effectLst/>
                          <a:latin typeface="Times New Roman" panose="02020603050405020304" pitchFamily="18" charset="0"/>
                          <a:ea typeface="+mn-ea"/>
                          <a:cs typeface="Times New Roman" panose="02020603050405020304" pitchFamily="18" charset="0"/>
                        </a:rPr>
                        <a:t>Habilidades académicas básicas: </a:t>
                      </a: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escuchar, hablar, leer y escribir. Resolución de problemas matemáticos</a:t>
                      </a:r>
                    </a:p>
                    <a:p>
                      <a:pPr fontAlgn="base"/>
                      <a:r>
                        <a:rPr lang="es-MX" sz="2000" b="1" i="0" kern="1200" dirty="0">
                          <a:solidFill>
                            <a:schemeClr val="dk1"/>
                          </a:solidFill>
                          <a:effectLst/>
                          <a:latin typeface="Times New Roman" panose="02020603050405020304" pitchFamily="18" charset="0"/>
                          <a:ea typeface="+mn-ea"/>
                          <a:cs typeface="Times New Roman" panose="02020603050405020304" pitchFamily="18" charset="0"/>
                        </a:rPr>
                        <a:t>Habilidades Laborales Sociales</a:t>
                      </a:r>
                      <a:endParaRPr lang="es-MX" sz="2000" b="0" i="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l" defTabSz="457200" rtl="0" eaLnBrk="1" fontAlgn="base" latinLnBrk="0" hangingPunct="1">
                        <a:lnSpc>
                          <a:spcPct val="100000"/>
                        </a:lnSpc>
                        <a:spcBef>
                          <a:spcPts val="0"/>
                        </a:spcBef>
                        <a:spcAft>
                          <a:spcPts val="0"/>
                        </a:spcAft>
                        <a:buClrTx/>
                        <a:buSzTx/>
                        <a:buFontTx/>
                        <a:buNone/>
                        <a:tabLst/>
                        <a:defRPr/>
                      </a:pP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Negociar, persuadir y comunicación asertiva (venta)</a:t>
                      </a:r>
                    </a:p>
                    <a:p>
                      <a:pPr marL="0" marR="0" lvl="0" indent="0" algn="l" defTabSz="457200" rtl="0" eaLnBrk="1" fontAlgn="base" latinLnBrk="0" hangingPunct="1">
                        <a:lnSpc>
                          <a:spcPct val="100000"/>
                        </a:lnSpc>
                        <a:spcBef>
                          <a:spcPts val="0"/>
                        </a:spcBef>
                        <a:spcAft>
                          <a:spcPts val="0"/>
                        </a:spcAft>
                        <a:buClrTx/>
                        <a:buSzTx/>
                        <a:buFontTx/>
                        <a:buNone/>
                        <a:tabLst/>
                        <a:defRPr/>
                      </a:pPr>
                      <a:r>
                        <a:rPr lang="es-BO" sz="2000" b="0" i="0" kern="1200" dirty="0">
                          <a:solidFill>
                            <a:schemeClr val="dk1"/>
                          </a:solidFill>
                          <a:effectLst/>
                          <a:latin typeface="Times New Roman" panose="02020603050405020304" pitchFamily="18" charset="0"/>
                          <a:ea typeface="+mn-ea"/>
                          <a:cs typeface="Times New Roman" panose="02020603050405020304" pitchFamily="18" charset="0"/>
                        </a:rPr>
                        <a:t>Trabajo en equipo y habilidades interpersonales (c</a:t>
                      </a:r>
                      <a:r>
                        <a:rPr lang="es-MX" sz="2000" b="0" i="0" kern="1200" dirty="0" err="1">
                          <a:solidFill>
                            <a:schemeClr val="dk1"/>
                          </a:solidFill>
                          <a:effectLst/>
                          <a:latin typeface="Times New Roman" panose="02020603050405020304" pitchFamily="18" charset="0"/>
                          <a:ea typeface="+mn-ea"/>
                          <a:cs typeface="Times New Roman" panose="02020603050405020304" pitchFamily="18" charset="0"/>
                        </a:rPr>
                        <a:t>oordinar</a:t>
                      </a: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 con los compañeros de trabajo o proveedores)</a:t>
                      </a:r>
                    </a:p>
                    <a:p>
                      <a:pPr marL="0" marR="0" lvl="0" indent="0" algn="l" defTabSz="457200" rtl="0" eaLnBrk="1" fontAlgn="base" latinLnBrk="0" hangingPunct="1">
                        <a:lnSpc>
                          <a:spcPct val="100000"/>
                        </a:lnSpc>
                        <a:spcBef>
                          <a:spcPts val="0"/>
                        </a:spcBef>
                        <a:spcAft>
                          <a:spcPts val="0"/>
                        </a:spcAft>
                        <a:buClrTx/>
                        <a:buSzTx/>
                        <a:buFontTx/>
                        <a:buNone/>
                        <a:tabLst/>
                        <a:defRPr/>
                      </a:pPr>
                      <a:r>
                        <a:rPr lang="es-BO" sz="2000" b="0" i="1" kern="1200" dirty="0">
                          <a:solidFill>
                            <a:schemeClr val="dk1"/>
                          </a:solidFill>
                          <a:effectLst/>
                          <a:latin typeface="Times New Roman" panose="02020603050405020304" pitchFamily="18" charset="0"/>
                          <a:ea typeface="+mn-ea"/>
                          <a:cs typeface="Times New Roman" panose="02020603050405020304" pitchFamily="18" charset="0"/>
                        </a:rPr>
                        <a:t>Resolución de conflictos</a:t>
                      </a:r>
                    </a:p>
                    <a:p>
                      <a:pPr fontAlgn="base"/>
                      <a:r>
                        <a:rPr lang="es-MX" sz="2000" b="1" i="0" kern="1200" dirty="0">
                          <a:solidFill>
                            <a:schemeClr val="dk1"/>
                          </a:solidFill>
                          <a:effectLst/>
                          <a:latin typeface="Times New Roman" panose="02020603050405020304" pitchFamily="18" charset="0"/>
                          <a:ea typeface="+mn-ea"/>
                          <a:cs typeface="Times New Roman" panose="02020603050405020304" pitchFamily="18" charset="0"/>
                        </a:rPr>
                        <a:t>Habilidades Laborales de Gestión</a:t>
                      </a:r>
                      <a:endParaRPr lang="es-MX" sz="2000" b="0" i="0" kern="1200" dirty="0">
                        <a:solidFill>
                          <a:schemeClr val="dk1"/>
                        </a:solidFill>
                        <a:effectLst/>
                        <a:latin typeface="Times New Roman" panose="02020603050405020304" pitchFamily="18" charset="0"/>
                        <a:ea typeface="+mn-ea"/>
                        <a:cs typeface="Times New Roman" panose="02020603050405020304" pitchFamily="18" charset="0"/>
                      </a:endParaRPr>
                    </a:p>
                    <a:p>
                      <a:pPr fontAlgn="base"/>
                      <a:r>
                        <a:rPr lang="es-BO" sz="1800" b="1" i="0" kern="1200" dirty="0">
                          <a:solidFill>
                            <a:schemeClr val="dk1"/>
                          </a:solidFill>
                          <a:effectLst/>
                          <a:latin typeface="+mn-lt"/>
                          <a:ea typeface="+mn-ea"/>
                          <a:cs typeface="+mn-cs"/>
                        </a:rPr>
                        <a:t>Organización y planificación (</a:t>
                      </a:r>
                      <a:r>
                        <a:rPr lang="es-MX" sz="2000" b="0" i="0" kern="1200" dirty="0">
                          <a:solidFill>
                            <a:schemeClr val="dk1"/>
                          </a:solidFill>
                          <a:effectLst/>
                          <a:latin typeface="Times New Roman" panose="02020603050405020304" pitchFamily="18" charset="0"/>
                          <a:ea typeface="+mn-ea"/>
                          <a:cs typeface="Times New Roman" panose="02020603050405020304" pitchFamily="18" charset="0"/>
                        </a:rPr>
                        <a:t>Llevar un registro del tiempo y del dinero) “Ser organizado”</a:t>
                      </a:r>
                    </a:p>
                    <a:p>
                      <a:pPr marL="0" marR="0" lvl="0" indent="0" algn="l" defTabSz="457200" rtl="0" eaLnBrk="1" fontAlgn="auto" latinLnBrk="0" hangingPunct="1">
                        <a:lnSpc>
                          <a:spcPct val="100000"/>
                        </a:lnSpc>
                        <a:spcBef>
                          <a:spcPts val="0"/>
                        </a:spcBef>
                        <a:spcAft>
                          <a:spcPts val="0"/>
                        </a:spcAft>
                        <a:buClrTx/>
                        <a:buSzTx/>
                        <a:buFontTx/>
                        <a:buNone/>
                        <a:tabLst/>
                        <a:defRPr/>
                      </a:pPr>
                      <a:r>
                        <a:rPr lang="es-ES" sz="2000" b="1" kern="1200" dirty="0">
                          <a:solidFill>
                            <a:schemeClr val="dk1"/>
                          </a:solidFill>
                          <a:effectLst/>
                          <a:latin typeface="Times New Roman" panose="02020603050405020304" pitchFamily="18" charset="0"/>
                          <a:ea typeface="+mn-ea"/>
                          <a:cs typeface="Times New Roman" panose="02020603050405020304" pitchFamily="18" charset="0"/>
                        </a:rPr>
                        <a:t>Otras habilidades:</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s-ES" sz="2000" b="0" kern="1200" dirty="0">
                          <a:solidFill>
                            <a:schemeClr val="dk1"/>
                          </a:solidFill>
                          <a:effectLst/>
                          <a:latin typeface="Times New Roman" panose="02020603050405020304" pitchFamily="18" charset="0"/>
                          <a:ea typeface="+mn-ea"/>
                          <a:cs typeface="Times New Roman" panose="02020603050405020304" pitchFamily="18" charset="0"/>
                        </a:rPr>
                        <a:t>Higiene personal y conocimientos previos en limpieza de ambientes </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s-BO" sz="2000" b="0" i="0" kern="1200" dirty="0">
                          <a:solidFill>
                            <a:schemeClr val="dk1"/>
                          </a:solidFill>
                          <a:effectLst/>
                          <a:latin typeface="Times New Roman" panose="02020603050405020304" pitchFamily="18" charset="0"/>
                          <a:ea typeface="+mn-ea"/>
                          <a:cs typeface="Times New Roman" panose="02020603050405020304" pitchFamily="18" charset="0"/>
                        </a:rPr>
                        <a:t>Creatividad e </a:t>
                      </a:r>
                      <a:r>
                        <a:rPr lang="es-MX" sz="2000" b="0" i="0" kern="1200" dirty="0">
                          <a:solidFill>
                            <a:schemeClr val="dk1"/>
                          </a:solidFill>
                          <a:effectLst/>
                          <a:latin typeface="+mn-lt"/>
                          <a:ea typeface="+mn-ea"/>
                          <a:cs typeface="+mn-cs"/>
                        </a:rPr>
                        <a:t>Iniciativa</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s-BO" sz="1800" b="0" i="0" kern="1200" dirty="0">
                          <a:solidFill>
                            <a:schemeClr val="dk1"/>
                          </a:solidFill>
                          <a:effectLst/>
                          <a:latin typeface="+mn-lt"/>
                          <a:ea typeface="+mn-ea"/>
                          <a:cs typeface="+mn-cs"/>
                        </a:rPr>
                        <a:t>Capacidad de adaptación y </a:t>
                      </a:r>
                      <a:r>
                        <a:rPr lang="es-MX" sz="1800" b="0" i="0" kern="1200" dirty="0" smtClean="0">
                          <a:solidFill>
                            <a:schemeClr val="dk1"/>
                          </a:solidFill>
                          <a:effectLst/>
                          <a:latin typeface="+mn-lt"/>
                          <a:ea typeface="+mn-ea"/>
                          <a:cs typeface="+mn-cs"/>
                        </a:rPr>
                        <a:t>deseos </a:t>
                      </a:r>
                      <a:r>
                        <a:rPr lang="es-MX" sz="1800" b="0" i="0" kern="1200" dirty="0">
                          <a:solidFill>
                            <a:schemeClr val="dk1"/>
                          </a:solidFill>
                          <a:effectLst/>
                          <a:latin typeface="+mn-lt"/>
                          <a:ea typeface="+mn-ea"/>
                          <a:cs typeface="+mn-cs"/>
                        </a:rPr>
                        <a:t>de aprender</a:t>
                      </a:r>
                    </a:p>
                  </a:txBody>
                  <a:tcPr/>
                </a:tc>
                <a:extLst>
                  <a:ext uri="{0D108BD9-81ED-4DB2-BD59-A6C34878D82A}">
                    <a16:rowId xmlns="" xmlns:a16="http://schemas.microsoft.com/office/drawing/2014/main" val="2788267000"/>
                  </a:ext>
                </a:extLst>
              </a:tr>
            </a:tbl>
          </a:graphicData>
        </a:graphic>
      </p:graphicFrame>
      <p:sp>
        <p:nvSpPr>
          <p:cNvPr id="4" name="CuadroTexto 3">
            <a:extLst>
              <a:ext uri="{FF2B5EF4-FFF2-40B4-BE49-F238E27FC236}">
                <a16:creationId xmlns="" xmlns:a16="http://schemas.microsoft.com/office/drawing/2014/main" id="{971B6FDD-0AC7-A3C8-2EDA-55E880648101}"/>
              </a:ext>
            </a:extLst>
          </p:cNvPr>
          <p:cNvSpPr txBox="1"/>
          <p:nvPr/>
        </p:nvSpPr>
        <p:spPr>
          <a:xfrm>
            <a:off x="565608" y="266905"/>
            <a:ext cx="10375107" cy="954107"/>
          </a:xfrm>
          <a:prstGeom prst="rect">
            <a:avLst/>
          </a:prstGeom>
          <a:noFill/>
        </p:spPr>
        <p:txBody>
          <a:bodyPr wrap="square">
            <a:spAutoFit/>
          </a:bodyPr>
          <a:lstStyle/>
          <a:p>
            <a:pPr marL="0" indent="0">
              <a:buNone/>
            </a:pPr>
            <a:r>
              <a:rPr lang="es-MX" sz="2800" dirty="0">
                <a:solidFill>
                  <a:schemeClr val="tx1"/>
                </a:solidFill>
                <a:latin typeface="Times New Roman" panose="02020603050405020304" pitchFamily="18" charset="0"/>
                <a:cs typeface="Times New Roman" panose="02020603050405020304" pitchFamily="18" charset="0"/>
              </a:rPr>
              <a:t>Las habilidades necesarias emprender un negocio por cuentan propia están relacionas a:</a:t>
            </a:r>
          </a:p>
        </p:txBody>
      </p:sp>
    </p:spTree>
    <p:extLst>
      <p:ext uri="{BB962C8B-B14F-4D97-AF65-F5344CB8AC3E}">
        <p14:creationId xmlns:p14="http://schemas.microsoft.com/office/powerpoint/2010/main" val="3416067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721360" y="436880"/>
            <a:ext cx="10660873" cy="5835532"/>
          </a:xfrm>
          <a:prstGeom prst="rect">
            <a:avLst/>
          </a:prstGeom>
        </p:spPr>
        <p:txBody>
          <a:bodyPr>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lnSpc>
                <a:spcPct val="110000"/>
              </a:lnSpc>
              <a:buNone/>
            </a:pPr>
            <a:r>
              <a:rPr lang="es-MX" sz="2800" b="1" dirty="0">
                <a:solidFill>
                  <a:schemeClr val="tx1"/>
                </a:solidFill>
                <a:latin typeface="Times New Roman" panose="02020603050405020304" pitchFamily="18" charset="0"/>
                <a:cs typeface="Times New Roman" panose="02020603050405020304" pitchFamily="18" charset="0"/>
              </a:rPr>
              <a:t>2.	</a:t>
            </a:r>
            <a:r>
              <a:rPr lang="es-MX" sz="3200" b="1" dirty="0">
                <a:solidFill>
                  <a:schemeClr val="tx1"/>
                </a:solidFill>
                <a:latin typeface="Times New Roman" panose="02020603050405020304" pitchFamily="18" charset="0"/>
                <a:cs typeface="Times New Roman" panose="02020603050405020304" pitchFamily="18" charset="0"/>
              </a:rPr>
              <a:t>Contar con un capital</a:t>
            </a:r>
          </a:p>
          <a:p>
            <a:pPr marL="0" indent="0" algn="ctr">
              <a:lnSpc>
                <a:spcPct val="110000"/>
              </a:lnSpc>
              <a:buNone/>
            </a:pPr>
            <a:r>
              <a:rPr lang="es-MX" sz="2800" b="1" dirty="0">
                <a:solidFill>
                  <a:schemeClr val="tx1"/>
                </a:solidFill>
                <a:latin typeface="Times New Roman" panose="02020603050405020304" pitchFamily="18" charset="0"/>
                <a:cs typeface="Times New Roman" panose="02020603050405020304" pitchFamily="18" charset="0"/>
              </a:rPr>
              <a:t>¿Cuánto dinero </a:t>
            </a:r>
            <a:r>
              <a:rPr lang="es-MX" sz="2800" b="1" dirty="0" smtClean="0">
                <a:solidFill>
                  <a:schemeClr val="tx1"/>
                </a:solidFill>
                <a:latin typeface="Times New Roman" panose="02020603050405020304" pitchFamily="18" charset="0"/>
                <a:cs typeface="Times New Roman" panose="02020603050405020304" pitchFamily="18" charset="0"/>
              </a:rPr>
              <a:t>se piensa invertir? </a:t>
            </a:r>
            <a:endParaRPr lang="es-MX" sz="2800" b="1" dirty="0">
              <a:solidFill>
                <a:schemeClr val="tx1"/>
              </a:solidFill>
              <a:latin typeface="Times New Roman" panose="02020603050405020304" pitchFamily="18" charset="0"/>
              <a:cs typeface="Times New Roman" panose="02020603050405020304" pitchFamily="18" charset="0"/>
            </a:endParaRPr>
          </a:p>
          <a:p>
            <a:pPr marL="0" indent="0">
              <a:lnSpc>
                <a:spcPct val="110000"/>
              </a:lnSpc>
              <a:buNone/>
            </a:pPr>
            <a:r>
              <a:rPr lang="es-MX" sz="2800" b="0" i="0" dirty="0">
                <a:solidFill>
                  <a:schemeClr val="tx1"/>
                </a:solidFill>
                <a:effectLst/>
                <a:latin typeface="Times New Roman" panose="02020603050405020304" pitchFamily="18" charset="0"/>
                <a:cs typeface="Times New Roman" panose="02020603050405020304" pitchFamily="18" charset="0"/>
              </a:rPr>
              <a:t>Es fundamental </a:t>
            </a:r>
            <a:r>
              <a:rPr lang="es-MX" sz="2800" b="1" i="0" dirty="0">
                <a:solidFill>
                  <a:schemeClr val="tx1"/>
                </a:solidFill>
                <a:effectLst/>
                <a:latin typeface="Times New Roman" panose="02020603050405020304" pitchFamily="18" charset="0"/>
                <a:cs typeface="Times New Roman" panose="02020603050405020304" pitchFamily="18" charset="0"/>
              </a:rPr>
              <a:t>evaluar tu capacidad de inversión</a:t>
            </a:r>
          </a:p>
          <a:p>
            <a:pPr marL="0" indent="0">
              <a:lnSpc>
                <a:spcPct val="110000"/>
              </a:lnSpc>
              <a:buNone/>
            </a:pPr>
            <a:r>
              <a:rPr lang="es-MX" sz="2800" dirty="0">
                <a:solidFill>
                  <a:schemeClr val="tx1"/>
                </a:solidFill>
                <a:latin typeface="Times New Roman" panose="02020603050405020304" pitchFamily="18" charset="0"/>
                <a:cs typeface="Times New Roman" panose="02020603050405020304" pitchFamily="18" charset="0"/>
              </a:rPr>
              <a:t>Estas son solo algunas preguntas para detonar una reflexión indispensable antes de emprender:</a:t>
            </a:r>
          </a:p>
          <a:p>
            <a:pPr marL="0" indent="0" algn="l">
              <a:lnSpc>
                <a:spcPct val="110000"/>
              </a:lnSpc>
              <a:buNone/>
            </a:pPr>
            <a:r>
              <a:rPr lang="es-MX" sz="2800" b="0" i="0" dirty="0">
                <a:solidFill>
                  <a:schemeClr val="tx1"/>
                </a:solidFill>
                <a:effectLst/>
                <a:latin typeface="Times New Roman" panose="02020603050405020304" pitchFamily="18" charset="0"/>
                <a:cs typeface="Times New Roman" panose="02020603050405020304" pitchFamily="18" charset="0"/>
              </a:rPr>
              <a:t>¿Se echará mano de ahorros o solicitará un financiamiento?</a:t>
            </a:r>
          </a:p>
          <a:p>
            <a:pPr marL="0" indent="0">
              <a:lnSpc>
                <a:spcPct val="110000"/>
              </a:lnSpc>
              <a:buNone/>
            </a:pPr>
            <a:r>
              <a:rPr lang="es-MX" sz="2800" dirty="0" smtClean="0">
                <a:solidFill>
                  <a:schemeClr val="tx1"/>
                </a:solidFill>
                <a:latin typeface="Times New Roman" panose="02020603050405020304" pitchFamily="18" charset="0"/>
                <a:cs typeface="Times New Roman" panose="02020603050405020304" pitchFamily="18" charset="0"/>
              </a:rPr>
              <a:t>¿se tiene  </a:t>
            </a:r>
            <a:r>
              <a:rPr lang="es-MX" sz="2800" dirty="0">
                <a:solidFill>
                  <a:schemeClr val="tx1"/>
                </a:solidFill>
                <a:latin typeface="Times New Roman" panose="02020603050405020304" pitchFamily="18" charset="0"/>
                <a:cs typeface="Times New Roman" panose="02020603050405020304" pitchFamily="18" charset="0"/>
              </a:rPr>
              <a:t>opciones de préstamo?</a:t>
            </a:r>
          </a:p>
          <a:p>
            <a:pPr marL="0" indent="0" algn="l">
              <a:lnSpc>
                <a:spcPct val="110000"/>
              </a:lnSpc>
              <a:buNone/>
            </a:pPr>
            <a:r>
              <a:rPr lang="es-MX" sz="2800" b="0" i="0" dirty="0">
                <a:solidFill>
                  <a:schemeClr val="tx1"/>
                </a:solidFill>
                <a:effectLst/>
                <a:latin typeface="Times New Roman" panose="02020603050405020304" pitchFamily="18" charset="0"/>
                <a:cs typeface="Times New Roman" panose="02020603050405020304" pitchFamily="18" charset="0"/>
              </a:rPr>
              <a:t>¿se tiene claro cuál será la inversión inicial?</a:t>
            </a:r>
          </a:p>
          <a:p>
            <a:pPr marL="0" indent="0" algn="l">
              <a:lnSpc>
                <a:spcPct val="110000"/>
              </a:lnSpc>
              <a:buNone/>
            </a:pPr>
            <a:r>
              <a:rPr lang="es-MX" sz="2800" b="0" i="0" dirty="0">
                <a:solidFill>
                  <a:schemeClr val="tx1"/>
                </a:solidFill>
                <a:effectLst/>
                <a:latin typeface="Times New Roman" panose="02020603050405020304" pitchFamily="18" charset="0"/>
                <a:cs typeface="Times New Roman" panose="02020603050405020304" pitchFamily="18" charset="0"/>
              </a:rPr>
              <a:t>¿se cuenta con un fondo para imprevistos?</a:t>
            </a:r>
          </a:p>
          <a:p>
            <a:pPr marL="0" indent="0" algn="l">
              <a:lnSpc>
                <a:spcPct val="110000"/>
              </a:lnSpc>
              <a:buNone/>
            </a:pPr>
            <a:r>
              <a:rPr lang="es-MX" sz="2800" b="0" i="0" dirty="0">
                <a:solidFill>
                  <a:schemeClr val="tx1"/>
                </a:solidFill>
                <a:effectLst/>
                <a:latin typeface="Times New Roman" panose="02020603050405020304" pitchFamily="18" charset="0"/>
                <a:cs typeface="Times New Roman" panose="02020603050405020304" pitchFamily="18" charset="0"/>
              </a:rPr>
              <a:t>¿se tiene consciencia de que los rendimientos no llegarán de inmediato? </a:t>
            </a:r>
            <a:endParaRPr lang="es-BO"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9227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1487606" y="117273"/>
            <a:ext cx="9894627" cy="6155139"/>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3"/>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tx1"/>
                </a:solidFill>
                <a:latin typeface="Times New Roman" panose="02020603050405020304" pitchFamily="18" charset="0"/>
                <a:cs typeface="Times New Roman" panose="02020603050405020304" pitchFamily="18" charset="0"/>
              </a:rPr>
              <a:t>3.-Identificar </a:t>
            </a:r>
            <a:r>
              <a:rPr lang="es-MX" sz="2800" b="1" dirty="0">
                <a:solidFill>
                  <a:schemeClr val="tx1"/>
                </a:solidFill>
                <a:latin typeface="Times New Roman" panose="02020603050405020304" pitchFamily="18" charset="0"/>
                <a:cs typeface="Times New Roman" panose="02020603050405020304" pitchFamily="18" charset="0"/>
              </a:rPr>
              <a:t>red de apoyo</a:t>
            </a:r>
          </a:p>
          <a:p>
            <a:pPr marL="0" indent="0">
              <a:buNone/>
            </a:pPr>
            <a:r>
              <a:rPr lang="es-MX" sz="2400" b="1" dirty="0">
                <a:solidFill>
                  <a:schemeClr val="tx1"/>
                </a:solidFill>
                <a:latin typeface="Times New Roman" panose="02020603050405020304" pitchFamily="18" charset="0"/>
                <a:cs typeface="Times New Roman" panose="02020603050405020304" pitchFamily="18" charset="0"/>
              </a:rPr>
              <a:t>¿Quiénes me apoyarán en el negocio?</a:t>
            </a:r>
          </a:p>
          <a:p>
            <a:pPr marL="0" indent="0">
              <a:buNone/>
            </a:pPr>
            <a:r>
              <a:rPr lang="es-MX" sz="2400" b="1" dirty="0">
                <a:solidFill>
                  <a:schemeClr val="accent5"/>
                </a:solidFill>
                <a:latin typeface="Times New Roman" panose="02020603050405020304" pitchFamily="18" charset="0"/>
                <a:cs typeface="Times New Roman" panose="02020603050405020304" pitchFamily="18" charset="0"/>
              </a:rPr>
              <a:t> </a:t>
            </a:r>
            <a:r>
              <a:rPr lang="es-MX" sz="2800" b="1" dirty="0">
                <a:solidFill>
                  <a:schemeClr val="tx1"/>
                </a:solidFill>
                <a:latin typeface="Times New Roman" panose="02020603050405020304" pitchFamily="18" charset="0"/>
                <a:cs typeface="Times New Roman" panose="02020603050405020304" pitchFamily="18" charset="0"/>
              </a:rPr>
              <a:t> </a:t>
            </a:r>
          </a:p>
          <a:p>
            <a:pPr marL="0" indent="0">
              <a:buNone/>
            </a:pPr>
            <a:endParaRPr lang="es-BO" sz="2800" dirty="0">
              <a:latin typeface="Times New Roman" panose="02020603050405020304" pitchFamily="18" charset="0"/>
              <a:cs typeface="Times New Roman" panose="02020603050405020304" pitchFamily="18" charset="0"/>
            </a:endParaRPr>
          </a:p>
        </p:txBody>
      </p:sp>
      <p:graphicFrame>
        <p:nvGraphicFramePr>
          <p:cNvPr id="3" name="Tabla 4">
            <a:extLst>
              <a:ext uri="{FF2B5EF4-FFF2-40B4-BE49-F238E27FC236}">
                <a16:creationId xmlns="" xmlns:a16="http://schemas.microsoft.com/office/drawing/2014/main" id="{9A7536E3-C00E-C31D-0118-6C8AE99B1AC9}"/>
              </a:ext>
            </a:extLst>
          </p:cNvPr>
          <p:cNvGraphicFramePr>
            <a:graphicFrameLocks noGrp="1"/>
          </p:cNvGraphicFramePr>
          <p:nvPr>
            <p:extLst>
              <p:ext uri="{D42A27DB-BD31-4B8C-83A1-F6EECF244321}">
                <p14:modId xmlns:p14="http://schemas.microsoft.com/office/powerpoint/2010/main" val="42938959"/>
              </p:ext>
            </p:extLst>
          </p:nvPr>
        </p:nvGraphicFramePr>
        <p:xfrm>
          <a:off x="609601" y="1956926"/>
          <a:ext cx="10218056" cy="3660103"/>
        </p:xfrm>
        <a:graphic>
          <a:graphicData uri="http://schemas.openxmlformats.org/drawingml/2006/table">
            <a:tbl>
              <a:tblPr firstRow="1" bandRow="1">
                <a:tableStyleId>{5C22544A-7EE6-4342-B048-85BDC9FD1C3A}</a:tableStyleId>
              </a:tblPr>
              <a:tblGrid>
                <a:gridCol w="3195800">
                  <a:extLst>
                    <a:ext uri="{9D8B030D-6E8A-4147-A177-3AD203B41FA5}">
                      <a16:colId xmlns="" xmlns:a16="http://schemas.microsoft.com/office/drawing/2014/main" val="3419256032"/>
                    </a:ext>
                  </a:extLst>
                </a:gridCol>
                <a:gridCol w="7022256">
                  <a:extLst>
                    <a:ext uri="{9D8B030D-6E8A-4147-A177-3AD203B41FA5}">
                      <a16:colId xmlns="" xmlns:a16="http://schemas.microsoft.com/office/drawing/2014/main" val="3872483960"/>
                    </a:ext>
                  </a:extLst>
                </a:gridCol>
              </a:tblGrid>
              <a:tr h="870349">
                <a:tc gridSpan="2">
                  <a:txBody>
                    <a:bodyPr/>
                    <a:lstStyle/>
                    <a:p>
                      <a:pPr algn="ctr"/>
                      <a:r>
                        <a:rPr lang="es-MX" sz="2000" b="1" dirty="0">
                          <a:latin typeface="Times New Roman" panose="02020603050405020304" pitchFamily="18" charset="0"/>
                          <a:cs typeface="Times New Roman" panose="02020603050405020304" pitchFamily="18" charset="0"/>
                        </a:rPr>
                        <a:t>PERSONAS ME PODRÍAN APOYAR (FUTURO EMPRENDIMIENTO)</a:t>
                      </a:r>
                      <a:endParaRPr lang="es-BO" sz="2000" b="1" dirty="0">
                        <a:latin typeface="Times New Roman" panose="02020603050405020304" pitchFamily="18" charset="0"/>
                        <a:cs typeface="Times New Roman" panose="02020603050405020304" pitchFamily="18" charset="0"/>
                      </a:endParaRPr>
                    </a:p>
                  </a:txBody>
                  <a:tcPr/>
                </a:tc>
                <a:tc hMerge="1">
                  <a:txBody>
                    <a:bodyPr/>
                    <a:lstStyle/>
                    <a:p>
                      <a:endParaRPr lang="es-BO" dirty="0"/>
                    </a:p>
                  </a:txBody>
                  <a:tcPr/>
                </a:tc>
                <a:extLst>
                  <a:ext uri="{0D108BD9-81ED-4DB2-BD59-A6C34878D82A}">
                    <a16:rowId xmlns="" xmlns:a16="http://schemas.microsoft.com/office/drawing/2014/main" val="2229398504"/>
                  </a:ext>
                </a:extLst>
              </a:tr>
              <a:tr h="374279">
                <a:tc>
                  <a:txBody>
                    <a:bodyPr/>
                    <a:lstStyle/>
                    <a:p>
                      <a:pPr algn="ctr"/>
                      <a:r>
                        <a:rPr lang="es-MX" b="1" dirty="0">
                          <a:latin typeface="Times New Roman" panose="02020603050405020304" pitchFamily="18" charset="0"/>
                          <a:cs typeface="Times New Roman" panose="02020603050405020304" pitchFamily="18" charset="0"/>
                        </a:rPr>
                        <a:t>Nombre </a:t>
                      </a:r>
                      <a:endParaRPr lang="es-BO" b="1" dirty="0">
                        <a:latin typeface="Times New Roman" panose="02020603050405020304" pitchFamily="18" charset="0"/>
                        <a:cs typeface="Times New Roman" panose="02020603050405020304" pitchFamily="18" charset="0"/>
                      </a:endParaRPr>
                    </a:p>
                  </a:txBody>
                  <a:tcPr/>
                </a:tc>
                <a:tc>
                  <a:txBody>
                    <a:bodyPr/>
                    <a:lstStyle/>
                    <a:p>
                      <a:pPr algn="ctr"/>
                      <a:r>
                        <a:rPr lang="es-MX" b="1" dirty="0">
                          <a:latin typeface="Times New Roman" panose="02020603050405020304" pitchFamily="18" charset="0"/>
                          <a:cs typeface="Times New Roman" panose="02020603050405020304" pitchFamily="18" charset="0"/>
                        </a:rPr>
                        <a:t>Tipo de apoyo</a:t>
                      </a:r>
                      <a:endParaRPr lang="es-BO" b="1"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4046395624"/>
                  </a:ext>
                </a:extLst>
              </a:tr>
              <a:tr h="654989">
                <a:tc>
                  <a:txBody>
                    <a:bodyPr/>
                    <a:lstStyle/>
                    <a:p>
                      <a:r>
                        <a:rPr lang="es-MX" dirty="0">
                          <a:latin typeface="Times New Roman" panose="02020603050405020304" pitchFamily="18" charset="0"/>
                          <a:cs typeface="Times New Roman" panose="02020603050405020304" pitchFamily="18" charset="0"/>
                        </a:rPr>
                        <a:t>Mama </a:t>
                      </a:r>
                      <a:endParaRPr lang="es-BO" dirty="0">
                        <a:latin typeface="Times New Roman" panose="02020603050405020304" pitchFamily="18" charset="0"/>
                        <a:cs typeface="Times New Roman" panose="02020603050405020304" pitchFamily="18" charset="0"/>
                      </a:endParaRPr>
                    </a:p>
                  </a:txBody>
                  <a:tcPr/>
                </a:tc>
                <a:tc>
                  <a:txBody>
                    <a:bodyPr/>
                    <a:lstStyle/>
                    <a:p>
                      <a:r>
                        <a:rPr lang="es-MX" dirty="0">
                          <a:latin typeface="Times New Roman" panose="02020603050405020304" pitchFamily="18" charset="0"/>
                          <a:cs typeface="Times New Roman" panose="02020603050405020304" pitchFamily="18" charset="0"/>
                        </a:rPr>
                        <a:t>Ayudar a vender, preparar los productos o lo necesario</a:t>
                      </a:r>
                      <a:endParaRPr lang="es-BO"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218510906"/>
                  </a:ext>
                </a:extLst>
              </a:tr>
              <a:tr h="458068">
                <a:tc>
                  <a:txBody>
                    <a:bodyPr/>
                    <a:lstStyle/>
                    <a:p>
                      <a:r>
                        <a:rPr lang="es-MX" dirty="0">
                          <a:latin typeface="Times New Roman" panose="02020603050405020304" pitchFamily="18" charset="0"/>
                          <a:cs typeface="Times New Roman" panose="02020603050405020304" pitchFamily="18" charset="0"/>
                        </a:rPr>
                        <a:t>Tío </a:t>
                      </a:r>
                    </a:p>
                  </a:txBody>
                  <a:tcPr/>
                </a:tc>
                <a:tc>
                  <a:txBody>
                    <a:bodyPr/>
                    <a:lstStyle/>
                    <a:p>
                      <a:r>
                        <a:rPr lang="es-MX" dirty="0">
                          <a:latin typeface="Times New Roman" panose="02020603050405020304" pitchFamily="18" charset="0"/>
                          <a:cs typeface="Times New Roman" panose="02020603050405020304" pitchFamily="18" charset="0"/>
                        </a:rPr>
                        <a:t>Transporte (tiene taxi)</a:t>
                      </a:r>
                      <a:endParaRPr lang="es-BO"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043132730"/>
                  </a:ext>
                </a:extLst>
              </a:tr>
              <a:tr h="553860">
                <a:tc>
                  <a:txBody>
                    <a:bodyPr/>
                    <a:lstStyle/>
                    <a:p>
                      <a:r>
                        <a:rPr lang="es-MX" dirty="0">
                          <a:latin typeface="Times New Roman" panose="02020603050405020304" pitchFamily="18" charset="0"/>
                          <a:cs typeface="Times New Roman" panose="02020603050405020304" pitchFamily="18" charset="0"/>
                        </a:rPr>
                        <a:t>Hermana </a:t>
                      </a:r>
                      <a:endParaRPr lang="es-BO" dirty="0">
                        <a:latin typeface="Times New Roman" panose="02020603050405020304" pitchFamily="18" charset="0"/>
                        <a:cs typeface="Times New Roman" panose="02020603050405020304" pitchFamily="18" charset="0"/>
                      </a:endParaRPr>
                    </a:p>
                  </a:txBody>
                  <a:tcPr/>
                </a:tc>
                <a:tc>
                  <a:txBody>
                    <a:bodyPr/>
                    <a:lstStyle/>
                    <a:p>
                      <a:r>
                        <a:rPr lang="es-MX" dirty="0">
                          <a:latin typeface="Times New Roman" panose="02020603050405020304" pitchFamily="18" charset="0"/>
                          <a:cs typeface="Times New Roman" panose="02020603050405020304" pitchFamily="18" charset="0"/>
                        </a:rPr>
                        <a:t>Cuidar a mi hijo mientras trabajo</a:t>
                      </a:r>
                      <a:endParaRPr lang="es-BO"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753340546"/>
                  </a:ext>
                </a:extLst>
              </a:tr>
              <a:tr h="374279">
                <a:tc>
                  <a:txBody>
                    <a:bodyPr/>
                    <a:lstStyle/>
                    <a:p>
                      <a:r>
                        <a:rPr lang="es-MX" dirty="0">
                          <a:latin typeface="Times New Roman" panose="02020603050405020304" pitchFamily="18" charset="0"/>
                          <a:cs typeface="Times New Roman" panose="02020603050405020304" pitchFamily="18" charset="0"/>
                        </a:rPr>
                        <a:t>Padrino </a:t>
                      </a:r>
                      <a:endParaRPr lang="es-BO" dirty="0">
                        <a:latin typeface="Times New Roman" panose="02020603050405020304" pitchFamily="18" charset="0"/>
                        <a:cs typeface="Times New Roman" panose="02020603050405020304" pitchFamily="18" charset="0"/>
                      </a:endParaRPr>
                    </a:p>
                  </a:txBody>
                  <a:tcPr/>
                </a:tc>
                <a:tc>
                  <a:txBody>
                    <a:bodyPr/>
                    <a:lstStyle/>
                    <a:p>
                      <a:r>
                        <a:rPr lang="es-MX" dirty="0">
                          <a:latin typeface="Times New Roman" panose="02020603050405020304" pitchFamily="18" charset="0"/>
                          <a:cs typeface="Times New Roman" panose="02020603050405020304" pitchFamily="18" charset="0"/>
                        </a:rPr>
                        <a:t>Prestar dinero </a:t>
                      </a:r>
                      <a:endParaRPr lang="es-BO"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991132836"/>
                  </a:ext>
                </a:extLst>
              </a:tr>
              <a:tr h="374279">
                <a:tc>
                  <a:txBody>
                    <a:bodyPr/>
                    <a:lstStyle/>
                    <a:p>
                      <a:r>
                        <a:rPr lang="es-MX" dirty="0">
                          <a:latin typeface="Times New Roman" panose="02020603050405020304" pitchFamily="18" charset="0"/>
                          <a:cs typeface="Times New Roman" panose="02020603050405020304" pitchFamily="18" charset="0"/>
                        </a:rPr>
                        <a:t>Banco </a:t>
                      </a:r>
                      <a:endParaRPr lang="es-BO" dirty="0">
                        <a:latin typeface="Times New Roman" panose="02020603050405020304" pitchFamily="18" charset="0"/>
                        <a:cs typeface="Times New Roman" panose="02020603050405020304" pitchFamily="18" charset="0"/>
                      </a:endParaRPr>
                    </a:p>
                  </a:txBody>
                  <a:tcPr/>
                </a:tc>
                <a:tc>
                  <a:txBody>
                    <a:bodyPr/>
                    <a:lstStyle/>
                    <a:p>
                      <a:r>
                        <a:rPr lang="es-MX" dirty="0">
                          <a:latin typeface="Times New Roman" panose="02020603050405020304" pitchFamily="18" charset="0"/>
                          <a:cs typeface="Times New Roman" panose="02020603050405020304" pitchFamily="18" charset="0"/>
                        </a:rPr>
                        <a:t>Solicitar préstamo</a:t>
                      </a:r>
                      <a:endParaRPr lang="es-BO"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020753487"/>
                  </a:ext>
                </a:extLst>
              </a:tr>
            </a:tbl>
          </a:graphicData>
        </a:graphic>
      </p:graphicFrame>
      <p:sp>
        <p:nvSpPr>
          <p:cNvPr id="6" name="CuadroTexto 5">
            <a:extLst>
              <a:ext uri="{FF2B5EF4-FFF2-40B4-BE49-F238E27FC236}">
                <a16:creationId xmlns="" xmlns:a16="http://schemas.microsoft.com/office/drawing/2014/main" id="{CBB7CD06-4FDB-E570-89B2-DB739602F635}"/>
              </a:ext>
            </a:extLst>
          </p:cNvPr>
          <p:cNvSpPr txBox="1"/>
          <p:nvPr/>
        </p:nvSpPr>
        <p:spPr>
          <a:xfrm>
            <a:off x="2162714" y="5760054"/>
            <a:ext cx="9074377" cy="369332"/>
          </a:xfrm>
          <a:prstGeom prst="rect">
            <a:avLst/>
          </a:prstGeom>
          <a:noFill/>
        </p:spPr>
        <p:txBody>
          <a:bodyPr wrap="square">
            <a:spAutoFit/>
          </a:bodyPr>
          <a:lstStyle/>
          <a:p>
            <a:r>
              <a:rPr lang="es-MX" sz="1800" dirty="0">
                <a:solidFill>
                  <a:schemeClr val="tx1"/>
                </a:solidFill>
                <a:latin typeface="Times New Roman" panose="02020603050405020304" pitchFamily="18" charset="0"/>
                <a:cs typeface="Times New Roman" panose="02020603050405020304" pitchFamily="18" charset="0"/>
              </a:rPr>
              <a:t>Familiares, amigos, </a:t>
            </a:r>
            <a:r>
              <a:rPr lang="es-BO"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vecinos</a:t>
            </a:r>
            <a:r>
              <a:rPr lang="es-BO" sz="1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s-BO"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profesionales, dirigentes, </a:t>
            </a:r>
            <a:r>
              <a:rPr lang="es-MX" sz="1800" dirty="0">
                <a:solidFill>
                  <a:schemeClr val="tx1"/>
                </a:solidFill>
                <a:latin typeface="Times New Roman" panose="02020603050405020304" pitchFamily="18" charset="0"/>
                <a:cs typeface="Times New Roman" panose="02020603050405020304" pitchFamily="18" charset="0"/>
              </a:rPr>
              <a:t>instituciones…</a:t>
            </a:r>
            <a:endParaRPr lang="es-BO" dirty="0"/>
          </a:p>
        </p:txBody>
      </p:sp>
    </p:spTree>
    <p:extLst>
      <p:ext uri="{BB962C8B-B14F-4D97-AF65-F5344CB8AC3E}">
        <p14:creationId xmlns:p14="http://schemas.microsoft.com/office/powerpoint/2010/main" val="199926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214686" y="117273"/>
            <a:ext cx="11167548" cy="6155139"/>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smtClean="0">
              <a:solidFill>
                <a:schemeClr val="accent5"/>
              </a:solidFill>
              <a:latin typeface="Times New Roman" panose="02020603050405020304" pitchFamily="18" charset="0"/>
              <a:cs typeface="Times New Roman" panose="02020603050405020304" pitchFamily="18" charset="0"/>
            </a:endParaRPr>
          </a:p>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tx1"/>
                </a:solidFill>
                <a:latin typeface="Times New Roman" panose="02020603050405020304" pitchFamily="18" charset="0"/>
                <a:cs typeface="Times New Roman" panose="02020603050405020304" pitchFamily="18" charset="0"/>
              </a:rPr>
              <a:t>4.-Identificar </a:t>
            </a:r>
            <a:r>
              <a:rPr lang="es-MX" sz="2800" b="1" dirty="0">
                <a:solidFill>
                  <a:schemeClr val="tx1"/>
                </a:solidFill>
                <a:latin typeface="Times New Roman" panose="02020603050405020304" pitchFamily="18" charset="0"/>
                <a:cs typeface="Times New Roman" panose="02020603050405020304" pitchFamily="18" charset="0"/>
              </a:rPr>
              <a:t>la idea de negocio </a:t>
            </a:r>
          </a:p>
          <a:p>
            <a:pPr marL="0" indent="0">
              <a:buNone/>
            </a:pPr>
            <a:r>
              <a:rPr lang="es-MX" sz="2800" dirty="0">
                <a:latin typeface="Times New Roman" panose="02020603050405020304" pitchFamily="18" charset="0"/>
                <a:ea typeface="Calibri" panose="020F0502020204030204" pitchFamily="34" charset="0"/>
                <a:cs typeface="Times New Roman" panose="02020603050405020304" pitchFamily="18" charset="0"/>
              </a:rPr>
              <a:t>La mayoría de los emprendimientos están dirigidos a:</a:t>
            </a:r>
          </a:p>
          <a:p>
            <a:pPr marL="0" indent="0">
              <a:buNone/>
            </a:pPr>
            <a:r>
              <a:rPr lang="es-MX" sz="2800" b="1" dirty="0">
                <a:solidFill>
                  <a:schemeClr val="accent5"/>
                </a:solidFill>
                <a:latin typeface="Times New Roman" panose="02020603050405020304" pitchFamily="18" charset="0"/>
                <a:ea typeface="Calibri" panose="020F0502020204030204" pitchFamily="34" charset="0"/>
                <a:cs typeface="Times New Roman" panose="02020603050405020304" pitchFamily="18" charset="0"/>
              </a:rPr>
              <a:t>- </a:t>
            </a:r>
            <a:r>
              <a:rPr lang="es-MX"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a:t>
            </a:r>
            <a:r>
              <a:rPr lang="es-MX" sz="2800" dirty="0">
                <a:solidFill>
                  <a:schemeClr val="tx1"/>
                </a:solidFill>
                <a:latin typeface="Times New Roman" panose="02020603050405020304" pitchFamily="18" charset="0"/>
                <a:cs typeface="Times New Roman" panose="02020603050405020304" pitchFamily="18" charset="0"/>
              </a:rPr>
              <a:t>laboración y venta de productos</a:t>
            </a:r>
            <a:endParaRPr lang="es-MX"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s-MX" sz="2800" dirty="0">
                <a:solidFill>
                  <a:schemeClr val="tx1"/>
                </a:solidFill>
                <a:latin typeface="Times New Roman" panose="02020603050405020304" pitchFamily="18" charset="0"/>
                <a:cs typeface="Times New Roman" panose="02020603050405020304" pitchFamily="18" charset="0"/>
              </a:rPr>
              <a:t>- Venta de servicios</a:t>
            </a:r>
          </a:p>
          <a:p>
            <a:pPr marL="0" indent="0" algn="ctr">
              <a:buNone/>
            </a:pPr>
            <a:r>
              <a:rPr lang="es-MX" sz="3200" b="1" dirty="0">
                <a:solidFill>
                  <a:schemeClr val="tx1"/>
                </a:solidFill>
                <a:latin typeface="Times New Roman" panose="02020603050405020304" pitchFamily="18" charset="0"/>
                <a:cs typeface="Times New Roman" panose="02020603050405020304" pitchFamily="18" charset="0"/>
              </a:rPr>
              <a:t>¿Qué negocio me gustaría tener?</a:t>
            </a:r>
          </a:p>
          <a:p>
            <a:pPr marL="0" indent="0">
              <a:buNone/>
            </a:pPr>
            <a:endParaRPr lang="es-MX" sz="2800" b="1" dirty="0">
              <a:solidFill>
                <a:schemeClr val="accent5"/>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s-BO" sz="28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s-B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2239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ítulo 1"/>
          <p:cNvSpPr>
            <a:spLocks noGrp="1"/>
          </p:cNvSpPr>
          <p:nvPr>
            <p:ph type="title"/>
          </p:nvPr>
        </p:nvSpPr>
        <p:spPr>
          <a:xfrm>
            <a:off x="1497496" y="1198316"/>
            <a:ext cx="9424322" cy="3294171"/>
          </a:xfrm>
        </p:spPr>
        <p:txBody>
          <a:bodyPr>
            <a:noAutofit/>
          </a:bodyPr>
          <a:lstStyle/>
          <a:p>
            <a:pPr algn="ctr"/>
            <a:r>
              <a:rPr lang="es-MX" sz="6600" b="1" dirty="0" smtClean="0">
                <a:solidFill>
                  <a:schemeClr val="tx1"/>
                </a:solidFill>
                <a:effectLst>
                  <a:outerShdw blurRad="38100" dist="38100" dir="2700000" algn="tl">
                    <a:srgbClr val="000000">
                      <a:alpha val="43137"/>
                    </a:srgbClr>
                  </a:outerShdw>
                </a:effectLst>
              </a:rPr>
              <a:t/>
            </a:r>
            <a:br>
              <a:rPr lang="es-MX" sz="6600" b="1" dirty="0" smtClean="0">
                <a:solidFill>
                  <a:schemeClr val="tx1"/>
                </a:solidFill>
                <a:effectLst>
                  <a:outerShdw blurRad="38100" dist="38100" dir="2700000" algn="tl">
                    <a:srgbClr val="000000">
                      <a:alpha val="43137"/>
                    </a:srgbClr>
                  </a:outerShdw>
                </a:effectLst>
              </a:rPr>
            </a:br>
            <a:r>
              <a:rPr lang="es-MX" sz="6600" b="1" dirty="0" smtClean="0">
                <a:solidFill>
                  <a:schemeClr val="tx1"/>
                </a:solidFill>
                <a:effectLst>
                  <a:outerShdw blurRad="38100" dist="38100" dir="2700000" algn="tl">
                    <a:srgbClr val="000000">
                      <a:alpha val="43137"/>
                    </a:srgbClr>
                  </a:outerShdw>
                </a:effectLst>
              </a:rPr>
              <a:t>Pasos </a:t>
            </a:r>
            <a:r>
              <a:rPr lang="es-MX" sz="6600" b="1" dirty="0">
                <a:solidFill>
                  <a:schemeClr val="tx1"/>
                </a:solidFill>
                <a:effectLst>
                  <a:outerShdw blurRad="38100" dist="38100" dir="2700000" algn="tl">
                    <a:srgbClr val="000000">
                      <a:alpha val="43137"/>
                    </a:srgbClr>
                  </a:outerShdw>
                </a:effectLst>
              </a:rPr>
              <a:t>para planificar el negocio</a:t>
            </a:r>
            <a:endParaRPr lang="es-ES" sz="32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801738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680720" y="721360"/>
            <a:ext cx="10701513" cy="5551052"/>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tx1"/>
                </a:solidFill>
                <a:latin typeface="Times New Roman" panose="02020603050405020304" pitchFamily="18" charset="0"/>
                <a:cs typeface="Times New Roman" panose="02020603050405020304" pitchFamily="18" charset="0"/>
              </a:rPr>
              <a:t>5.-Identificar </a:t>
            </a:r>
            <a:r>
              <a:rPr lang="es-MX" sz="2800" b="1" dirty="0">
                <a:solidFill>
                  <a:schemeClr val="tx1"/>
                </a:solidFill>
                <a:latin typeface="Times New Roman" panose="02020603050405020304" pitchFamily="18" charset="0"/>
                <a:cs typeface="Times New Roman" panose="02020603050405020304" pitchFamily="18" charset="0"/>
              </a:rPr>
              <a:t>las adaptaciones y/o ajustes razonables para implementar el </a:t>
            </a:r>
            <a:r>
              <a:rPr lang="es-MX" sz="2800" b="1" dirty="0" smtClean="0">
                <a:solidFill>
                  <a:schemeClr val="tx1"/>
                </a:solidFill>
                <a:latin typeface="Times New Roman" panose="02020603050405020304" pitchFamily="18" charset="0"/>
                <a:cs typeface="Times New Roman" panose="02020603050405020304" pitchFamily="18" charset="0"/>
              </a:rPr>
              <a:t>emprendimiento</a:t>
            </a:r>
          </a:p>
          <a:p>
            <a:pPr marL="0" indent="0">
              <a:buNone/>
            </a:pPr>
            <a:endParaRPr lang="es-ES" sz="2800" dirty="0">
              <a:latin typeface="Times New Roman" panose="02020603050405020304" pitchFamily="18" charset="0"/>
              <a:cs typeface="Times New Roman" panose="02020603050405020304" pitchFamily="18" charset="0"/>
            </a:endParaRPr>
          </a:p>
        </p:txBody>
      </p:sp>
      <p:sp>
        <p:nvSpPr>
          <p:cNvPr id="2" name="Rectángulo 1"/>
          <p:cNvSpPr/>
          <p:nvPr/>
        </p:nvSpPr>
        <p:spPr>
          <a:xfrm>
            <a:off x="838986" y="2763400"/>
            <a:ext cx="3881891" cy="1378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chemeClr val="tx1"/>
                </a:solidFill>
                <a:latin typeface="Times New Roman" panose="02020603050405020304" pitchFamily="18" charset="0"/>
                <a:cs typeface="Times New Roman" panose="02020603050405020304" pitchFamily="18" charset="0"/>
              </a:rPr>
              <a:t>¿Qué son los ajustes razonables?</a:t>
            </a:r>
            <a:endParaRPr lang="es-BO" sz="2400" b="1" dirty="0">
              <a:solidFill>
                <a:schemeClr val="tx1"/>
              </a:solidFill>
              <a:latin typeface="Times New Roman" panose="02020603050405020304" pitchFamily="18" charset="0"/>
              <a:cs typeface="Times New Roman" panose="02020603050405020304" pitchFamily="18" charset="0"/>
            </a:endParaRPr>
          </a:p>
          <a:p>
            <a:pPr algn="ctr"/>
            <a:endParaRPr lang="es-BO" dirty="0"/>
          </a:p>
        </p:txBody>
      </p:sp>
      <p:sp>
        <p:nvSpPr>
          <p:cNvPr id="6" name="Flecha derecha 5"/>
          <p:cNvSpPr/>
          <p:nvPr/>
        </p:nvSpPr>
        <p:spPr>
          <a:xfrm>
            <a:off x="5318975" y="3220600"/>
            <a:ext cx="901521" cy="4636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7" name="Rectángulo 6"/>
          <p:cNvSpPr/>
          <p:nvPr/>
        </p:nvSpPr>
        <p:spPr>
          <a:xfrm>
            <a:off x="6919273" y="1875934"/>
            <a:ext cx="3864861" cy="4326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son todas las modificaciones y adaptaciones necesarias y adecuadas que no impongan una carga desproporcionada o indebida, cuando se requieran en un caso particular, para garantizar a las personas con discapacidad el goce o ejercicio, en igualdad de condiciones con las demás, </a:t>
            </a:r>
            <a:r>
              <a:rPr lang="es-ES" b="1" dirty="0">
                <a:solidFill>
                  <a:schemeClr val="tx1"/>
                </a:solidFill>
              </a:rPr>
              <a:t>de todos los derechos humanos y libertades fundamentales</a:t>
            </a:r>
            <a:endParaRPr lang="es-BO" dirty="0">
              <a:solidFill>
                <a:schemeClr val="tx1"/>
              </a:solidFill>
            </a:endParaRPr>
          </a:p>
        </p:txBody>
      </p:sp>
    </p:spTree>
    <p:extLst>
      <p:ext uri="{BB962C8B-B14F-4D97-AF65-F5344CB8AC3E}">
        <p14:creationId xmlns:p14="http://schemas.microsoft.com/office/powerpoint/2010/main" val="231669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uadroTexto 1"/>
          <p:cNvSpPr txBox="1"/>
          <p:nvPr/>
        </p:nvSpPr>
        <p:spPr>
          <a:xfrm>
            <a:off x="3850783" y="540913"/>
            <a:ext cx="4855335" cy="646331"/>
          </a:xfrm>
          <a:prstGeom prst="rect">
            <a:avLst/>
          </a:prstGeom>
          <a:noFill/>
        </p:spPr>
        <p:txBody>
          <a:bodyPr wrap="square" rtlCol="0">
            <a:spAutoFit/>
          </a:bodyPr>
          <a:lstStyle/>
          <a:p>
            <a:pPr algn="ctr"/>
            <a:r>
              <a:rPr lang="es-ES" b="1" dirty="0" smtClean="0"/>
              <a:t>¿COMO LOS AJUSTES RAZONABLES SE IMPLEMENTAN EN LOS EMPLEOS?</a:t>
            </a:r>
            <a:endParaRPr lang="es-BO" b="1" dirty="0"/>
          </a:p>
        </p:txBody>
      </p:sp>
      <p:sp>
        <p:nvSpPr>
          <p:cNvPr id="3" name="Rectángulo 2"/>
          <p:cNvSpPr/>
          <p:nvPr/>
        </p:nvSpPr>
        <p:spPr>
          <a:xfrm>
            <a:off x="101601" y="1530825"/>
            <a:ext cx="6398338" cy="3970318"/>
          </a:xfrm>
          <a:prstGeom prst="rect">
            <a:avLst/>
          </a:prstGeom>
        </p:spPr>
        <p:txBody>
          <a:bodyPr wrap="square">
            <a:spAutoFit/>
          </a:bodyPr>
          <a:lstStyle/>
          <a:p>
            <a:pPr algn="just"/>
            <a:endParaRPr lang="es-ES" dirty="0" smtClean="0">
              <a:solidFill>
                <a:srgbClr val="000000"/>
              </a:solidFill>
              <a:latin typeface="-apple-system"/>
            </a:endParaRPr>
          </a:p>
          <a:p>
            <a:pPr algn="just"/>
            <a:r>
              <a:rPr lang="es-ES" dirty="0" smtClean="0">
                <a:solidFill>
                  <a:srgbClr val="000000"/>
                </a:solidFill>
                <a:latin typeface="-apple-system"/>
              </a:rPr>
              <a:t>Por </a:t>
            </a:r>
            <a:r>
              <a:rPr lang="es-ES" dirty="0">
                <a:solidFill>
                  <a:srgbClr val="000000"/>
                </a:solidFill>
                <a:latin typeface="-apple-system"/>
              </a:rPr>
              <a:t>ejemplo. Para un puesto de operador telefónico se requiere una persona que tenga educación secundaria completa </a:t>
            </a:r>
            <a:r>
              <a:rPr lang="es-ES" dirty="0" smtClean="0">
                <a:solidFill>
                  <a:srgbClr val="000000"/>
                </a:solidFill>
                <a:latin typeface="-apple-system"/>
              </a:rPr>
              <a:t>y dominio de algún idioma. </a:t>
            </a:r>
            <a:r>
              <a:rPr lang="es-ES" dirty="0">
                <a:solidFill>
                  <a:srgbClr val="000000"/>
                </a:solidFill>
                <a:latin typeface="-apple-system"/>
              </a:rPr>
              <a:t>Para dicho cargo, hay dos personas que cumplen con los requisitos. </a:t>
            </a:r>
            <a:r>
              <a:rPr lang="es-ES" b="1" dirty="0">
                <a:solidFill>
                  <a:srgbClr val="000000"/>
                </a:solidFill>
                <a:latin typeface="-apple-system"/>
              </a:rPr>
              <a:t>Una de ellas es usuaria de silla de ruedas</a:t>
            </a:r>
            <a:r>
              <a:rPr lang="es-ES" dirty="0">
                <a:solidFill>
                  <a:srgbClr val="000000"/>
                </a:solidFill>
                <a:latin typeface="-apple-system"/>
              </a:rPr>
              <a:t>. Sin embargo, el puesto solo tiene un escritorio que es demasiado alto para permitirle a la persona usuaria de silla de ruedas trabajar</a:t>
            </a:r>
            <a:r>
              <a:rPr lang="es-ES" dirty="0" smtClean="0">
                <a:solidFill>
                  <a:srgbClr val="000000"/>
                </a:solidFill>
                <a:latin typeface="-apple-system"/>
              </a:rPr>
              <a:t>.</a:t>
            </a:r>
          </a:p>
          <a:p>
            <a:pPr algn="just"/>
            <a:endParaRPr lang="es-ES" dirty="0">
              <a:solidFill>
                <a:srgbClr val="000000"/>
              </a:solidFill>
              <a:latin typeface="-apple-system"/>
            </a:endParaRPr>
          </a:p>
          <a:p>
            <a:pPr algn="just"/>
            <a:r>
              <a:rPr lang="es-ES" dirty="0">
                <a:solidFill>
                  <a:srgbClr val="000000"/>
                </a:solidFill>
                <a:latin typeface="-apple-system"/>
              </a:rPr>
              <a:t>En este caso hipotético, si no se tiene en cuenta la posibilidad de implementar ajustes razonables, como disminuir la altura del escritorio asignado para el puesto de trabajo, </a:t>
            </a:r>
            <a:r>
              <a:rPr lang="es-ES" b="1" dirty="0">
                <a:solidFill>
                  <a:srgbClr val="000000"/>
                </a:solidFill>
                <a:latin typeface="-apple-system"/>
              </a:rPr>
              <a:t>no se estará garantizando el derecho de igualdad de oportunidades</a:t>
            </a:r>
            <a:r>
              <a:rPr lang="es-ES" dirty="0">
                <a:solidFill>
                  <a:srgbClr val="000000"/>
                </a:solidFill>
                <a:latin typeface="-apple-system"/>
              </a:rPr>
              <a:t>.</a:t>
            </a:r>
            <a:endParaRPr lang="es-ES" b="0" i="0" dirty="0">
              <a:solidFill>
                <a:srgbClr val="000000"/>
              </a:solidFill>
              <a:effectLst/>
              <a:latin typeface="-apple-system"/>
            </a:endParaRPr>
          </a:p>
        </p:txBody>
      </p:sp>
      <p:pic>
        <p:nvPicPr>
          <p:cNvPr id="4" name="Imagen 3"/>
          <p:cNvPicPr>
            <a:picLocks noChangeAspect="1"/>
          </p:cNvPicPr>
          <p:nvPr/>
        </p:nvPicPr>
        <p:blipFill>
          <a:blip r:embed="rId2"/>
          <a:stretch>
            <a:fillRect/>
          </a:stretch>
        </p:blipFill>
        <p:spPr>
          <a:xfrm>
            <a:off x="6499939" y="1659613"/>
            <a:ext cx="5280396" cy="3942696"/>
          </a:xfrm>
          <a:prstGeom prst="rect">
            <a:avLst/>
          </a:prstGeom>
        </p:spPr>
      </p:pic>
    </p:spTree>
    <p:extLst>
      <p:ext uri="{BB962C8B-B14F-4D97-AF65-F5344CB8AC3E}">
        <p14:creationId xmlns:p14="http://schemas.microsoft.com/office/powerpoint/2010/main" val="25841141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ángulo 1"/>
          <p:cNvSpPr/>
          <p:nvPr/>
        </p:nvSpPr>
        <p:spPr>
          <a:xfrm>
            <a:off x="482885" y="244699"/>
            <a:ext cx="10786129" cy="3170099"/>
          </a:xfrm>
          <a:prstGeom prst="rect">
            <a:avLst/>
          </a:prstGeom>
        </p:spPr>
        <p:txBody>
          <a:bodyPr wrap="square">
            <a:spAutoFit/>
          </a:bodyPr>
          <a:lstStyle/>
          <a:p>
            <a:r>
              <a:rPr lang="es-ES" sz="2000" b="1" dirty="0"/>
              <a:t>Ideas para personas con movilidad </a:t>
            </a:r>
            <a:r>
              <a:rPr lang="es-ES" sz="2000" b="1" dirty="0" smtClean="0"/>
              <a:t>reducida: </a:t>
            </a:r>
            <a:r>
              <a:rPr lang="es-ES" sz="2000" dirty="0" smtClean="0"/>
              <a:t>Sin </a:t>
            </a:r>
            <a:r>
              <a:rPr lang="es-ES" sz="2000" dirty="0"/>
              <a:t>duda Internet es una solución muy práctica para que una movilidad reducida no sea ningún impedimento para </a:t>
            </a:r>
            <a:r>
              <a:rPr lang="es-ES" sz="2000" dirty="0" smtClean="0"/>
              <a:t>emprender</a:t>
            </a:r>
          </a:p>
          <a:p>
            <a:endParaRPr lang="es-ES" sz="2000" dirty="0"/>
          </a:p>
          <a:p>
            <a:pPr>
              <a:buFont typeface="Arial" panose="020B0604020202020204" pitchFamily="34" charset="0"/>
              <a:buChar char="•"/>
            </a:pPr>
            <a:r>
              <a:rPr lang="es-ES" sz="2000" dirty="0"/>
              <a:t>Vender </a:t>
            </a:r>
            <a:r>
              <a:rPr lang="es-ES" sz="2000" b="1" dirty="0"/>
              <a:t>servicios online</a:t>
            </a:r>
            <a:r>
              <a:rPr lang="es-ES" sz="2000" dirty="0"/>
              <a:t>, por ejemplo, una consultoría en marketing o SEO, servicios legales, de gestoría, coaching o cualquier otra opción</a:t>
            </a:r>
            <a:r>
              <a:rPr lang="es-ES" sz="2000" dirty="0" smtClean="0"/>
              <a:t>.</a:t>
            </a:r>
          </a:p>
          <a:p>
            <a:pPr>
              <a:buFont typeface="Arial" panose="020B0604020202020204" pitchFamily="34" charset="0"/>
              <a:buChar char="•"/>
            </a:pPr>
            <a:endParaRPr lang="es-ES" sz="2000" dirty="0"/>
          </a:p>
          <a:p>
            <a:pPr>
              <a:buFont typeface="Arial" panose="020B0604020202020204" pitchFamily="34" charset="0"/>
              <a:buChar char="•"/>
            </a:pPr>
            <a:r>
              <a:rPr lang="es-ES" sz="2000" dirty="0"/>
              <a:t>Montar una </a:t>
            </a:r>
            <a:r>
              <a:rPr lang="es-ES" sz="2000" b="1" dirty="0"/>
              <a:t>tienda online</a:t>
            </a:r>
            <a:r>
              <a:rPr lang="es-ES" sz="2000" dirty="0"/>
              <a:t>, especialmente con la modalidad de </a:t>
            </a:r>
            <a:r>
              <a:rPr lang="es-ES" sz="2000" dirty="0" err="1">
                <a:hlinkClick r:id="rId2"/>
              </a:rPr>
              <a:t>dropshipping</a:t>
            </a:r>
            <a:r>
              <a:rPr lang="es-ES" sz="2000" dirty="0"/>
              <a:t>, que evita gestionar todo el tema logístico con los productos</a:t>
            </a:r>
            <a:r>
              <a:rPr lang="es-ES" sz="2000" dirty="0" smtClean="0"/>
              <a:t>.</a:t>
            </a:r>
          </a:p>
          <a:p>
            <a:pPr>
              <a:buFont typeface="Arial" panose="020B0604020202020204" pitchFamily="34" charset="0"/>
              <a:buChar char="•"/>
            </a:pPr>
            <a:endParaRPr lang="es-ES" sz="2000" dirty="0"/>
          </a:p>
          <a:p>
            <a:pPr>
              <a:buFont typeface="Arial" panose="020B0604020202020204" pitchFamily="34" charset="0"/>
              <a:buChar char="•"/>
            </a:pPr>
            <a:r>
              <a:rPr lang="es-ES" sz="2000" dirty="0"/>
              <a:t>Vender </a:t>
            </a:r>
            <a:r>
              <a:rPr lang="es-ES" sz="2000" b="1" dirty="0"/>
              <a:t>creaciones propias</a:t>
            </a:r>
            <a:r>
              <a:rPr lang="es-ES" sz="2000" dirty="0"/>
              <a:t>, a través de una tienda online </a:t>
            </a:r>
            <a:r>
              <a:rPr lang="es-ES" sz="2000" dirty="0" smtClean="0"/>
              <a:t>propia</a:t>
            </a:r>
          </a:p>
        </p:txBody>
      </p:sp>
      <p:pic>
        <p:nvPicPr>
          <p:cNvPr id="1026" name="Picture 2" descr="5 Razones Por Las Que El Diseño Web Inclusivo Tiene Un Impacto Positivo En  El Crecimiento Del Negocio"/>
          <p:cNvPicPr>
            <a:picLocks noChangeAspect="1" noChangeArrowheads="1"/>
          </p:cNvPicPr>
          <p:nvPr/>
        </p:nvPicPr>
        <p:blipFill rotWithShape="1">
          <a:blip r:embed="rId3">
            <a:extLst>
              <a:ext uri="{28A0092B-C50C-407E-A947-70E740481C1C}">
                <a14:useLocalDpi xmlns:a14="http://schemas.microsoft.com/office/drawing/2010/main" val="0"/>
              </a:ext>
            </a:extLst>
          </a:blip>
          <a:srcRect l="22540" r="29467"/>
          <a:stretch/>
        </p:blipFill>
        <p:spPr bwMode="auto">
          <a:xfrm>
            <a:off x="2006123" y="3498464"/>
            <a:ext cx="7476923" cy="2753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888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55600" y="633635"/>
            <a:ext cx="10520363" cy="1280890"/>
          </a:xfrm>
        </p:spPr>
        <p:txBody>
          <a:bodyPr/>
          <a:lstStyle/>
          <a:p>
            <a:r>
              <a:rPr lang="es-BO" b="1" dirty="0" smtClean="0">
                <a:solidFill>
                  <a:schemeClr val="tx1"/>
                </a:solidFill>
              </a:rPr>
              <a:t>QUE ENTENDEMOS POR INCLUSIÓN </a:t>
            </a:r>
            <a:endParaRPr lang="es-BO" b="1" dirty="0">
              <a:solidFill>
                <a:schemeClr val="tx1"/>
              </a:solidFill>
            </a:endParaRPr>
          </a:p>
        </p:txBody>
      </p:sp>
      <p:sp>
        <p:nvSpPr>
          <p:cNvPr id="3" name="Marcador de contenido 2"/>
          <p:cNvSpPr>
            <a:spLocks noGrp="1"/>
          </p:cNvSpPr>
          <p:nvPr>
            <p:ph idx="1"/>
          </p:nvPr>
        </p:nvSpPr>
        <p:spPr>
          <a:xfrm>
            <a:off x="355600" y="1422400"/>
            <a:ext cx="11460480" cy="5161280"/>
          </a:xfrm>
        </p:spPr>
        <p:txBody>
          <a:bodyPr>
            <a:normAutofit/>
          </a:bodyPr>
          <a:lstStyle/>
          <a:p>
            <a:pPr marL="0" indent="0">
              <a:buNone/>
            </a:pPr>
            <a:endParaRPr lang="es-ES" dirty="0" smtClean="0"/>
          </a:p>
          <a:p>
            <a:pPr marL="0" indent="0">
              <a:buNone/>
            </a:pPr>
            <a:r>
              <a:rPr lang="es-ES" sz="1900" dirty="0" smtClean="0"/>
              <a:t>La </a:t>
            </a:r>
            <a:r>
              <a:rPr lang="es-ES" sz="1900" dirty="0"/>
              <a:t>inclusión es la actitud, tendencia o política de integrar a todas las personas en la sociedad, con el objetivo de que estas puedan participar y contribuir en ella y beneficiarse en este proceso. </a:t>
            </a:r>
            <a:endParaRPr lang="es-ES" sz="1900" dirty="0" smtClean="0"/>
          </a:p>
          <a:p>
            <a:pPr marL="0" indent="0">
              <a:buNone/>
            </a:pPr>
            <a:endParaRPr lang="es-ES" sz="1900" dirty="0" smtClean="0"/>
          </a:p>
          <a:p>
            <a:pPr marL="0" indent="0">
              <a:buNone/>
            </a:pPr>
            <a:r>
              <a:rPr lang="es-ES" sz="1900" dirty="0" smtClean="0"/>
              <a:t>La </a:t>
            </a:r>
            <a:r>
              <a:rPr lang="es-ES" sz="1900" dirty="0"/>
              <a:t>inclusión busca lograr que todos los individuos o grupos sociales puedan tener las mismas posibilidades y oportunidades para realizarse como individuos. Sobre todo aquellos que se encuentran en condiciones de segregación o marginación</a:t>
            </a:r>
            <a:r>
              <a:rPr lang="es-ES" sz="1900" dirty="0" smtClean="0"/>
              <a:t>.</a:t>
            </a:r>
          </a:p>
          <a:p>
            <a:pPr marL="0" indent="0">
              <a:buNone/>
            </a:pPr>
            <a:endParaRPr lang="es-ES" sz="1900" b="1" dirty="0" smtClean="0">
              <a:solidFill>
                <a:schemeClr val="tx1"/>
              </a:solidFill>
            </a:endParaRPr>
          </a:p>
          <a:p>
            <a:pPr marL="0" indent="0">
              <a:buNone/>
            </a:pPr>
            <a:r>
              <a:rPr lang="es-ES" sz="1900" b="1" dirty="0" smtClean="0">
                <a:solidFill>
                  <a:schemeClr val="tx1"/>
                </a:solidFill>
              </a:rPr>
              <a:t>ENTONCES LA INCLUSION  ES…</a:t>
            </a:r>
          </a:p>
          <a:p>
            <a:pPr marL="0" indent="0">
              <a:buNone/>
            </a:pPr>
            <a:r>
              <a:rPr lang="es-ES" sz="1900" dirty="0" smtClean="0"/>
              <a:t>El </a:t>
            </a:r>
            <a:r>
              <a:rPr lang="es-ES" sz="1900" dirty="0"/>
              <a:t>proceso de mejorar la habilidad, la oportunidad y la dignidad de las personas que se encuentran en desventaja debido a su identidad, para que puedan participar en la sociedad; sin embargo, no es lo mismo que igualdad</a:t>
            </a:r>
            <a:r>
              <a:rPr lang="es-ES" sz="1900" dirty="0" smtClean="0"/>
              <a:t>.</a:t>
            </a:r>
            <a:endParaRPr lang="es-ES" sz="1900" dirty="0"/>
          </a:p>
        </p:txBody>
      </p:sp>
    </p:spTree>
    <p:extLst>
      <p:ext uri="{BB962C8B-B14F-4D97-AF65-F5344CB8AC3E}">
        <p14:creationId xmlns:p14="http://schemas.microsoft.com/office/powerpoint/2010/main" val="3430095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436880" y="609600"/>
            <a:ext cx="11196320" cy="5598018"/>
          </a:xfrm>
          <a:prstGeom prst="rect">
            <a:avLst/>
          </a:prstGeom>
        </p:spPr>
        <p:txBody>
          <a:bodyPr>
            <a:normAutofit fontScale="70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accent5"/>
                </a:solidFill>
                <a:latin typeface="Times New Roman" panose="02020603050405020304" pitchFamily="18" charset="0"/>
                <a:cs typeface="Times New Roman" panose="02020603050405020304" pitchFamily="18" charset="0"/>
              </a:rPr>
              <a:t> </a:t>
            </a:r>
            <a:r>
              <a:rPr lang="es-MX" sz="5100" b="1" dirty="0" smtClean="0">
                <a:solidFill>
                  <a:schemeClr val="tx1"/>
                </a:solidFill>
                <a:latin typeface="Times New Roman" panose="02020603050405020304" pitchFamily="18" charset="0"/>
                <a:cs typeface="Times New Roman" panose="02020603050405020304" pitchFamily="18" charset="0"/>
              </a:rPr>
              <a:t>IDENTIFICAR PRODUCTOS NECESARIOS Y PROVEEDORES</a:t>
            </a:r>
          </a:p>
          <a:p>
            <a:pPr marL="0" indent="0">
              <a:buNone/>
            </a:pPr>
            <a:endParaRPr lang="es-ES" sz="2800" dirty="0" smtClean="0">
              <a:solidFill>
                <a:schemeClr val="tx1"/>
              </a:solidFill>
            </a:endParaRPr>
          </a:p>
          <a:p>
            <a:pPr marL="0" indent="0">
              <a:buNone/>
            </a:pPr>
            <a:r>
              <a:rPr lang="es-ES" sz="2800" dirty="0" smtClean="0">
                <a:solidFill>
                  <a:schemeClr val="tx1"/>
                </a:solidFill>
              </a:rPr>
              <a:t>Selección </a:t>
            </a:r>
            <a:r>
              <a:rPr lang="es-ES" sz="2800" dirty="0">
                <a:solidFill>
                  <a:schemeClr val="tx1"/>
                </a:solidFill>
              </a:rPr>
              <a:t>de posibles productos para la venta o </a:t>
            </a:r>
            <a:r>
              <a:rPr lang="es-ES" sz="2800" dirty="0" smtClean="0">
                <a:solidFill>
                  <a:schemeClr val="tx1"/>
                </a:solidFill>
              </a:rPr>
              <a:t>emprendimiento:</a:t>
            </a:r>
          </a:p>
          <a:p>
            <a:pPr marL="0" indent="0">
              <a:buNone/>
            </a:pPr>
            <a:r>
              <a:rPr lang="es-ES" sz="2800" dirty="0">
                <a:solidFill>
                  <a:schemeClr val="tx1"/>
                </a:solidFill>
              </a:rPr>
              <a:t>A</a:t>
            </a:r>
            <a:r>
              <a:rPr lang="es-ES" sz="2800" dirty="0" smtClean="0">
                <a:solidFill>
                  <a:schemeClr val="tx1"/>
                </a:solidFill>
              </a:rPr>
              <a:t>rtículos comestibles</a:t>
            </a:r>
          </a:p>
          <a:p>
            <a:pPr marL="0" indent="0">
              <a:buNone/>
            </a:pPr>
            <a:r>
              <a:rPr lang="es-ES" sz="2800" dirty="0" smtClean="0">
                <a:solidFill>
                  <a:schemeClr val="tx1"/>
                </a:solidFill>
              </a:rPr>
              <a:t>Artículos de limpieza</a:t>
            </a:r>
          </a:p>
          <a:p>
            <a:pPr marL="0" indent="0">
              <a:buNone/>
            </a:pPr>
            <a:r>
              <a:rPr lang="es-ES" sz="2800" dirty="0" smtClean="0">
                <a:solidFill>
                  <a:schemeClr val="tx1"/>
                </a:solidFill>
              </a:rPr>
              <a:t>Artículos cuidado corporal</a:t>
            </a:r>
          </a:p>
          <a:p>
            <a:pPr marL="0" indent="0">
              <a:buNone/>
            </a:pPr>
            <a:r>
              <a:rPr lang="es-BO" sz="2800" dirty="0">
                <a:solidFill>
                  <a:schemeClr val="tx1"/>
                </a:solidFill>
              </a:rPr>
              <a:t>Postres: Gelatina, budín, flan, crema chantilly, ensalada de frutas </a:t>
            </a:r>
          </a:p>
          <a:p>
            <a:pPr marL="0" indent="0">
              <a:buNone/>
            </a:pPr>
            <a:r>
              <a:rPr lang="es-BO" sz="2800" dirty="0" smtClean="0">
                <a:solidFill>
                  <a:schemeClr val="tx1"/>
                </a:solidFill>
              </a:rPr>
              <a:t>Repostería</a:t>
            </a:r>
            <a:r>
              <a:rPr lang="es-BO" sz="2800" dirty="0">
                <a:solidFill>
                  <a:schemeClr val="tx1"/>
                </a:solidFill>
              </a:rPr>
              <a:t>: Buñuelo, alfajores, cuñapés </a:t>
            </a:r>
            <a:endParaRPr lang="es-BO" sz="2800" dirty="0" smtClean="0">
              <a:solidFill>
                <a:schemeClr val="tx1"/>
              </a:solidFill>
            </a:endParaRPr>
          </a:p>
          <a:p>
            <a:pPr marL="0" indent="0">
              <a:buNone/>
            </a:pPr>
            <a:r>
              <a:rPr lang="es-BO" sz="2800" dirty="0" smtClean="0">
                <a:solidFill>
                  <a:schemeClr val="tx1"/>
                </a:solidFill>
              </a:rPr>
              <a:t>Bocaditos</a:t>
            </a:r>
            <a:r>
              <a:rPr lang="es-BO" sz="2800" dirty="0">
                <a:solidFill>
                  <a:schemeClr val="tx1"/>
                </a:solidFill>
              </a:rPr>
              <a:t>: Pipocas, papas fritas, maní, etc. </a:t>
            </a:r>
            <a:endParaRPr lang="es-BO" sz="2800" dirty="0" smtClean="0">
              <a:solidFill>
                <a:schemeClr val="tx1"/>
              </a:solidFill>
            </a:endParaRPr>
          </a:p>
          <a:p>
            <a:pPr marL="0" indent="0">
              <a:buNone/>
            </a:pPr>
            <a:r>
              <a:rPr lang="es-BO" sz="2800" dirty="0" smtClean="0">
                <a:solidFill>
                  <a:schemeClr val="tx1"/>
                </a:solidFill>
              </a:rPr>
              <a:t>Refrescos</a:t>
            </a:r>
            <a:r>
              <a:rPr lang="es-BO" sz="2800" dirty="0">
                <a:solidFill>
                  <a:schemeClr val="tx1"/>
                </a:solidFill>
              </a:rPr>
              <a:t>. - Comida rápida: Sándwich de chorizo salchipapas, mini pique, pavita, papa con huevo </a:t>
            </a:r>
            <a:endParaRPr lang="es-BO" sz="2800" dirty="0" smtClean="0">
              <a:solidFill>
                <a:schemeClr val="tx1"/>
              </a:solidFill>
            </a:endParaRPr>
          </a:p>
          <a:p>
            <a:pPr marL="0" indent="0">
              <a:buNone/>
            </a:pPr>
            <a:r>
              <a:rPr lang="es-BO" sz="2800" dirty="0" smtClean="0">
                <a:solidFill>
                  <a:schemeClr val="tx1"/>
                </a:solidFill>
              </a:rPr>
              <a:t>Otros </a:t>
            </a:r>
            <a:r>
              <a:rPr lang="es-BO" sz="2800" dirty="0">
                <a:solidFill>
                  <a:schemeClr val="tx1"/>
                </a:solidFill>
              </a:rPr>
              <a:t>productos para la reventa: Golosinas, plásticos, insumos de bioseguridad, bisutería</a:t>
            </a:r>
            <a:endParaRPr lang="es-ES" sz="2800" dirty="0" smtClean="0">
              <a:solidFill>
                <a:schemeClr val="tx1"/>
              </a:solidFill>
            </a:endParaRPr>
          </a:p>
          <a:p>
            <a:pPr marL="0" indent="0">
              <a:buNone/>
            </a:pPr>
            <a:endParaRPr lang="es-BO" sz="280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14980910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304800" y="117273"/>
            <a:ext cx="10630393" cy="6155139"/>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a:solidFill>
                  <a:schemeClr val="tx1"/>
                </a:solidFill>
                <a:latin typeface="Times New Roman" panose="02020603050405020304" pitchFamily="18" charset="0"/>
                <a:cs typeface="Times New Roman" panose="02020603050405020304" pitchFamily="18" charset="0"/>
              </a:rPr>
              <a:t>5.3 	</a:t>
            </a:r>
            <a:r>
              <a:rPr lang="es-MX" sz="2800" b="1" dirty="0" smtClean="0">
                <a:solidFill>
                  <a:schemeClr val="tx1"/>
                </a:solidFill>
                <a:latin typeface="Times New Roman" panose="02020603050405020304" pitchFamily="18" charset="0"/>
                <a:cs typeface="Times New Roman" panose="02020603050405020304" pitchFamily="18" charset="0"/>
              </a:rPr>
              <a:t>IDENTIFICAR LOS POSIBLES COMPRADORES Y LA UBICACIÓN DEL NEGOCIO</a:t>
            </a:r>
          </a:p>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p:txBody>
      </p:sp>
      <p:sp>
        <p:nvSpPr>
          <p:cNvPr id="2" name="Rectángulo 1"/>
          <p:cNvSpPr/>
          <p:nvPr/>
        </p:nvSpPr>
        <p:spPr>
          <a:xfrm>
            <a:off x="515450" y="1766380"/>
            <a:ext cx="3734873" cy="1931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LUGAR DONDE SE REALIZARA EL NEGOCIO</a:t>
            </a:r>
            <a:endParaRPr lang="es-BO" b="1" dirty="0">
              <a:solidFill>
                <a:schemeClr val="tx1"/>
              </a:solidFill>
            </a:endParaRPr>
          </a:p>
        </p:txBody>
      </p:sp>
      <p:sp>
        <p:nvSpPr>
          <p:cNvPr id="5" name="Rectángulo 4"/>
          <p:cNvSpPr/>
          <p:nvPr/>
        </p:nvSpPr>
        <p:spPr>
          <a:xfrm>
            <a:off x="6652573" y="1761861"/>
            <a:ext cx="3922962" cy="19318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AJUSTES RAZONABLES</a:t>
            </a:r>
          </a:p>
          <a:p>
            <a:pPr algn="ctr"/>
            <a:endParaRPr lang="es-ES" b="1" dirty="0" smtClean="0">
              <a:solidFill>
                <a:schemeClr val="tx1"/>
              </a:solidFill>
            </a:endParaRPr>
          </a:p>
          <a:p>
            <a:pPr algn="ctr"/>
            <a:r>
              <a:rPr lang="es-ES" b="1" dirty="0" smtClean="0">
                <a:solidFill>
                  <a:schemeClr val="tx1"/>
                </a:solidFill>
              </a:rPr>
              <a:t>ADAPTACIONES EN EL ESPACIO</a:t>
            </a:r>
          </a:p>
          <a:p>
            <a:pPr algn="ctr"/>
            <a:endParaRPr lang="es-ES" b="1" dirty="0" smtClean="0">
              <a:solidFill>
                <a:schemeClr val="tx1"/>
              </a:solidFill>
            </a:endParaRPr>
          </a:p>
          <a:p>
            <a:pPr algn="ctr"/>
            <a:r>
              <a:rPr lang="es-ES" b="1" dirty="0" smtClean="0">
                <a:solidFill>
                  <a:schemeClr val="tx1"/>
                </a:solidFill>
              </a:rPr>
              <a:t>APOYOS TECNICOS</a:t>
            </a:r>
          </a:p>
          <a:p>
            <a:pPr algn="ctr"/>
            <a:endParaRPr lang="es-ES" b="1" dirty="0" smtClean="0">
              <a:solidFill>
                <a:schemeClr val="tx1"/>
              </a:solidFill>
            </a:endParaRPr>
          </a:p>
          <a:p>
            <a:pPr algn="ctr"/>
            <a:endParaRPr lang="es-BO" b="1" dirty="0">
              <a:solidFill>
                <a:schemeClr val="tx1"/>
              </a:solidFill>
            </a:endParaRPr>
          </a:p>
        </p:txBody>
      </p:sp>
      <p:sp>
        <p:nvSpPr>
          <p:cNvPr id="3" name="Flecha derecha 2"/>
          <p:cNvSpPr/>
          <p:nvPr/>
        </p:nvSpPr>
        <p:spPr>
          <a:xfrm>
            <a:off x="4742993" y="2352368"/>
            <a:ext cx="1493948" cy="759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6" name="Rectángulo 5"/>
          <p:cNvSpPr/>
          <p:nvPr/>
        </p:nvSpPr>
        <p:spPr>
          <a:xfrm>
            <a:off x="3035121" y="1581714"/>
            <a:ext cx="6096000" cy="369332"/>
          </a:xfrm>
          <a:prstGeom prst="rect">
            <a:avLst/>
          </a:prstGeom>
        </p:spPr>
        <p:txBody>
          <a:bodyPr>
            <a:spAutoFit/>
          </a:bodyPr>
          <a:lstStyle/>
          <a:p>
            <a:r>
              <a:rPr lang="es-ES" dirty="0" smtClean="0"/>
              <a:t>-</a:t>
            </a:r>
            <a:endParaRPr lang="es-BO" dirty="0"/>
          </a:p>
        </p:txBody>
      </p:sp>
      <p:sp>
        <p:nvSpPr>
          <p:cNvPr id="7" name="Rectángulo 6"/>
          <p:cNvSpPr/>
          <p:nvPr/>
        </p:nvSpPr>
        <p:spPr>
          <a:xfrm>
            <a:off x="6652573" y="4978096"/>
            <a:ext cx="3371823" cy="1621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ORDEN Y LIMPIEZA DEL PUESTO Y DE LOS IMPLEMENTOS DE TRABAJO</a:t>
            </a:r>
            <a:endParaRPr lang="es-BO" b="1" dirty="0">
              <a:solidFill>
                <a:schemeClr val="tx1"/>
              </a:solidFill>
            </a:endParaRPr>
          </a:p>
        </p:txBody>
      </p:sp>
      <p:sp>
        <p:nvSpPr>
          <p:cNvPr id="8" name="Rectángulo 7"/>
          <p:cNvSpPr/>
          <p:nvPr/>
        </p:nvSpPr>
        <p:spPr>
          <a:xfrm>
            <a:off x="688098" y="4978096"/>
            <a:ext cx="3371823" cy="1621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EXPOSICIÓN Y OFERTA DE PRODUCTOS</a:t>
            </a:r>
            <a:endParaRPr lang="es-BO" b="1" dirty="0" smtClean="0">
              <a:solidFill>
                <a:schemeClr val="tx1"/>
              </a:solidFill>
            </a:endParaRPr>
          </a:p>
          <a:p>
            <a:pPr algn="ctr"/>
            <a:endParaRPr lang="es-BO" b="1" dirty="0">
              <a:solidFill>
                <a:schemeClr val="tx1"/>
              </a:solidFill>
            </a:endParaRPr>
          </a:p>
        </p:txBody>
      </p:sp>
      <p:sp>
        <p:nvSpPr>
          <p:cNvPr id="9" name="Flecha derecha 8"/>
          <p:cNvSpPr/>
          <p:nvPr/>
        </p:nvSpPr>
        <p:spPr>
          <a:xfrm rot="5400000">
            <a:off x="8100917" y="4057528"/>
            <a:ext cx="1126789" cy="5567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10" name="Flecha derecha 9"/>
          <p:cNvSpPr/>
          <p:nvPr/>
        </p:nvSpPr>
        <p:spPr>
          <a:xfrm rot="10800000">
            <a:off x="4487814" y="4978096"/>
            <a:ext cx="1362764" cy="896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Tree>
    <p:extLst>
      <p:ext uri="{BB962C8B-B14F-4D97-AF65-F5344CB8AC3E}">
        <p14:creationId xmlns:p14="http://schemas.microsoft.com/office/powerpoint/2010/main" val="2891677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579120" y="863600"/>
            <a:ext cx="10803113" cy="5408812"/>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tx1"/>
                </a:solidFill>
                <a:latin typeface="Times New Roman" panose="02020603050405020304" pitchFamily="18" charset="0"/>
                <a:cs typeface="Times New Roman" panose="02020603050405020304" pitchFamily="18" charset="0"/>
              </a:rPr>
              <a:t>5.4	 PRESUPUESTO DE INGRESOS Y GASTOS CON APOYO FAMILIAR</a:t>
            </a:r>
          </a:p>
          <a:p>
            <a:pPr marL="0" indent="0">
              <a:buNone/>
            </a:pPr>
            <a:endParaRPr lang="es-MX" sz="2800" b="1" dirty="0">
              <a:solidFill>
                <a:schemeClr val="accent5"/>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s-ES" sz="2400" b="1" dirty="0" smtClean="0">
                <a:solidFill>
                  <a:schemeClr val="tx1"/>
                </a:solidFill>
                <a:latin typeface="+mj-lt"/>
              </a:rPr>
              <a:t>Calcular </a:t>
            </a:r>
            <a:r>
              <a:rPr lang="es-ES" sz="2400" b="1" dirty="0">
                <a:solidFill>
                  <a:schemeClr val="tx1"/>
                </a:solidFill>
                <a:latin typeface="+mj-lt"/>
              </a:rPr>
              <a:t>el monto de dinero que necesita para iniciar su emprendimiento </a:t>
            </a:r>
            <a:endParaRPr lang="es-MX" sz="2400" b="1" dirty="0">
              <a:solidFill>
                <a:schemeClr val="tx1"/>
              </a:solidFill>
              <a:latin typeface="+mj-lt"/>
              <a:cs typeface="Times New Roman" panose="02020603050405020304" pitchFamily="18" charset="0"/>
            </a:endParaRPr>
          </a:p>
          <a:p>
            <a:pPr>
              <a:buFont typeface="Wingdings" panose="05000000000000000000" pitchFamily="2" charset="2"/>
              <a:buChar char="v"/>
            </a:pPr>
            <a:r>
              <a:rPr lang="es-MX" sz="2400" b="1" dirty="0" smtClean="0">
                <a:solidFill>
                  <a:schemeClr val="tx1"/>
                </a:solidFill>
                <a:latin typeface="+mj-lt"/>
                <a:cs typeface="Times New Roman" panose="02020603050405020304" pitchFamily="18" charset="0"/>
              </a:rPr>
              <a:t>Realización </a:t>
            </a:r>
            <a:r>
              <a:rPr lang="es-MX" sz="2400" b="1" dirty="0">
                <a:solidFill>
                  <a:schemeClr val="tx1"/>
                </a:solidFill>
                <a:latin typeface="+mj-lt"/>
                <a:cs typeface="Times New Roman" panose="02020603050405020304" pitchFamily="18" charset="0"/>
              </a:rPr>
              <a:t>de lista de compras</a:t>
            </a:r>
          </a:p>
          <a:p>
            <a:pPr>
              <a:buFont typeface="Wingdings" panose="05000000000000000000" pitchFamily="2" charset="2"/>
              <a:buChar char="v"/>
            </a:pPr>
            <a:r>
              <a:rPr lang="es-MX" sz="2400" b="1" dirty="0" smtClean="0">
                <a:solidFill>
                  <a:schemeClr val="tx1"/>
                </a:solidFill>
                <a:latin typeface="+mj-lt"/>
                <a:cs typeface="Times New Roman" panose="02020603050405020304" pitchFamily="18" charset="0"/>
              </a:rPr>
              <a:t>Registro </a:t>
            </a:r>
            <a:r>
              <a:rPr lang="es-MX" sz="2400" b="1" dirty="0">
                <a:solidFill>
                  <a:schemeClr val="tx1"/>
                </a:solidFill>
                <a:latin typeface="+mj-lt"/>
                <a:cs typeface="Times New Roman" panose="02020603050405020304" pitchFamily="18" charset="0"/>
              </a:rPr>
              <a:t>diario de ingresos - egresos</a:t>
            </a:r>
          </a:p>
          <a:p>
            <a:pPr>
              <a:buFont typeface="Wingdings" panose="05000000000000000000" pitchFamily="2" charset="2"/>
              <a:buChar char="v"/>
            </a:pPr>
            <a:r>
              <a:rPr lang="es-MX" sz="2400" b="1" dirty="0" smtClean="0">
                <a:solidFill>
                  <a:schemeClr val="tx1"/>
                </a:solidFill>
                <a:latin typeface="+mj-lt"/>
                <a:cs typeface="Times New Roman" panose="02020603050405020304" pitchFamily="18" charset="0"/>
              </a:rPr>
              <a:t>Registro </a:t>
            </a:r>
            <a:r>
              <a:rPr lang="es-MX" sz="2400" b="1" dirty="0">
                <a:solidFill>
                  <a:schemeClr val="tx1"/>
                </a:solidFill>
                <a:latin typeface="+mj-lt"/>
                <a:cs typeface="Times New Roman" panose="02020603050405020304" pitchFamily="18" charset="0"/>
              </a:rPr>
              <a:t>diario de gastos </a:t>
            </a:r>
            <a:endParaRPr lang="es-MX" sz="2400" b="1" dirty="0" smtClean="0">
              <a:solidFill>
                <a:schemeClr val="tx1"/>
              </a:solidFill>
              <a:latin typeface="+mj-lt"/>
              <a:cs typeface="Times New Roman" panose="02020603050405020304" pitchFamily="18" charset="0"/>
            </a:endParaRPr>
          </a:p>
          <a:p>
            <a:pPr>
              <a:buFont typeface="Wingdings" panose="05000000000000000000" pitchFamily="2" charset="2"/>
              <a:buChar char="v"/>
            </a:pPr>
            <a:r>
              <a:rPr lang="es-MX" sz="2400" b="1" dirty="0" smtClean="0">
                <a:solidFill>
                  <a:schemeClr val="tx1"/>
                </a:solidFill>
                <a:latin typeface="+mj-lt"/>
                <a:cs typeface="Times New Roman" panose="02020603050405020304" pitchFamily="18" charset="0"/>
              </a:rPr>
              <a:t>Ganancias </a:t>
            </a:r>
            <a:r>
              <a:rPr lang="es-MX" sz="2400" b="1" dirty="0">
                <a:solidFill>
                  <a:schemeClr val="tx1"/>
                </a:solidFill>
                <a:latin typeface="+mj-lt"/>
                <a:cs typeface="Times New Roman" panose="02020603050405020304" pitchFamily="18" charset="0"/>
              </a:rPr>
              <a:t>obtenidas en el día: reinversión y ganancia neta</a:t>
            </a:r>
            <a:endParaRPr lang="es-MX" sz="2800" b="1" dirty="0">
              <a:solidFill>
                <a:schemeClr val="tx1"/>
              </a:solidFill>
              <a:latin typeface="+mj-lt"/>
              <a:cs typeface="Times New Roman" panose="02020603050405020304" pitchFamily="18" charset="0"/>
            </a:endParaRPr>
          </a:p>
        </p:txBody>
      </p:sp>
    </p:spTree>
    <p:extLst>
      <p:ext uri="{BB962C8B-B14F-4D97-AF65-F5344CB8AC3E}">
        <p14:creationId xmlns:p14="http://schemas.microsoft.com/office/powerpoint/2010/main" val="1745478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2 Marcador de contenido"/>
          <p:cNvSpPr txBox="1">
            <a:spLocks/>
          </p:cNvSpPr>
          <p:nvPr/>
        </p:nvSpPr>
        <p:spPr>
          <a:xfrm>
            <a:off x="162560" y="502276"/>
            <a:ext cx="6470061" cy="5770136"/>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startAt="4"/>
            </a:pPr>
            <a:endParaRPr lang="es-MX" sz="2800" b="1" dirty="0">
              <a:solidFill>
                <a:schemeClr val="accent5"/>
              </a:solidFill>
              <a:latin typeface="Times New Roman" panose="02020603050405020304" pitchFamily="18" charset="0"/>
              <a:cs typeface="Times New Roman" panose="02020603050405020304" pitchFamily="18" charset="0"/>
            </a:endParaRPr>
          </a:p>
          <a:p>
            <a:pPr marL="0" indent="0">
              <a:buNone/>
            </a:pPr>
            <a:r>
              <a:rPr lang="es-MX" sz="2800" b="1" dirty="0" smtClean="0">
                <a:solidFill>
                  <a:schemeClr val="tx1"/>
                </a:solidFill>
                <a:latin typeface="Times New Roman" panose="02020603050405020304" pitchFamily="18" charset="0"/>
                <a:cs typeface="Times New Roman" panose="02020603050405020304" pitchFamily="18" charset="0"/>
              </a:rPr>
              <a:t>6.-INICIAR EL NEGOCIO</a:t>
            </a:r>
          </a:p>
          <a:p>
            <a:pPr marL="514350" indent="-514350">
              <a:buAutoNum type="arabicPeriod" startAt="6"/>
            </a:pPr>
            <a:endParaRPr lang="es-MX" sz="2800" b="1" dirty="0">
              <a:solidFill>
                <a:schemeClr val="accent5"/>
              </a:solidFill>
              <a:latin typeface="Times New Roman" panose="02020603050405020304" pitchFamily="18" charset="0"/>
              <a:cs typeface="Times New Roman" panose="02020603050405020304" pitchFamily="18" charset="0"/>
            </a:endParaRPr>
          </a:p>
          <a:p>
            <a:r>
              <a:rPr lang="es-ES" sz="2400" b="1" dirty="0">
                <a:solidFill>
                  <a:schemeClr val="tx1"/>
                </a:solidFill>
              </a:rPr>
              <a:t>Elaboración de presupuesto de ingresos y gastos con apoyo familiar: </a:t>
            </a:r>
          </a:p>
          <a:p>
            <a:r>
              <a:rPr lang="es-ES" sz="2400" b="1" dirty="0" smtClean="0">
                <a:solidFill>
                  <a:schemeClr val="tx1"/>
                </a:solidFill>
              </a:rPr>
              <a:t>Realización </a:t>
            </a:r>
            <a:r>
              <a:rPr lang="es-ES" sz="2400" b="1" dirty="0">
                <a:solidFill>
                  <a:schemeClr val="tx1"/>
                </a:solidFill>
              </a:rPr>
              <a:t>de lista de compras </a:t>
            </a:r>
            <a:endParaRPr lang="es-ES" sz="2400" b="1" dirty="0" smtClean="0">
              <a:solidFill>
                <a:schemeClr val="tx1"/>
              </a:solidFill>
            </a:endParaRPr>
          </a:p>
          <a:p>
            <a:r>
              <a:rPr lang="es-ES" sz="2400" b="1" dirty="0" smtClean="0">
                <a:solidFill>
                  <a:schemeClr val="tx1"/>
                </a:solidFill>
              </a:rPr>
              <a:t>Registro </a:t>
            </a:r>
            <a:r>
              <a:rPr lang="es-ES" sz="2400" b="1" dirty="0">
                <a:solidFill>
                  <a:schemeClr val="tx1"/>
                </a:solidFill>
              </a:rPr>
              <a:t>diario de ingresos-egresos </a:t>
            </a:r>
            <a:endParaRPr lang="es-ES" sz="2400" b="1" dirty="0" smtClean="0">
              <a:solidFill>
                <a:schemeClr val="tx1"/>
              </a:solidFill>
            </a:endParaRPr>
          </a:p>
          <a:p>
            <a:r>
              <a:rPr lang="es-ES" sz="2400" b="1" dirty="0" smtClean="0">
                <a:solidFill>
                  <a:schemeClr val="tx1"/>
                </a:solidFill>
              </a:rPr>
              <a:t> </a:t>
            </a:r>
            <a:r>
              <a:rPr lang="es-ES" sz="2400" b="1" dirty="0">
                <a:solidFill>
                  <a:schemeClr val="tx1"/>
                </a:solidFill>
              </a:rPr>
              <a:t>Registro diario de gastos </a:t>
            </a:r>
            <a:endParaRPr lang="es-ES" sz="2400" b="1" dirty="0" smtClean="0">
              <a:solidFill>
                <a:schemeClr val="tx1"/>
              </a:solidFill>
            </a:endParaRPr>
          </a:p>
          <a:p>
            <a:r>
              <a:rPr lang="es-ES" sz="2400" b="1" dirty="0" smtClean="0">
                <a:solidFill>
                  <a:schemeClr val="tx1"/>
                </a:solidFill>
              </a:rPr>
              <a:t>Ganancias </a:t>
            </a:r>
            <a:r>
              <a:rPr lang="es-ES" sz="2400" b="1" dirty="0">
                <a:solidFill>
                  <a:schemeClr val="tx1"/>
                </a:solidFill>
              </a:rPr>
              <a:t>obtenidas en el día: reinversión y ganancia neta</a:t>
            </a:r>
            <a:endParaRPr lang="es-BO" sz="2400" b="1" dirty="0">
              <a:solidFill>
                <a:schemeClr val="tx1"/>
              </a:solidFill>
              <a:latin typeface="Times New Roman" panose="02020603050405020304" pitchFamily="18"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6808630" y="1831828"/>
            <a:ext cx="5074946" cy="3478871"/>
          </a:xfrm>
          <a:prstGeom prst="rect">
            <a:avLst/>
          </a:prstGeom>
        </p:spPr>
      </p:pic>
    </p:spTree>
    <p:extLst>
      <p:ext uri="{BB962C8B-B14F-4D97-AF65-F5344CB8AC3E}">
        <p14:creationId xmlns:p14="http://schemas.microsoft.com/office/powerpoint/2010/main" val="2641826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ítulo 1"/>
          <p:cNvSpPr>
            <a:spLocks noGrp="1"/>
          </p:cNvSpPr>
          <p:nvPr>
            <p:ph type="title"/>
          </p:nvPr>
        </p:nvSpPr>
        <p:spPr>
          <a:xfrm>
            <a:off x="1497496" y="1198316"/>
            <a:ext cx="9424322" cy="3294171"/>
          </a:xfrm>
        </p:spPr>
        <p:txBody>
          <a:bodyPr>
            <a:noAutofit/>
          </a:bodyPr>
          <a:lstStyle/>
          <a:p>
            <a:pPr algn="ctr"/>
            <a:r>
              <a:rPr lang="es-MX" sz="6600" b="1" dirty="0">
                <a:solidFill>
                  <a:schemeClr val="tx1"/>
                </a:solidFill>
                <a:effectLst>
                  <a:outerShdw blurRad="38100" dist="38100" dir="2700000" algn="tl">
                    <a:srgbClr val="000000">
                      <a:alpha val="43137"/>
                    </a:srgbClr>
                  </a:outerShdw>
                </a:effectLst>
              </a:rPr>
              <a:t>Elaboración de un plan de microemprendimiento</a:t>
            </a:r>
            <a:br>
              <a:rPr lang="es-MX" sz="6600" b="1" dirty="0">
                <a:solidFill>
                  <a:schemeClr val="tx1"/>
                </a:solidFill>
                <a:effectLst>
                  <a:outerShdw blurRad="38100" dist="38100" dir="2700000" algn="tl">
                    <a:srgbClr val="000000">
                      <a:alpha val="43137"/>
                    </a:srgbClr>
                  </a:outerShdw>
                </a:effectLst>
              </a:rPr>
            </a:br>
            <a:r>
              <a:rPr lang="es-MX" sz="6600" b="1" dirty="0">
                <a:solidFill>
                  <a:schemeClr val="tx1"/>
                </a:solidFill>
                <a:effectLst>
                  <a:outerShdw blurRad="38100" dist="38100" dir="2700000" algn="tl">
                    <a:srgbClr val="000000">
                      <a:alpha val="43137"/>
                    </a:srgbClr>
                  </a:outerShdw>
                </a:effectLst>
              </a:rPr>
              <a:t>(practica grupal)</a:t>
            </a:r>
          </a:p>
        </p:txBody>
      </p:sp>
    </p:spTree>
    <p:extLst>
      <p:ext uri="{BB962C8B-B14F-4D97-AF65-F5344CB8AC3E}">
        <p14:creationId xmlns:p14="http://schemas.microsoft.com/office/powerpoint/2010/main" val="3784771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278298" y="457200"/>
            <a:ext cx="10978236" cy="1042827"/>
          </a:xfrm>
        </p:spPr>
        <p:txBody>
          <a:bodyPr>
            <a:normAutofit fontScale="90000"/>
          </a:bodyPr>
          <a:lstStyle/>
          <a:p>
            <a:r>
              <a:rPr lang="es-BO" b="1" dirty="0" smtClean="0">
                <a:solidFill>
                  <a:schemeClr val="tx1"/>
                </a:solidFill>
              </a:rPr>
              <a:t>RESUMEN DE PASOS PARA EMPRENDER UN NEGOCIO</a:t>
            </a:r>
            <a:endParaRPr lang="es-BO" b="1" dirty="0">
              <a:solidFill>
                <a:schemeClr val="tx1"/>
              </a:solidFill>
            </a:endParaRPr>
          </a:p>
        </p:txBody>
      </p:sp>
      <p:sp>
        <p:nvSpPr>
          <p:cNvPr id="3" name="Marcador de contenido 2"/>
          <p:cNvSpPr>
            <a:spLocks noGrp="1"/>
          </p:cNvSpPr>
          <p:nvPr>
            <p:ph idx="1"/>
          </p:nvPr>
        </p:nvSpPr>
        <p:spPr>
          <a:xfrm>
            <a:off x="278297" y="1664414"/>
            <a:ext cx="11269856" cy="5022634"/>
          </a:xfrm>
        </p:spPr>
        <p:txBody>
          <a:bodyPr>
            <a:normAutofit/>
          </a:bodyPr>
          <a:lstStyle/>
          <a:p>
            <a:pPr marL="0" indent="0">
              <a:buNone/>
            </a:pPr>
            <a:r>
              <a:rPr lang="es-BO" sz="2400" b="1" dirty="0" smtClean="0"/>
              <a:t>Paso 1: </a:t>
            </a:r>
            <a:r>
              <a:rPr lang="es-BO" sz="2400" dirty="0" smtClean="0"/>
              <a:t>Identificar habilidades personales (Que habilidades reconozco en mi)</a:t>
            </a:r>
          </a:p>
          <a:p>
            <a:pPr marL="0" indent="0">
              <a:buNone/>
            </a:pPr>
            <a:r>
              <a:rPr lang="es-BO" sz="2400" b="1" dirty="0" smtClean="0"/>
              <a:t>Paso 2: </a:t>
            </a:r>
            <a:r>
              <a:rPr lang="es-BO" sz="2400" dirty="0" smtClean="0"/>
              <a:t>Tener un capital de arranque (cuanto dinero tengo para iniciar mi negocio)</a:t>
            </a:r>
          </a:p>
          <a:p>
            <a:pPr marL="0" indent="0">
              <a:buNone/>
            </a:pPr>
            <a:r>
              <a:rPr lang="es-BO" sz="2400" b="1" dirty="0" smtClean="0"/>
              <a:t>Paso 3: </a:t>
            </a:r>
            <a:r>
              <a:rPr lang="es-BO" sz="2400" dirty="0" smtClean="0"/>
              <a:t>Identificar red de apoyo (quienes me apoyaran en el negocio)</a:t>
            </a:r>
          </a:p>
          <a:p>
            <a:pPr marL="0" indent="0">
              <a:buNone/>
            </a:pPr>
            <a:r>
              <a:rPr lang="es-BO" sz="2400" b="1" dirty="0" smtClean="0"/>
              <a:t>Paso 4: </a:t>
            </a:r>
            <a:r>
              <a:rPr lang="es-BO" sz="2400" dirty="0" smtClean="0"/>
              <a:t>Identificar la idea de Negocio (Que negocio me gustaría tener de acuerdo a mis habilidades y capacidades)</a:t>
            </a:r>
          </a:p>
          <a:p>
            <a:pPr marL="0" indent="0">
              <a:buNone/>
            </a:pPr>
            <a:r>
              <a:rPr lang="es-BO" sz="2400" b="1" dirty="0" smtClean="0"/>
              <a:t>Paso 5: </a:t>
            </a:r>
            <a:r>
              <a:rPr lang="es-BO" sz="2400" dirty="0" smtClean="0"/>
              <a:t>Identificar adaptaciones y ajustes razonables ( adaptaciones en el espacio donde se realizara el negocio, apoyos técnicos)</a:t>
            </a:r>
          </a:p>
        </p:txBody>
      </p:sp>
    </p:spTree>
    <p:extLst>
      <p:ext uri="{BB962C8B-B14F-4D97-AF65-F5344CB8AC3E}">
        <p14:creationId xmlns:p14="http://schemas.microsoft.com/office/powerpoint/2010/main" val="3000484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431515" y="431516"/>
            <a:ext cx="11301573" cy="1047964"/>
          </a:xfrm>
        </p:spPr>
        <p:txBody>
          <a:bodyPr/>
          <a:lstStyle/>
          <a:p>
            <a:r>
              <a:rPr lang="es-BO" b="1" dirty="0" smtClean="0">
                <a:solidFill>
                  <a:schemeClr val="tx1"/>
                </a:solidFill>
              </a:rPr>
              <a:t>RESUMEN DE PASOS PARA EMPRENDER UN NEGOCIO</a:t>
            </a:r>
            <a:endParaRPr lang="es-BO" dirty="0">
              <a:solidFill>
                <a:schemeClr val="tx1"/>
              </a:solidFill>
            </a:endParaRPr>
          </a:p>
        </p:txBody>
      </p:sp>
      <p:sp>
        <p:nvSpPr>
          <p:cNvPr id="3" name="Marcador de contenido 2"/>
          <p:cNvSpPr>
            <a:spLocks noGrp="1"/>
          </p:cNvSpPr>
          <p:nvPr>
            <p:ph idx="1"/>
          </p:nvPr>
        </p:nvSpPr>
        <p:spPr>
          <a:xfrm>
            <a:off x="431515" y="1479480"/>
            <a:ext cx="11126912" cy="4311721"/>
          </a:xfrm>
        </p:spPr>
        <p:txBody>
          <a:bodyPr>
            <a:normAutofit/>
          </a:bodyPr>
          <a:lstStyle/>
          <a:p>
            <a:pPr marL="0" indent="0">
              <a:buNone/>
            </a:pPr>
            <a:r>
              <a:rPr lang="es-ES" sz="2800" b="1" dirty="0"/>
              <a:t>Paso 6: Identificar productos necesarios y proveedores (que necesito comprar y de quien comprare)</a:t>
            </a:r>
          </a:p>
          <a:p>
            <a:pPr marL="0" indent="0">
              <a:buNone/>
            </a:pPr>
            <a:r>
              <a:rPr lang="es-ES" sz="2800" b="1" dirty="0"/>
              <a:t>Paso 7: Identificar los posibles compradores y la ubicación (a que publico esta dirigido mi negocio y donde tendré mi puesto de venta/negocio)</a:t>
            </a:r>
          </a:p>
          <a:p>
            <a:pPr marL="0" indent="0">
              <a:buNone/>
            </a:pPr>
            <a:r>
              <a:rPr lang="es-BO" sz="2800" b="1" dirty="0" smtClean="0"/>
              <a:t>Paso 8: </a:t>
            </a:r>
            <a:r>
              <a:rPr lang="es-BO" sz="2800" dirty="0"/>
              <a:t>P</a:t>
            </a:r>
            <a:r>
              <a:rPr lang="es-BO" sz="2800" dirty="0" smtClean="0"/>
              <a:t>resupuesto de ingresos y gastos (</a:t>
            </a:r>
            <a:r>
              <a:rPr lang="es-MX" sz="2800" dirty="0" smtClean="0">
                <a:cs typeface="Times New Roman" panose="02020603050405020304" pitchFamily="18" charset="0"/>
              </a:rPr>
              <a:t>Registro </a:t>
            </a:r>
            <a:r>
              <a:rPr lang="es-MX" sz="2800" dirty="0">
                <a:cs typeface="Times New Roman" panose="02020603050405020304" pitchFamily="18" charset="0"/>
              </a:rPr>
              <a:t>diario de ingresos </a:t>
            </a:r>
            <a:r>
              <a:rPr lang="es-MX" sz="2800" dirty="0" smtClean="0">
                <a:cs typeface="Times New Roman" panose="02020603050405020304" pitchFamily="18" charset="0"/>
              </a:rPr>
              <a:t>– egresos Registro </a:t>
            </a:r>
            <a:r>
              <a:rPr lang="es-MX" sz="2800" dirty="0">
                <a:cs typeface="Times New Roman" panose="02020603050405020304" pitchFamily="18" charset="0"/>
              </a:rPr>
              <a:t>diario de </a:t>
            </a:r>
            <a:r>
              <a:rPr lang="es-MX" sz="2800" dirty="0" smtClean="0">
                <a:cs typeface="Times New Roman" panose="02020603050405020304" pitchFamily="18" charset="0"/>
              </a:rPr>
              <a:t>gastos)</a:t>
            </a:r>
            <a:endParaRPr lang="es-MX" sz="2800" dirty="0">
              <a:cs typeface="Times New Roman" panose="02020603050405020304" pitchFamily="18" charset="0"/>
            </a:endParaRPr>
          </a:p>
          <a:p>
            <a:pPr marL="0" indent="0">
              <a:buNone/>
            </a:pPr>
            <a:r>
              <a:rPr lang="es-BO" sz="2800" b="1" dirty="0" smtClean="0"/>
              <a:t>Paso 9: </a:t>
            </a:r>
            <a:r>
              <a:rPr lang="es-BO" sz="2800" dirty="0" smtClean="0"/>
              <a:t>Iniciar el negocio </a:t>
            </a:r>
            <a:endParaRPr lang="es-BO" sz="2800" dirty="0"/>
          </a:p>
        </p:txBody>
      </p:sp>
    </p:spTree>
    <p:extLst>
      <p:ext uri="{BB962C8B-B14F-4D97-AF65-F5344CB8AC3E}">
        <p14:creationId xmlns:p14="http://schemas.microsoft.com/office/powerpoint/2010/main" val="15826899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ángulo 3"/>
          <p:cNvSpPr/>
          <p:nvPr/>
        </p:nvSpPr>
        <p:spPr>
          <a:xfrm>
            <a:off x="3116057" y="2027187"/>
            <a:ext cx="5959885" cy="1569660"/>
          </a:xfrm>
          <a:prstGeom prst="rect">
            <a:avLst/>
          </a:prstGeom>
          <a:noFill/>
        </p:spPr>
        <p:txBody>
          <a:bodyPr wrap="square" lIns="91440" tIns="45720" rIns="91440" bIns="45720">
            <a:spAutoFit/>
          </a:bodyPr>
          <a:lstStyle/>
          <a:p>
            <a:pPr algn="ctr"/>
            <a:r>
              <a:rPr lang="es-BO" sz="9600" b="1" dirty="0">
                <a:ln w="12700">
                  <a:solidFill>
                    <a:schemeClr val="accent1"/>
                  </a:solidFill>
                  <a:prstDash val="solid"/>
                </a:ln>
                <a:effectLst>
                  <a:outerShdw dist="38100" dir="2640000" algn="bl" rotWithShape="0">
                    <a:schemeClr val="accent1"/>
                  </a:outerShdw>
                </a:effectLst>
              </a:rPr>
              <a:t>Gracias</a:t>
            </a:r>
          </a:p>
        </p:txBody>
      </p:sp>
    </p:spTree>
    <p:extLst>
      <p:ext uri="{BB962C8B-B14F-4D97-AF65-F5344CB8AC3E}">
        <p14:creationId xmlns:p14="http://schemas.microsoft.com/office/powerpoint/2010/main" val="472219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b="1" dirty="0" smtClean="0">
                <a:solidFill>
                  <a:schemeClr val="tx1"/>
                </a:solidFill>
              </a:rPr>
              <a:t>BIBLIOGRAFIA </a:t>
            </a:r>
            <a:endParaRPr lang="es-BO" b="1" dirty="0">
              <a:solidFill>
                <a:schemeClr val="tx1"/>
              </a:solidFill>
            </a:endParaRPr>
          </a:p>
        </p:txBody>
      </p:sp>
      <p:sp>
        <p:nvSpPr>
          <p:cNvPr id="3" name="Marcador de contenido 2"/>
          <p:cNvSpPr>
            <a:spLocks noGrp="1"/>
          </p:cNvSpPr>
          <p:nvPr>
            <p:ph idx="1"/>
          </p:nvPr>
        </p:nvSpPr>
        <p:spPr>
          <a:xfrm>
            <a:off x="677333" y="1385741"/>
            <a:ext cx="9974955" cy="4655622"/>
          </a:xfrm>
          <a:ln>
            <a:solidFill>
              <a:schemeClr val="tx1"/>
            </a:solidFill>
          </a:ln>
        </p:spPr>
        <p:txBody>
          <a:bodyPr>
            <a:normAutofit lnSpcReduction="10000"/>
          </a:bodyPr>
          <a:lstStyle/>
          <a:p>
            <a:pPr marL="0" indent="0">
              <a:buNone/>
            </a:pPr>
            <a:endParaRPr lang="es-ES" dirty="0" smtClean="0">
              <a:solidFill>
                <a:schemeClr val="tx1"/>
              </a:solidFill>
              <a:hlinkClick r:id="rId2"/>
            </a:endParaRPr>
          </a:p>
          <a:p>
            <a:pPr marL="0" indent="0">
              <a:buNone/>
            </a:pPr>
            <a:r>
              <a:rPr lang="es-ES" dirty="0" smtClean="0">
                <a:solidFill>
                  <a:schemeClr val="tx1"/>
                </a:solidFill>
                <a:hlinkClick r:id="rId2"/>
              </a:rPr>
              <a:t>Inclusión laboral para personas con discapacidad ministerio de educación de </a:t>
            </a:r>
            <a:r>
              <a:rPr lang="es-ES" dirty="0" err="1" smtClean="0">
                <a:solidFill>
                  <a:schemeClr val="tx1"/>
                </a:solidFill>
                <a:hlinkClick r:id="rId2"/>
              </a:rPr>
              <a:t>Peru</a:t>
            </a:r>
            <a:endParaRPr lang="es-ES" dirty="0" smtClean="0">
              <a:solidFill>
                <a:schemeClr val="tx1"/>
              </a:solidFill>
              <a:hlinkClick r:id="rId2"/>
            </a:endParaRPr>
          </a:p>
          <a:p>
            <a:pPr marL="0" indent="0">
              <a:buNone/>
            </a:pPr>
            <a:r>
              <a:rPr lang="es-ES" dirty="0" smtClean="0">
                <a:solidFill>
                  <a:schemeClr val="tx1"/>
                </a:solidFill>
                <a:hlinkClick r:id="rId2"/>
              </a:rPr>
              <a:t>Guía de inclusión laboral para personas con discapacidad; actores y procesos; </a:t>
            </a:r>
            <a:r>
              <a:rPr lang="es-ES" dirty="0" err="1" smtClean="0">
                <a:solidFill>
                  <a:schemeClr val="tx1"/>
                </a:solidFill>
                <a:hlinkClick r:id="rId2"/>
              </a:rPr>
              <a:t>r.ed</a:t>
            </a:r>
            <a:r>
              <a:rPr lang="es-ES" dirty="0" smtClean="0">
                <a:solidFill>
                  <a:schemeClr val="tx1"/>
                </a:solidFill>
                <a:hlinkClick r:id="rId2"/>
              </a:rPr>
              <a:t> de empresas por la diversidad. </a:t>
            </a:r>
          </a:p>
          <a:p>
            <a:pPr marL="0" indent="0">
              <a:buNone/>
            </a:pPr>
            <a:r>
              <a:rPr lang="es-ES" dirty="0" smtClean="0">
                <a:solidFill>
                  <a:schemeClr val="tx1"/>
                </a:solidFill>
                <a:hlinkClick r:id="rId2"/>
              </a:rPr>
              <a:t>La inclusión laboral en personas con discapacidad Javier mendoza </a:t>
            </a:r>
            <a:r>
              <a:rPr lang="es-ES" dirty="0" err="1" smtClean="0">
                <a:solidFill>
                  <a:schemeClr val="tx1"/>
                </a:solidFill>
                <a:hlinkClick r:id="rId2"/>
              </a:rPr>
              <a:t>yañez</a:t>
            </a:r>
            <a:endParaRPr lang="es-ES" dirty="0" smtClean="0">
              <a:solidFill>
                <a:schemeClr val="tx1"/>
              </a:solidFill>
              <a:hlinkClick r:id="rId2"/>
            </a:endParaRPr>
          </a:p>
          <a:p>
            <a:pPr marL="0" indent="0">
              <a:buNone/>
            </a:pPr>
            <a:r>
              <a:rPr lang="es-ES" smtClean="0">
                <a:solidFill>
                  <a:schemeClr val="tx1"/>
                </a:solidFill>
                <a:hlinkClick r:id="rId2"/>
              </a:rPr>
              <a:t>Inclusión </a:t>
            </a:r>
            <a:r>
              <a:rPr lang="es-ES" dirty="0" smtClean="0">
                <a:solidFill>
                  <a:schemeClr val="tx1"/>
                </a:solidFill>
                <a:hlinkClick r:id="rId2"/>
              </a:rPr>
              <a:t>social y laboral María becerra</a:t>
            </a:r>
            <a:endParaRPr lang="es-ES" dirty="0" smtClean="0">
              <a:solidFill>
                <a:schemeClr val="tx1"/>
              </a:solidFill>
              <a:hlinkClick r:id="rId2"/>
            </a:endParaRPr>
          </a:p>
          <a:p>
            <a:pPr marL="0" indent="0">
              <a:buNone/>
            </a:pPr>
            <a:r>
              <a:rPr lang="es-BO" b="1" dirty="0" smtClean="0">
                <a:solidFill>
                  <a:schemeClr val="tx1"/>
                </a:solidFill>
                <a:hlinkClick r:id="rId3"/>
              </a:rPr>
              <a:t>https</a:t>
            </a:r>
            <a:r>
              <a:rPr lang="es-BO" b="1" dirty="0">
                <a:solidFill>
                  <a:schemeClr val="tx1"/>
                </a:solidFill>
                <a:hlinkClick r:id="rId3"/>
              </a:rPr>
              <a:t>://</a:t>
            </a:r>
            <a:r>
              <a:rPr lang="es-BO" b="1" dirty="0" smtClean="0">
                <a:solidFill>
                  <a:schemeClr val="tx1"/>
                </a:solidFill>
                <a:hlinkClick r:id="rId3"/>
              </a:rPr>
              <a:t>www.bing.com/search?q=La+inclusi%c3%b3n+laboral+en+el+mundo+y+en+Bolivia+antecedentes&amp;qs=HS&amp;sk=HS3&amp;sc=7-</a:t>
            </a:r>
          </a:p>
          <a:p>
            <a:pPr marL="0" indent="0">
              <a:buNone/>
            </a:pPr>
            <a:r>
              <a:rPr lang="es-BO" b="1" dirty="0" smtClean="0">
                <a:solidFill>
                  <a:schemeClr val="tx1"/>
                </a:solidFill>
                <a:hlinkClick r:id="rId3"/>
              </a:rPr>
              <a:t>0&amp;cvid=BEF150263AE74069A42792F9F8A4D3F8&amp;FORM=</a:t>
            </a:r>
            <a:r>
              <a:rPr lang="es-BO" b="1" dirty="0" err="1" smtClean="0">
                <a:solidFill>
                  <a:schemeClr val="tx1"/>
                </a:solidFill>
                <a:hlinkClick r:id="rId3"/>
              </a:rPr>
              <a:t>QBLH&amp;sp</a:t>
            </a:r>
            <a:r>
              <a:rPr lang="es-BO" b="1" dirty="0" smtClean="0">
                <a:solidFill>
                  <a:schemeClr val="tx1"/>
                </a:solidFill>
                <a:hlinkClick r:id="rId3"/>
              </a:rPr>
              <a:t>=4&amp;lq=0</a:t>
            </a:r>
            <a:endParaRPr lang="es-BO" b="1" dirty="0">
              <a:solidFill>
                <a:schemeClr val="tx1"/>
              </a:solidFill>
            </a:endParaRPr>
          </a:p>
          <a:p>
            <a:pPr marL="0" indent="0">
              <a:buNone/>
            </a:pPr>
            <a:r>
              <a:rPr lang="es-BO" b="1" dirty="0">
                <a:solidFill>
                  <a:schemeClr val="tx1"/>
                </a:solidFill>
                <a:hlinkClick r:id="rId4"/>
              </a:rPr>
              <a:t>https://www.bing.com/search?q=tipos+de+inclusi%c3%b3n&amp;qs=HS&amp;sk=HS4&amp;sc=7-0&amp;cvid=BEF150263AE74069A42792F9F8A4D3F8&amp;FORM=QBLH&amp;sp=5&amp;lq=0</a:t>
            </a:r>
            <a:endParaRPr lang="es-BO" b="1" dirty="0">
              <a:solidFill>
                <a:schemeClr val="tx1"/>
              </a:solidFill>
            </a:endParaRPr>
          </a:p>
          <a:p>
            <a:pPr marL="0" indent="0">
              <a:buNone/>
            </a:pPr>
            <a:r>
              <a:rPr lang="es-BO" b="1" dirty="0">
                <a:solidFill>
                  <a:schemeClr val="tx1"/>
                </a:solidFill>
              </a:rPr>
              <a:t>https://www.bing.com/search?q=que+es+la+inclusion&amp;qs=HS&amp;sk=HS5&amp;sc=7-0&amp;cvid=BEF150263AE74069A42792F9F8A4D3F8&amp;FORM=QBLH&amp;sp=6&amp;lq=0</a:t>
            </a:r>
          </a:p>
        </p:txBody>
      </p:sp>
    </p:spTree>
    <p:extLst>
      <p:ext uri="{BB962C8B-B14F-4D97-AF65-F5344CB8AC3E}">
        <p14:creationId xmlns:p14="http://schemas.microsoft.com/office/powerpoint/2010/main" val="12009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75920" y="508000"/>
            <a:ext cx="11128693" cy="1239520"/>
          </a:xfrm>
        </p:spPr>
        <p:txBody>
          <a:bodyPr>
            <a:normAutofit/>
          </a:bodyPr>
          <a:lstStyle/>
          <a:p>
            <a:r>
              <a:rPr lang="es-BO" b="1" dirty="0" smtClean="0">
                <a:solidFill>
                  <a:schemeClr val="tx1"/>
                </a:solidFill>
              </a:rPr>
              <a:t>¿DE QUE TIPOS DE INCLUSIÓN  PODEMOS ESTAMOS HABLANDO? </a:t>
            </a:r>
            <a:endParaRPr lang="es-BO" b="1" dirty="0"/>
          </a:p>
        </p:txBody>
      </p:sp>
      <p:sp>
        <p:nvSpPr>
          <p:cNvPr id="3" name="Marcador de contenido 2"/>
          <p:cNvSpPr>
            <a:spLocks noGrp="1"/>
          </p:cNvSpPr>
          <p:nvPr>
            <p:ph idx="1"/>
          </p:nvPr>
        </p:nvSpPr>
        <p:spPr>
          <a:xfrm>
            <a:off x="518161" y="1747521"/>
            <a:ext cx="10986452" cy="4662706"/>
          </a:xfrm>
        </p:spPr>
        <p:txBody>
          <a:bodyPr>
            <a:normAutofit/>
          </a:bodyPr>
          <a:lstStyle/>
          <a:p>
            <a:pPr marL="0" indent="0">
              <a:buNone/>
            </a:pPr>
            <a:r>
              <a:rPr lang="es-ES" b="1" dirty="0" smtClean="0">
                <a:solidFill>
                  <a:srgbClr val="000000"/>
                </a:solidFill>
                <a:latin typeface="Kanit"/>
              </a:rPr>
              <a:t>Inclusión </a:t>
            </a:r>
            <a:r>
              <a:rPr lang="es-ES" b="1" dirty="0">
                <a:solidFill>
                  <a:srgbClr val="000000"/>
                </a:solidFill>
                <a:latin typeface="Kanit"/>
              </a:rPr>
              <a:t>educativa</a:t>
            </a:r>
            <a:endParaRPr lang="es-ES" dirty="0">
              <a:solidFill>
                <a:srgbClr val="000000"/>
              </a:solidFill>
              <a:latin typeface="Kanit"/>
            </a:endParaRPr>
          </a:p>
          <a:p>
            <a:pPr marL="0" indent="0">
              <a:buNone/>
            </a:pPr>
            <a:r>
              <a:rPr lang="es-ES" dirty="0">
                <a:solidFill>
                  <a:srgbClr val="000000"/>
                </a:solidFill>
                <a:latin typeface="Kanit"/>
              </a:rPr>
              <a:t>Es el proceso de identificar y responder a la diversidad de las necesidades de todos los estudiantes a través de la mayor participación en el aprendizaje, las culturas y las comunidades, y reduciendo la exclusión en la educación</a:t>
            </a:r>
            <a:r>
              <a:rPr lang="es-ES" dirty="0" smtClean="0">
                <a:solidFill>
                  <a:srgbClr val="000000"/>
                </a:solidFill>
                <a:latin typeface="Kanit"/>
              </a:rPr>
              <a:t>.</a:t>
            </a:r>
          </a:p>
          <a:p>
            <a:pPr marL="0" indent="0">
              <a:buNone/>
            </a:pPr>
            <a:endParaRPr lang="es-ES" b="1" dirty="0" smtClean="0">
              <a:solidFill>
                <a:schemeClr val="tx2"/>
              </a:solidFill>
            </a:endParaRPr>
          </a:p>
          <a:p>
            <a:pPr marL="0" indent="0">
              <a:buNone/>
            </a:pPr>
            <a:r>
              <a:rPr lang="es-ES" b="1" dirty="0" smtClean="0">
                <a:solidFill>
                  <a:schemeClr val="tx2"/>
                </a:solidFill>
              </a:rPr>
              <a:t>Inclusión </a:t>
            </a:r>
            <a:r>
              <a:rPr lang="es-ES" b="1" dirty="0">
                <a:solidFill>
                  <a:schemeClr val="tx2"/>
                </a:solidFill>
              </a:rPr>
              <a:t>social</a:t>
            </a:r>
          </a:p>
          <a:p>
            <a:pPr marL="0" indent="0">
              <a:buNone/>
            </a:pPr>
            <a:r>
              <a:rPr lang="es-ES" dirty="0"/>
              <a:t>Es el proceso de hacer posible que personas o grupos de personas en una situación de segregación o marginación social puedan participar plenamente en la vida social.</a:t>
            </a:r>
          </a:p>
          <a:p>
            <a:pPr marL="0" indent="0">
              <a:buNone/>
            </a:pPr>
            <a:endParaRPr lang="es-ES" b="1" dirty="0" smtClean="0"/>
          </a:p>
          <a:p>
            <a:pPr marL="0" indent="0">
              <a:buNone/>
            </a:pPr>
            <a:r>
              <a:rPr lang="es-ES" b="1" dirty="0" smtClean="0"/>
              <a:t>Inclusión </a:t>
            </a:r>
            <a:r>
              <a:rPr lang="es-ES" b="1" dirty="0"/>
              <a:t>de la discapacidad</a:t>
            </a:r>
          </a:p>
          <a:p>
            <a:pPr marL="0" indent="0">
              <a:buNone/>
            </a:pPr>
            <a:r>
              <a:rPr lang="es-ES" dirty="0"/>
              <a:t>Significa entender la relación entre la manera en que las personas funcionan y cómo participan en la sociedad, así como garantizar que todas tengan las mismas oportunidades de participar en todos los aspectos de la vida al máximo de sus capacidades y deseos.</a:t>
            </a:r>
          </a:p>
          <a:p>
            <a:pPr marL="0" indent="0">
              <a:buNone/>
            </a:pPr>
            <a:endParaRPr lang="es-ES" dirty="0">
              <a:solidFill>
                <a:srgbClr val="000000"/>
              </a:solidFill>
              <a:latin typeface="Kanit"/>
            </a:endParaRPr>
          </a:p>
          <a:p>
            <a:pPr marL="0" indent="0">
              <a:buNone/>
            </a:pPr>
            <a:endParaRPr lang="es-BO" dirty="0"/>
          </a:p>
        </p:txBody>
      </p:sp>
    </p:spTree>
    <p:extLst>
      <p:ext uri="{BB962C8B-B14F-4D97-AF65-F5344CB8AC3E}">
        <p14:creationId xmlns:p14="http://schemas.microsoft.com/office/powerpoint/2010/main" val="310084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18160" y="1402079"/>
            <a:ext cx="10986452" cy="4819611"/>
          </a:xfrm>
        </p:spPr>
        <p:txBody>
          <a:bodyPr>
            <a:normAutofit/>
          </a:bodyPr>
          <a:lstStyle/>
          <a:p>
            <a:pPr marL="0" indent="0">
              <a:buNone/>
            </a:pPr>
            <a:r>
              <a:rPr lang="es-ES" b="1" dirty="0" smtClean="0"/>
              <a:t>Inclusión </a:t>
            </a:r>
            <a:r>
              <a:rPr lang="es-ES" b="1" dirty="0"/>
              <a:t>financiera</a:t>
            </a:r>
          </a:p>
          <a:p>
            <a:pPr marL="0" indent="0">
              <a:buNone/>
            </a:pPr>
            <a:r>
              <a:rPr lang="es-ES" dirty="0"/>
              <a:t>Se refiere al acceso que tienen las personas y las empresas a diversos productos y servicios financieros útiles y asequibles que atienden sus necesidades y que se prestan de manera responsable y sostenible.</a:t>
            </a:r>
          </a:p>
          <a:p>
            <a:pPr marL="0" indent="0">
              <a:buNone/>
            </a:pPr>
            <a:endParaRPr lang="es-ES" b="1" dirty="0" smtClean="0"/>
          </a:p>
          <a:p>
            <a:pPr marL="0" indent="0">
              <a:buNone/>
            </a:pPr>
            <a:r>
              <a:rPr lang="es-ES" b="1" dirty="0" smtClean="0"/>
              <a:t>Inclusión </a:t>
            </a:r>
            <a:r>
              <a:rPr lang="es-ES" b="1" dirty="0"/>
              <a:t>laboral</a:t>
            </a:r>
          </a:p>
          <a:p>
            <a:pPr marL="0" indent="0">
              <a:buNone/>
            </a:pPr>
            <a:r>
              <a:rPr lang="es-ES" dirty="0"/>
              <a:t>Permite que las personas en condición de vulnerabilidad y sin importar origen étnico, género, enfermedad</a:t>
            </a:r>
            <a:r>
              <a:rPr lang="es-ES" dirty="0" smtClean="0"/>
              <a:t>, orientación </a:t>
            </a:r>
            <a:r>
              <a:rPr lang="es-ES" dirty="0"/>
              <a:t>sexual y otras circunstancias tengan acceso a un empleo digno, decente y bien remunerado.</a:t>
            </a:r>
          </a:p>
          <a:p>
            <a:pPr marL="0" indent="0">
              <a:buNone/>
            </a:pPr>
            <a:endParaRPr lang="es-ES" b="1" dirty="0" smtClean="0"/>
          </a:p>
          <a:p>
            <a:pPr marL="0" indent="0">
              <a:buNone/>
            </a:pPr>
            <a:r>
              <a:rPr lang="es-ES" b="1" dirty="0" smtClean="0"/>
              <a:t>Inclusión </a:t>
            </a:r>
            <a:r>
              <a:rPr lang="es-ES" b="1" dirty="0"/>
              <a:t>digital</a:t>
            </a:r>
          </a:p>
          <a:p>
            <a:pPr marL="0" indent="0">
              <a:buNone/>
            </a:pPr>
            <a:r>
              <a:rPr lang="es-ES" dirty="0"/>
              <a:t>Busca que todas las personas contribuyan y se beneficien de la economía y la sociedad digital reduciendo la brecha tecnológica.</a:t>
            </a:r>
          </a:p>
          <a:p>
            <a:endParaRPr lang="es-ES" dirty="0"/>
          </a:p>
          <a:p>
            <a:endParaRPr lang="es-BO" dirty="0"/>
          </a:p>
        </p:txBody>
      </p:sp>
    </p:spTree>
    <p:extLst>
      <p:ext uri="{BB962C8B-B14F-4D97-AF65-F5344CB8AC3E}">
        <p14:creationId xmlns:p14="http://schemas.microsoft.com/office/powerpoint/2010/main" val="971280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487680" y="182880"/>
            <a:ext cx="11016933" cy="1341120"/>
          </a:xfrm>
        </p:spPr>
        <p:txBody>
          <a:bodyPr>
            <a:normAutofit/>
          </a:bodyPr>
          <a:lstStyle/>
          <a:p>
            <a:r>
              <a:rPr lang="es-BO" b="1" dirty="0" smtClean="0"/>
              <a:t/>
            </a:r>
            <a:br>
              <a:rPr lang="es-BO" b="1" dirty="0" smtClean="0"/>
            </a:br>
            <a:r>
              <a:rPr lang="es-BO" dirty="0" smtClean="0">
                <a:solidFill>
                  <a:schemeClr val="tx1"/>
                </a:solidFill>
              </a:rPr>
              <a:t>La inclusión laboral en el mundo y en Bolivia </a:t>
            </a:r>
            <a:endParaRPr lang="es-BO" dirty="0">
              <a:solidFill>
                <a:schemeClr val="tx1"/>
              </a:solidFill>
            </a:endParaRPr>
          </a:p>
        </p:txBody>
      </p:sp>
      <p:sp>
        <p:nvSpPr>
          <p:cNvPr id="3" name="Marcador de contenido 2"/>
          <p:cNvSpPr>
            <a:spLocks noGrp="1"/>
          </p:cNvSpPr>
          <p:nvPr>
            <p:ph idx="1"/>
          </p:nvPr>
        </p:nvSpPr>
        <p:spPr>
          <a:xfrm>
            <a:off x="487680" y="1615440"/>
            <a:ext cx="11016932" cy="4917440"/>
          </a:xfrm>
        </p:spPr>
        <p:txBody>
          <a:bodyPr>
            <a:normAutofit/>
          </a:bodyPr>
          <a:lstStyle/>
          <a:p>
            <a:pPr marL="0" indent="0">
              <a:buNone/>
            </a:pPr>
            <a:r>
              <a:rPr lang="es-ES" sz="2400" dirty="0" smtClean="0"/>
              <a:t>La </a:t>
            </a:r>
            <a:r>
              <a:rPr lang="es-ES" sz="2400" dirty="0"/>
              <a:t>inclusión laboral es un tema importante en el mundo y Bolivia. </a:t>
            </a:r>
            <a:endParaRPr lang="es-ES" sz="2400" dirty="0" smtClean="0"/>
          </a:p>
          <a:p>
            <a:pPr marL="0" indent="0">
              <a:buNone/>
            </a:pPr>
            <a:endParaRPr lang="es-ES" sz="2400" dirty="0" smtClean="0"/>
          </a:p>
          <a:p>
            <a:pPr marL="0" indent="0">
              <a:buNone/>
            </a:pPr>
            <a:r>
              <a:rPr lang="es-ES" sz="2400" dirty="0" smtClean="0"/>
              <a:t>La </a:t>
            </a:r>
            <a:r>
              <a:rPr lang="es-ES" sz="2400" dirty="0"/>
              <a:t>inclusión laboral se refiere a la igualdad de oportunidades en el empleo para todas las personas, independientemente de su género, edad, raza, orientación sexual, religión, discapacidad o cualquier otra característica personal. </a:t>
            </a:r>
            <a:endParaRPr lang="es-ES" sz="2400" dirty="0" smtClean="0"/>
          </a:p>
          <a:p>
            <a:pPr marL="0" indent="0">
              <a:buNone/>
            </a:pPr>
            <a:endParaRPr lang="es-ES" sz="2400" dirty="0" smtClean="0"/>
          </a:p>
          <a:p>
            <a:pPr marL="0" indent="0">
              <a:buNone/>
            </a:pPr>
            <a:r>
              <a:rPr lang="es-ES" sz="2400" dirty="0"/>
              <a:t>En Bolivia, la discriminación laboral es un problema que ha sido objeto de estudio, Bolivia es uno de los países de la región con indicadores más bajos de acceso a la educación y mercado laboral de las personas con discapacidad.  </a:t>
            </a:r>
          </a:p>
          <a:p>
            <a:pPr marL="0" indent="0">
              <a:buNone/>
            </a:pPr>
            <a:endParaRPr lang="es-ES" sz="2400" dirty="0"/>
          </a:p>
          <a:p>
            <a:pPr marL="0" indent="0">
              <a:buNone/>
            </a:pPr>
            <a:endParaRPr lang="es-ES" sz="2400" dirty="0" smtClean="0"/>
          </a:p>
          <a:p>
            <a:pPr marL="0" indent="0">
              <a:buNone/>
            </a:pPr>
            <a:endParaRPr lang="es-ES" sz="2400" dirty="0" smtClean="0"/>
          </a:p>
        </p:txBody>
      </p:sp>
    </p:spTree>
    <p:extLst>
      <p:ext uri="{BB962C8B-B14F-4D97-AF65-F5344CB8AC3E}">
        <p14:creationId xmlns:p14="http://schemas.microsoft.com/office/powerpoint/2010/main" val="151264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90880" y="680720"/>
            <a:ext cx="10813732" cy="5230502"/>
          </a:xfrm>
        </p:spPr>
        <p:txBody>
          <a:bodyPr>
            <a:noAutofit/>
          </a:bodyPr>
          <a:lstStyle/>
          <a:p>
            <a:pPr marL="0" indent="0">
              <a:buNone/>
            </a:pPr>
            <a:endParaRPr lang="es-ES" sz="2000" dirty="0" smtClean="0"/>
          </a:p>
          <a:p>
            <a:pPr marL="0" indent="0">
              <a:buNone/>
            </a:pPr>
            <a:endParaRPr lang="es-ES" sz="2000" dirty="0"/>
          </a:p>
          <a:p>
            <a:pPr marL="0" indent="0">
              <a:buNone/>
            </a:pPr>
            <a:r>
              <a:rPr lang="es-ES" sz="2400" dirty="0" smtClean="0"/>
              <a:t>La </a:t>
            </a:r>
            <a:r>
              <a:rPr lang="es-ES" sz="2400" dirty="0"/>
              <a:t>inclusión laboral es importante para empresas y trabajadores, ya que puede mejorar la productividad, la creatividad y la innovación, y también puede mejorar la calidad de vida de las personas </a:t>
            </a:r>
            <a:endParaRPr lang="es-ES" sz="2400" dirty="0" smtClean="0"/>
          </a:p>
          <a:p>
            <a:pPr marL="0" indent="0">
              <a:buNone/>
            </a:pPr>
            <a:endParaRPr lang="es-ES" sz="2400" dirty="0" smtClean="0"/>
          </a:p>
          <a:p>
            <a:pPr marL="0" indent="0">
              <a:buNone/>
            </a:pPr>
            <a:r>
              <a:rPr lang="es-ES" sz="2400" dirty="0" smtClean="0"/>
              <a:t>La </a:t>
            </a:r>
            <a:r>
              <a:rPr lang="es-ES" sz="2400" dirty="0"/>
              <a:t>inclusión laboral es un tema complejo que requiere la colaboración de todos los actores sociales, incluidos los empleadores, los trabajadores, los sindicatos, los gobiernos y la sociedad en general </a:t>
            </a:r>
            <a:endParaRPr lang="es-BO" sz="2400" dirty="0"/>
          </a:p>
          <a:p>
            <a:pPr marL="0" indent="0">
              <a:buNone/>
            </a:pPr>
            <a:endParaRPr lang="es-BO" sz="2800" dirty="0"/>
          </a:p>
        </p:txBody>
      </p:sp>
    </p:spTree>
    <p:extLst>
      <p:ext uri="{BB962C8B-B14F-4D97-AF65-F5344CB8AC3E}">
        <p14:creationId xmlns:p14="http://schemas.microsoft.com/office/powerpoint/2010/main" val="2228495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638175" y="193040"/>
            <a:ext cx="10191750" cy="1178560"/>
          </a:xfrm>
        </p:spPr>
        <p:txBody>
          <a:bodyPr>
            <a:normAutofit fontScale="90000"/>
          </a:bodyPr>
          <a:lstStyle/>
          <a:p>
            <a:r>
              <a:rPr lang="es-BO" sz="3100" b="1" dirty="0" smtClean="0">
                <a:solidFill>
                  <a:schemeClr val="tx1"/>
                </a:solidFill>
              </a:rPr>
              <a:t>MARCO LEGAL  DE LA INCLUSIÓN LABORAL  INTERNACIONAL Y NACIONAL SOBRE LA INCLUSIÓN LABORAL </a:t>
            </a:r>
            <a:r>
              <a:rPr lang="es-BO" b="1" dirty="0" smtClean="0">
                <a:solidFill>
                  <a:schemeClr val="tx1"/>
                </a:solidFill>
              </a:rPr>
              <a:t/>
            </a:r>
            <a:br>
              <a:rPr lang="es-BO" b="1" dirty="0" smtClean="0">
                <a:solidFill>
                  <a:schemeClr val="tx1"/>
                </a:solidFill>
              </a:rPr>
            </a:br>
            <a:r>
              <a:rPr lang="es-BO" dirty="0"/>
              <a:t/>
            </a:r>
            <a:br>
              <a:rPr lang="es-BO" dirty="0"/>
            </a:br>
            <a:endParaRPr lang="es-BO" dirty="0"/>
          </a:p>
        </p:txBody>
      </p:sp>
      <p:sp>
        <p:nvSpPr>
          <p:cNvPr id="3" name="Marcador de contenido 2"/>
          <p:cNvSpPr>
            <a:spLocks noGrp="1"/>
          </p:cNvSpPr>
          <p:nvPr>
            <p:ph idx="1"/>
          </p:nvPr>
        </p:nvSpPr>
        <p:spPr>
          <a:xfrm>
            <a:off x="466725" y="1239520"/>
            <a:ext cx="11349355" cy="5151120"/>
          </a:xfrm>
        </p:spPr>
        <p:txBody>
          <a:bodyPr>
            <a:normAutofit lnSpcReduction="10000"/>
          </a:bodyPr>
          <a:lstStyle/>
          <a:p>
            <a:pPr marL="0" indent="0">
              <a:buNone/>
            </a:pPr>
            <a:endParaRPr lang="es-ES" dirty="0" smtClean="0"/>
          </a:p>
          <a:p>
            <a:pPr marL="0" indent="0">
              <a:buNone/>
            </a:pPr>
            <a:r>
              <a:rPr lang="es-ES" dirty="0" smtClean="0"/>
              <a:t>En </a:t>
            </a:r>
            <a:r>
              <a:rPr lang="es-ES" dirty="0"/>
              <a:t>el ámbito nacional el </a:t>
            </a:r>
            <a:r>
              <a:rPr lang="es-ES" b="1" dirty="0"/>
              <a:t>Art. 70, núm. 4</a:t>
            </a:r>
            <a:r>
              <a:rPr lang="es-ES" dirty="0"/>
              <a:t>, de la Constitución Política del Estado Plurinacional </a:t>
            </a:r>
            <a:r>
              <a:rPr lang="es-ES" dirty="0" smtClean="0"/>
              <a:t>de Bolivia</a:t>
            </a:r>
            <a:r>
              <a:rPr lang="es-ES" dirty="0"/>
              <a:t>, establece como uno de los derechos de las personas con discapacidad</a:t>
            </a:r>
            <a:r>
              <a:rPr lang="es-ES" dirty="0" smtClean="0"/>
              <a:t>: “</a:t>
            </a:r>
            <a:r>
              <a:rPr lang="es-ES" b="1" dirty="0"/>
              <a:t>A trabajar en condiciones adecuadas, de acuerdo a sus posibilidades y capacidades, con </a:t>
            </a:r>
            <a:r>
              <a:rPr lang="es-ES" b="1" dirty="0" smtClean="0"/>
              <a:t>una remuneración </a:t>
            </a:r>
            <a:r>
              <a:rPr lang="es-ES" b="1" dirty="0"/>
              <a:t>justa que le asegure una vida digna</a:t>
            </a:r>
            <a:r>
              <a:rPr lang="es-ES" b="1" dirty="0" smtClean="0"/>
              <a:t>”.</a:t>
            </a:r>
          </a:p>
          <a:p>
            <a:pPr marL="0" indent="0">
              <a:buNone/>
            </a:pPr>
            <a:endParaRPr lang="es-ES" dirty="0" smtClean="0"/>
          </a:p>
          <a:p>
            <a:pPr marL="0" indent="0">
              <a:buNone/>
            </a:pPr>
            <a:r>
              <a:rPr lang="es-ES" dirty="0" smtClean="0"/>
              <a:t> </a:t>
            </a:r>
            <a:r>
              <a:rPr lang="es-ES" dirty="0"/>
              <a:t>“El Estado Plurinacional garantiza y promueve el acceso de las personas con discapacidad a toda forma de empleo y trabajo digno con una remuneración justa, a través de políticas públicas de inclusión socio-laboral en igualdad de oportunidades”.</a:t>
            </a:r>
          </a:p>
          <a:p>
            <a:pPr marL="0" indent="0">
              <a:buNone/>
            </a:pPr>
            <a:endParaRPr lang="es-ES" b="1" dirty="0" smtClean="0"/>
          </a:p>
          <a:p>
            <a:pPr marL="0" indent="0">
              <a:buNone/>
            </a:pPr>
            <a:r>
              <a:rPr lang="es-ES" b="1" dirty="0" smtClean="0"/>
              <a:t>La </a:t>
            </a:r>
            <a:r>
              <a:rPr lang="es-ES" b="1" dirty="0"/>
              <a:t>Convención sobre los Derechos de las Personas con Discapacidad</a:t>
            </a:r>
            <a:r>
              <a:rPr lang="es-ES" dirty="0"/>
              <a:t>, ratificada en </a:t>
            </a:r>
            <a:r>
              <a:rPr lang="es-ES" dirty="0" smtClean="0"/>
              <a:t>Bolivia mediante </a:t>
            </a:r>
            <a:r>
              <a:rPr lang="es-ES" dirty="0"/>
              <a:t>Ley Nº 4024 (2009), en su Art. 27, núm. 1, establece</a:t>
            </a:r>
            <a:r>
              <a:rPr lang="es-ES" dirty="0" smtClean="0"/>
              <a:t>: ”</a:t>
            </a:r>
            <a:r>
              <a:rPr lang="es-ES" b="1" dirty="0"/>
              <a:t>Los Estados Partes reconocen el derecho de las personas con discapacidad a trabajar, </a:t>
            </a:r>
            <a:r>
              <a:rPr lang="es-ES" b="1" dirty="0" smtClean="0"/>
              <a:t>en igualdad </a:t>
            </a:r>
            <a:r>
              <a:rPr lang="es-ES" b="1" dirty="0"/>
              <a:t>de condiciones con las demás; ello incluye el derecho a tener la oportunidad </a:t>
            </a:r>
            <a:r>
              <a:rPr lang="es-ES" b="1" dirty="0" smtClean="0"/>
              <a:t>de ganarse </a:t>
            </a:r>
            <a:r>
              <a:rPr lang="es-ES" b="1" dirty="0"/>
              <a:t>la vida mediante un trabajo libremente elegido o aceptado en un mercado y </a:t>
            </a:r>
            <a:r>
              <a:rPr lang="es-ES" b="1" dirty="0" smtClean="0"/>
              <a:t>un entorno </a:t>
            </a:r>
            <a:r>
              <a:rPr lang="es-ES" b="1" dirty="0"/>
              <a:t>laborales que sean abiertos, inclusivos y accesibles a las personas con discapacidad</a:t>
            </a:r>
            <a:r>
              <a:rPr lang="es-ES" b="1" dirty="0" smtClean="0"/>
              <a:t>”. </a:t>
            </a:r>
          </a:p>
          <a:p>
            <a:pPr marL="0" indent="0">
              <a:buNone/>
            </a:pPr>
            <a:r>
              <a:rPr lang="es-ES" b="1" dirty="0" smtClean="0"/>
              <a:t> </a:t>
            </a:r>
            <a:endParaRPr lang="es-ES" b="1" dirty="0"/>
          </a:p>
        </p:txBody>
      </p:sp>
    </p:spTree>
    <p:extLst>
      <p:ext uri="{BB962C8B-B14F-4D97-AF65-F5344CB8AC3E}">
        <p14:creationId xmlns:p14="http://schemas.microsoft.com/office/powerpoint/2010/main" val="2744329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81024" y="499621"/>
            <a:ext cx="11001375" cy="5541742"/>
          </a:xfrm>
          <a:noFill/>
        </p:spPr>
        <p:txBody>
          <a:bodyPr>
            <a:normAutofit fontScale="70000" lnSpcReduction="20000"/>
          </a:bodyPr>
          <a:lstStyle/>
          <a:p>
            <a:pPr marL="0" indent="0">
              <a:buNone/>
            </a:pPr>
            <a:endParaRPr lang="es-ES" sz="2000" b="1" dirty="0" smtClean="0"/>
          </a:p>
          <a:p>
            <a:pPr marL="0" indent="0">
              <a:buNone/>
            </a:pPr>
            <a:r>
              <a:rPr lang="es-ES" sz="2400" b="1" dirty="0" smtClean="0"/>
              <a:t>La </a:t>
            </a:r>
            <a:r>
              <a:rPr lang="es-ES" sz="2400" b="1" dirty="0"/>
              <a:t>Ley N° 223 (2012), Ley General para Personas con Discapacidad, en su Art. 13, señala</a:t>
            </a:r>
            <a:r>
              <a:rPr lang="es-ES" sz="2400" b="1" dirty="0" smtClean="0"/>
              <a:t>:</a:t>
            </a:r>
          </a:p>
          <a:p>
            <a:pPr marL="0" indent="0">
              <a:buNone/>
            </a:pPr>
            <a:endParaRPr lang="es-ES" sz="2400" dirty="0" smtClean="0"/>
          </a:p>
          <a:p>
            <a:pPr marL="0" indent="0">
              <a:buNone/>
            </a:pPr>
            <a:r>
              <a:rPr lang="es-ES" sz="2100" dirty="0" smtClean="0"/>
              <a:t>“El </a:t>
            </a:r>
            <a:r>
              <a:rPr lang="es-ES" sz="2100" dirty="0"/>
              <a:t>Estado Plurinacional garantiza y promueve el </a:t>
            </a:r>
            <a:r>
              <a:rPr lang="es-ES" sz="2100" dirty="0" smtClean="0"/>
              <a:t>acceso </a:t>
            </a:r>
            <a:r>
              <a:rPr lang="es-ES" sz="2100" dirty="0"/>
              <a:t>de las personas con discapacidad a toda forma de empleo y trabajo digno con una remuneración justa, a través de políticas públicas de inclusión socio-laboral en igualdad de oportunidades</a:t>
            </a:r>
            <a:r>
              <a:rPr lang="es-ES" sz="2100" dirty="0" smtClean="0"/>
              <a:t>.”</a:t>
            </a:r>
          </a:p>
          <a:p>
            <a:pPr marL="0" indent="0">
              <a:buNone/>
            </a:pPr>
            <a:endParaRPr lang="es-ES" sz="2100" b="1" dirty="0"/>
          </a:p>
          <a:p>
            <a:pPr marL="0" indent="0">
              <a:buNone/>
            </a:pPr>
            <a:r>
              <a:rPr lang="es-ES" sz="2400" b="1" dirty="0"/>
              <a:t>Reglamento de la Ley Nº 223 - Ley General para Personas con Discapacidad, DS Nº 1893 menciona:</a:t>
            </a:r>
          </a:p>
          <a:p>
            <a:pPr marL="0" indent="0">
              <a:buNone/>
            </a:pPr>
            <a:endParaRPr lang="es-ES" sz="2400" b="1" dirty="0"/>
          </a:p>
          <a:p>
            <a:pPr marL="0" indent="0">
              <a:buNone/>
            </a:pPr>
            <a:r>
              <a:rPr lang="es-ES" sz="2400" b="1" dirty="0" smtClean="0">
                <a:solidFill>
                  <a:srgbClr val="3D2A1F"/>
                </a:solidFill>
                <a:latin typeface="Times New Roman" panose="02020603050405020304" pitchFamily="18" charset="0"/>
              </a:rPr>
              <a:t>Artículo </a:t>
            </a:r>
            <a:r>
              <a:rPr lang="es-ES" sz="2400" b="1" dirty="0">
                <a:solidFill>
                  <a:srgbClr val="3D2A1F"/>
                </a:solidFill>
                <a:latin typeface="Times New Roman" panose="02020603050405020304" pitchFamily="18" charset="0"/>
              </a:rPr>
              <a:t>17°.- (Empleo, trabajo digno y permanente</a:t>
            </a:r>
            <a:r>
              <a:rPr lang="es-ES" sz="2400" b="1" dirty="0" smtClean="0">
                <a:solidFill>
                  <a:srgbClr val="3D2A1F"/>
                </a:solidFill>
                <a:latin typeface="Times New Roman" panose="02020603050405020304" pitchFamily="18" charset="0"/>
              </a:rPr>
              <a:t>)</a:t>
            </a:r>
          </a:p>
          <a:p>
            <a:pPr marL="0" indent="0">
              <a:buNone/>
            </a:pPr>
            <a:endParaRPr lang="es-ES" dirty="0">
              <a:solidFill>
                <a:srgbClr val="3D2A1F"/>
              </a:solidFill>
              <a:latin typeface="Times New Roman" panose="02020603050405020304" pitchFamily="18" charset="0"/>
            </a:endParaRPr>
          </a:p>
          <a:p>
            <a:pPr marL="0" indent="0">
              <a:buNone/>
            </a:pPr>
            <a:r>
              <a:rPr lang="es-ES" sz="2300" dirty="0"/>
              <a:t>El Ministerio de Trabajo, Empleo y Previsión Social, debe generar el lineamiento de políticas de inclusión laboral de personas con discapacidad en los planes, programas y proyectos orientados al desarrollo económico y a la creación de puestos de trabajo para las personas con discapacidad, y/o cónyuges, padres, madres, tutores de personas con discapacidad</a:t>
            </a:r>
            <a:r>
              <a:rPr lang="es-ES" sz="2300" dirty="0" smtClean="0"/>
              <a:t>.</a:t>
            </a:r>
          </a:p>
          <a:p>
            <a:pPr marL="0" indent="0">
              <a:buNone/>
            </a:pPr>
            <a:endParaRPr lang="es-ES" sz="2300" dirty="0"/>
          </a:p>
          <a:p>
            <a:pPr marL="0" indent="0">
              <a:buNone/>
            </a:pPr>
            <a:r>
              <a:rPr lang="es-ES" sz="2300" dirty="0"/>
              <a:t>Los planes, programas y proyectos de inclusión laboral para personas con discapacidad, y/o cónyuges, padres, madres, tutores de personas con discapacidad elaborados por las instituciones del nivel central, deberán incorporar los lineamientos de políticas de inclusión laboral de personas con discapacidad, generados por el Ministerio de Trabajo, Empleo y Previsión Social.</a:t>
            </a:r>
          </a:p>
          <a:p>
            <a:pPr marL="0" indent="0">
              <a:buNone/>
            </a:pPr>
            <a:endParaRPr lang="es-ES" sz="2300" dirty="0"/>
          </a:p>
          <a:p>
            <a:endParaRPr lang="es-BO" dirty="0"/>
          </a:p>
        </p:txBody>
      </p:sp>
    </p:spTree>
    <p:extLst>
      <p:ext uri="{BB962C8B-B14F-4D97-AF65-F5344CB8AC3E}">
        <p14:creationId xmlns:p14="http://schemas.microsoft.com/office/powerpoint/2010/main" val="320161764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1554</TotalTime>
  <Words>2836</Words>
  <Application>Microsoft Office PowerPoint</Application>
  <PresentationFormat>Panorámica</PresentationFormat>
  <Paragraphs>272</Paragraphs>
  <Slides>38</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38</vt:i4>
      </vt:variant>
    </vt:vector>
  </HeadingPairs>
  <TitlesOfParts>
    <vt:vector size="47" baseType="lpstr">
      <vt:lpstr>-apple-system</vt:lpstr>
      <vt:lpstr>Arial</vt:lpstr>
      <vt:lpstr>Calibri</vt:lpstr>
      <vt:lpstr>Kanit</vt:lpstr>
      <vt:lpstr>Times New Roman</vt:lpstr>
      <vt:lpstr>Trebuchet MS</vt:lpstr>
      <vt:lpstr>Wingdings</vt:lpstr>
      <vt:lpstr>Wingdings 3</vt:lpstr>
      <vt:lpstr>Faceta</vt:lpstr>
      <vt:lpstr>DISCAPACIDAD E  INCLUSION LABORAL  EN BOLIVIA</vt:lpstr>
      <vt:lpstr> ¿QUE ES LA  EXCLUSIÓN? </vt:lpstr>
      <vt:lpstr>QUE ENTENDEMOS POR INCLUSIÓN </vt:lpstr>
      <vt:lpstr>¿DE QUE TIPOS DE INCLUSIÓN  PODEMOS ESTAMOS HABLANDO? </vt:lpstr>
      <vt:lpstr>Presentación de PowerPoint</vt:lpstr>
      <vt:lpstr> La inclusión laboral en el mundo y en Bolivia </vt:lpstr>
      <vt:lpstr>Presentación de PowerPoint</vt:lpstr>
      <vt:lpstr>MARCO LEGAL  DE LA INCLUSIÓN LABORAL  INTERNACIONAL Y NACIONAL SOBRE LA INCLUSIÓN LABORAL   </vt:lpstr>
      <vt:lpstr>Presentación de PowerPoint</vt:lpstr>
      <vt:lpstr>Presentación de PowerPoint</vt:lpstr>
      <vt:lpstr>  Ley 997 ARTÍCULO 2. (INSERCIÓN LABORAL OBLIGATORIA E INTERMEDIACIÓN)</vt:lpstr>
      <vt:lpstr>Presentación de PowerPoint</vt:lpstr>
      <vt:lpstr>Presentación de PowerPoint</vt:lpstr>
      <vt:lpstr> AUTO EMPLEO Y PERSONAS CON DISCAPACIDAD</vt:lpstr>
      <vt:lpstr>Presentación de PowerPoint</vt:lpstr>
      <vt:lpstr>Presentación de PowerPoint</vt:lpstr>
      <vt:lpstr>Presentación de PowerPoint</vt:lpstr>
      <vt:lpstr>ECONOMIA FORMAL E INFORMAL</vt:lpstr>
      <vt:lpstr> QUE ES EL AUTO EMPLEO </vt:lpstr>
      <vt:lpstr> Pasos para emprender un negocio propio</vt:lpstr>
      <vt:lpstr>Presentación de PowerPoint</vt:lpstr>
      <vt:lpstr>Presentación de PowerPoint</vt:lpstr>
      <vt:lpstr>Presentación de PowerPoint</vt:lpstr>
      <vt:lpstr>Presentación de PowerPoint</vt:lpstr>
      <vt:lpstr>Presentación de PowerPoint</vt:lpstr>
      <vt:lpstr> Pasos para planificar el negocio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Elaboración de un plan de microemprendimiento (practica grupal)</vt:lpstr>
      <vt:lpstr>RESUMEN DE PASOS PARA EMPRENDER UN NEGOCIO</vt:lpstr>
      <vt:lpstr>RESUMEN DE PASOS PARA EMPRENDER UN NEGOCIO</vt:lpstr>
      <vt:lpstr>Presentación de PowerPoint</vt:lpstr>
      <vt:lpstr>BIBLIOGRAFIA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DISCAPACIDAD INCLUSION LABORAL  EN BOLIVIA</dc:title>
  <dc:creator>Javier</dc:creator>
  <cp:lastModifiedBy>Javier</cp:lastModifiedBy>
  <cp:revision>39</cp:revision>
  <dcterms:created xsi:type="dcterms:W3CDTF">2024-01-22T09:58:27Z</dcterms:created>
  <dcterms:modified xsi:type="dcterms:W3CDTF">2024-01-31T10:40:55Z</dcterms:modified>
</cp:coreProperties>
</file>