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9"/>
  </p:notesMasterIdLst>
  <p:sldIdLst>
    <p:sldId id="256" r:id="rId2"/>
    <p:sldId id="459" r:id="rId3"/>
    <p:sldId id="463" r:id="rId4"/>
    <p:sldId id="451" r:id="rId5"/>
    <p:sldId id="457" r:id="rId6"/>
    <p:sldId id="465" r:id="rId7"/>
    <p:sldId id="466" r:id="rId8"/>
    <p:sldId id="467" r:id="rId9"/>
    <p:sldId id="468" r:id="rId10"/>
    <p:sldId id="454" r:id="rId11"/>
    <p:sldId id="291" r:id="rId12"/>
    <p:sldId id="297" r:id="rId13"/>
    <p:sldId id="293" r:id="rId14"/>
    <p:sldId id="295" r:id="rId15"/>
    <p:sldId id="439" r:id="rId16"/>
    <p:sldId id="440" r:id="rId17"/>
    <p:sldId id="441" r:id="rId18"/>
    <p:sldId id="442" r:id="rId19"/>
    <p:sldId id="443" r:id="rId20"/>
    <p:sldId id="444" r:id="rId21"/>
    <p:sldId id="445" r:id="rId22"/>
    <p:sldId id="446" r:id="rId23"/>
    <p:sldId id="447" r:id="rId24"/>
    <p:sldId id="448" r:id="rId25"/>
    <p:sldId id="449" r:id="rId26"/>
    <p:sldId id="450" r:id="rId27"/>
    <p:sldId id="334" r:id="rId2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00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6" autoAdjust="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62C4D-E412-46AA-BBEF-FA3D50F09C94}" type="datetimeFigureOut">
              <a:rPr lang="es-MX" smtClean="0"/>
              <a:t>18/01/2018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5A122-A93E-49B7-BDD0-12B0F6E0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8386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C9F5A-4A23-4385-9B01-086FA05D834A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3D2284-7536-4A18-A62E-67A8D44D70A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0EA652-20CB-4A03-9C45-97D8F2E4E4A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8C6539-7410-48DE-B1A6-6B03A0E4F91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35666D-1696-4850-966B-CF6A89C8597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8FE62-66E3-47D7-97A5-A655FC6A02F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982E8-E22F-46B6-B841-A8DBCAC2CA2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545462-597F-46A1-8EE2-BE031CC8FA9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73C231-401C-461C-A99F-D1F63AD8A56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0D0DD-DB6B-4A72-B4D1-9A4FA759D26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12178D-395F-4C89-8E80-6F60466AEBC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C3E829-19DD-4390-9B9D-6458CE49ECB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66B1261-0A8B-4410-A8F7-75BE982758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8032" y="980728"/>
            <a:ext cx="7772400" cy="136815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_tradnl" b="1" dirty="0" smtClean="0">
                <a:solidFill>
                  <a:srgbClr val="FF0000"/>
                </a:solidFill>
              </a:rPr>
              <a:t/>
            </a:r>
            <a:br>
              <a:rPr lang="es-ES_tradnl" b="1" dirty="0" smtClean="0">
                <a:solidFill>
                  <a:srgbClr val="FF0000"/>
                </a:solidFill>
              </a:rPr>
            </a:br>
            <a:r>
              <a:rPr lang="es-ES_tradnl" b="1" dirty="0" smtClean="0">
                <a:solidFill>
                  <a:srgbClr val="FF0000"/>
                </a:solidFill>
              </a:rPr>
              <a:t/>
            </a:r>
            <a:br>
              <a:rPr lang="es-ES_tradnl" b="1" dirty="0" smtClean="0">
                <a:solidFill>
                  <a:srgbClr val="FF0000"/>
                </a:solidFill>
              </a:rPr>
            </a:br>
            <a:r>
              <a:rPr lang="es-ES_tradnl" b="1" dirty="0" smtClean="0">
                <a:solidFill>
                  <a:srgbClr val="FF0000"/>
                </a:solidFill>
              </a:rPr>
              <a:t>FUNCIONES PSICOLOGICAS EN EL PROCESO DE APRENDIZAJE</a:t>
            </a:r>
            <a:endParaRPr lang="es-ES" b="1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http://www.canguroencasa.com/Fotos/1255013341883800_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520" y="3284983"/>
            <a:ext cx="2542760" cy="2799789"/>
          </a:xfrm>
          <a:prstGeom prst="rect">
            <a:avLst/>
          </a:prstGeom>
          <a:noFill/>
        </p:spPr>
      </p:pic>
      <p:pic>
        <p:nvPicPr>
          <p:cNvPr id="5" name="Picture 7" descr="C:\Users\PEPE's\Desktop\p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130011"/>
            <a:ext cx="2592288" cy="3107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2" descr="http://www.fundaciondiabetes.org/activ/ABC_dela_diabetes/images/escena1_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088" y="3262127"/>
            <a:ext cx="3397978" cy="27591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53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388021"/>
            <a:ext cx="7408333" cy="384929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s-EC" dirty="0" smtClean="0"/>
          </a:p>
          <a:p>
            <a:pPr>
              <a:buNone/>
            </a:pPr>
            <a:r>
              <a:rPr lang="es-EC" sz="2800" b="1" dirty="0" smtClean="0">
                <a:latin typeface="+mj-lt"/>
              </a:rPr>
              <a:t>Concepto:</a:t>
            </a:r>
          </a:p>
          <a:p>
            <a:pPr algn="ctr">
              <a:buNone/>
            </a:pPr>
            <a:r>
              <a:rPr lang="es-EC" sz="2800" b="1" dirty="0" smtClean="0">
                <a:latin typeface="+mj-lt"/>
              </a:rPr>
              <a:t> </a:t>
            </a:r>
          </a:p>
          <a:p>
            <a:pPr algn="just"/>
            <a:r>
              <a:rPr lang="es-EC" sz="2800" b="1" dirty="0" smtClean="0">
                <a:latin typeface="+mj-lt"/>
              </a:rPr>
              <a:t>Etimológicamente: “tender hacia…”</a:t>
            </a:r>
          </a:p>
          <a:p>
            <a:pPr algn="just"/>
            <a:endParaRPr lang="es-EC" sz="2800" b="1" dirty="0">
              <a:latin typeface="+mj-lt"/>
            </a:endParaRPr>
          </a:p>
          <a:p>
            <a:pPr algn="just"/>
            <a:r>
              <a:rPr lang="es-EC" sz="2800" b="1" dirty="0" smtClean="0">
                <a:latin typeface="+mj-lt"/>
              </a:rPr>
              <a:t>Atender es tener fija la mente sobre lo que se está tratando, observando, escuchando, haciendo, etc. </a:t>
            </a:r>
          </a:p>
          <a:p>
            <a:pPr algn="just"/>
            <a:endParaRPr lang="es-EC" sz="2800" b="1" dirty="0">
              <a:latin typeface="+mj-lt"/>
            </a:endParaRPr>
          </a:p>
          <a:p>
            <a:pPr algn="just"/>
            <a:r>
              <a:rPr lang="es-EC" sz="2800" b="1" dirty="0" smtClean="0">
                <a:latin typeface="+mj-lt"/>
              </a:rPr>
              <a:t>Esta facultad es la base de todo aprendizaje</a:t>
            </a:r>
          </a:p>
          <a:p>
            <a:pPr algn="just">
              <a:buNone/>
            </a:pPr>
            <a:endParaRPr lang="es-EC" sz="2000" b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C" b="1" dirty="0" smtClean="0">
                <a:solidFill>
                  <a:srgbClr val="002060"/>
                </a:solidFill>
              </a:rPr>
              <a:t>ATENCIÓN </a:t>
            </a:r>
            <a:endParaRPr lang="es-EC" b="1" dirty="0">
              <a:solidFill>
                <a:srgbClr val="002060"/>
              </a:solidFill>
            </a:endParaRPr>
          </a:p>
        </p:txBody>
      </p:sp>
      <p:pic>
        <p:nvPicPr>
          <p:cNvPr id="40962" name="Picture 2" descr="http://psicoterapiaenred.files.wordpress.com/2008/03/adhd-182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982" y="188640"/>
            <a:ext cx="3608505" cy="3384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8860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627784" y="764704"/>
            <a:ext cx="4392488" cy="605929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LA ATENCIÓN</a:t>
            </a:r>
          </a:p>
        </p:txBody>
      </p:sp>
      <p:pic>
        <p:nvPicPr>
          <p:cNvPr id="27650" name="Picture 2" descr="http://t0.gstatic.com/images?q=tbn:ANd9GcTFhSiZ_HE0ZSx6fPhXyAlnOyRjOyW-gQok2Nlk2ztKMt-0JSP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636912"/>
            <a:ext cx="4320480" cy="292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3 CuadroTexto"/>
          <p:cNvSpPr txBox="1"/>
          <p:nvPr/>
        </p:nvSpPr>
        <p:spPr>
          <a:xfrm>
            <a:off x="4139952" y="1844824"/>
            <a:ext cx="144016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FFC000"/>
                </a:solidFill>
              </a:rPr>
              <a:t>PSIQUIS</a:t>
            </a:r>
            <a:endParaRPr lang="es-ES" sz="2800" b="1" dirty="0">
              <a:solidFill>
                <a:srgbClr val="FFC00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3861048"/>
            <a:ext cx="216024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FFC000"/>
                </a:solidFill>
              </a:rPr>
              <a:t>ESTÍMULO</a:t>
            </a:r>
            <a:endParaRPr lang="es-ES" sz="2800" b="1" dirty="0">
              <a:solidFill>
                <a:srgbClr val="FFC0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067944" y="5949280"/>
            <a:ext cx="194421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FFC000"/>
                </a:solidFill>
              </a:rPr>
              <a:t>OBJETO</a:t>
            </a:r>
            <a:endParaRPr lang="es-ES" sz="2800" b="1" dirty="0">
              <a:solidFill>
                <a:srgbClr val="FFC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164288" y="3861048"/>
            <a:ext cx="144016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FFC000"/>
                </a:solidFill>
              </a:rPr>
              <a:t>TIEMPO</a:t>
            </a:r>
            <a:endParaRPr lang="es-ES" sz="2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93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144206"/>
              </p:ext>
            </p:extLst>
          </p:nvPr>
        </p:nvGraphicFramePr>
        <p:xfrm>
          <a:off x="467544" y="1772816"/>
          <a:ext cx="8403704" cy="4876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1852"/>
                <a:gridCol w="4201852"/>
              </a:tblGrid>
              <a:tr h="1128124">
                <a:tc>
                  <a:txBody>
                    <a:bodyPr/>
                    <a:lstStyle/>
                    <a:p>
                      <a:pPr algn="ctr"/>
                      <a:r>
                        <a:rPr lang="es-EC" sz="2800" b="1" dirty="0" smtClean="0">
                          <a:solidFill>
                            <a:srgbClr val="002060"/>
                          </a:solidFill>
                        </a:rPr>
                        <a:t>Grado de participación  </a:t>
                      </a:r>
                      <a:endParaRPr lang="es-EC" sz="2800" b="1" dirty="0">
                        <a:solidFill>
                          <a:srgbClr val="002060"/>
                        </a:solidFill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800" dirty="0" smtClean="0">
                          <a:solidFill>
                            <a:srgbClr val="002060"/>
                          </a:solidFill>
                        </a:rPr>
                        <a:t>Su amplitud</a:t>
                      </a:r>
                      <a:endParaRPr lang="es-EC" sz="2800" dirty="0">
                        <a:solidFill>
                          <a:srgbClr val="002060"/>
                        </a:solidFill>
                      </a:endParaRPr>
                    </a:p>
                  </a:txBody>
                  <a:tcPr marL="82973" marR="82973"/>
                </a:tc>
              </a:tr>
              <a:tr h="3748284">
                <a:tc>
                  <a:txBody>
                    <a:bodyPr/>
                    <a:lstStyle/>
                    <a:p>
                      <a:pPr marL="457200" indent="-457200">
                        <a:buAutoNum type="arabicPeriod"/>
                      </a:pPr>
                      <a:endParaRPr lang="es-EC" sz="2000" b="1" baseline="0" dirty="0" smtClean="0"/>
                    </a:p>
                    <a:p>
                      <a:pPr marL="457200" indent="-457200">
                        <a:buAutoNum type="arabicPeriod"/>
                      </a:pPr>
                      <a:r>
                        <a:rPr lang="es-EC" sz="2400" b="1" baseline="0" dirty="0" smtClean="0"/>
                        <a:t>Espontánea.-  </a:t>
                      </a:r>
                      <a:r>
                        <a:rPr lang="es-EC" sz="2400" b="0" baseline="0" dirty="0" smtClean="0"/>
                        <a:t>Típica de los niños pequeños, todo les llama la atención. </a:t>
                      </a:r>
                    </a:p>
                    <a:p>
                      <a:pPr marL="457200" indent="-457200">
                        <a:buNone/>
                      </a:pPr>
                      <a:endParaRPr lang="es-EC" sz="2400" b="0" baseline="0" dirty="0" smtClean="0">
                        <a:latin typeface="+mj-lt"/>
                      </a:endParaRPr>
                    </a:p>
                    <a:p>
                      <a:pPr marL="457200" indent="-457200">
                        <a:buNone/>
                      </a:pPr>
                      <a:r>
                        <a:rPr lang="es-EC" sz="2400" b="1" baseline="0" dirty="0" smtClean="0"/>
                        <a:t>2.    Voluntaria .- </a:t>
                      </a:r>
                      <a:r>
                        <a:rPr lang="es-EC" sz="2400" b="0" baseline="0" dirty="0" smtClean="0"/>
                        <a:t>Es el propio sujeto quien busca y dirige su atención para satisfacer sus intereses y necesidades </a:t>
                      </a:r>
                      <a:endParaRPr lang="es-EC" sz="2400" b="1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r>
                        <a:rPr lang="es-EC" dirty="0" smtClean="0"/>
                        <a:t>  </a:t>
                      </a:r>
                    </a:p>
                    <a:p>
                      <a:pPr marL="457200" indent="-457200">
                        <a:buAutoNum type="arabicPeriod"/>
                      </a:pPr>
                      <a:r>
                        <a:rPr lang="es-EC" sz="2400" b="1" dirty="0" smtClean="0"/>
                        <a:t>Concentrada.-  </a:t>
                      </a:r>
                      <a:r>
                        <a:rPr lang="es-EC" sz="2400" b="0" dirty="0" smtClean="0"/>
                        <a:t>Se</a:t>
                      </a:r>
                      <a:r>
                        <a:rPr lang="es-EC" sz="2400" b="0" baseline="0" dirty="0" smtClean="0"/>
                        <a:t> mantiene la atención en un aspecto determinado y se olvida lo demás.</a:t>
                      </a:r>
                    </a:p>
                    <a:p>
                      <a:pPr marL="457200" indent="-457200">
                        <a:buNone/>
                      </a:pPr>
                      <a:endParaRPr lang="es-EC" sz="2400" b="0" baseline="0" dirty="0" smtClean="0"/>
                    </a:p>
                    <a:p>
                      <a:pPr marL="457200" indent="-457200">
                        <a:buAutoNum type="arabicPeriod"/>
                      </a:pPr>
                      <a:r>
                        <a:rPr lang="es-EC" sz="2400" b="1" baseline="0" dirty="0" smtClean="0"/>
                        <a:t>Distribuida.- </a:t>
                      </a:r>
                      <a:r>
                        <a:rPr lang="es-EC" sz="2400" b="0" baseline="0" dirty="0" smtClean="0"/>
                        <a:t>Se atienden varios aspectos  a la vez</a:t>
                      </a:r>
                      <a:endParaRPr lang="es-EC" sz="2400" b="1" dirty="0"/>
                    </a:p>
                  </a:txBody>
                  <a:tcPr marL="82973" marR="82973"/>
                </a:tc>
              </a:tr>
            </a:tbl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b="1" dirty="0" smtClean="0">
                <a:solidFill>
                  <a:srgbClr val="C00000"/>
                </a:solidFill>
              </a:rPr>
              <a:t>LA ATENCIÓN SE CLASIFICA SEGÚN: </a:t>
            </a:r>
            <a:endParaRPr lang="es-EC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93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642178"/>
              </p:ext>
            </p:extLst>
          </p:nvPr>
        </p:nvGraphicFramePr>
        <p:xfrm>
          <a:off x="899592" y="1628800"/>
          <a:ext cx="7467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sz="2800" dirty="0" smtClean="0">
                          <a:latin typeface="+mj-lt"/>
                        </a:rPr>
                        <a:t>EDAD</a:t>
                      </a:r>
                      <a:endParaRPr lang="es-EC" sz="2800" dirty="0">
                        <a:latin typeface="+mj-lt"/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800" dirty="0" smtClean="0">
                          <a:latin typeface="+mj-lt"/>
                        </a:rPr>
                        <a:t>TIEMPO</a:t>
                      </a:r>
                      <a:endParaRPr lang="es-EC" sz="2800" dirty="0">
                        <a:latin typeface="+mj-lt"/>
                      </a:endParaRPr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sz="2400" b="1" dirty="0" smtClean="0">
                          <a:latin typeface="+mj-lt"/>
                        </a:rPr>
                        <a:t>2 Años </a:t>
                      </a:r>
                    </a:p>
                    <a:p>
                      <a:pPr algn="ctr"/>
                      <a:endParaRPr lang="es-EC" sz="2400" b="1" dirty="0">
                        <a:latin typeface="+mj-lt"/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400" b="1" dirty="0" smtClean="0">
                          <a:latin typeface="+mj-lt"/>
                        </a:rPr>
                        <a:t>7 minutos </a:t>
                      </a:r>
                      <a:endParaRPr lang="es-EC" sz="2400" b="1" dirty="0">
                        <a:latin typeface="+mj-lt"/>
                      </a:endParaRPr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sz="2400" b="1" dirty="0" smtClean="0">
                          <a:latin typeface="+mj-lt"/>
                        </a:rPr>
                        <a:t>3 años </a:t>
                      </a:r>
                    </a:p>
                    <a:p>
                      <a:pPr algn="ctr"/>
                      <a:endParaRPr lang="es-EC" sz="2400" b="1" dirty="0">
                        <a:latin typeface="+mj-lt"/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400" b="1" dirty="0" smtClean="0">
                          <a:latin typeface="+mj-lt"/>
                        </a:rPr>
                        <a:t>10 minutos </a:t>
                      </a:r>
                      <a:endParaRPr lang="es-EC" sz="2400" b="1" dirty="0">
                        <a:latin typeface="+mj-lt"/>
                      </a:endParaRPr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sz="2400" b="1" dirty="0" smtClean="0">
                          <a:latin typeface="+mj-lt"/>
                        </a:rPr>
                        <a:t>5 años </a:t>
                      </a:r>
                    </a:p>
                    <a:p>
                      <a:pPr algn="ctr"/>
                      <a:endParaRPr lang="es-EC" sz="2400" b="1" dirty="0">
                        <a:latin typeface="+mj-lt"/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400" b="1" dirty="0" smtClean="0">
                          <a:latin typeface="+mj-lt"/>
                        </a:rPr>
                        <a:t>15 a 20 minutos </a:t>
                      </a:r>
                      <a:endParaRPr lang="es-EC" sz="2400" b="1" dirty="0">
                        <a:latin typeface="+mj-lt"/>
                      </a:endParaRPr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sz="2400" b="1" dirty="0" smtClean="0">
                          <a:latin typeface="+mj-lt"/>
                        </a:rPr>
                        <a:t>6-10 años </a:t>
                      </a:r>
                    </a:p>
                    <a:p>
                      <a:pPr algn="ctr"/>
                      <a:endParaRPr lang="es-EC" sz="2400" b="1" dirty="0">
                        <a:latin typeface="+mj-lt"/>
                      </a:endParaRPr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400" b="1" dirty="0" smtClean="0">
                          <a:latin typeface="+mj-lt"/>
                        </a:rPr>
                        <a:t>30 minutos </a:t>
                      </a:r>
                    </a:p>
                  </a:txBody>
                  <a:tcPr marL="82973" marR="82973"/>
                </a:tc>
              </a:tr>
            </a:tbl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b="1" dirty="0" smtClean="0">
                <a:solidFill>
                  <a:srgbClr val="C00000"/>
                </a:solidFill>
              </a:rPr>
              <a:t>ESTABILIDAD DE LA ATENCIÓN </a:t>
            </a:r>
            <a:endParaRPr lang="es-EC" b="1" dirty="0">
              <a:solidFill>
                <a:srgbClr val="C00000"/>
              </a:solidFill>
            </a:endParaRPr>
          </a:p>
        </p:txBody>
      </p:sp>
      <p:pic>
        <p:nvPicPr>
          <p:cNvPr id="38914" name="Picture 2" descr="http://www.fundaciondiabetes.org/activ/ABC_dela_diabetes/images/escena1_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5072074"/>
            <a:ext cx="1905030" cy="15468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409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26724" y="188640"/>
            <a:ext cx="864096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600" dirty="0">
                <a:solidFill>
                  <a:srgbClr val="FF0066"/>
                </a:solidFill>
              </a:rPr>
              <a:t>CLASIFICACION DE LAS DIFICULTADES DE </a:t>
            </a:r>
            <a:r>
              <a:rPr lang="es-ES_tradnl" sz="3600" dirty="0" smtClean="0">
                <a:solidFill>
                  <a:srgbClr val="FF0066"/>
                </a:solidFill>
              </a:rPr>
              <a:t>APRENDIZAJE</a:t>
            </a:r>
          </a:p>
          <a:p>
            <a:pPr algn="ctr"/>
            <a:endParaRPr lang="es-ES_tradnl" sz="3200" dirty="0" smtClean="0"/>
          </a:p>
          <a:p>
            <a:pPr algn="ctr"/>
            <a:endParaRPr lang="es-MX" sz="2400" dirty="0"/>
          </a:p>
          <a:p>
            <a:r>
              <a:rPr lang="es-ES_tradnl" sz="2400" b="0" dirty="0"/>
              <a:t>Presenta </a:t>
            </a:r>
            <a:r>
              <a:rPr lang="es-ES_tradnl" sz="2400" b="0" dirty="0" smtClean="0"/>
              <a:t>una </a:t>
            </a:r>
            <a:r>
              <a:rPr lang="es-ES_tradnl" sz="2400" b="0" dirty="0"/>
              <a:t>amplia variedad de criterios y de sistemas, donde manifiestan una discrepancia significativa entre el logro académico y su potencial intelectual en uno o más de las siguientes competencias académicas</a:t>
            </a:r>
            <a:r>
              <a:rPr lang="es-ES_tradnl" sz="2400" dirty="0" smtClean="0"/>
              <a:t>.</a:t>
            </a:r>
          </a:p>
          <a:p>
            <a:endParaRPr lang="es-MX" sz="2400" dirty="0" smtClean="0"/>
          </a:p>
          <a:p>
            <a:pPr lvl="0"/>
            <a:r>
              <a:rPr lang="es-ES_tradnl" sz="2400" dirty="0" smtClean="0"/>
              <a:t>Expresión </a:t>
            </a:r>
            <a:r>
              <a:rPr lang="es-ES_tradnl" sz="2400" dirty="0"/>
              <a:t>oral.</a:t>
            </a:r>
            <a:endParaRPr lang="es-MX" sz="2400" dirty="0"/>
          </a:p>
          <a:p>
            <a:pPr lvl="0"/>
            <a:r>
              <a:rPr lang="es-ES_tradnl" sz="2400" dirty="0"/>
              <a:t>Comprensión oral.</a:t>
            </a:r>
            <a:endParaRPr lang="es-MX" sz="2400" dirty="0"/>
          </a:p>
          <a:p>
            <a:pPr lvl="0"/>
            <a:r>
              <a:rPr lang="es-ES_tradnl" sz="2400" dirty="0"/>
              <a:t>Lectura.</a:t>
            </a:r>
            <a:endParaRPr lang="es-MX" sz="2400" dirty="0"/>
          </a:p>
          <a:p>
            <a:pPr lvl="0"/>
            <a:r>
              <a:rPr lang="es-ES_tradnl" sz="2400" dirty="0"/>
              <a:t>Expresión escrita.</a:t>
            </a:r>
            <a:endParaRPr lang="es-MX" sz="2400" dirty="0"/>
          </a:p>
          <a:p>
            <a:pPr lvl="0"/>
            <a:r>
              <a:rPr lang="es-ES_tradnl" sz="2400" dirty="0"/>
              <a:t>Calculo, razonamiento, lógico  y matemático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86830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 fontScale="90000"/>
          </a:bodyPr>
          <a:lstStyle/>
          <a:p>
            <a:r>
              <a:rPr lang="es-ES_tradnl" sz="3100" b="1" dirty="0" smtClean="0"/>
              <a:t/>
            </a:r>
            <a:br>
              <a:rPr lang="es-ES_tradnl" sz="3100" b="1" dirty="0" smtClean="0"/>
            </a:br>
            <a:r>
              <a:rPr lang="es-ES_tradnl" sz="3100" b="1" dirty="0" smtClean="0">
                <a:solidFill>
                  <a:srgbClr val="000000"/>
                </a:solidFill>
              </a:rPr>
              <a:t>CLASIFICACION </a:t>
            </a:r>
            <a:r>
              <a:rPr lang="es-ES_tradnl" sz="3100" b="1" dirty="0">
                <a:solidFill>
                  <a:srgbClr val="000000"/>
                </a:solidFill>
              </a:rPr>
              <a:t>DE LAS DIFICULTADES DE APRENDIZAJE DE </a:t>
            </a:r>
            <a:r>
              <a:rPr lang="es-ES_tradnl" sz="3100" b="1" dirty="0" smtClean="0">
                <a:solidFill>
                  <a:srgbClr val="000000"/>
                </a:solidFill>
              </a:rPr>
              <a:t>WONG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905918"/>
              </p:ext>
            </p:extLst>
          </p:nvPr>
        </p:nvGraphicFramePr>
        <p:xfrm>
          <a:off x="323527" y="1124745"/>
          <a:ext cx="8496945" cy="5484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5"/>
                <a:gridCol w="720080"/>
                <a:gridCol w="3888432"/>
                <a:gridCol w="3312368"/>
              </a:tblGrid>
              <a:tr h="1157123">
                <a:tc rowSpan="1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400" b="1" dirty="0">
                          <a:effectLst/>
                        </a:rPr>
                        <a:t>Dificultades de aprendizaje</a:t>
                      </a:r>
                      <a:endParaRPr lang="es-MX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vert="vert270" anchor="ctr"/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No académicas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vert="vert270" anchor="ctr"/>
                </a:tc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Problemas viso-motores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Área motora fina (Ej. Atar cordones y/o escritura)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</a:tr>
              <a:tr h="96426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Área motora gruesa (Ej. Coger una Pelota)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</a:tr>
              <a:tr h="38570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Problemas en el procesamiento fonológico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7810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Problemas de lenguaje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8570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Problemas de memoria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Memoria visual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</a:tr>
              <a:tr h="38570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Memoria auditiva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</a:tr>
              <a:tr h="48842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Problemas perceptivos  </a:t>
                      </a:r>
                      <a:r>
                        <a:rPr lang="es-ES_tradnl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ES_tradnl" sz="1800" b="1" dirty="0">
                          <a:solidFill>
                            <a:srgbClr val="FF0000"/>
                          </a:solidFill>
                          <a:effectLst/>
                        </a:rPr>
                        <a:t>(Ej. Discriminación figura fondo)</a:t>
                      </a:r>
                      <a:endParaRPr lang="es-MX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8788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Académicas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vert="vert270" anchor="ctr"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Lectura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8570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Aritmética/Matemática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Simbolización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</a:tr>
              <a:tr h="29626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Deletreo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8570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Escritura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Composición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25" marR="482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9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426376"/>
          </a:xfrm>
        </p:spPr>
        <p:txBody>
          <a:bodyPr>
            <a:noAutofit/>
          </a:bodyPr>
          <a:lstStyle/>
          <a:p>
            <a:r>
              <a:rPr lang="es-ES_tradnl" sz="3000" b="1" dirty="0">
                <a:solidFill>
                  <a:schemeClr val="accent2">
                    <a:lumMod val="50000"/>
                  </a:schemeClr>
                </a:solidFill>
              </a:rPr>
              <a:t>DISGRAFIA – GUIA DE ANALISIS DE LA ESCRITURA</a:t>
            </a:r>
            <a:endParaRPr lang="es-MX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831445"/>
              </p:ext>
            </p:extLst>
          </p:nvPr>
        </p:nvGraphicFramePr>
        <p:xfrm>
          <a:off x="251520" y="908719"/>
          <a:ext cx="8640961" cy="5653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720"/>
                <a:gridCol w="3490720"/>
                <a:gridCol w="3672408"/>
                <a:gridCol w="1008113"/>
              </a:tblGrid>
              <a:tr h="8653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66FF33"/>
                          </a:solidFill>
                          <a:effectLst/>
                        </a:rPr>
                        <a:t>Nª</a:t>
                      </a:r>
                      <a:endParaRPr lang="es-MX" sz="1800" b="1" dirty="0">
                        <a:solidFill>
                          <a:srgbClr val="66FF3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66FF33"/>
                          </a:solidFill>
                          <a:effectLst/>
                        </a:rPr>
                        <a:t>IDENTIFICACION Y DENOMINACION DEL ERROR</a:t>
                      </a:r>
                      <a:endParaRPr lang="es-MX" sz="1800" b="1" dirty="0">
                        <a:solidFill>
                          <a:srgbClr val="66FF3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66FF33"/>
                          </a:solidFill>
                          <a:effectLst/>
                        </a:rPr>
                        <a:t>FUNCION PSICOLOGICA</a:t>
                      </a:r>
                      <a:endParaRPr lang="es-MX" sz="1800" b="1" dirty="0">
                        <a:solidFill>
                          <a:srgbClr val="66FF3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66FF33"/>
                          </a:solidFill>
                          <a:effectLst/>
                        </a:rPr>
                        <a:t>OBSERVACIONES</a:t>
                      </a:r>
                      <a:endParaRPr lang="es-MX" sz="1800" b="1" dirty="0">
                        <a:solidFill>
                          <a:srgbClr val="66FF3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74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1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Mezcla de letras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Percepción visual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7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2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Rotación de letras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Espacialidad – Lateralidad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4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3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Errores de ligaduras y enlaces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Integración de la forma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653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4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Espacios inadecuados entre letras, palabras y oraciones.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Espacialidad – Lateralidad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5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Confusión de letras de sonidos semejantes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Discriminación auditiva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6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Confusión de letras de simetría semejante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Espacialidad – Lateralidad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7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Traslación de silabas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Ritmo entonación – Memoria Auditiva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8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Distorsión de la forma de las letras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Memoria visual – Integración de la forma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 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82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320787"/>
              </p:ext>
            </p:extLst>
          </p:nvPr>
        </p:nvGraphicFramePr>
        <p:xfrm>
          <a:off x="323527" y="332662"/>
          <a:ext cx="8496945" cy="6313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1891"/>
                <a:gridCol w="2850477"/>
                <a:gridCol w="3312368"/>
                <a:gridCol w="1872209"/>
              </a:tblGrid>
              <a:tr h="753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Nª</a:t>
                      </a:r>
                      <a:endParaRPr lang="es-MX" sz="18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IDENTIFICACION Y DENOMINACION DEL ERROR</a:t>
                      </a:r>
                      <a:endParaRPr lang="es-MX" sz="18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FUNCION PSICOLOGICA</a:t>
                      </a:r>
                      <a:endParaRPr lang="es-MX" sz="18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OBSERVACIONES</a:t>
                      </a:r>
                      <a:endParaRPr lang="es-MX" sz="18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</a:tr>
              <a:tr h="753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9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Omisiones de letras, silabas o palabras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Memoria auditiva – Memoria Visual – Integración de la Información.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</a:tr>
              <a:tr h="753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10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Inversiones de letras, silabas o palabras.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Espacialidad – Lateralidad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 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</a:tr>
              <a:tr h="753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11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Sustitución de letras, silabas o palabras.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Integración de la información.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</a:tr>
              <a:tr h="753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12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Agregados de letras, silabas o palabras.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Integración de la información.</a:t>
                      </a:r>
                      <a:endParaRPr lang="es-MX" sz="16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Memoria Auditiva.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</a:tr>
              <a:tr h="4794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13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Errores de trazo.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Coordinación  - Viso motora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</a:tr>
              <a:tr h="365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14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Dificultades en la presión.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Tono muscular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</a:tr>
              <a:tr h="753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15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Dificultades relativas a la postura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Coordinación Motora General.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</a:tr>
              <a:tr h="753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16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Borrones y tachados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Adquisición de hábitos y regulación de la conducta.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 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169" marR="4016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77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r>
              <a:rPr lang="es-ES_tradnl" sz="2700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s-ES_tradnl" sz="27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s-ES_tradnl" sz="2700" b="1" dirty="0" smtClean="0">
                <a:solidFill>
                  <a:schemeClr val="bg2">
                    <a:lumMod val="10000"/>
                  </a:schemeClr>
                </a:solidFill>
              </a:rPr>
              <a:t>TABLA </a:t>
            </a:r>
            <a:r>
              <a:rPr lang="es-ES_tradnl" sz="2700" b="1" dirty="0">
                <a:solidFill>
                  <a:schemeClr val="bg2">
                    <a:lumMod val="10000"/>
                  </a:schemeClr>
                </a:solidFill>
              </a:rPr>
              <a:t>DE IDENTIFICACION DE ERRORES DE LECTURA DE ORIGEN DISLEXICO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724769"/>
              </p:ext>
            </p:extLst>
          </p:nvPr>
        </p:nvGraphicFramePr>
        <p:xfrm>
          <a:off x="323528" y="1052737"/>
          <a:ext cx="8568951" cy="5691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715"/>
                <a:gridCol w="2264589"/>
                <a:gridCol w="5256584"/>
                <a:gridCol w="576063"/>
              </a:tblGrid>
              <a:tr h="271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Nª</a:t>
                      </a:r>
                      <a:endParaRPr lang="es-MX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DIFICULTAD ESPECIFICA</a:t>
                      </a:r>
                      <a:endParaRPr lang="es-MX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FUNCION PSICOLOGICA</a:t>
                      </a:r>
                      <a:endParaRPr lang="es-MX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OBS</a:t>
                      </a:r>
                      <a:endParaRPr lang="es-MX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</a:tr>
              <a:tr h="5264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1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Confusión de letras de sonidos semejantes.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Discriminación auditiva. Dificultades en la vía fonológica.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</a:tr>
              <a:tr h="5264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2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Confusión de letras de simetría semejante 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Espacialidad – Lateralidad – Direccionalidad.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</a:tr>
              <a:tr h="5264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3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Inversiones de letras, silabas o palabras.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Espacialidad – Lateralidad – Direccionalidad. 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</a:tr>
              <a:tr h="5264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4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Confusión general de formas.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Integración de la </a:t>
                      </a:r>
                      <a:r>
                        <a:rPr lang="es-ES_tradnl" sz="1600" b="1" dirty="0" smtClean="0">
                          <a:effectLst/>
                        </a:rPr>
                        <a:t>forma</a:t>
                      </a:r>
                      <a:r>
                        <a:rPr lang="es-ES_tradnl" sz="1600" b="1" baseline="0" dirty="0" smtClean="0">
                          <a:effectLst/>
                        </a:rPr>
                        <a:t> - </a:t>
                      </a:r>
                      <a:r>
                        <a:rPr lang="es-ES_tradnl" sz="1600" b="1" dirty="0" smtClean="0">
                          <a:effectLst/>
                        </a:rPr>
                        <a:t>Espacialidad </a:t>
                      </a:r>
                      <a:r>
                        <a:rPr lang="es-ES_tradnl" sz="1600" b="1" dirty="0">
                          <a:effectLst/>
                        </a:rPr>
                        <a:t>– Lateralidad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</a:tr>
              <a:tr h="691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5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Agregados de letras, silabas o palabras. 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Discriminación </a:t>
                      </a:r>
                      <a:r>
                        <a:rPr lang="es-ES_tradnl" sz="1600" b="1" dirty="0" smtClean="0">
                          <a:effectLst/>
                        </a:rPr>
                        <a:t>visual,</a:t>
                      </a:r>
                      <a:r>
                        <a:rPr lang="es-ES_tradnl" sz="1600" b="1" baseline="0" dirty="0" smtClean="0">
                          <a:effectLst/>
                        </a:rPr>
                        <a:t> </a:t>
                      </a:r>
                      <a:r>
                        <a:rPr lang="es-ES_tradnl" sz="1600" b="1" dirty="0" smtClean="0">
                          <a:effectLst/>
                        </a:rPr>
                        <a:t>Discriminación </a:t>
                      </a:r>
                      <a:r>
                        <a:rPr lang="es-ES_tradnl" sz="1600" b="1" dirty="0">
                          <a:effectLst/>
                        </a:rPr>
                        <a:t>auditiva.</a:t>
                      </a:r>
                      <a:endParaRPr lang="es-MX" sz="16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Memoria </a:t>
                      </a:r>
                      <a:r>
                        <a:rPr lang="es-ES_tradnl" sz="1600" b="1" dirty="0" smtClean="0">
                          <a:effectLst/>
                        </a:rPr>
                        <a:t>auditiva</a:t>
                      </a:r>
                      <a:r>
                        <a:rPr lang="es-ES_tradnl" sz="1600" b="1" baseline="0" dirty="0" smtClean="0">
                          <a:effectLst/>
                        </a:rPr>
                        <a:t> y </a:t>
                      </a:r>
                      <a:r>
                        <a:rPr lang="es-ES_tradnl" sz="1600" b="1" dirty="0" smtClean="0">
                          <a:effectLst/>
                        </a:rPr>
                        <a:t>Memoria </a:t>
                      </a:r>
                      <a:r>
                        <a:rPr lang="es-ES_tradnl" sz="1600" b="1" dirty="0">
                          <a:effectLst/>
                        </a:rPr>
                        <a:t>visual.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</a:tr>
              <a:tr h="6919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6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Separaciones 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 smtClean="0">
                          <a:effectLst/>
                        </a:rPr>
                        <a:t>Ritmo,</a:t>
                      </a:r>
                      <a:r>
                        <a:rPr lang="es-ES_tradnl" sz="1600" b="1" baseline="0" dirty="0" smtClean="0">
                          <a:effectLst/>
                        </a:rPr>
                        <a:t> </a:t>
                      </a:r>
                      <a:r>
                        <a:rPr lang="es-ES_tradnl" sz="1600" b="1" dirty="0" smtClean="0">
                          <a:effectLst/>
                        </a:rPr>
                        <a:t>Memoria auditiva,</a:t>
                      </a:r>
                      <a:r>
                        <a:rPr lang="es-ES_tradnl" sz="1600" b="1" baseline="0" dirty="0" smtClean="0">
                          <a:effectLst/>
                        </a:rPr>
                        <a:t> </a:t>
                      </a:r>
                      <a:r>
                        <a:rPr lang="es-ES_tradnl" sz="1600" b="1" dirty="0" smtClean="0">
                          <a:effectLst/>
                        </a:rPr>
                        <a:t>Memoria </a:t>
                      </a:r>
                      <a:r>
                        <a:rPr lang="es-ES_tradnl" sz="1600" b="1" dirty="0">
                          <a:effectLst/>
                        </a:rPr>
                        <a:t>visual.</a:t>
                      </a:r>
                      <a:endParaRPr lang="es-MX" sz="16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Constancia perceptual.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</a:tr>
              <a:tr h="810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7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Contaminaciones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 smtClean="0">
                          <a:effectLst/>
                        </a:rPr>
                        <a:t>Ritmo,</a:t>
                      </a:r>
                      <a:r>
                        <a:rPr lang="es-ES_tradnl" sz="1600" b="1" baseline="0" dirty="0" smtClean="0">
                          <a:effectLst/>
                        </a:rPr>
                        <a:t> </a:t>
                      </a:r>
                      <a:r>
                        <a:rPr lang="es-ES_tradnl" sz="1600" b="1" dirty="0" smtClean="0">
                          <a:effectLst/>
                        </a:rPr>
                        <a:t>Memoria Auditiva, Vía fonológica,</a:t>
                      </a:r>
                      <a:r>
                        <a:rPr lang="es-ES_tradnl" sz="1600" b="1" baseline="0" dirty="0" smtClean="0">
                          <a:effectLst/>
                        </a:rPr>
                        <a:t> </a:t>
                      </a:r>
                      <a:r>
                        <a:rPr lang="es-ES_tradnl" sz="1600" b="1" dirty="0" smtClean="0">
                          <a:effectLst/>
                        </a:rPr>
                        <a:t>Memoria visual,</a:t>
                      </a:r>
                      <a:r>
                        <a:rPr lang="es-ES_tradnl" sz="1600" b="1" baseline="0" dirty="0" smtClean="0">
                          <a:effectLst/>
                        </a:rPr>
                        <a:t> </a:t>
                      </a:r>
                      <a:r>
                        <a:rPr lang="es-ES_tradnl" sz="1600" b="1" dirty="0" smtClean="0">
                          <a:effectLst/>
                        </a:rPr>
                        <a:t>Elaboración,</a:t>
                      </a:r>
                      <a:r>
                        <a:rPr lang="es-ES_tradnl" sz="1600" b="1" baseline="0" dirty="0" smtClean="0">
                          <a:effectLst/>
                        </a:rPr>
                        <a:t> </a:t>
                      </a:r>
                      <a:r>
                        <a:rPr lang="es-ES_tradnl" sz="1600" b="1" dirty="0" smtClean="0">
                          <a:effectLst/>
                        </a:rPr>
                        <a:t>Procesamiento</a:t>
                      </a:r>
                      <a:r>
                        <a:rPr lang="es-ES_tradnl" sz="1600" b="1" baseline="0" dirty="0" smtClean="0">
                          <a:effectLst/>
                        </a:rPr>
                        <a:t> y </a:t>
                      </a:r>
                      <a:r>
                        <a:rPr lang="es-ES_tradnl" sz="1600" b="1" dirty="0" smtClean="0">
                          <a:effectLst/>
                        </a:rPr>
                        <a:t>Vía </a:t>
                      </a:r>
                      <a:r>
                        <a:rPr lang="es-ES_tradnl" sz="1600" b="1" dirty="0">
                          <a:effectLst/>
                        </a:rPr>
                        <a:t>Léxica.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 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</a:tr>
              <a:tr h="972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8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>
                          <a:effectLst/>
                        </a:rPr>
                        <a:t>Omisiones de letras, silabas o palabras.</a:t>
                      </a:r>
                      <a:endParaRPr lang="es-MX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 smtClean="0">
                          <a:effectLst/>
                        </a:rPr>
                        <a:t>Ritmo,</a:t>
                      </a:r>
                      <a:r>
                        <a:rPr lang="es-ES_tradnl" sz="1600" b="1" baseline="0" dirty="0" smtClean="0">
                          <a:effectLst/>
                        </a:rPr>
                        <a:t> </a:t>
                      </a:r>
                      <a:r>
                        <a:rPr lang="es-ES_tradnl" sz="1600" b="1" dirty="0" smtClean="0">
                          <a:effectLst/>
                        </a:rPr>
                        <a:t>Memoria Auditiva, Vía fonológica,</a:t>
                      </a:r>
                      <a:r>
                        <a:rPr lang="es-ES_tradnl" sz="1600" b="1" baseline="0" dirty="0" smtClean="0">
                          <a:effectLst/>
                        </a:rPr>
                        <a:t> </a:t>
                      </a:r>
                      <a:r>
                        <a:rPr lang="es-ES_tradnl" sz="1600" b="1" dirty="0" smtClean="0">
                          <a:effectLst/>
                        </a:rPr>
                        <a:t>Memoria </a:t>
                      </a:r>
                      <a:r>
                        <a:rPr lang="es-ES_tradnl" sz="1600" b="1" dirty="0">
                          <a:effectLst/>
                        </a:rPr>
                        <a:t>visual.</a:t>
                      </a:r>
                      <a:endParaRPr lang="es-MX" sz="16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Elaboración y comprobación de hipótesis.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600" b="1" dirty="0">
                          <a:effectLst/>
                        </a:rPr>
                        <a:t> </a:t>
                      </a:r>
                      <a:endParaRPr lang="es-MX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94" marR="4499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02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40960" cy="6336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79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2700" b="1" dirty="0" smtClean="0"/>
              <a:t>      </a:t>
            </a:r>
            <a:br>
              <a:rPr lang="es-ES_tradnl" sz="2700" b="1" dirty="0" smtClean="0"/>
            </a:br>
            <a:r>
              <a:rPr lang="es-ES_tradnl" sz="2700" b="1" dirty="0"/>
              <a:t> </a:t>
            </a:r>
            <a:r>
              <a:rPr lang="es-ES_tradnl" sz="2700" b="1" dirty="0" smtClean="0"/>
              <a:t>      </a:t>
            </a:r>
            <a:r>
              <a:rPr lang="es-ES_tradnl" sz="2700" b="1" dirty="0" smtClean="0">
                <a:solidFill>
                  <a:srgbClr val="C00000"/>
                </a:solidFill>
              </a:rPr>
              <a:t>GUIA </a:t>
            </a:r>
            <a:r>
              <a:rPr lang="es-ES_tradnl" sz="2700" b="1" dirty="0">
                <a:solidFill>
                  <a:srgbClr val="C00000"/>
                </a:solidFill>
              </a:rPr>
              <a:t>DE ANALISIS DE LAS DIFICULTADES DEL </a:t>
            </a:r>
            <a:r>
              <a:rPr lang="es-ES_tradnl" sz="2700" b="1" dirty="0" smtClean="0">
                <a:solidFill>
                  <a:srgbClr val="C00000"/>
                </a:solidFill>
              </a:rPr>
              <a:t>CÁLCULO</a:t>
            </a:r>
            <a:r>
              <a:rPr lang="es-ES_tradnl" sz="2700" b="1" dirty="0" smtClean="0"/>
              <a:t/>
            </a:r>
            <a:br>
              <a:rPr lang="es-ES_tradnl" sz="2700" b="1" dirty="0" smtClean="0"/>
            </a:br>
            <a:r>
              <a:rPr lang="es-ES_tradnl" sz="2700" b="1" dirty="0" smtClean="0">
                <a:solidFill>
                  <a:schemeClr val="tx1"/>
                </a:solidFill>
              </a:rPr>
              <a:t>1</a:t>
            </a:r>
            <a:r>
              <a:rPr lang="es-ES_tradnl" sz="2700" b="1" dirty="0">
                <a:solidFill>
                  <a:schemeClr val="tx1"/>
                </a:solidFill>
              </a:rPr>
              <a:t>.- DIFICULTADES EN LOS NUMEROS Y EN LOS SIGNOS.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283530"/>
              </p:ext>
            </p:extLst>
          </p:nvPr>
        </p:nvGraphicFramePr>
        <p:xfrm>
          <a:off x="323528" y="1141985"/>
          <a:ext cx="8496943" cy="5545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750"/>
                <a:gridCol w="2577271"/>
                <a:gridCol w="3220558"/>
                <a:gridCol w="2231364"/>
              </a:tblGrid>
              <a:tr h="328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C00000"/>
                          </a:solidFill>
                          <a:effectLst/>
                        </a:rPr>
                        <a:t>Nª</a:t>
                      </a:r>
                      <a:endParaRPr lang="es-MX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C00000"/>
                          </a:solidFill>
                          <a:effectLst/>
                        </a:rPr>
                        <a:t>DIFICULTAD ESPECIFICA</a:t>
                      </a:r>
                      <a:endParaRPr lang="es-MX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C00000"/>
                          </a:solidFill>
                          <a:effectLst/>
                        </a:rPr>
                        <a:t>FUNCION PSICOLOGICA</a:t>
                      </a:r>
                      <a:endParaRPr lang="es-MX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C00000"/>
                          </a:solidFill>
                          <a:effectLst/>
                        </a:rPr>
                        <a:t>OBSERVACIONES</a:t>
                      </a:r>
                      <a:endParaRPr lang="es-MX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7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1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Fallas en la identificación de los números.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Percepción visual.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Memoria visual.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85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2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Confusión de números  de forma semejante.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Percepción visual.</a:t>
                      </a:r>
                      <a:endParaRPr lang="es-MX" sz="18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Lateralidad. </a:t>
                      </a:r>
                      <a:endParaRPr lang="es-MX" sz="18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Memoria visual.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 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85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3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Confusión de signos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Memoria.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Discriminación visual.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7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4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Confusión de números de sonidos semejantes.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Discriminación auditiva.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Memoria -    Atención.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85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5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Inversiones o giros de números 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Lateralidad – Espacialidad.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Integración de la forma.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7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6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Confusiones de números simétricos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Lateralidad. 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Espacialidad.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 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81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432048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2700" b="1" dirty="0" smtClean="0">
                <a:solidFill>
                  <a:srgbClr val="C00000"/>
                </a:solidFill>
              </a:rPr>
              <a:t/>
            </a:r>
            <a:br>
              <a:rPr lang="es-ES_tradnl" sz="2700" b="1" dirty="0" smtClean="0">
                <a:solidFill>
                  <a:srgbClr val="C00000"/>
                </a:solidFill>
              </a:rPr>
            </a:br>
            <a:r>
              <a:rPr lang="es-ES_tradnl" sz="2700" b="1" dirty="0" smtClean="0">
                <a:solidFill>
                  <a:srgbClr val="C00000"/>
                </a:solidFill>
              </a:rPr>
              <a:t>2</a:t>
            </a:r>
            <a:r>
              <a:rPr lang="es-ES_tradnl" sz="2700" b="1" dirty="0">
                <a:solidFill>
                  <a:srgbClr val="C00000"/>
                </a:solidFill>
              </a:rPr>
              <a:t>.- ERRORES EN LA NUMERACION O SERIACION NUMERICA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018105"/>
              </p:ext>
            </p:extLst>
          </p:nvPr>
        </p:nvGraphicFramePr>
        <p:xfrm>
          <a:off x="323528" y="908717"/>
          <a:ext cx="8496943" cy="53285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750"/>
                <a:gridCol w="2577271"/>
                <a:gridCol w="3220558"/>
                <a:gridCol w="2231364"/>
              </a:tblGrid>
              <a:tr h="390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Nª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DIFICULTAD ESPECIFICA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FUNCION PSICOLOGICA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OBSERVACIONES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379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1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Repetición de números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Memoria-Atención-Seriación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6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2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Omisión de números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Seriación - Memoria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 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71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3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 err="1">
                          <a:effectLst/>
                        </a:rPr>
                        <a:t>Perseveración</a:t>
                      </a:r>
                      <a:r>
                        <a:rPr lang="es-ES_tradnl" sz="1800" b="1" dirty="0">
                          <a:effectLst/>
                        </a:rPr>
                        <a:t> de números.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Integración.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Freno inhibitorio motor.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Atención. 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 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0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4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Falta de abreviación.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Memoria – Abstracción.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Interiorización y mecanización.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0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5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Traslaciones. 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Ritmo Espacio.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80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6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Confusiones de números simétricos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Lateralidad. </a:t>
                      </a:r>
                      <a:endParaRPr lang="es-MX" sz="18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Espacialidad.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 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781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2700" b="1" dirty="0" smtClean="0">
                <a:solidFill>
                  <a:srgbClr val="C00000"/>
                </a:solidFill>
              </a:rPr>
              <a:t/>
            </a:r>
            <a:br>
              <a:rPr lang="es-ES_tradnl" sz="2700" b="1" dirty="0" smtClean="0">
                <a:solidFill>
                  <a:srgbClr val="C00000"/>
                </a:solidFill>
              </a:rPr>
            </a:br>
            <a:r>
              <a:rPr lang="es-ES_tradnl" sz="2700" b="1" dirty="0">
                <a:solidFill>
                  <a:srgbClr val="C00000"/>
                </a:solidFill>
              </a:rPr>
              <a:t/>
            </a:r>
            <a:br>
              <a:rPr lang="es-ES_tradnl" sz="2700" b="1" dirty="0">
                <a:solidFill>
                  <a:srgbClr val="C00000"/>
                </a:solidFill>
              </a:rPr>
            </a:br>
            <a:r>
              <a:rPr lang="es-ES_tradnl" sz="2700" b="1" dirty="0" smtClean="0">
                <a:solidFill>
                  <a:srgbClr val="C00000"/>
                </a:solidFill>
              </a:rPr>
              <a:t>3</a:t>
            </a:r>
            <a:r>
              <a:rPr lang="es-ES_tradnl" sz="2700" b="1" dirty="0">
                <a:solidFill>
                  <a:srgbClr val="C00000"/>
                </a:solidFill>
              </a:rPr>
              <a:t>.- ERRORES EN LA ELABORACION DE ESCALAS ASCENDENTES Y DESCENTENTES 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264890"/>
              </p:ext>
            </p:extLst>
          </p:nvPr>
        </p:nvGraphicFramePr>
        <p:xfrm>
          <a:off x="467544" y="1268760"/>
          <a:ext cx="8352927" cy="5375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9822"/>
                <a:gridCol w="2533589"/>
                <a:gridCol w="3165972"/>
                <a:gridCol w="2193544"/>
              </a:tblGrid>
              <a:tr h="510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Nª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DIFICULTAD ESPECIFICA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FUNCION PSICOLOGICA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OBSERVACIONES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3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1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Repeticiones  de números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Seriación – Clasificación.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 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276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2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Omisión de números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Memoria – Atencion.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 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448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3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Perseveración de números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Freno inhibitorio motor.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 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68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4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Dificultades en la elaboración.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Automatización.</a:t>
                      </a:r>
                      <a:endParaRPr lang="es-MX" sz="20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Memoria.</a:t>
                      </a:r>
                      <a:endParaRPr lang="es-MX" sz="20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Abstracción.</a:t>
                      </a:r>
                      <a:endParaRPr lang="es-MX" sz="2000" b="1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Interiorización.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dirty="0">
                          <a:effectLst/>
                        </a:rPr>
                        <a:t> </a:t>
                      </a:r>
                      <a:endParaRPr lang="es-MX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48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3100" b="1" dirty="0" smtClean="0">
                <a:solidFill>
                  <a:srgbClr val="C00000"/>
                </a:solidFill>
              </a:rPr>
              <a:t/>
            </a:r>
            <a:br>
              <a:rPr lang="es-ES_tradnl" sz="3100" b="1" dirty="0" smtClean="0">
                <a:solidFill>
                  <a:srgbClr val="C00000"/>
                </a:solidFill>
              </a:rPr>
            </a:br>
            <a:r>
              <a:rPr lang="es-ES_tradnl" sz="3100" b="1" dirty="0" smtClean="0">
                <a:solidFill>
                  <a:srgbClr val="C00000"/>
                </a:solidFill>
              </a:rPr>
              <a:t>4</a:t>
            </a:r>
            <a:r>
              <a:rPr lang="es-ES_tradnl" sz="3100" b="1" dirty="0">
                <a:solidFill>
                  <a:srgbClr val="C00000"/>
                </a:solidFill>
              </a:rPr>
              <a:t>.- DIFICULTADES EN LAS OPERACIONES 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095112"/>
              </p:ext>
            </p:extLst>
          </p:nvPr>
        </p:nvGraphicFramePr>
        <p:xfrm>
          <a:off x="539552" y="1052738"/>
          <a:ext cx="8136903" cy="5296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930"/>
                <a:gridCol w="3080462"/>
                <a:gridCol w="3816424"/>
                <a:gridCol w="792087"/>
              </a:tblGrid>
              <a:tr h="355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Nª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DIFICULTAD ESPECIFICA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FUNCION PSICOLOGICA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 smtClean="0">
                          <a:effectLst/>
                        </a:rPr>
                        <a:t>OBS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10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1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Mal encolumnamiento de las cantidades. 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Noción de decimales jerarquizaciones y valor posicional.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61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2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Trastornos en las estructuras operacionales.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Memoria – Abstracción – Interiorización. 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91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3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Inicio de las operaciones por la izquierda.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Lateralidad – Direccionalidad – Espacialidad.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41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4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Mitad de las operaciones con la mano derecha y mitad con la mano izquierda.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Lateralidad.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41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5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Fallas en el procedimiento de llevar o pedir.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Memoria – Atención – Abstracción – Interiorización – Razonamiento.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 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32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2700" b="1" dirty="0" smtClean="0">
                <a:solidFill>
                  <a:srgbClr val="C00000"/>
                </a:solidFill>
              </a:rPr>
              <a:t/>
            </a:r>
            <a:br>
              <a:rPr lang="es-ES_tradnl" sz="2700" b="1" dirty="0" smtClean="0">
                <a:solidFill>
                  <a:srgbClr val="C00000"/>
                </a:solidFill>
              </a:rPr>
            </a:br>
            <a:r>
              <a:rPr lang="es-ES_tradnl" sz="2700" b="1" dirty="0" smtClean="0">
                <a:solidFill>
                  <a:srgbClr val="C00000"/>
                </a:solidFill>
              </a:rPr>
              <a:t>5</a:t>
            </a:r>
            <a:r>
              <a:rPr lang="es-ES_tradnl" sz="2700" b="1" dirty="0">
                <a:solidFill>
                  <a:srgbClr val="C00000"/>
                </a:solidFill>
              </a:rPr>
              <a:t>.- DIFICULTADES EN LA RESOLUCION DE PROBLEMAS 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980701"/>
              </p:ext>
            </p:extLst>
          </p:nvPr>
        </p:nvGraphicFramePr>
        <p:xfrm>
          <a:off x="323529" y="908719"/>
          <a:ext cx="8568950" cy="5732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714"/>
                <a:gridCol w="2912661"/>
                <a:gridCol w="4392488"/>
                <a:gridCol w="792087"/>
              </a:tblGrid>
              <a:tr h="342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Nª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DIFICULTAD ESPECIFICA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FUNCION PSICOLOGICA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 smtClean="0">
                          <a:effectLst/>
                        </a:rPr>
                        <a:t>OBS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77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1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Dificultades a nivel de comprensión del enunciado del problema.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Comprensión – análisis – Síntesis – Abstracción - Interiorización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95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2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Dificultades en la comprensión del lenguaje.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Procedimiento – Semántico – procesamiento – sintáctico – Imaginación – interiorización – lógica. 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77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3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Dificultad en relacionar el enunciado con la pregunta del problema.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Interiorización – representación mental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62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4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Dificultades en el razonamiento.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Representación mental – Establecimiento de relaciones – identificación de tema principal y secundario.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 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882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5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Dificultades en el mecanismo operacional.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>
                          <a:effectLst/>
                        </a:rPr>
                        <a:t>Razonamiento  - Abstracción – Elección.</a:t>
                      </a:r>
                      <a:endParaRPr lang="es-MX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effectLst/>
                        </a:rPr>
                        <a:t> </a:t>
                      </a:r>
                      <a:endParaRPr lang="es-MX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45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3100" b="1" dirty="0" smtClean="0">
                <a:solidFill>
                  <a:srgbClr val="C00000"/>
                </a:solidFill>
              </a:rPr>
              <a:t/>
            </a:r>
            <a:br>
              <a:rPr lang="es-ES_tradnl" sz="3100" b="1" dirty="0" smtClean="0">
                <a:solidFill>
                  <a:srgbClr val="C00000"/>
                </a:solidFill>
              </a:rPr>
            </a:br>
            <a:r>
              <a:rPr lang="es-ES_tradnl" sz="3100" b="1" dirty="0" smtClean="0">
                <a:solidFill>
                  <a:srgbClr val="C00000"/>
                </a:solidFill>
              </a:rPr>
              <a:t>6</a:t>
            </a:r>
            <a:r>
              <a:rPr lang="es-ES_tradnl" sz="3100" b="1" dirty="0">
                <a:solidFill>
                  <a:srgbClr val="C00000"/>
                </a:solidFill>
              </a:rPr>
              <a:t>.- DIFICULTADES EN EL CÁLCULO MENTAL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899083"/>
              </p:ext>
            </p:extLst>
          </p:nvPr>
        </p:nvGraphicFramePr>
        <p:xfrm>
          <a:off x="467544" y="980727"/>
          <a:ext cx="8280919" cy="551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5858"/>
                <a:gridCol w="2511748"/>
                <a:gridCol w="4233194"/>
                <a:gridCol w="1080119"/>
              </a:tblGrid>
              <a:tr h="608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dirty="0">
                          <a:effectLst/>
                        </a:rPr>
                        <a:t>Nª</a:t>
                      </a:r>
                      <a:endParaRPr lang="es-MX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DIFICULTAD ESPECIFICA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FUNCION PSICOLOGICA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dirty="0" smtClean="0">
                          <a:effectLst/>
                        </a:rPr>
                        <a:t>OBS</a:t>
                      </a:r>
                      <a:endParaRPr lang="es-MX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357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1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Falta de memorización de las tablas de multiplicar.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Atención - Memoria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 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67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2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Procedimientos operacionales.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Lógica  - Abstracción – Razonamiento. 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 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66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3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Exactitud del cálculo.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Atención  -Memoria – Imaginación.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 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40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4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Rapidez del calculo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>
                          <a:effectLst/>
                        </a:rPr>
                        <a:t>Automatización – Agilidad Mental.</a:t>
                      </a:r>
                      <a:endParaRPr lang="es-MX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dirty="0">
                          <a:effectLst/>
                        </a:rPr>
                        <a:t> </a:t>
                      </a:r>
                      <a:endParaRPr lang="es-MX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19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624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098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 descr="data:image/jpeg;base64,/9j/4AAQSkZJRgABAQAAAQABAAD/2wCEAAkGBhQSEBUUExQVFRUWGRoaFxgWGRgfGhcZGBobHhgbHBweHCYiGhklGRgdHy8gJCcqLCwsHB8yNTAqNSYrLCkBCQoKDgwOGg8PGjUkHyQsLDQsNSwuLiwyMC01NCwpLDEsNS0pKi0sNSw0KSw2KjUtLywtLS8sLSwsLC8qLS0pKv/AABEIAMMBAgMBIgACEQEDEQH/xAAcAAEAAgIDAQAAAAAAAAAAAAAABgcEBQEDCAL/xABFEAACAQMDAgQEAwQHBQcFAAABAgMABBEFEiEGMQcTQVEUIjJhQnGBI1KRoQgVM0NigvAkU5KxwSU0RHLT4fEWF5Oio//EABsBAQACAwEBAAAAAAAAAAAAAAADBAECBQYH/8QAMxEAAgECBQIEBAUEAwAAAAAAAAECAxEEEiExQQVhE1FxgSKRsfAUMlKhwTNC0eEjYvH/2gAMAwEAAhEDEQA/ALxpSlAKUpQClKUApWBqWvW9uVE88UJf6BI6ruxjONxGe4/jWfQClarqXqSKxt2nm3bQQAqDLuzHCoo9WJqH+Zq1787TLp0R5SJEWSbHp5jN8qn7KPzqni8dQwkc1aVvvyWptGLlsbPrfqS4WaGysSguJlZ3kcbhbwrx5m3sWLHCg5GRyKhdlHG9y8VtrN2dQjzu8x2Mbsh+ZfLKhWQFeVUnAB781xZahc2uuxrqEiyefB5MM4G0OVfcu4Zwj5O0hcAkqec5MvvOhLGWVpXtozIxyzYIJJ7k4I5Pr715XqfWHGssk2oOKcXG2r733XFtCeFPQ2Xh91O99ab5VQSxyPFIY2BR2jxlkP7pzmpNVX33Rz2KtcaSzQyL8zW+WaGcDupQnh8ZwQR7cZyJ703r8d7axXEX0yLnB7qezKfurAg/lXpen9Ro46nnpvVbp6NfXchnBxeps6UpXRNBSlKAUpSgFKUoBSlKAUr5kfAJwTgE4Hc49B96qHqLxeuJGnsYtPuo7hwUj+fbKu7hX2qpxgfNkNj/ABY5oC4M11tcKDgsoPsSM1S2j+EmqtbssupSQhwcQiSZx83JDkOAM55xuqT9NeC9olsovokuLk58yTfKQeTtwSQRhcDtQFjUqIjo+W1wdPuXTH/h7lnlgbucDcd8Rye6nHuDWZ0z1gLl3t5Y2t7uEDzIXI5B/vI2H9pETxuH2yBkZAkVKUoBSlKAUpSgFKUoBWNqUzpDI0aeZIqMUTIG9gpKrk9snAz96ya0/U3VcFhEHnY5Y7Y40BaSVv3UUdz/AAAyMkZoCvumenItSge8vH+JmukKMcYFuueYo1P0FW9e+Rn1JPOl9X6hGy6Uqq13ESTczBjGbZcbJSN255Gztx2yPzxq7Xq1LPVci3urW0vSC63MSosdweN6bWICsMbgeQeTwKsHVbQgPPCitcrE6x5/F2YIfsWUflk/evB4jqGKwGKqfFmjU/K+Fwu2mz9mWlCM4rsQLqe7vre509tRkjuLWKfJmRChV2VlUyoDt+UnKsB6H1PPzawzwdRYBZ1uC7s2/KmDZkKy5+Ro5AApA5D+nrNLaeDVbDkbop0IZT9SN+JT7OrD+IBqHeFXTPwV5fRSgecgiCN+/Cd2HGT+IqN3sRiqzx8q1KrPEf1IwcWrbpvR9nFvXz0M5LNW2JR1f05FqljtVgSQJIJB6Nj5Tn90g4P2PuBUN6N1jV2tbja0Uslswj8mcEzMygbwXUrgd9pbJPbPGTvuiopbG8m058tBgzWjn/dlgHjz7qzDj8z6iunxAs47RjfW8jxXsuyKNEKlbhtwAVoyMP8AKcZ9MD1xmth3ll+C0mpNOm2r7/uk1pK2zTNn+r5mf0H1Vd3SzG9tfhvLIwxDKG77uH5+XAOe3NbTwjGbB3H9nJc3Dw8Y/ZtIdvrzyCc4Ht6ZOM/h9d3WUv77dBjmK2TyvM9w7kliv+Ed6nNnaJFGkcahURQqqOyqowAPsAK9h0rpksJOpVklHNb4Y3aVu78yvOeZJHdSlK7xEKUpQClK67i4VFLOyqqjJZiAAPck8AUB2UzVW674uSzzm10eH4mXkNKQTGvcZHIGAcHex2n0zmsS76E1WWKae81aSH5GZooNxQKFJI4ZABj2B+5NAZ3iv4sGxcWlpta6YDczYKxBvp4PBc9+eAME5zVK6n1rfOzu97cmTcc+XKyx4HHyqpAAz7ADFRxneaT5mLuxAyxySeAMk123EDDI44zyOzc4JHuOO9Z4NXva5Y/TXivq12ItPikj86Vtq3Dj9oByTknK8KD820nA9+ayNZ6nj0TzYLJzNfsR8VeSDd83cogbOee5Oee+T9MC6G1oWd9HcEZ8oOQPdjGwQH7biM/bNaq9nd2LSNlmJYn3JOST+tYNia2XjFqiyr/tikHGfMRCgz74TI9jir38P+v49ThPZZ48CVByM/vofWMkcHuOx9z5NizkY71YfhBqIt9TtyZCDKzxOM/KVdBs/wD6gfwrJrsz00FHoajfWHSnxaiSFvKu4MtbTDgq37rfvRt9LKRjnt7yQYHauFGTmsGxHOhusPjYmSZRFdwnZcw85RgThgD3RgMg8j0ycZMnqC9a6e9pdR6rACfLAjvI1AJltsjLAerx9/TIGMgCppaXaSxrJGwZHAZWUggg8ggigO6lKUApWFq2tQWsfmXEqRJnG52ABPoB7njsOagWv67NqF98FbXIgtTCszSxEGS4QsVYROCQqAjaSMNkHuOKhr14UKbq1HotzKV3ZFh29/HIWVJEcocMFYEqeeGAPByD39jXfVTar06ukGK+sI8CAbbmIcmaAnLMSc5kU/Nn2+wxWRcX9zrfMTy2dgu7Y6krNcuMhX45SEHnb6kf8PNpdaws8M8S5WSdtd7+Vu5u6ck7G76k8TFgnaK2ga8aJWe58pwPIVTjBO0hpOG+TIPy/wANPoN9Hf6vdXQZZFhjt0tiMHYk0fmSH1w5YlT7YI9648MpEihksmjWK5tm2zAf3ueVmyeWDr6n+QwK1el6WNI1gqo22l/wntHOpJCH2BywX/zAehrg4/q0sVCvhUsrteP/AGSs381qrboljTy2kaDUusZIZb+x1QCaI+aYS23IOC8QAHIVgRhvwtxnviZeG/UEhQ2V0R8Tbop75LxkDBPrvQ/IwPII55zWX1lpkiPHf2oJntwQ6KSPPt2/tI+CCWH1r7Ecc4qC9PrFHby/DiPzrZPjLWcBA89v82+Obb+MANEyn1wR2BNfw8NjOnOcI2leN7bRlte3lLS9vXdGbuM9SV3P/ZWoeZ2sr18Se0Fyez/ZH7H7/kK2/WFm6qLy32+fbKxwxwssR5kiY+gONwPowHua1Os9b2Fzpyh8zfFrtS3j+aZnJxtAH0sr/iPGRxnivrpnw5urmCD+tZmaKNV22q8ZKkbTOwP7RtowV/nnOYsD0vEYyUakllcXlldfmW3u+H7a3uZlNR0Op+prvUbXy7TT7hGniI86fasKI4wXV85fg8AAZ7+hqVdM+GtraMkp8y4uEXAnndmYcHOwE4Qcngc49T3qT21qkaKkaqiKAqqoACgcAADsMV217TB9Ow+DTVGNr+5WlNy3FKUq+ailYGt69BZwma4kWOMerep9gByx+wFRyw8WLGSURs0sG44je4iaOOXgnKu3AGB+LbnIrDaTswTKlKVkGNqWox28LzSttjjUsx9gBk8ep+w5NVDHpd31HKZZ3kttMViIo14abB7kcgnj6jkDGFHc1s+tbx9U1VNIiZlt4wJbxlP1AYIj/LlfX6mzj5BVm21msaKkYCoihVUdgAMAD7YoDA0HpuCyhWK3jWNB3x9TH3Y92b7murq+3L6ddovdoJQMd8mNq2wT054rl0zx3zwfy+9AeJFBBU+/3H5fp+tZupXu9y2zaMbUGeFUDCj+H/WrY6x/o/SCZpLBleNjnynO1o8+iseGUffBx71rtP8A6PmoMR5ktvGvGfmZyB+QXBP61m+ljXKr3IX0R0c+oyzIpYeVDJJ8q5yyj5E+25uP41q7AqsitgHuBu4CseAzcdgTnH2r1j0Z0RBplv5UAyTzJI31SN7n2A9FHb+JNd+JPgc88rXFgUBc7nhb5RuPdkbsMnkqcDvg+lE7O4ksyaKRZk8xhH9OcKT3IHqfucZ/Wt50Z0TLqd35KOIwqM7OQSFA7cDHJYgd/c+lbnSPAzVJJMNEkIH45JFx+gQsT/Crz8PvD6LS7corb5XwZZCPqI7AD0Qc4GfUmjdzKVlYre3641TRHEGoxm4gHCS5OSP8MuMNx+F/m/KrP6R6+tNQXNvJlh9Ub/LIv+X1H3GRW7ubFJUaORVdG7qwDKfzBHNVF4g+EUFrG15YyPbyqV2RqSQzswVFjP1I5ZgByR+QrBkuOeIMrK3IIIP5Hv8AyqvvDuVrK9udJcsY4gJrVn7mJ8blz2wrEdh33/kIl1j1RPpNmLbz2l1G5xJdTg8xLgKqp7Hau0Y9AzcZFRrpjxEc3ml+bud4ZJEeV2ZmkjuGAAI+oldxxyRwvHFAel6VxXNAVJ0bpov3e61BjPdxSPG0EgAjtWVjhVjyQeDkMc/xBNabqnQJdJuYby1G6zjlZ5IgBmEShVlwe/lMFGB2VgPepl1zYtY3K6pCpMZAjvkXHzRdkmA/eQ8HuSCOwBNb9LqOUBQVcOm4DuHRvUejKc/zHuK8D1apicDjHOTc6c1s9rcx7W4/9LVNRlG3J2xSrIgIIZWAIPcFWHB/IioLojHSr/4Jv+6XTF7Rj2jkP1w59Ac5X9O5Jrd31v8A1fbK8W5orcksnci3J+dR7+WPmX1wm31zXf1LoUWo2ZTcMMA8Mi/hcDMbqf19O4Jrz1Bwp3jJ3pz0fZrZ+qvfum0TPX1NX1vpkkTpqNsuZrcYlQf39v3dPuy/UP8ArxW01TT4dTscZ+SZVeNx3RsZRx7MD/1FYXQvU7XEbQXHy3lsdk6H1xwJB7qw5yOM/YisbUdeXTJIbS3t5ZxIsziKEbnQmQFOPwxF3Zc/hwKnVKvKcaEV/wAsH8LXMfzftvHzT9DW6tfg1vTniYIma01P9jcQkI0pB8uT91sgfKWUZ54PfjsMO7jtZ5pYdIi8ye7BjnnjDGC3jc/tXJOEDEc7Vxk49cAy/pPpK4e6e/v/AC0kki8pbaMZVIyQ37V/7x+4xjA9D6CbW1qkaBI1VFXgKoAAH2A4Fe1wvQ6cZKtK8W7Zop/Dff5X429ivKq9jS9OdDWdkd0EEaSbFRpAvzEKAO5JxnGTjueTk1v6Ur0ZCKwbfXLd5DEk8TSL3RXUsMjPKg5HAJqN+LVw66XJtJVHeJJnU4KQu4EjDg54OCOOCTnjB0HUPRdjFYPJDHHbtAhkinj4dGQbkbeOWyQO5Oc/lXKx/VKeCnThOLed8cbf5N4wcky0aj+s9f2Fq4jnuokfOCucsp/xBQSv+bFQNOuZdUS0soJZIJmjLX7gbZYxHtVkX5RtZ3OcjGBj7gZHQF9p0nmW9rb+WVUn9qi7p49xQybiSWG8EEHt7VH1Dq0cInlg5tJN22Se133Mwp5jtt/K1HWLidik0dmkSWw4KZlXe0vchiTgBhxgAjkZrUrNq0sdxDqGnx3UbKdnlvEo3Z45L5C+obG4Y+/GNqcI0HUPiY0PwN1hJVQf2MgyVIHt3IHsXHtVg6d1NazqGiuInB9nXP6qTkH7EV5HqOLqTq/iowzwko5W7/C1uk01ld9/PcsQirZTV+GfVSJbw2F0ZIbyNdoS4480AnHlMSRIAMLgHPHbAqY6/q62trNcP9MSM5HvgcDse5wO3rUV6y0Jbu0bads0f7W3kU/NHKnKlWHbJGD/AOwrB6r1d73pZ7gMqvJAjvtOR8rr5qjHvtZcemcHtXrukdUXUKTk1aUd19GV6kMjMfwN0s/Cy3sh3zXcrlm9Sqk/83LH+FWaJKjvhxZiPSLJV4/YRt+rjc382NSLZxXZIyJdbeJ9rpvySbpJ9u4RJ3x6Fj2UH+P2quT/AElHOQLJRzxmVu3scJ3r58RvCa/mv57mALOkp3AbgJF4A2kNgEDGBg9sVpdC/o+X8rDz2jtk9csHf9FXj+LCgLr6D6yj1O285FMbKxWRDg7WAB7+qkHIOKkwFaDojoqHTLbyISzZYu7vjLMQBngcDAAAqQUAr4c/696+6UB1Z/X8q+hJX0RXyEoDkvUF6r1Rf6yj8zmCwt5LyQehkbKQg/4gA5H3NTgHt/o1RfW2r/8AZWoz5O68v/IU+8NtwgH+H9m3/EaArPWdTkvbma5mlVXYFyGzzjASNAAc9wB7AEk8V29HdPfGtdctvhtpJowmMs8ZXA7dsE9ue1R6OTBzgHgjn7gjP5jOfzqwfAl/+1tmMiSGVD9htByft8uP1oD0VpXUMM0EUu9F8yNH2l1yN6g4/TNKprRevrKG2hikmw8caI42SHDIoDDITB5HcUoC95oQ6lWAKsCCD2IPBB+2KqM6XJZznTg+wgtPpczew5e3bkllAO057qc8ELi36j/W/S/x1qUVtk0bCWCQd45U+k9+x5U59D9hVLG4SOKpOD33XZ/44fmro2jLK7ml6V6pjvonVl2TR5S4gbujcgj7ocHB9fzqNdF6z8DeTaVO2FQmS0dj3iOW2ZP7oyR+TD0FRnVr+Rrm1vLVkg1Iyi1urYkfPICFJIHePtlu2NpByuandp4dyX90LrVYoVVE2RWyHccEkkyyDG4g8gLxz6c58lhuiSqOcLWpyWt94TXl5rez5i9XcsOpb1NHdacmq6vDLYmdFiytzdwkIhXadioxB8xtw28Aggj0wRY3TfRcNm7yhpJp5OHnnbdIVHZQQAFQeygdhnOBW6s7JIUWOJFjReFVAAqj7AcCu6vXYTB08LTjCOtla73t6/wV5ScmKUpVw1FKwNZ16C0jMlxKkSDPLnGceijux+wBNRS48WbN4phFK0cgjkMJmjZFlZVbbsLgBuQODgnI471i6QOzqHriN5ZbOG0kv9o2zhNgiTPdGdztL+6+n5ggV50hBAdTa1uEuolQK9pa3EjNGpUfNwSQ5BG5SOMA8ZFb/TtHkbp1VtXdZ5YRNvViHeViJH+bOdzcrnPtUM/r2XUba0ErCCeCRn+OddsahEygLttG9pSsbD3XODXlZYqt1PxKVNJRUnG6/NHyl6OzTtqT5VCzZL+u9Naxu49Xt03bPku0H442wN/5jj+CnsDWr6PiLTahqMELxrEkqwwMwYGYgSS7cfSCVX5RkZZsVNekOo49Ss9zBC3Mc8YIZQ2MMOCQyMOQckEGtd0VaLp88untwrM01qx/HG2N6fd4yOfUgg152OInToVKFSP/ACRsn3gndrvbh/pemiJrXaa2NpDLb6vp2e8U6YI/EjD/AJOrD+Qqu7Lp6zFvLp+op8POspK3ZGFnY5KuJW4yVODGT+XOcTH4WLRheXJb/ZZGjkESgZSRm2ybckAg5U4+2PSvlrWfWJ4Fa2khsIpFmka5UBrhk5SNYzn9mc8kjBGR6YNjplCtVqOnhm/CbTUr2ytK/u1ezWz37ms2krvc0ek3MWn2j2OnyvqF1KW2iPBSNnAXcxUlY0GMnLd85wORM9e6a+H6cmtFIJitWBbsCUXc54HqQT+vPvUs03R4LdSsEMUKk5IiRUBPuQoAJxWVIgIIPIIwR7g17bB4GOFzSu5Sk7yb5+WiK0pZiJeFGpibRrRgc7Y/LP2MZKY/gB/GpYW/Sqc8OtSOk6lcaTc/LHJJvtXOQpLcKAT+8oA/8ykdzVybKvmpwrVyzUAArgigPoNUc6z1OWFrFYn2edeRRvwPmj2uzLyOM7AOOa2esa3FaQtNO4SNcDJ7k+igDlmPoBVPdT9Z3OpK0sUccEenTJP5Upb4hzENwLD6UUqTgc5PGaiqVoUlebt92Noxcti8qVh6Pq0d1BHPC26ORQyn7H0PsQeCPQg1ku1SmpyzVwW/SuMf6/161yEoDW9Rar8PZzz9/Kikcfmikj+defvEqQpp2kWo4X4b4hz+88uCT+eSx/zVdHireGHRrxl7mPZz7SMqH+TGqd8aLUoNOwMQmzRYyPdcbh/BlP60BXthpYkDjcd4GUUDhgMtIzNnCKqKST37fciw/AG3Vbq7uXOEgtmJ+245J/4UaoFa6hJtZIskyJ5J452llYKmOcsVweOQSPWrHPTsthp8emxDOo6ow84AgmGBeQrY7DG4k+3me1AVonTt04DLbTlW5UiKQgg8gg7eRj1pXrfTOlIIYIoggby0VMnOTsUDJ57nFKA3NKUoDAGhW/xHxPkx+fjHm7F34xj6sZ7cflx2rPpSgFKgPVWrXF1ffAWszQRxIr3cyD9oPMz5cUZP0sV+bcO3HPBBh9hBatcNDYXd7a3S71ikkd2inaM4cAOSsigjkYHbODiuZiOp0aFR03dtK8rK6iu/2zdQbVy7qi/UniJa2Uwhk815NoZlhjZ/LQkje+OAvH3P2qHTeI13dbdOjVLa/O5LiQt8sYQAmSFe7F1bcozkYPsGrKtNFi0VJJk3yRytAs7O2WXlkaYn1GXViPT5j9qgx/WKWGtCn8U5JOK879+/HmZjTctyO/1uPKi1W4ia8nupmW2iZwEt0+baiAgqJCI/bLHHrkmb3lnb6vp4yMxTJuQkfNG3oR7Op4/QjsagfiLqgtmbTo4YpkuiHjTeQ1vK7c4VeQC5Ei8jln7jipNFqH9VSWNo/wD3eSMxeafS4BBBJ9A5Y/y9jXksbnxEYYiN/Ek5Sjr/AGJX0XDjt31epYjppwdXhbePFHJp0/E9oxA/xxMco6+684+wK1qettCNtI4DbLS7kVw3Gy1vVP7OVwQR5D9n4+/oAd91/wBPzEx31kP9rt+No/voj9UZH4u+QPzxzisZPEyzkjeG+ikhkH7OWCSJ3BYj6QVUhsjkZwT/ADrGEr1VX/GYeOZS/qRW9+dPJ7p8bPuklbK/Y0D9WLbGz1IJ5az5t72JRjDRZAcL+8pDffbgVter75dVK2mnoZ5o3V/ikbbFanIy3m/iO0/SvJ9MkYrYdHdOG5uIZvhTa2FqHNrFIAGmklBDSOhyQoBJGeckHkE1OrvyNPs5XjjjhihR5NqKFX5QT9K4yTj05NekwvRqcpQxFRNSV7K/F/hUvRafs9iGVR6pGi0/wyjEsctzc3N2YirRrM42I6/i2qBuP/mzUzqDeDnVM1/pvmXB3SJLIhfj5gNrA4AAGA+3/L96nNehhCMFlgrLtoQ3uKUpW4In194cwapGN+Y50B8qZe6+wb95N3OO/fBGTmDW/VOtaTmO9t2vLdO06ZLbRnkuM+gz+0UH3ParlpQFXr492QGWhul9/kTA/XfWT/8AfjTNpbzJSR2Tym3MfYH6c/rUs6v6itrK1aW6wU7BCATI/dUVT3bIz9sZOAM1TepXsVtIdSvo1+IkwbW0XGIVH0+n1DOSxHBJwMnAq4nEqhFaXk9kt2/vd8EkIZ325Mj/AOqJ3v4rjVIvLimyLNWPy2zZ43r6OykfOefyHbjxC00Xd5a29uoa7d8PjsIRgnzcd1BAbB9AfcVVvUnVM9/Nvmbt9CD6UB9AP+ZPJrN6Q6lms7yOaNtnzBZSeQ0ZZd4I74wM8c8cVRp9PnOvDFVpWklqlt2/35vUldZKDpxWh6Ol6auLSZpdOaLy5DultZdyxlz3eJlBMTH1GCp78VJ4XYqpYbWIGVznBI5GcDIHvisXTuoLe5H+zzwze/lurf8AI5FavrnrBdOtfM2mSV2EcEXq8jdhx6Duf4dyK7BWN/NMsaM8jBUUFmZjgADuST2GKh0nitBI22yhuL5vXyI22L3+p3AAztOO+cViaX4czXWJ9YnedyQwtkYrbxdjtKjiQgjB5wf8Xep9bWqRoEjVURRhVUAKB7ADgUBWXVlpqurWkkKWcVrC+0nz5f2zbTuwAoIX5lH1f/Gjm1LTryyt7DVWls7i1VU+cFSCqhchtpUqygd/tjPBN3Vi32lQzDE0UcgIxiRFYYPccg8UBQOlRWltdhNEil1C6P0zTf2MHoXUbVBIz9TcDjGc1avQXh/8GWubl/PvpuZZTztz+BM9l9zxn2AAFSyzsY4UCRIsaLwFRQqj8gOBXfQClKUApSlAKUpQFc9MDbqmrIeH86J+4+h4vkP8jUd1yyht5bi1uZPh4ZS17ZXWMm3uEw0yDAyckAhRjIOBkkYk/Wq/BajBqHAhmAtrn025OYZD9g2VJPYY/TN6t6cW9tjHkLIpDwvjPlyryjflngj2JrxGMry6b1R1Z6wqJX/Zfs18mWYrPC3KK10vpm/vUaZdkTee1ylw6FZJpApWNI1JzHbbcfVyc9jjFWN07rKahZnzEAb5oriFvwOOJEI9vb7EVoOh/EZ7m6ls7uJYLiPgAE/OUGJO/rkbgB+E+uMnI6jQ6deDUEB8iXbHeqPT0jnA91Jw32/U1y8fUrYmr4NaKjJJeHba3CT5vw/1Kytc3iklde5Ho+mRCLqwVFN5vW7sp2GXuVhbeIix/vF+Ze4yG9Bk1LM22t6cVzw45H44JV/5Mp/iPsa+fEGKI2a3HnJDLAwltpiRgSDkL67lccFec8cHFd+n9FWmpQxXzRS2k08YaUQSPGXLc5fGA2TkhsAkHnNdmhTfWcNCpmyVabte33/p9mRt+G2uGYcnVk6ztZWts97NDGm+UOqoHKnPmFuEJxnGSTnHepF0L0tJaxyyXLrJc3Enmylc7FIACImfRV4z35+wrJttDXTrNk0+2V2B3CMybTIxIDM0jZ+bHqfYDgYxGn8Qbpvi7Wa1NneJavPARIkqtgEA5C4yH7DBBwc4xz3MF07D9Og5re3xSf3p6IjlNzLFqvfHbUBFo0i5wZXjjHGc/NvI7cfKhOeO1S3p7XBc2UFxx+1jVjjOAxHzAZ54bI/SqB66vTLaooZgL3Ubqf5uRhWWGMg98Bfbjv7ADpqpFzyX13NLG+/o59TIpmsnJDufNiBPDYXEgA9GwA33Gf3avWvMvVnQk+gXcF1FJ5kQcGOTGCHGT5bgHsVBGRwRnt2r0T0/rkd5bR3ERyki5HuD2ZT9wwIP5VuYNjSlKAUpUb696oaxtPMjj8yR3WKJcgDzJMhCc+gI7Vhu2rBWd/efH6pc3tx/3PT96Qqc4Lx5LNggfNkbu37g521UXUmqyXU7zyHJY8D0RfwqPsB/rmpZp+kXj2klrbSyTRksHEcaCEtxuXznZS3IHKjFQi7tJIJHilUo6khlPof9etc3DOFTETqOSctkuVH0fm9/YnndQStp/J0W6kuoUFiSAAOSSeAAPU16B6A8E4Vty+oRb5pF4j3EeSv5gj9p7n07e9PBvwuFtGt7dL+3cZiUj+xQjgkf7wj/AIR9yatrb6f/ABXTICrNT/o+Wh+a2nnt3HY5Dge37rf/ALVXN3e3ltq1naX9yZEtLuFgztkKC8bbi5+YjZg/MeOa9NFf1qsrSzRuq7lJY43V7RJF3qpIKmNflyOPXOPb7UBaApSlAKUpQClKUApSlAKUpQClKUBi6ppkdxC8Mq7o5FKuvPIPfkcj8xVe6NqcmmyLYX78drS5PCToOyMfwyrwMHvxyeC1mVh6ro8NzGY54klQ87XAIz6EZ7Hk8jmuf1DAUsdS8Op7PlP73N4TcXdFade+Hb3M8d5ZusV3GVyWyFcL9JJAPzDt25HB7CsvqHX55Ln4G0ghunMDm4R22om8oq7j7YLEp3IIxj12J8J0U7Yb6/hh/wBykxKgZ+lWYFlGOO/pUk6b6TtrGMpbxhd3LuSS8h55dzyx5P2GTgCuNhugyzQWKmpxhfLpZ6+b7cLjzJHV/SRXo7wmS3EL3khu5olAjViTDBjkCNTySD+JvtwMVYNcMwAyeAO9Vkup3WsSu0U8lrpysVRohtmuSOGbeclI92QMYJ9Rnt3sTiaODpOpUdor69iJJydkTjXeq7WyUG5mSPPYHJZvuEUFiPuBxVfxdTxX2pG9UqllawvD58h2iV5GUlcMB8oA9fce+KqzxF6eFhqRVfMWF0DBmZmL5H7Qbz3YsD/GtA11OscaurpBIzSRBs+WX+guMj5to4/SoKuXqGFSpysqnnvbn3+gu4S1Wxekvk6dpV3NYyl4jueIBlZInfCfIf3dxBwScYqD6tdxRarp1vEj3SWEUW6OHnfOSZJHUjOcuUY5OCVI4FY3h71daW6XcF3lraXbgbS6nAIYsB2JG0/p9qmVrrdvKY4dIubK0VuZCY8Sk+irG6gN9ySTXDp1KvTJ1YuLm2/zu9rJK12k3pr6kuk0nt2JTbQ3eqwXEF/ax21vIgEe2TfMr7sqSMbcrgH05HYgnFeeEnUE+m6o+l3XCu5ABOAkuMqy8crIMY7Zyp/Oc9Ndaz292tjqSKjyn/Z7iMHypz+6R+B/t7nHHGY/476V5U9hfxDbIkqozAZ5Vg8ROeMgq3pz69gK9Hgq0q1CNSdrv9O3sRSVnYuSlcCuatmoqsetdSuNVa502yt4njTCT3M7EIknDBYwvJkU4555ByMd7OqG+HO3ZeqBhlv7veDwcs+VJ+xQrigIXp2nXukC1t7lrea3lk8pGj3iSNmywzlQGXP681GfFjRj8dayxqC8uEAOMNIjLs3Z9wwH5Cre6h8OrW+uBLcvNJhNqRiQqie5UKAQSe5zVGeIE+x3soZJLhbaYNBKDvZQyftImcdyj4AP2I9BXGl0/wAPGRxNHTdSXne+vztf5llVr03CXsXBcdZ31isb6lbQCF3VHlt5GPlFuAzow+jPqG/95Xc9U2kUfmSXMCp33GRMH8sHn9K13SUT3mkQLfx7mliAlSRfq5OCwPZiAG/M192PhvpsLbksoARyCU3EH7bs4rslYwbDVJtSuY5IhJDYREOJCGR7tx9IUHBFuDySfrOB2zWl8R4xaarp2pH6A/w8xx2WTIVux7B3PAzxirMAqv8Axy1GOLR5A4y0jxrFj8MgbeG+2FQ/6NAWBSo14ddU/wBYadDOcb8bJQCOJE4Y/bP1AH0YfmZLQClKUApSlAKUpQClKUApSlAKUpQClKUBqurLV5bC6jiBMjwSqgHBLNGwXB98kVGugbuKTTbbySCqxIpA/C6qA6kejbs/xz61OqiOqeGdrJI00LTWkznLPbSFN5OeWTlW5OTxk+9cbrHTH1CkoqVmnfsSU55GZl7YxzLsljSRf3XVWH8DxWHqnT1vcxiKaGN40+lSvC44+XGNvHHFR28TV9PJ3INTtweHTCXCjt8yjIbHuAfc49MCDxOlulQ2to8ay7h8RckCCPaDkkrndjGAMjJ4rxFXo2Nwsl5LZqVl/D/ksqpGRMND061hR4bZYlRGw6JjhiBkPyTuxjvzjFR7xB6EtriymKQxRzRo0iOqKpyozgkDkMARz7g1l9O3FjYokRu4mkuGZ2lZ1/bSEje2R8o5IAGePvWy6akaW/1OCYl442hCKw4CyQ5bH2JH/Op+ndPxVbEutRk1FP8ANK6v593z9GYnOKVmYfhpojS6VALx4rqP5JbclTujG0EAk/jR9yhh6DvzgYXjfG0sVjbIPmnvIwpOcAgMOcAnHz5/IGp3oGhx2dusEW7y0LbQzFioZiwUE87RnA+wHeodpkiaprLXCnfbacDHC642SXEg/akHHzBVwODjOCODz9ISSVkUywRXNK03UHUyWqP8kksoQusUUcjse+3JRGCBmBALYHB74NZBtLq7SJGeR1RFGWZyAqj3JPAFU5qnXUFrqkt1pzSXMbf9/jjQmIBAAJkk7b8e2Q2DzzWr1Rbu9ki+K3yysS20wyeRZjK5RYtn7ab5lXLZAyM5zmpXBPaBJJFQbHASVxC+xto2hGbZtzzt2+5xXHxfUp0f6dKUvZ/49bfS2pZp0FLeSRHPEu/0y7g+Otrx1vXCLGqSMC2SFKun92Aucngceueczw38RxZwf1dNa3DT27Mp8hA4YFyckAgj6u/ORz9qr7rHpiQ5a2tpfKikkGVjf5Y3KNFnjOCXbbnnaV9MVK+lNXv9LM1xJCs5uDGHUlo3EuJCn1IMjEbhscZA5710KdWU8srWTvo978fyQuKV0X6rZqP3fiDYRXDW8l1FHKmNyudoGRnG4/LnHpnNV9pXXmqJJNPcW7vvjK29tHgKrpIqNvHLht7quW78jjisfw8tLZors6rZbrnz2kkeS3d/lkAYfNsIVchsZIFT3NCwtR8TtMgBL3kJx6RtvP8ABM1Av6QWqJLplmyhsSyiRdwIO3yj3B7H5xwal2lrpMMh2WsUMyHDAW+XRs7QNyKwyTgDaeSQBycVCvH27W5t4DGHxDI3mbo5U271G360Hf27457VkH1/RqvyYruHnCtG454BcMpwPQ/sxz64HtV1V578C7aS0u3mmjlWGaBhE4jkYSsHQ4QKpLHaGPA7AnsDV2J1ZblS259oJBJimAG1trclOynOT6bWzja2ANxSuEcEAg5B5BHYiuaAUpSgFKUoBSlKAUpSgFKUoBSlDQGBqeu29v8A280cXyswDsoJVBlyq5y2BycA1X3UvirLC4eLyPhJB/s85SWVZ2Gdy5jZTG4YbdjL6Zz7QDxE1ee8mZruNdsSzLEsPeIx3SJIZCWO87Fxxx8wIA5NdWpwt/V9tOAZLq5umazjI4hj85pCEXtlpCCx9QyjsK59fFxj8K5dk1bfne+is7+huoliWs2ralDtuXjsIm+tIQfPdD3BLMfKBHqPmqDeJPQc3nKVmjW0RQkMZ3hYlUDIJClQScncxBOftUg0TSha301wXMjW9s5vZ2YkSXEm19gHYBFXOB23KDzVPDV7nezieRWclmKswJJ79jXGwcsVi8S6viK0UrLLpr5at7JO71s9lexJLLFWsZ/S+hRyanbwTlfLaZFfaw2kE9t4ODuOFyDnnjmvXKxgZIABPJ+5xjn34AH6VQHgnphvNRe4uGMpt4wVLkE72JVCc8nChiDg4ODnOK9A16eN7LNuQGg610Ke8tvIgnEAkOJWKbiYiCGVRkYJyOcjjPIrO6f0GKzt47eEYRBj0yx9WbAGWJ5JrY0rYCq38Y5Hgjt54CVkaaOJnyuzb85XfuB2/Mxwwx3Oc8YsisLWdHiuoHgnQPFIMMp9ecg5HYggEH0IFYaurAomy6tgjiMV9JPFKGQyRGL5jJHGI1YEAqV2quBgdlzuwCcXU+vJDMkMCzhS2/Dxx+dMSUKqQQwCFo1PCjgcq3GJzrHgk7p5cGoTrECCI5wJAoHorAqQAcYHp960fh7pkdtPPayoFvoi3mOefMjJ+VkJ5CkFTjgkEE/biYjxMJCVeTcuyenrsrfu+/JahlqNQWhj61o2oLpryvckzKVkMYSEiNECj5G2blkVVXLIRkLjnvUZ0Pqa5vJUtxMwuJZmZpGjjaNVETjIj2Y3YeQZ7cg98EXUUGCDyD3B9c9xVJWPSCrrUlm0skcZVmQxNhipUOqk+2O4+1c/AdUnWpVVVlaSTkmuF6c28uSatQUZRyrR6Es0jVGTUJrS7ui8m5XilVY03O5WQqRsIVt6KwXOCV7ckHY3Aa31K1ilkdrK6HkMp2fLIAyqAwQMoYOEJUgkEgkgYqO6t0tNp0FwqA3FrMVZ3/8AEQFeVcej7Tg547fh701nXmu9MkWQj4iELPHIv0zKrAGRPYjkMv4T/LajiarrQrRm5Qdk/kle39uu6432emJQiouLVnwXBc9FKQxSeZXYg7v2fLBlYEgIpPzIpwCO33bPSnQyNlpJWZ2VFbYqKhVNuwbGD8AoDjODzkY4rf6ZfCaCKUciSNXH+ZQf+tRDxb6uewsQITie4byom7bMj5mz7gcD7kH0r1RQKuuepmGufCRThIEk+HjYxRPwcIUY4BeIvkYYsqg8LwMWLc9L3UZOYnn9zBdICzbpCfkmi45nkP8AaN9WPQYwtA8A7eOCNppZPjFYSGaNhhHBBAVWUhlBHcjJ57ZwJUIdVg/Ha3i88MGgl9MAFd6EnnuFHH34AWXVUiosf9WXyFQFCgQlQBwBvM3IwBzXRP4gSwDfd6fdQRD6pV8uVUHu4jYsqj3wa20GpXRwPg9pPctOm0ce6hm+3012vpc00DpNL5bP623BjB9Azht/5lQD+6KA2scgYBlIIIyCOQQexB9RX1XRY2awxJFGMIihVHsqjAH8BXfQClKUApSlAKUpQClKUApSlAUz4o9EtE73BZBZyTrJMVO2WDzcLPtGcSJIQrFeTu5A7mqyg64eFQRzLDEIbRwBtiQk+bLg95WGAOOAT7AVZX9I/VXVLWDnynLuwHqybQoJ9gHY498e1UTLLn0xiqs8JSnfMvvn58+fuzZSaNnb6zMYmjM0hR2LMm9trMcEswzyScHJppOoRRTbriDz0/c8xk/mvetXHJjNdq3R9amdKLi47X8tPpZmLlvWl4ZIPjNJ02WB7dwPNjKHcDt3xvGDvmQgjOAcYzkYNXxalii7sbto3YBAzjnAPIGfQ1FfCXShBo9qMYZ08xsrgkyEtz74Uhc+oAqX1pQoRoQyRbt3bf1DdxSlKnMClKUAqqfGqI2slnqUYO6KTypcD643GQCc+mGA47v9qtaqw8Tdfhv4ZNPtYpby4BBzb4KQOp4Mkn0+6lfzGVOK0nBTi4y2ZlNp3RrpvEKAgm2WS4bGcKpVV+7yOAqAeuaq19cuRqkd60W8tJhBGrbZAo2FYzj5vlOM81Oug+n1mgKXTSSPbyGNreQ4jiZD8uYxwxx6tnkGs7xL02QW8Nxbj57R94AHZeM4A9AVBI9s142hPDYTEywsY3crxbk/kuNHpwvc6c1UqQVRvbXQkmja7Ddxl4mzg4dGGHQ+qup7Hv8AaoLrvREhZ7aGFvJeVZIpAV224YbbhSM52nghR349q7NH6khm1C1uICFa7jdLqIfgaJdysfvwQD6j9ayLXqW9v5X+FaKFEQPEsihjON7IdzfgG5Mcdsjn1qrRo1sJNyp/DGybzcO7XG+qdnazW+jZvKUaiSer7E18Gr4nTvh3/tLOWSBvyDZX9MNj9KwPHm1B06KU/wBzcRscexDKf5kVrvBTUJpr3U2ki8vLRb0B4WVd6sOfU4JqUeMWnmXRboAcoFkx9kdSx/4Qa93ScpQi5b2Vzkysm7E0glDKGHZgCPyPNfdRvw61gXOl2kgYu3lIjkkFvMRQr55PJYE888jNSSpDApSlAKUpQClKUApSlAKUpQClKUApSlAR/rXouDU7YwzDBHMcg+qNvce4917EfoR591zw6uLM7bqzdkTtcWpJDgdmdSCAfz2ffPevUVKA8jwaTprYaS9nT3QWwLfxExX9a32n+FD392otILiCzAUNPdABmxnc4XjJOMBV4HGSM16ZxXNAdVparHGsaAKiKFUDsFUYA/QCu2lQfr3TtYuD5dhLb28OBly7iZj6jPlkIvbtycd8HFATisQ6tD5vlebH5v8Au967+Rn6c57c9q8+XHhJrty7JPJuTJO6W5LIxB4IUFm5zkZUfpWbH4P65DB5cV1GqLlhHFPIu5sH/Ao3Htkn25AoD0DSvMLeEGs3E4WdDnb/AGs0wZVUE4G4MxznPygHvn71ItJ8DdVjUqL5IFzkLFLNgk9zgBQDwPz/AEoCyOqdYNzeJpkE3lsyNJdPGf2kcIxhFPZZHLAZ7hefUVv9E062tIhb26pGqDOwEZweNzepJIPzHvg1U2heHOpaLP8AFwLFflgUkjVmV9rEHcC3c7lGe557eo3ug9VSR2zw3VhqHxMpkMrJbllZpCdgDhsbVjKoPYLjjFARqPWLiS/utVhtm/q9m8qUryziL5fPCdztwCcdgSOeSJ7DcK6qyMGVhlWBGGB7YPtWi8PutI7G3jsNQjayljUhWlGI5QxLA7uwbk55xx3zkDA0C1F1c3r6feQ2+2crFb/K0EiBFJkCghlLPk7k447V57qvR/xcvFpu0ub7P/Zcw+J8NZZbG5suk7WGczxwosjZ5Gcc8Nhc4GfcCq11rz9JvovLw8e5zAijJeOVl8yFscjDYKnB55+1TO7vtUF/HYgWKSyRmTzN0rKFXIJwcHORwuDUr6U8MUt7j4u6me7u8YV3GEjH+BPTuRn78AVW6f0zFKo3iXeLVmm7vm3pu/n7m9avTa+Dc6PCjS7lfjLm4hMAupVeOJvrVVUjLexORwcHg8c1O5lBBVgCCOQexB7jHrmvssBWNd6nDEN0ksaD3d1A/iTXqIQUIqMdloUW7u7IvqnSPwwa404GCZfmMEZxDcBe6NH9IcqNodQCCRUj0LWo7u2juIjlJFyM9wezKfZlYFT9waj954qaZHn/AGpHI9Ig7k/8CkfzrS9Ix6qtqfIhhRZLieRReNKrpFI5ZR5SDjks2Cw/nmtjBZNM1VGs3HUa3CwxiOROGMsCxICOcpmbeFP+X27jg9c9trBRwbGeR3Ay0uqAIP3sRweSACM8AgDj7ggW3Sqy0zp3V/qEem2xePa5PnTSMPRHLMcgZbsxBJPfOa29l01qrzK9zqSiNXVvJt4FUOF9C7fMFJ7jnIz24wBNqUpQClKUApSlAKUpQClKUApSlAKUpQClKUApSlAKUpQClKUB0XllHKhSVEkQ91dQynIwcg8diR+tReXwj0pmLGzjBJJO0yAZPPADAKPsAAKUoDD1Twi0oQuRaKCFJBDy5GP89Rf/AOirX92X/wDPcf8AqUpQHVJ0BZHvEx/Oaf8A9SpzpfhbpcQVlsoWJUA+YDIOcekhYZ479+/vXNKAklhpkUC7YYo4l/djVVHr6KB7n+NZVKUApSlAKUpQClKU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6084" name="AutoShape 4" descr="data:image/jpeg;base64,/9j/4AAQSkZJRgABAQAAAQABAAD/2wCEAAkGBhQSEBUUExQVFRUWGRoaFxgWGRgfGhcZGBobHhgbHBweHCYiGhklGRgdHy8gJCcqLCwsHB8yNTAqNSYrLCkBCQoKDgwOGg8PGjUkHyQsLDQsNSwuLiwyMC01NCwpLDEsNS0pKi0sNSw0KSw2KjUtLywtLS8sLSwsLC8qLS0pKv/AABEIAMMBAgMBIgACEQEDEQH/xAAcAAEAAgIDAQAAAAAAAAAAAAAABgcEBQEDCAL/xABFEAACAQMDAgQEAwQHBQcFAAABAgMABBEFEiEGMQcTQVEUIjJhQnGBI1KRoQgVM0NigvAkU5KxwSU0RHLT4fEWF5Oio//EABsBAQACAwEBAAAAAAAAAAAAAAADBAECBQYH/8QAMxEAAgECBQIEBAUEAwAAAAAAAAECAxEEEiExQQVhE1FxgSKRsfAUMlKhwTNC0eEjYvH/2gAMAwEAAhEDEQA/ALxpSlAKUpQClKUApWBqWvW9uVE88UJf6BI6ruxjONxGe4/jWfQClarqXqSKxt2nm3bQQAqDLuzHCoo9WJqH+Zq1787TLp0R5SJEWSbHp5jN8qn7KPzqni8dQwkc1aVvvyWptGLlsbPrfqS4WaGysSguJlZ3kcbhbwrx5m3sWLHCg5GRyKhdlHG9y8VtrN2dQjzu8x2Mbsh+ZfLKhWQFeVUnAB781xZahc2uuxrqEiyefB5MM4G0OVfcu4Zwj5O0hcAkqec5MvvOhLGWVpXtozIxyzYIJJ7k4I5Pr715XqfWHGssk2oOKcXG2r733XFtCeFPQ2Xh91O99ab5VQSxyPFIY2BR2jxlkP7pzmpNVX33Rz2KtcaSzQyL8zW+WaGcDupQnh8ZwQR7cZyJ703r8d7axXEX0yLnB7qezKfurAg/lXpen9Ro46nnpvVbp6NfXchnBxeps6UpXRNBSlKAUpSgFKUoBSlKAUr5kfAJwTgE4Hc49B96qHqLxeuJGnsYtPuo7hwUj+fbKu7hX2qpxgfNkNj/ABY5oC4M11tcKDgsoPsSM1S2j+EmqtbssupSQhwcQiSZx83JDkOAM55xuqT9NeC9olsovokuLk58yTfKQeTtwSQRhcDtQFjUqIjo+W1wdPuXTH/h7lnlgbucDcd8Rye6nHuDWZ0z1gLl3t5Y2t7uEDzIXI5B/vI2H9pETxuH2yBkZAkVKUoBSlKAUpSgFKUoBWNqUzpDI0aeZIqMUTIG9gpKrk9snAz96ya0/U3VcFhEHnY5Y7Y40BaSVv3UUdz/AAAyMkZoCvumenItSge8vH+JmukKMcYFuueYo1P0FW9e+Rn1JPOl9X6hGy6Uqq13ESTczBjGbZcbJSN255Gztx2yPzxq7Xq1LPVci3urW0vSC63MSosdweN6bWICsMbgeQeTwKsHVbQgPPCitcrE6x5/F2YIfsWUflk/evB4jqGKwGKqfFmjU/K+Fwu2mz9mWlCM4rsQLqe7vre509tRkjuLWKfJmRChV2VlUyoDt+UnKsB6H1PPzawzwdRYBZ1uC7s2/KmDZkKy5+Ro5AApA5D+nrNLaeDVbDkbop0IZT9SN+JT7OrD+IBqHeFXTPwV5fRSgecgiCN+/Cd2HGT+IqN3sRiqzx8q1KrPEf1IwcWrbpvR9nFvXz0M5LNW2JR1f05FqljtVgSQJIJB6Nj5Tn90g4P2PuBUN6N1jV2tbja0Uslswj8mcEzMygbwXUrgd9pbJPbPGTvuiopbG8m058tBgzWjn/dlgHjz7qzDj8z6iunxAs47RjfW8jxXsuyKNEKlbhtwAVoyMP8AKcZ9MD1xmth3ll+C0mpNOm2r7/uk1pK2zTNn+r5mf0H1Vd3SzG9tfhvLIwxDKG77uH5+XAOe3NbTwjGbB3H9nJc3Dw8Y/ZtIdvrzyCc4Ht6ZOM/h9d3WUv77dBjmK2TyvM9w7kliv+Ed6nNnaJFGkcahURQqqOyqowAPsAK9h0rpksJOpVklHNb4Y3aVu78yvOeZJHdSlK7xEKUpQClK67i4VFLOyqqjJZiAAPck8AUB2UzVW674uSzzm10eH4mXkNKQTGvcZHIGAcHex2n0zmsS76E1WWKae81aSH5GZooNxQKFJI4ZABj2B+5NAZ3iv4sGxcWlpta6YDczYKxBvp4PBc9+eAME5zVK6n1rfOzu97cmTcc+XKyx4HHyqpAAz7ADFRxneaT5mLuxAyxySeAMk123EDDI44zyOzc4JHuOO9Z4NXva5Y/TXivq12ItPikj86Vtq3Dj9oByTknK8KD820nA9+ayNZ6nj0TzYLJzNfsR8VeSDd83cogbOee5Oee+T9MC6G1oWd9HcEZ8oOQPdjGwQH7biM/bNaq9nd2LSNlmJYn3JOST+tYNia2XjFqiyr/tikHGfMRCgz74TI9jir38P+v49ThPZZ48CVByM/vofWMkcHuOx9z5NizkY71YfhBqIt9TtyZCDKzxOM/KVdBs/wD6gfwrJrsz00FHoajfWHSnxaiSFvKu4MtbTDgq37rfvRt9LKRjnt7yQYHauFGTmsGxHOhusPjYmSZRFdwnZcw85RgThgD3RgMg8j0ycZMnqC9a6e9pdR6rACfLAjvI1AJltsjLAerx9/TIGMgCppaXaSxrJGwZHAZWUggg8ggigO6lKUApWFq2tQWsfmXEqRJnG52ABPoB7njsOagWv67NqF98FbXIgtTCszSxEGS4QsVYROCQqAjaSMNkHuOKhr14UKbq1HotzKV3ZFh29/HIWVJEcocMFYEqeeGAPByD39jXfVTar06ukGK+sI8CAbbmIcmaAnLMSc5kU/Nn2+wxWRcX9zrfMTy2dgu7Y6krNcuMhX45SEHnb6kf8PNpdaws8M8S5WSdtd7+Vu5u6ck7G76k8TFgnaK2ga8aJWe58pwPIVTjBO0hpOG+TIPy/wANPoN9Hf6vdXQZZFhjt0tiMHYk0fmSH1w5YlT7YI9648MpEihksmjWK5tm2zAf3ueVmyeWDr6n+QwK1el6WNI1gqo22l/wntHOpJCH2BywX/zAehrg4/q0sVCvhUsrteP/AGSs381qrboljTy2kaDUusZIZb+x1QCaI+aYS23IOC8QAHIVgRhvwtxnviZeG/UEhQ2V0R8Tbop75LxkDBPrvQ/IwPII55zWX1lpkiPHf2oJntwQ6KSPPt2/tI+CCWH1r7Ecc4qC9PrFHby/DiPzrZPjLWcBA89v82+Obb+MANEyn1wR2BNfw8NjOnOcI2leN7bRlte3lLS9vXdGbuM9SV3P/ZWoeZ2sr18Se0Fyez/ZH7H7/kK2/WFm6qLy32+fbKxwxwssR5kiY+gONwPowHua1Os9b2Fzpyh8zfFrtS3j+aZnJxtAH0sr/iPGRxnivrpnw5urmCD+tZmaKNV22q8ZKkbTOwP7RtowV/nnOYsD0vEYyUakllcXlldfmW3u+H7a3uZlNR0Op+prvUbXy7TT7hGniI86fasKI4wXV85fg8AAZ7+hqVdM+GtraMkp8y4uEXAnndmYcHOwE4Qcngc49T3qT21qkaKkaqiKAqqoACgcAADsMV217TB9Ow+DTVGNr+5WlNy3FKUq+ailYGt69BZwma4kWOMerep9gByx+wFRyw8WLGSURs0sG44je4iaOOXgnKu3AGB+LbnIrDaTswTKlKVkGNqWox28LzSttjjUsx9gBk8ep+w5NVDHpd31HKZZ3kttMViIo14abB7kcgnj6jkDGFHc1s+tbx9U1VNIiZlt4wJbxlP1AYIj/LlfX6mzj5BVm21msaKkYCoihVUdgAMAD7YoDA0HpuCyhWK3jWNB3x9TH3Y92b7murq+3L6ddovdoJQMd8mNq2wT054rl0zx3zwfy+9AeJFBBU+/3H5fp+tZupXu9y2zaMbUGeFUDCj+H/WrY6x/o/SCZpLBleNjnynO1o8+iseGUffBx71rtP8A6PmoMR5ktvGvGfmZyB+QXBP61m+ljXKr3IX0R0c+oyzIpYeVDJJ8q5yyj5E+25uP41q7AqsitgHuBu4CseAzcdgTnH2r1j0Z0RBplv5UAyTzJI31SN7n2A9FHb+JNd+JPgc88rXFgUBc7nhb5RuPdkbsMnkqcDvg+lE7O4ksyaKRZk8xhH9OcKT3IHqfucZ/Wt50Z0TLqd35KOIwqM7OQSFA7cDHJYgd/c+lbnSPAzVJJMNEkIH45JFx+gQsT/Crz8PvD6LS7corb5XwZZCPqI7AD0Qc4GfUmjdzKVlYre3641TRHEGoxm4gHCS5OSP8MuMNx+F/m/KrP6R6+tNQXNvJlh9Ub/LIv+X1H3GRW7ubFJUaORVdG7qwDKfzBHNVF4g+EUFrG15YyPbyqV2RqSQzswVFjP1I5ZgByR+QrBkuOeIMrK3IIIP5Hv8AyqvvDuVrK9udJcsY4gJrVn7mJ8blz2wrEdh33/kIl1j1RPpNmLbz2l1G5xJdTg8xLgKqp7Hau0Y9AzcZFRrpjxEc3ml+bud4ZJEeV2ZmkjuGAAI+oldxxyRwvHFAel6VxXNAVJ0bpov3e61BjPdxSPG0EgAjtWVjhVjyQeDkMc/xBNabqnQJdJuYby1G6zjlZ5IgBmEShVlwe/lMFGB2VgPepl1zYtY3K6pCpMZAjvkXHzRdkmA/eQ8HuSCOwBNb9LqOUBQVcOm4DuHRvUejKc/zHuK8D1apicDjHOTc6c1s9rcx7W4/9LVNRlG3J2xSrIgIIZWAIPcFWHB/IioLojHSr/4Jv+6XTF7Rj2jkP1w59Ac5X9O5Jrd31v8A1fbK8W5orcksnci3J+dR7+WPmX1wm31zXf1LoUWo2ZTcMMA8Mi/hcDMbqf19O4Jrz1Bwp3jJ3pz0fZrZ+qvfum0TPX1NX1vpkkTpqNsuZrcYlQf39v3dPuy/UP8ArxW01TT4dTscZ+SZVeNx3RsZRx7MD/1FYXQvU7XEbQXHy3lsdk6H1xwJB7qw5yOM/YisbUdeXTJIbS3t5ZxIsziKEbnQmQFOPwxF3Zc/hwKnVKvKcaEV/wAsH8LXMfzftvHzT9DW6tfg1vTniYIma01P9jcQkI0pB8uT91sgfKWUZ54PfjsMO7jtZ5pYdIi8ye7BjnnjDGC3jc/tXJOEDEc7Vxk49cAy/pPpK4e6e/v/AC0kki8pbaMZVIyQ37V/7x+4xjA9D6CbW1qkaBI1VFXgKoAAH2A4Fe1wvQ6cZKtK8W7Zop/Dff5X429ivKq9jS9OdDWdkd0EEaSbFRpAvzEKAO5JxnGTjueTk1v6Ur0ZCKwbfXLd5DEk8TSL3RXUsMjPKg5HAJqN+LVw66XJtJVHeJJnU4KQu4EjDg54OCOOCTnjB0HUPRdjFYPJDHHbtAhkinj4dGQbkbeOWyQO5Oc/lXKx/VKeCnThOLed8cbf5N4wcky0aj+s9f2Fq4jnuokfOCucsp/xBQSv+bFQNOuZdUS0soJZIJmjLX7gbZYxHtVkX5RtZ3OcjGBj7gZHQF9p0nmW9rb+WVUn9qi7p49xQybiSWG8EEHt7VH1Dq0cInlg5tJN22Se133Mwp5jtt/K1HWLidik0dmkSWw4KZlXe0vchiTgBhxgAjkZrUrNq0sdxDqGnx3UbKdnlvEo3Z45L5C+obG4Y+/GNqcI0HUPiY0PwN1hJVQf2MgyVIHt3IHsXHtVg6d1NazqGiuInB9nXP6qTkH7EV5HqOLqTq/iowzwko5W7/C1uk01ld9/PcsQirZTV+GfVSJbw2F0ZIbyNdoS4480AnHlMSRIAMLgHPHbAqY6/q62trNcP9MSM5HvgcDse5wO3rUV6y0Jbu0bads0f7W3kU/NHKnKlWHbJGD/AOwrB6r1d73pZ7gMqvJAjvtOR8rr5qjHvtZcemcHtXrukdUXUKTk1aUd19GV6kMjMfwN0s/Cy3sh3zXcrlm9Sqk/83LH+FWaJKjvhxZiPSLJV4/YRt+rjc382NSLZxXZIyJdbeJ9rpvySbpJ9u4RJ3x6Fj2UH+P2quT/AElHOQLJRzxmVu3scJ3r58RvCa/mv57mALOkp3AbgJF4A2kNgEDGBg9sVpdC/o+X8rDz2jtk9csHf9FXj+LCgLr6D6yj1O285FMbKxWRDg7WAB7+qkHIOKkwFaDojoqHTLbyISzZYu7vjLMQBngcDAAAqQUAr4c/696+6UB1Z/X8q+hJX0RXyEoDkvUF6r1Rf6yj8zmCwt5LyQehkbKQg/4gA5H3NTgHt/o1RfW2r/8AZWoz5O68v/IU+8NtwgH+H9m3/EaArPWdTkvbma5mlVXYFyGzzjASNAAc9wB7AEk8V29HdPfGtdctvhtpJowmMs8ZXA7dsE9ue1R6OTBzgHgjn7gjP5jOfzqwfAl/+1tmMiSGVD9htByft8uP1oD0VpXUMM0EUu9F8yNH2l1yN6g4/TNKprRevrKG2hikmw8caI42SHDIoDDITB5HcUoC95oQ6lWAKsCCD2IPBB+2KqM6XJZznTg+wgtPpczew5e3bkllAO057qc8ELi36j/W/S/x1qUVtk0bCWCQd45U+k9+x5U59D9hVLG4SOKpOD33XZ/44fmro2jLK7ml6V6pjvonVl2TR5S4gbujcgj7ocHB9fzqNdF6z8DeTaVO2FQmS0dj3iOW2ZP7oyR+TD0FRnVr+Rrm1vLVkg1Iyi1urYkfPICFJIHePtlu2NpByuandp4dyX90LrVYoVVE2RWyHccEkkyyDG4g8gLxz6c58lhuiSqOcLWpyWt94TXl5rez5i9XcsOpb1NHdacmq6vDLYmdFiytzdwkIhXadioxB8xtw28Aggj0wRY3TfRcNm7yhpJp5OHnnbdIVHZQQAFQeygdhnOBW6s7JIUWOJFjReFVAAqj7AcCu6vXYTB08LTjCOtla73t6/wV5ScmKUpVw1FKwNZ16C0jMlxKkSDPLnGceijux+wBNRS48WbN4phFK0cgjkMJmjZFlZVbbsLgBuQODgnI471i6QOzqHriN5ZbOG0kv9o2zhNgiTPdGdztL+6+n5ggV50hBAdTa1uEuolQK9pa3EjNGpUfNwSQ5BG5SOMA8ZFb/TtHkbp1VtXdZ5YRNvViHeViJH+bOdzcrnPtUM/r2XUba0ErCCeCRn+OddsahEygLttG9pSsbD3XODXlZYqt1PxKVNJRUnG6/NHyl6OzTtqT5VCzZL+u9Naxu49Xt03bPku0H442wN/5jj+CnsDWr6PiLTahqMELxrEkqwwMwYGYgSS7cfSCVX5RkZZsVNekOo49Ss9zBC3Mc8YIZQ2MMOCQyMOQckEGtd0VaLp88untwrM01qx/HG2N6fd4yOfUgg152OInToVKFSP/ACRsn3gndrvbh/pemiJrXaa2NpDLb6vp2e8U6YI/EjD/AJOrD+Qqu7Lp6zFvLp+op8POspK3ZGFnY5KuJW4yVODGT+XOcTH4WLRheXJb/ZZGjkESgZSRm2ybckAg5U4+2PSvlrWfWJ4Fa2khsIpFmka5UBrhk5SNYzn9mc8kjBGR6YNjplCtVqOnhm/CbTUr2ytK/u1ezWz37ms2krvc0ek3MWn2j2OnyvqF1KW2iPBSNnAXcxUlY0GMnLd85wORM9e6a+H6cmtFIJitWBbsCUXc54HqQT+vPvUs03R4LdSsEMUKk5IiRUBPuQoAJxWVIgIIPIIwR7g17bB4GOFzSu5Sk7yb5+WiK0pZiJeFGpibRrRgc7Y/LP2MZKY/gB/GpYW/Sqc8OtSOk6lcaTc/LHJJvtXOQpLcKAT+8oA/8ykdzVybKvmpwrVyzUAArgigPoNUc6z1OWFrFYn2edeRRvwPmj2uzLyOM7AOOa2esa3FaQtNO4SNcDJ7k+igDlmPoBVPdT9Z3OpK0sUccEenTJP5Upb4hzENwLD6UUqTgc5PGaiqVoUlebt92Noxcti8qVh6Pq0d1BHPC26ORQyn7H0PsQeCPQg1ku1SmpyzVwW/SuMf6/161yEoDW9Rar8PZzz9/Kikcfmikj+defvEqQpp2kWo4X4b4hz+88uCT+eSx/zVdHireGHRrxl7mPZz7SMqH+TGqd8aLUoNOwMQmzRYyPdcbh/BlP60BXthpYkDjcd4GUUDhgMtIzNnCKqKST37fciw/AG3Vbq7uXOEgtmJ+245J/4UaoFa6hJtZIskyJ5J452llYKmOcsVweOQSPWrHPTsthp8emxDOo6ow84AgmGBeQrY7DG4k+3me1AVonTt04DLbTlW5UiKQgg8gg7eRj1pXrfTOlIIYIoggby0VMnOTsUDJ57nFKA3NKUoDAGhW/xHxPkx+fjHm7F34xj6sZ7cflx2rPpSgFKgPVWrXF1ffAWszQRxIr3cyD9oPMz5cUZP0sV+bcO3HPBBh9hBatcNDYXd7a3S71ikkd2inaM4cAOSsigjkYHbODiuZiOp0aFR03dtK8rK6iu/2zdQbVy7qi/UniJa2Uwhk815NoZlhjZ/LQkje+OAvH3P2qHTeI13dbdOjVLa/O5LiQt8sYQAmSFe7F1bcozkYPsGrKtNFi0VJJk3yRytAs7O2WXlkaYn1GXViPT5j9qgx/WKWGtCn8U5JOK879+/HmZjTctyO/1uPKi1W4ia8nupmW2iZwEt0+baiAgqJCI/bLHHrkmb3lnb6vp4yMxTJuQkfNG3oR7Op4/QjsagfiLqgtmbTo4YpkuiHjTeQ1vK7c4VeQC5Ei8jln7jipNFqH9VSWNo/wD3eSMxeafS4BBBJ9A5Y/y9jXksbnxEYYiN/Ek5Sjr/AGJX0XDjt31epYjppwdXhbePFHJp0/E9oxA/xxMco6+684+wK1qettCNtI4DbLS7kVw3Gy1vVP7OVwQR5D9n4+/oAd91/wBPzEx31kP9rt+No/voj9UZH4u+QPzxzisZPEyzkjeG+ikhkH7OWCSJ3BYj6QVUhsjkZwT/ADrGEr1VX/GYeOZS/qRW9+dPJ7p8bPuklbK/Y0D9WLbGz1IJ5az5t72JRjDRZAcL+8pDffbgVter75dVK2mnoZ5o3V/ikbbFanIy3m/iO0/SvJ9MkYrYdHdOG5uIZvhTa2FqHNrFIAGmklBDSOhyQoBJGeckHkE1OrvyNPs5XjjjhihR5NqKFX5QT9K4yTj05NekwvRqcpQxFRNSV7K/F/hUvRafs9iGVR6pGi0/wyjEsctzc3N2YirRrM42I6/i2qBuP/mzUzqDeDnVM1/pvmXB3SJLIhfj5gNrA4AAGA+3/L96nNehhCMFlgrLtoQ3uKUpW4In194cwapGN+Y50B8qZe6+wb95N3OO/fBGTmDW/VOtaTmO9t2vLdO06ZLbRnkuM+gz+0UH3ParlpQFXr492QGWhul9/kTA/XfWT/8AfjTNpbzJSR2Tym3MfYH6c/rUs6v6itrK1aW6wU7BCATI/dUVT3bIz9sZOAM1TepXsVtIdSvo1+IkwbW0XGIVH0+n1DOSxHBJwMnAq4nEqhFaXk9kt2/vd8EkIZ325Mj/AOqJ3v4rjVIvLimyLNWPy2zZ43r6OykfOefyHbjxC00Xd5a29uoa7d8PjsIRgnzcd1BAbB9AfcVVvUnVM9/Nvmbt9CD6UB9AP+ZPJrN6Q6lms7yOaNtnzBZSeQ0ZZd4I74wM8c8cVRp9PnOvDFVpWklqlt2/35vUldZKDpxWh6Ol6auLSZpdOaLy5DultZdyxlz3eJlBMTH1GCp78VJ4XYqpYbWIGVznBI5GcDIHvisXTuoLe5H+zzwze/lurf8AI5FavrnrBdOtfM2mSV2EcEXq8jdhx6Duf4dyK7BWN/NMsaM8jBUUFmZjgADuST2GKh0nitBI22yhuL5vXyI22L3+p3AAztOO+cViaX4czXWJ9YnedyQwtkYrbxdjtKjiQgjB5wf8Xep9bWqRoEjVURRhVUAKB7ADgUBWXVlpqurWkkKWcVrC+0nz5f2zbTuwAoIX5lH1f/Gjm1LTryyt7DVWls7i1VU+cFSCqhchtpUqygd/tjPBN3Vi32lQzDE0UcgIxiRFYYPccg8UBQOlRWltdhNEil1C6P0zTf2MHoXUbVBIz9TcDjGc1avQXh/8GWubl/PvpuZZTztz+BM9l9zxn2AAFSyzsY4UCRIsaLwFRQqj8gOBXfQClKUApSlAKUpQFc9MDbqmrIeH86J+4+h4vkP8jUd1yyht5bi1uZPh4ZS17ZXWMm3uEw0yDAyckAhRjIOBkkYk/Wq/BajBqHAhmAtrn025OYZD9g2VJPYY/TN6t6cW9tjHkLIpDwvjPlyryjflngj2JrxGMry6b1R1Z6wqJX/Zfs18mWYrPC3KK10vpm/vUaZdkTee1ylw6FZJpApWNI1JzHbbcfVyc9jjFWN07rKahZnzEAb5oriFvwOOJEI9vb7EVoOh/EZ7m6ls7uJYLiPgAE/OUGJO/rkbgB+E+uMnI6jQ6deDUEB8iXbHeqPT0jnA91Jw32/U1y8fUrYmr4NaKjJJeHba3CT5vw/1Kytc3iklde5Ho+mRCLqwVFN5vW7sp2GXuVhbeIix/vF+Ze4yG9Bk1LM22t6cVzw45H44JV/5Mp/iPsa+fEGKI2a3HnJDLAwltpiRgSDkL67lccFec8cHFd+n9FWmpQxXzRS2k08YaUQSPGXLc5fGA2TkhsAkHnNdmhTfWcNCpmyVabte33/p9mRt+G2uGYcnVk6ztZWts97NDGm+UOqoHKnPmFuEJxnGSTnHepF0L0tJaxyyXLrJc3Enmylc7FIACImfRV4z35+wrJttDXTrNk0+2V2B3CMybTIxIDM0jZ+bHqfYDgYxGn8Qbpvi7Wa1NneJavPARIkqtgEA5C4yH7DBBwc4xz3MF07D9Og5re3xSf3p6IjlNzLFqvfHbUBFo0i5wZXjjHGc/NvI7cfKhOeO1S3p7XBc2UFxx+1jVjjOAxHzAZ54bI/SqB66vTLaooZgL3Ubqf5uRhWWGMg98Bfbjv7ADpqpFzyX13NLG+/o59TIpmsnJDufNiBPDYXEgA9GwA33Gf3avWvMvVnQk+gXcF1FJ5kQcGOTGCHGT5bgHsVBGRwRnt2r0T0/rkd5bR3ERyki5HuD2ZT9wwIP5VuYNjSlKAUpUb696oaxtPMjj8yR3WKJcgDzJMhCc+gI7Vhu2rBWd/efH6pc3tx/3PT96Qqc4Lx5LNggfNkbu37g521UXUmqyXU7zyHJY8D0RfwqPsB/rmpZp+kXj2klrbSyTRksHEcaCEtxuXznZS3IHKjFQi7tJIJHilUo6khlPof9etc3DOFTETqOSctkuVH0fm9/YnndQStp/J0W6kuoUFiSAAOSSeAAPU16B6A8E4Vty+oRb5pF4j3EeSv5gj9p7n07e9PBvwuFtGt7dL+3cZiUj+xQjgkf7wj/AIR9yatrb6f/ABXTICrNT/o+Wh+a2nnt3HY5Dge37rf/ALVXN3e3ltq1naX9yZEtLuFgztkKC8bbi5+YjZg/MeOa9NFf1qsrSzRuq7lJY43V7RJF3qpIKmNflyOPXOPb7UBaApSlAKUpQClKUApSlAKUpQClKUBi6ppkdxC8Mq7o5FKuvPIPfkcj8xVe6NqcmmyLYX78drS5PCToOyMfwyrwMHvxyeC1mVh6ro8NzGY54klQ87XAIz6EZ7Hk8jmuf1DAUsdS8Op7PlP73N4TcXdFade+Hb3M8d5ZusV3GVyWyFcL9JJAPzDt25HB7CsvqHX55Ln4G0ghunMDm4R22om8oq7j7YLEp3IIxj12J8J0U7Yb6/hh/wBykxKgZ+lWYFlGOO/pUk6b6TtrGMpbxhd3LuSS8h55dzyx5P2GTgCuNhugyzQWKmpxhfLpZ6+b7cLjzJHV/SRXo7wmS3EL3khu5olAjViTDBjkCNTySD+JvtwMVYNcMwAyeAO9Vkup3WsSu0U8lrpysVRohtmuSOGbeclI92QMYJ9Rnt3sTiaODpOpUdor69iJJydkTjXeq7WyUG5mSPPYHJZvuEUFiPuBxVfxdTxX2pG9UqllawvD58h2iV5GUlcMB8oA9fce+KqzxF6eFhqRVfMWF0DBmZmL5H7Qbz3YsD/GtA11OscaurpBIzSRBs+WX+guMj5to4/SoKuXqGFSpysqnnvbn3+gu4S1Wxekvk6dpV3NYyl4jueIBlZInfCfIf3dxBwScYqD6tdxRarp1vEj3SWEUW6OHnfOSZJHUjOcuUY5OCVI4FY3h71daW6XcF3lraXbgbS6nAIYsB2JG0/p9qmVrrdvKY4dIubK0VuZCY8Sk+irG6gN9ySTXDp1KvTJ1YuLm2/zu9rJK12k3pr6kuk0nt2JTbQ3eqwXEF/ax21vIgEe2TfMr7sqSMbcrgH05HYgnFeeEnUE+m6o+l3XCu5ABOAkuMqy8crIMY7Zyp/Oc9Ndaz292tjqSKjyn/Z7iMHypz+6R+B/t7nHHGY/476V5U9hfxDbIkqozAZ5Vg8ROeMgq3pz69gK9Hgq0q1CNSdrv9O3sRSVnYuSlcCuatmoqsetdSuNVa502yt4njTCT3M7EIknDBYwvJkU4555ByMd7OqG+HO3ZeqBhlv7veDwcs+VJ+xQrigIXp2nXukC1t7lrea3lk8pGj3iSNmywzlQGXP681GfFjRj8dayxqC8uEAOMNIjLs3Z9wwH5Cre6h8OrW+uBLcvNJhNqRiQqie5UKAQSe5zVGeIE+x3soZJLhbaYNBKDvZQyftImcdyj4AP2I9BXGl0/wAPGRxNHTdSXne+vztf5llVr03CXsXBcdZ31isb6lbQCF3VHlt5GPlFuAzow+jPqG/95Xc9U2kUfmSXMCp33GRMH8sHn9K13SUT3mkQLfx7mliAlSRfq5OCwPZiAG/M192PhvpsLbksoARyCU3EH7bs4rslYwbDVJtSuY5IhJDYREOJCGR7tx9IUHBFuDySfrOB2zWl8R4xaarp2pH6A/w8xx2WTIVux7B3PAzxirMAqv8Axy1GOLR5A4y0jxrFj8MgbeG+2FQ/6NAWBSo14ddU/wBYadDOcb8bJQCOJE4Y/bP1AH0YfmZLQClKUApSlAKUpQClKUApSlAKUpQClKUBqurLV5bC6jiBMjwSqgHBLNGwXB98kVGugbuKTTbbySCqxIpA/C6qA6kejbs/xz61OqiOqeGdrJI00LTWkznLPbSFN5OeWTlW5OTxk+9cbrHTH1CkoqVmnfsSU55GZl7YxzLsljSRf3XVWH8DxWHqnT1vcxiKaGN40+lSvC44+XGNvHHFR28TV9PJ3INTtweHTCXCjt8yjIbHuAfc49MCDxOlulQ2to8ay7h8RckCCPaDkkrndjGAMjJ4rxFXo2Nwsl5LZqVl/D/ksqpGRMND061hR4bZYlRGw6JjhiBkPyTuxjvzjFR7xB6EtriymKQxRzRo0iOqKpyozgkDkMARz7g1l9O3FjYokRu4mkuGZ2lZ1/bSEje2R8o5IAGePvWy6akaW/1OCYl442hCKw4CyQ5bH2JH/Op+ndPxVbEutRk1FP8ANK6v593z9GYnOKVmYfhpojS6VALx4rqP5JbclTujG0EAk/jR9yhh6DvzgYXjfG0sVjbIPmnvIwpOcAgMOcAnHz5/IGp3oGhx2dusEW7y0LbQzFioZiwUE87RnA+wHeodpkiaprLXCnfbacDHC642SXEg/akHHzBVwODjOCODz9ISSVkUywRXNK03UHUyWqP8kksoQusUUcjse+3JRGCBmBALYHB74NZBtLq7SJGeR1RFGWZyAqj3JPAFU5qnXUFrqkt1pzSXMbf9/jjQmIBAAJkk7b8e2Q2DzzWr1Rbu9ki+K3yysS20wyeRZjK5RYtn7ab5lXLZAyM5zmpXBPaBJJFQbHASVxC+xto2hGbZtzzt2+5xXHxfUp0f6dKUvZ/49bfS2pZp0FLeSRHPEu/0y7g+Otrx1vXCLGqSMC2SFKun92Aucngceueczw38RxZwf1dNa3DT27Mp8hA4YFyckAgj6u/ORz9qr7rHpiQ5a2tpfKikkGVjf5Y3KNFnjOCXbbnnaV9MVK+lNXv9LM1xJCs5uDGHUlo3EuJCn1IMjEbhscZA5710KdWU8srWTvo978fyQuKV0X6rZqP3fiDYRXDW8l1FHKmNyudoGRnG4/LnHpnNV9pXXmqJJNPcW7vvjK29tHgKrpIqNvHLht7quW78jjisfw8tLZors6rZbrnz2kkeS3d/lkAYfNsIVchsZIFT3NCwtR8TtMgBL3kJx6RtvP8ABM1Av6QWqJLplmyhsSyiRdwIO3yj3B7H5xwal2lrpMMh2WsUMyHDAW+XRs7QNyKwyTgDaeSQBycVCvH27W5t4DGHxDI3mbo5U271G360Hf27457VkH1/RqvyYruHnCtG454BcMpwPQ/sxz64HtV1V578C7aS0u3mmjlWGaBhE4jkYSsHQ4QKpLHaGPA7AnsDV2J1ZblS259oJBJimAG1trclOynOT6bWzja2ANxSuEcEAg5B5BHYiuaAUpSgFKUoBSlKAUpSgFKUoBSlDQGBqeu29v8A280cXyswDsoJVBlyq5y2BycA1X3UvirLC4eLyPhJB/s85SWVZ2Gdy5jZTG4YbdjL6Zz7QDxE1ee8mZruNdsSzLEsPeIx3SJIZCWO87Fxxx8wIA5NdWpwt/V9tOAZLq5umazjI4hj85pCEXtlpCCx9QyjsK59fFxj8K5dk1bfne+is7+huoliWs2ralDtuXjsIm+tIQfPdD3BLMfKBHqPmqDeJPQc3nKVmjW0RQkMZ3hYlUDIJClQScncxBOftUg0TSha301wXMjW9s5vZ2YkSXEm19gHYBFXOB23KDzVPDV7nezieRWclmKswJJ79jXGwcsVi8S6viK0UrLLpr5at7JO71s9lexJLLFWsZ/S+hRyanbwTlfLaZFfaw2kE9t4ODuOFyDnnjmvXKxgZIABPJ+5xjn34AH6VQHgnphvNRe4uGMpt4wVLkE72JVCc8nChiDg4ODnOK9A16eN7LNuQGg610Ke8tvIgnEAkOJWKbiYiCGVRkYJyOcjjPIrO6f0GKzt47eEYRBj0yx9WbAGWJ5JrY0rYCq38Y5Hgjt54CVkaaOJnyuzb85XfuB2/Mxwwx3Oc8YsisLWdHiuoHgnQPFIMMp9ecg5HYggEH0IFYaurAomy6tgjiMV9JPFKGQyRGL5jJHGI1YEAqV2quBgdlzuwCcXU+vJDMkMCzhS2/Dxx+dMSUKqQQwCFo1PCjgcq3GJzrHgk7p5cGoTrECCI5wJAoHorAqQAcYHp960fh7pkdtPPayoFvoi3mOefMjJ+VkJ5CkFTjgkEE/biYjxMJCVeTcuyenrsrfu+/JahlqNQWhj61o2oLpryvckzKVkMYSEiNECj5G2blkVVXLIRkLjnvUZ0Pqa5vJUtxMwuJZmZpGjjaNVETjIj2Y3YeQZ7cg98EXUUGCDyD3B9c9xVJWPSCrrUlm0skcZVmQxNhipUOqk+2O4+1c/AdUnWpVVVlaSTkmuF6c28uSatQUZRyrR6Es0jVGTUJrS7ui8m5XilVY03O5WQqRsIVt6KwXOCV7ckHY3Aa31K1ilkdrK6HkMp2fLIAyqAwQMoYOEJUgkEgkgYqO6t0tNp0FwqA3FrMVZ3/8AEQFeVcej7Tg547fh701nXmu9MkWQj4iELPHIv0zKrAGRPYjkMv4T/LajiarrQrRm5Qdk/kle39uu6432emJQiouLVnwXBc9FKQxSeZXYg7v2fLBlYEgIpPzIpwCO33bPSnQyNlpJWZ2VFbYqKhVNuwbGD8AoDjODzkY4rf6ZfCaCKUciSNXH+ZQf+tRDxb6uewsQITie4byom7bMj5mz7gcD7kH0r1RQKuuepmGufCRThIEk+HjYxRPwcIUY4BeIvkYYsqg8LwMWLc9L3UZOYnn9zBdICzbpCfkmi45nkP8AaN9WPQYwtA8A7eOCNppZPjFYSGaNhhHBBAVWUhlBHcjJ57ZwJUIdVg/Ha3i88MGgl9MAFd6EnnuFHH34AWXVUiosf9WXyFQFCgQlQBwBvM3IwBzXRP4gSwDfd6fdQRD6pV8uVUHu4jYsqj3wa20GpXRwPg9pPctOm0ce6hm+3012vpc00DpNL5bP623BjB9Azht/5lQD+6KA2scgYBlIIIyCOQQexB9RX1XRY2awxJFGMIihVHsqjAH8BXfQClKUApSlAKUpQClKUApSlAUz4o9EtE73BZBZyTrJMVO2WDzcLPtGcSJIQrFeTu5A7mqyg64eFQRzLDEIbRwBtiQk+bLg95WGAOOAT7AVZX9I/VXVLWDnynLuwHqybQoJ9gHY498e1UTLLn0xiqs8JSnfMvvn58+fuzZSaNnb6zMYmjM0hR2LMm9trMcEswzyScHJppOoRRTbriDz0/c8xk/mvetXHJjNdq3R9amdKLi47X8tPpZmLlvWl4ZIPjNJ02WB7dwPNjKHcDt3xvGDvmQgjOAcYzkYNXxalii7sbto3YBAzjnAPIGfQ1FfCXShBo9qMYZ08xsrgkyEtz74Uhc+oAqX1pQoRoQyRbt3bf1DdxSlKnMClKUAqqfGqI2slnqUYO6KTypcD643GQCc+mGA47v9qtaqw8Tdfhv4ZNPtYpby4BBzb4KQOp4Mkn0+6lfzGVOK0nBTi4y2ZlNp3RrpvEKAgm2WS4bGcKpVV+7yOAqAeuaq19cuRqkd60W8tJhBGrbZAo2FYzj5vlOM81Oug+n1mgKXTSSPbyGNreQ4jiZD8uYxwxx6tnkGs7xL02QW8Nxbj57R94AHZeM4A9AVBI9s142hPDYTEywsY3crxbk/kuNHpwvc6c1UqQVRvbXQkmja7Ddxl4mzg4dGGHQ+qup7Hv8AaoLrvREhZ7aGFvJeVZIpAV224YbbhSM52nghR349q7NH6khm1C1uICFa7jdLqIfgaJdysfvwQD6j9ayLXqW9v5X+FaKFEQPEsihjON7IdzfgG5Mcdsjn1qrRo1sJNyp/DGybzcO7XG+qdnazW+jZvKUaiSer7E18Gr4nTvh3/tLOWSBvyDZX9MNj9KwPHm1B06KU/wBzcRscexDKf5kVrvBTUJpr3U2ki8vLRb0B4WVd6sOfU4JqUeMWnmXRboAcoFkx9kdSx/4Qa93ScpQi5b2Vzkysm7E0glDKGHZgCPyPNfdRvw61gXOl2kgYu3lIjkkFvMRQr55PJYE888jNSSpDApSlAKUpQClKUApSlAKUpQClKUApSlAR/rXouDU7YwzDBHMcg+qNvce4917EfoR591zw6uLM7bqzdkTtcWpJDgdmdSCAfz2ffPevUVKA8jwaTprYaS9nT3QWwLfxExX9a32n+FD392otILiCzAUNPdABmxnc4XjJOMBV4HGSM16ZxXNAdVparHGsaAKiKFUDsFUYA/QCu2lQfr3TtYuD5dhLb28OBly7iZj6jPlkIvbtycd8HFATisQ6tD5vlebH5v8Au967+Rn6c57c9q8+XHhJrty7JPJuTJO6W5LIxB4IUFm5zkZUfpWbH4P65DB5cV1GqLlhHFPIu5sH/Ao3Htkn25AoD0DSvMLeEGs3E4WdDnb/AGs0wZVUE4G4MxznPygHvn71ItJ8DdVjUqL5IFzkLFLNgk9zgBQDwPz/AEoCyOqdYNzeJpkE3lsyNJdPGf2kcIxhFPZZHLAZ7hefUVv9E062tIhb26pGqDOwEZweNzepJIPzHvg1U2heHOpaLP8AFwLFflgUkjVmV9rEHcC3c7lGe557eo3ug9VSR2zw3VhqHxMpkMrJbllZpCdgDhsbVjKoPYLjjFARqPWLiS/utVhtm/q9m8qUryziL5fPCdztwCcdgSOeSJ7DcK6qyMGVhlWBGGB7YPtWi8PutI7G3jsNQjayljUhWlGI5QxLA7uwbk55xx3zkDA0C1F1c3r6feQ2+2crFb/K0EiBFJkCghlLPk7k447V57qvR/xcvFpu0ub7P/Zcw+J8NZZbG5suk7WGczxwosjZ5Gcc8Nhc4GfcCq11rz9JvovLw8e5zAijJeOVl8yFscjDYKnB55+1TO7vtUF/HYgWKSyRmTzN0rKFXIJwcHORwuDUr6U8MUt7j4u6me7u8YV3GEjH+BPTuRn78AVW6f0zFKo3iXeLVmm7vm3pu/n7m9avTa+Dc6PCjS7lfjLm4hMAupVeOJvrVVUjLexORwcHg8c1O5lBBVgCCOQexB7jHrmvssBWNd6nDEN0ksaD3d1A/iTXqIQUIqMdloUW7u7IvqnSPwwa404GCZfmMEZxDcBe6NH9IcqNodQCCRUj0LWo7u2juIjlJFyM9wezKfZlYFT9waj954qaZHn/AGpHI9Ig7k/8CkfzrS9Ix6qtqfIhhRZLieRReNKrpFI5ZR5SDjks2Cw/nmtjBZNM1VGs3HUa3CwxiOROGMsCxICOcpmbeFP+X27jg9c9trBRwbGeR3Ay0uqAIP3sRweSACM8AgDj7ggW3Sqy0zp3V/qEem2xePa5PnTSMPRHLMcgZbsxBJPfOa29l01qrzK9zqSiNXVvJt4FUOF9C7fMFJ7jnIz24wBNqUpQClKUApSlAKUpQClKUApSlAKUpQClKUApSlAKUpQClKUB0XllHKhSVEkQ91dQynIwcg8diR+tReXwj0pmLGzjBJJO0yAZPPADAKPsAAKUoDD1Twi0oQuRaKCFJBDy5GP89Rf/AOirX92X/wDPcf8AqUpQHVJ0BZHvEx/Oaf8A9SpzpfhbpcQVlsoWJUA+YDIOcekhYZ479+/vXNKAklhpkUC7YYo4l/djVVHr6KB7n+NZVKUApSlAKUpQClKU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6085" name="Picture 5" descr="C:\Users\PEPE's\Desktop\graci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80728"/>
            <a:ext cx="7488832" cy="56601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9414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6632"/>
            <a:ext cx="8784976" cy="64807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Rectángulo"/>
          <p:cNvSpPr/>
          <p:nvPr/>
        </p:nvSpPr>
        <p:spPr>
          <a:xfrm>
            <a:off x="467544" y="4565446"/>
            <a:ext cx="8280920" cy="18158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sz="2800" dirty="0"/>
              <a:t>Ésta define procesos de aprendizaje conductual y procesos de aprendizaje cognitivo, según impliquen un cambio en la conducta o un cambio en el pensamiento</a:t>
            </a:r>
            <a:r>
              <a:rPr lang="es-MX" dirty="0"/>
              <a:t>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31541" y="2210088"/>
            <a:ext cx="8280920" cy="19389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sz="2400" dirty="0" smtClean="0"/>
              <a:t>Desde el punto de vista evolutivo, el aprendizaje se puede considerarse como la capacidad de adaptación al medio ambiente y la capacidad potencial que adquiere un organismo para emitir un determinada conducta.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15463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000" b="1" dirty="0" smtClean="0">
                <a:solidFill>
                  <a:srgbClr val="C00000"/>
                </a:solidFill>
              </a:rPr>
              <a:t/>
            </a:r>
            <a:br>
              <a:rPr lang="es-MX" sz="4000" b="1" dirty="0" smtClean="0">
                <a:solidFill>
                  <a:srgbClr val="C00000"/>
                </a:solidFill>
              </a:rPr>
            </a:br>
            <a:r>
              <a:rPr lang="es-MX" sz="4000" b="1" dirty="0" smtClean="0">
                <a:solidFill>
                  <a:srgbClr val="C00000"/>
                </a:solidFill>
              </a:rPr>
              <a:t>TIPOS </a:t>
            </a:r>
            <a:r>
              <a:rPr lang="es-MX" sz="4000" b="1" dirty="0">
                <a:solidFill>
                  <a:srgbClr val="C00000"/>
                </a:solidFill>
              </a:rPr>
              <a:t>Y FUNCIONES </a:t>
            </a:r>
            <a:r>
              <a:rPr lang="es-MX" sz="4000" b="1" dirty="0" smtClean="0">
                <a:solidFill>
                  <a:srgbClr val="C00000"/>
                </a:solidFill>
              </a:rPr>
              <a:t>PSICOLOGICAS </a:t>
            </a:r>
            <a:r>
              <a:rPr lang="es-MX" sz="4000" b="1" dirty="0" smtClean="0">
                <a:solidFill>
                  <a:srgbClr val="C00000"/>
                </a:solidFill>
              </a:rPr>
              <a:t>PARA EL </a:t>
            </a:r>
            <a:r>
              <a:rPr lang="es-MX" sz="4000" b="1" dirty="0" smtClean="0">
                <a:solidFill>
                  <a:srgbClr val="C00000"/>
                </a:solidFill>
              </a:rPr>
              <a:t>APRENDIZAJE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pic>
        <p:nvPicPr>
          <p:cNvPr id="4" name="3 Imagen" descr="http://1.bp.blogspot.com/_5aCfOtkDnCw/ScPVCkBdDlI/AAAAAAAAAAk/rl0SfBlyCrI/s1600/cerebro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4"/>
            <a:ext cx="7818962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378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43000"/>
            <a:ext cx="8594030" cy="2141984"/>
          </a:xfrm>
        </p:spPr>
        <p:txBody>
          <a:bodyPr/>
          <a:lstStyle/>
          <a:p>
            <a:pPr>
              <a:defRPr/>
            </a:pPr>
            <a:r>
              <a:rPr lang="es-ES" sz="2400" b="1" dirty="0" smtClean="0">
                <a:solidFill>
                  <a:srgbClr val="002060"/>
                </a:solidFill>
              </a:rPr>
              <a:t>La percepción podemos definirla como el proceso de interpretación de las sensaciones que, al momento de recibir un estímulo, se da de forma inmediata.</a:t>
            </a:r>
            <a:br>
              <a:rPr lang="es-ES" sz="2400" b="1" dirty="0" smtClean="0">
                <a:solidFill>
                  <a:srgbClr val="002060"/>
                </a:solidFill>
              </a:rPr>
            </a:br>
            <a:r>
              <a:rPr lang="es-ES" sz="2400" b="1" dirty="0" smtClean="0">
                <a:solidFill>
                  <a:srgbClr val="002060"/>
                </a:solidFill>
              </a:rPr>
              <a:t>Constituye un acto de conocimiento del mundo externo</a:t>
            </a:r>
            <a:r>
              <a:rPr lang="es-ES" sz="2400" b="1" i="1" dirty="0" smtClean="0">
                <a:solidFill>
                  <a:srgbClr val="002060"/>
                </a:solidFill>
              </a:rPr>
              <a:t>.</a:t>
            </a:r>
            <a:endParaRPr lang="es-ES" sz="2400" b="1" dirty="0">
              <a:solidFill>
                <a:srgbClr val="00206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041400"/>
          </a:xfrm>
        </p:spPr>
        <p:txBody>
          <a:bodyPr/>
          <a:lstStyle/>
          <a:p>
            <a:pPr>
              <a:defRPr/>
            </a:pPr>
            <a:r>
              <a:rPr lang="es-ES" b="1" i="1" dirty="0" smtClean="0">
                <a:solidFill>
                  <a:srgbClr val="C00000"/>
                </a:solidFill>
              </a:rPr>
              <a:t>Percepción</a:t>
            </a:r>
            <a:endParaRPr lang="es-ES" b="1" dirty="0">
              <a:solidFill>
                <a:srgbClr val="C00000"/>
              </a:solidFill>
            </a:endParaRPr>
          </a:p>
        </p:txBody>
      </p:sp>
      <p:pic>
        <p:nvPicPr>
          <p:cNvPr id="4" name="Picture 5" descr="C:\Users\PEPE's\Desktop\vis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2333" y="2746288"/>
            <a:ext cx="2667000" cy="1714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10" descr="C:\Users\PEPE's\Desktop\oid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746288"/>
            <a:ext cx="2520280" cy="16771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12" descr="http://t3.gstatic.com/images?q=tbn:ANd9GcQCATUlmCmWQ-c91V4jDfxESOgF74bAaEgNWPbYrdl6Y2mnH8P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4625752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17" descr="C:\Users\PEPE's\Desktop\olfat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9" y="4620554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22" descr="C:\Users\PEPE's\Desktop\gust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39" y="4714875"/>
            <a:ext cx="2874243" cy="19544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326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11560" y="1988840"/>
            <a:ext cx="8007350" cy="374441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s-MX" sz="2800" b="1" u="sng" dirty="0">
                <a:solidFill>
                  <a:srgbClr val="C00000"/>
                </a:solidFill>
              </a:rPr>
              <a:t>Percepción auditiva: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s-MX" sz="2800" b="1" dirty="0">
                <a:solidFill>
                  <a:srgbClr val="002060"/>
                </a:solidFill>
              </a:rPr>
              <a:t>Conciencia auditiva  tomar conciencia de los sonidos de la naturaleza</a:t>
            </a:r>
            <a:r>
              <a:rPr lang="es-MX" sz="2800" b="1" dirty="0" smtClean="0">
                <a:solidFill>
                  <a:srgbClr val="002060"/>
                </a:solidFill>
              </a:rPr>
              <a:t>. </a:t>
            </a:r>
            <a:endParaRPr lang="es-MX" sz="2800" b="1" dirty="0">
              <a:solidFill>
                <a:srgbClr val="002060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s-MX" sz="2800" b="1" u="sng" dirty="0" smtClean="0">
              <a:solidFill>
                <a:srgbClr val="C00000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s-MX" sz="2800" b="1" u="sng" dirty="0" smtClean="0">
                <a:solidFill>
                  <a:srgbClr val="C00000"/>
                </a:solidFill>
              </a:rPr>
              <a:t>Percepción visual: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s-MX" sz="2800" b="1" dirty="0" smtClean="0">
                <a:solidFill>
                  <a:srgbClr val="002060"/>
                </a:solidFill>
              </a:rPr>
              <a:t>Lectura de imágenes, lectura de colores, dictado de dibujos, líneas horizontales, verticales, esquemas punteados laberintos etc.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s-MX" sz="2800" b="1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s-MX" sz="2800" b="1" u="sng" dirty="0">
                <a:solidFill>
                  <a:srgbClr val="C00000"/>
                </a:solidFill>
              </a:rPr>
              <a:t>Percepción Aptica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s-MX" sz="2800" b="1" dirty="0">
                <a:solidFill>
                  <a:srgbClr val="002060"/>
                </a:solidFill>
              </a:rPr>
              <a:t>reconocimiento de objetos familiares Reconocimiento de objetos y de formas geométricas mas complejas.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s-MX" sz="28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MX" sz="28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MX" sz="2400" b="1" dirty="0" smtClean="0">
              <a:solidFill>
                <a:srgbClr val="002060"/>
              </a:solidFill>
            </a:endParaRPr>
          </a:p>
        </p:txBody>
      </p:sp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9525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MX" sz="4000" dirty="0" smtClean="0"/>
              <a:t/>
            </a:r>
            <a:br>
              <a:rPr lang="es-MX" sz="4000" dirty="0" smtClean="0"/>
            </a:br>
            <a:r>
              <a:rPr lang="es-MX" sz="4000" b="1" dirty="0" smtClean="0">
                <a:solidFill>
                  <a:srgbClr val="C00000"/>
                </a:solidFill>
              </a:rPr>
              <a:t> TIPOS DE PERCEPCIÓN</a:t>
            </a:r>
            <a:br>
              <a:rPr lang="es-MX" sz="4000" b="1" dirty="0" smtClean="0">
                <a:solidFill>
                  <a:srgbClr val="C00000"/>
                </a:solidFill>
              </a:rPr>
            </a:br>
            <a:endParaRPr lang="es-ES" sz="40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41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627784" y="764704"/>
            <a:ext cx="4392488" cy="605929"/>
          </a:xfrm>
          <a:prstGeom prst="rect">
            <a:avLst/>
          </a:prstGeom>
        </p:spPr>
        <p:txBody>
          <a:bodyPr vert="horz" lIns="0" rIns="0" bIns="0" anchor="b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dirty="0" smtClean="0">
                <a:solidFill>
                  <a:srgbClr val="FFFF00"/>
                </a:solidFill>
                <a:latin typeface="Arial Black" pitchFamily="34" charset="0"/>
                <a:ea typeface="+mj-ea"/>
                <a:cs typeface="+mj-cs"/>
              </a:rPr>
              <a:t>PERCEPCIÓN AUDITIVA</a:t>
            </a: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3" name="Picture 10" descr="C:\Users\PEPE's\Desktop\oid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3068960"/>
            <a:ext cx="2520280" cy="16771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3 CuadroTexto"/>
          <p:cNvSpPr txBox="1"/>
          <p:nvPr/>
        </p:nvSpPr>
        <p:spPr>
          <a:xfrm>
            <a:off x="3131840" y="2060848"/>
            <a:ext cx="32403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CONCIENCIA AUDITIVA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444208" y="3501008"/>
            <a:ext cx="2376264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MEMORIA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 AUDITIVA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436096" y="5301208"/>
            <a:ext cx="2736304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DESCRIMINACIÓN AUDITIVA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259632" y="5301208"/>
            <a:ext cx="2736304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SONIDOS INICIALES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 Y FINALES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83568" y="3573016"/>
            <a:ext cx="2304256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ANÁLISIS 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FÓNICO</a:t>
            </a:r>
            <a:endParaRPr lang="es-ES" b="1" dirty="0">
              <a:solidFill>
                <a:srgbClr val="FFC000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 flipV="1">
            <a:off x="4788024" y="2636912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 flipV="1">
            <a:off x="5364088" y="4797152"/>
            <a:ext cx="36004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V="1">
            <a:off x="3707904" y="4797152"/>
            <a:ext cx="36004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H="1">
            <a:off x="3203848" y="3861048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H="1">
            <a:off x="6012160" y="3861048"/>
            <a:ext cx="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90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203848" y="1916832"/>
            <a:ext cx="273630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PERCIBIR ESTÍMULOS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627784" y="764704"/>
            <a:ext cx="4392488" cy="605929"/>
          </a:xfrm>
          <a:prstGeom prst="rect">
            <a:avLst/>
          </a:prstGeom>
        </p:spPr>
        <p:txBody>
          <a:bodyPr vert="horz" lIns="0" rIns="0" bIns="0" anchor="b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dirty="0" smtClean="0">
                <a:solidFill>
                  <a:srgbClr val="FFFF00"/>
                </a:solidFill>
                <a:latin typeface="Arial Black" pitchFamily="34" charset="0"/>
                <a:ea typeface="+mj-ea"/>
                <a:cs typeface="+mj-cs"/>
              </a:rPr>
              <a:t>PERCEPCIÓN VISUAL</a:t>
            </a: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5" name="Picture 5" descr="C:\Users\PEPE's\Desktop\vis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852936"/>
            <a:ext cx="2667000" cy="1714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5 CuadroTexto"/>
          <p:cNvSpPr txBox="1"/>
          <p:nvPr/>
        </p:nvSpPr>
        <p:spPr>
          <a:xfrm>
            <a:off x="395536" y="3573016"/>
            <a:ext cx="252028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INTERIORIZAR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851920" y="5301208"/>
            <a:ext cx="158417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ESPACIO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372200" y="2996952"/>
            <a:ext cx="2412776" cy="14773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FORMA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CANTIDAD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TAMAÑO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COLOR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POSICIÓN</a:t>
            </a:r>
            <a:endParaRPr lang="es-E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5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s-MX" sz="2700" b="1" dirty="0" smtClean="0">
                <a:solidFill>
                  <a:srgbClr val="C00000"/>
                </a:solidFill>
              </a:rPr>
              <a:t>PERCEPCIÓN APTICA </a:t>
            </a:r>
            <a:r>
              <a:rPr lang="es-MX" sz="2700" b="1" u="sng" dirty="0" smtClean="0">
                <a:solidFill>
                  <a:srgbClr val="C00000"/>
                </a:solidFill>
              </a:rPr>
              <a:t/>
            </a:r>
            <a:br>
              <a:rPr lang="es-MX" sz="2700" b="1" u="sng" dirty="0" smtClean="0">
                <a:solidFill>
                  <a:srgbClr val="C00000"/>
                </a:solidFill>
              </a:rPr>
            </a:br>
            <a:endParaRPr lang="es-MX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lum bright="30000"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9585" y="2492896"/>
            <a:ext cx="3846786" cy="2695558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3012798" y="1268760"/>
            <a:ext cx="32403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CONCIENCIA  CUTANEA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473405" y="2276872"/>
            <a:ext cx="2376264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MEMORIA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 TACTIL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07696" y="3988514"/>
            <a:ext cx="2736304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DESCRIMINACIÓN 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TACTIL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974682" y="5624373"/>
            <a:ext cx="2736304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SONIDOS A TRAVES DEL TACTO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520" y="2788185"/>
            <a:ext cx="2304256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FFC000"/>
                </a:solidFill>
              </a:rPr>
              <a:t>ANÁLISIS </a:t>
            </a:r>
          </a:p>
          <a:p>
            <a:pPr algn="ctr"/>
            <a:r>
              <a:rPr lang="es-ES" dirty="0" smtClean="0">
                <a:solidFill>
                  <a:srgbClr val="FFC000"/>
                </a:solidFill>
              </a:rPr>
              <a:t>E INTERPRETACION </a:t>
            </a:r>
          </a:p>
          <a:p>
            <a:pPr algn="ctr"/>
            <a:r>
              <a:rPr lang="es-ES" b="1" dirty="0" smtClean="0">
                <a:solidFill>
                  <a:srgbClr val="FFC000"/>
                </a:solidFill>
              </a:rPr>
              <a:t>AFERENTES-EFERENTES</a:t>
            </a:r>
            <a:endParaRPr lang="es-E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63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990</TotalTime>
  <Words>1219</Words>
  <Application>Microsoft Office PowerPoint</Application>
  <PresentationFormat>Presentación en pantalla (4:3)</PresentationFormat>
  <Paragraphs>391</Paragraphs>
  <Slides>27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Forma de onda</vt:lpstr>
      <vt:lpstr>  FUNCIONES PSICOLOGICAS EN EL PROCESO DE APRENDIZAJE</vt:lpstr>
      <vt:lpstr>Presentación de PowerPoint</vt:lpstr>
      <vt:lpstr>Presentación de PowerPoint</vt:lpstr>
      <vt:lpstr> TIPOS Y FUNCIONES PSICOLOGICAS PARA EL APRENDIZAJE </vt:lpstr>
      <vt:lpstr>Percepción</vt:lpstr>
      <vt:lpstr>  TIPOS DE PERCEPCIÓN </vt:lpstr>
      <vt:lpstr>Presentación de PowerPoint</vt:lpstr>
      <vt:lpstr>Presentación de PowerPoint</vt:lpstr>
      <vt:lpstr>PERCEPCIÓN APTICA  </vt:lpstr>
      <vt:lpstr>Presentación de PowerPoint</vt:lpstr>
      <vt:lpstr>ATENCIÓN </vt:lpstr>
      <vt:lpstr>Presentación de PowerPoint</vt:lpstr>
      <vt:lpstr>LA ATENCIÓN SE CLASIFICA SEGÚN: </vt:lpstr>
      <vt:lpstr>ESTABILIDAD DE LA ATENCIÓN </vt:lpstr>
      <vt:lpstr>Presentación de PowerPoint</vt:lpstr>
      <vt:lpstr> CLASIFICACION DE LAS DIFICULTADES DE APRENDIZAJE DE WONG </vt:lpstr>
      <vt:lpstr>DISGRAFIA – GUIA DE ANALISIS DE LA ESCRITURA</vt:lpstr>
      <vt:lpstr>Presentación de PowerPoint</vt:lpstr>
      <vt:lpstr> TABLA DE IDENTIFICACION DE ERRORES DE LECTURA DE ORIGEN DISLEXICO </vt:lpstr>
      <vt:lpstr>              GUIA DE ANALISIS DE LAS DIFICULTADES DEL CÁLCULO 1.- DIFICULTADES EN LOS NUMEROS Y EN LOS SIGNOS. </vt:lpstr>
      <vt:lpstr> 2.- ERRORES EN LA NUMERACION O SERIACION NUMERICA </vt:lpstr>
      <vt:lpstr>  3.- ERRORES EN LA ELABORACION DE ESCALAS ASCENDENTES Y DESCENTENTES  </vt:lpstr>
      <vt:lpstr> 4.- DIFICULTADES EN LAS OPERACIONES  </vt:lpstr>
      <vt:lpstr> 5.- DIFICULTADES EN LA RESOLUCION DE PROBLEMAS  </vt:lpstr>
      <vt:lpstr> 6.- DIFICULTADES EN EL CÁLCULO MENTAL </vt:lpstr>
      <vt:lpstr>Presentación de PowerPoint</vt:lpstr>
      <vt:lpstr>Presentación de PowerPoint</vt:lpstr>
    </vt:vector>
  </TitlesOfParts>
  <Company>Cereco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Madurez escolar</dc:title>
  <dc:creator>Efodex</dc:creator>
  <cp:lastModifiedBy>Pc</cp:lastModifiedBy>
  <cp:revision>65</cp:revision>
  <dcterms:created xsi:type="dcterms:W3CDTF">2009-07-17T22:28:03Z</dcterms:created>
  <dcterms:modified xsi:type="dcterms:W3CDTF">2018-01-18T14:56:20Z</dcterms:modified>
</cp:coreProperties>
</file>