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ED0DB2"/>
    <a:srgbClr val="BE1402"/>
    <a:srgbClr val="0BB5A1"/>
    <a:srgbClr val="285472"/>
    <a:srgbClr val="0066FF"/>
    <a:srgbClr val="00FFFF"/>
    <a:srgbClr val="A45FCB"/>
    <a:srgbClr val="6B4B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68" y="-90"/>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B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251B5-A8F9-4A59-89C3-0E52C7410E7C}" type="datetimeFigureOut">
              <a:rPr lang="es-BO" smtClean="0"/>
              <a:t>07/07/2016</a:t>
            </a:fld>
            <a:endParaRPr lang="es-B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B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B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B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44F504-2AFA-45BA-B87B-FCB31D80D9D4}" type="slidenum">
              <a:rPr lang="es-BO" smtClean="0"/>
              <a:t>‹Nº›</a:t>
            </a:fld>
            <a:endParaRPr lang="es-BO"/>
          </a:p>
        </p:txBody>
      </p:sp>
    </p:spTree>
    <p:extLst>
      <p:ext uri="{BB962C8B-B14F-4D97-AF65-F5344CB8AC3E}">
        <p14:creationId xmlns:p14="http://schemas.microsoft.com/office/powerpoint/2010/main" val="230657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BO" dirty="0"/>
          </a:p>
        </p:txBody>
      </p:sp>
      <p:sp>
        <p:nvSpPr>
          <p:cNvPr id="4" name="3 Marcador de número de diapositiva"/>
          <p:cNvSpPr>
            <a:spLocks noGrp="1"/>
          </p:cNvSpPr>
          <p:nvPr>
            <p:ph type="sldNum" sz="quarter" idx="10"/>
          </p:nvPr>
        </p:nvSpPr>
        <p:spPr/>
        <p:txBody>
          <a:bodyPr/>
          <a:lstStyle/>
          <a:p>
            <a:fld id="{5C44F504-2AFA-45BA-B87B-FCB31D80D9D4}" type="slidenum">
              <a:rPr lang="es-BO" smtClean="0"/>
              <a:t>1</a:t>
            </a:fld>
            <a:endParaRPr lang="es-BO"/>
          </a:p>
        </p:txBody>
      </p:sp>
    </p:spTree>
    <p:extLst>
      <p:ext uri="{BB962C8B-B14F-4D97-AF65-F5344CB8AC3E}">
        <p14:creationId xmlns:p14="http://schemas.microsoft.com/office/powerpoint/2010/main" val="106964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C44F504-2AFA-45BA-B87B-FCB31D80D9D4}" type="slidenum">
              <a:rPr lang="es-BO" smtClean="0"/>
              <a:t>4</a:t>
            </a:fld>
            <a:endParaRPr lang="es-BO"/>
          </a:p>
        </p:txBody>
      </p:sp>
    </p:spTree>
    <p:extLst>
      <p:ext uri="{BB962C8B-B14F-4D97-AF65-F5344CB8AC3E}">
        <p14:creationId xmlns:p14="http://schemas.microsoft.com/office/powerpoint/2010/main" val="26999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F34AC7-715A-478B-9D0F-FC00EF71A651}" type="datetimeFigureOut">
              <a:rPr lang="es-BO" smtClean="0"/>
              <a:t>07/07/2016</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8296602-0FAA-419D-9461-8CCEEAC173A4}" type="slidenum">
              <a:rPr lang="es-BO" smtClean="0"/>
              <a:t>‹Nº›</a:t>
            </a:fld>
            <a:endParaRPr lang="es-BO"/>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1F34AC7-715A-478B-9D0F-FC00EF71A651}" type="datetimeFigureOut">
              <a:rPr lang="es-BO" smtClean="0"/>
              <a:t>07/07/2016</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8296602-0FAA-419D-9461-8CCEEAC173A4}" type="slidenum">
              <a:rPr lang="es-BO" smtClean="0"/>
              <a:t>‹Nº›</a:t>
            </a:fld>
            <a:endParaRPr lang="es-BO"/>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F34AC7-715A-478B-9D0F-FC00EF71A651}" type="datetimeFigureOut">
              <a:rPr lang="es-BO" smtClean="0"/>
              <a:t>07/07/2016</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8296602-0FAA-419D-9461-8CCEEAC173A4}" type="slidenum">
              <a:rPr lang="es-BO" smtClean="0"/>
              <a:t>‹Nº›</a:t>
            </a:fld>
            <a:endParaRPr lang="es-BO"/>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F34AC7-715A-478B-9D0F-FC00EF71A651}" type="datetimeFigureOut">
              <a:rPr lang="es-BO" smtClean="0"/>
              <a:t>07/07/2016</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8296602-0FAA-419D-9461-8CCEEAC173A4}" type="slidenum">
              <a:rPr lang="es-BO" smtClean="0"/>
              <a:t>‹Nº›</a:t>
            </a:fld>
            <a:endParaRPr lang="es-BO"/>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F34AC7-715A-478B-9D0F-FC00EF71A651}" type="datetimeFigureOut">
              <a:rPr lang="es-BO" smtClean="0"/>
              <a:t>07/07/2016</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58296602-0FAA-419D-9461-8CCEEAC173A4}" type="slidenum">
              <a:rPr lang="es-BO" smtClean="0"/>
              <a:t>‹Nº›</a:t>
            </a:fld>
            <a:endParaRPr lang="es-BO"/>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F34AC7-715A-478B-9D0F-FC00EF71A651}" type="datetimeFigureOut">
              <a:rPr lang="es-BO" smtClean="0"/>
              <a:t>07/07/2016</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58296602-0FAA-419D-9461-8CCEEAC173A4}" type="slidenum">
              <a:rPr lang="es-BO" smtClean="0"/>
              <a:t>‹Nº›</a:t>
            </a:fld>
            <a:endParaRPr lang="es-BO"/>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1F34AC7-715A-478B-9D0F-FC00EF71A651}" type="datetimeFigureOut">
              <a:rPr lang="es-BO" smtClean="0"/>
              <a:t>07/07/2016</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58296602-0FAA-419D-9461-8CCEEAC173A4}" type="slidenum">
              <a:rPr lang="es-BO" smtClean="0"/>
              <a:t>‹Nº›</a:t>
            </a:fld>
            <a:endParaRPr lang="es-BO"/>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1F34AC7-715A-478B-9D0F-FC00EF71A651}" type="datetimeFigureOut">
              <a:rPr lang="es-BO" smtClean="0"/>
              <a:t>07/07/2016</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58296602-0FAA-419D-9461-8CCEEAC173A4}" type="slidenum">
              <a:rPr lang="es-BO" smtClean="0"/>
              <a:t>‹Nº›</a:t>
            </a:fld>
            <a:endParaRPr lang="es-BO"/>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34AC7-715A-478B-9D0F-FC00EF71A651}" type="datetimeFigureOut">
              <a:rPr lang="es-BO" smtClean="0"/>
              <a:t>07/07/2016</a:t>
            </a:fld>
            <a:endParaRPr lang="es-BO"/>
          </a:p>
        </p:txBody>
      </p:sp>
      <p:sp>
        <p:nvSpPr>
          <p:cNvPr id="3" name="Footer Placeholder 2"/>
          <p:cNvSpPr>
            <a:spLocks noGrp="1"/>
          </p:cNvSpPr>
          <p:nvPr>
            <p:ph type="ftr" sz="quarter" idx="11"/>
          </p:nvPr>
        </p:nvSpPr>
        <p:spPr/>
        <p:txBody>
          <a:bodyPr/>
          <a:lstStyle/>
          <a:p>
            <a:endParaRPr lang="es-BO"/>
          </a:p>
        </p:txBody>
      </p:sp>
      <p:sp>
        <p:nvSpPr>
          <p:cNvPr id="4" name="Slide Number Placeholder 3"/>
          <p:cNvSpPr>
            <a:spLocks noGrp="1"/>
          </p:cNvSpPr>
          <p:nvPr>
            <p:ph type="sldNum" sz="quarter" idx="12"/>
          </p:nvPr>
        </p:nvSpPr>
        <p:spPr/>
        <p:txBody>
          <a:bodyPr/>
          <a:lstStyle/>
          <a:p>
            <a:fld id="{58296602-0FAA-419D-9461-8CCEEAC173A4}" type="slidenum">
              <a:rPr lang="es-BO" smtClean="0"/>
              <a:t>‹Nº›</a:t>
            </a:fld>
            <a:endParaRPr lang="es-BO"/>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F34AC7-715A-478B-9D0F-FC00EF71A651}" type="datetimeFigureOut">
              <a:rPr lang="es-BO" smtClean="0"/>
              <a:t>07/07/2016</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58296602-0FAA-419D-9461-8CCEEAC173A4}" type="slidenum">
              <a:rPr lang="es-BO" smtClean="0"/>
              <a:t>‹Nº›</a:t>
            </a:fld>
            <a:endParaRPr lang="es-BO"/>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F34AC7-715A-478B-9D0F-FC00EF71A651}" type="datetimeFigureOut">
              <a:rPr lang="es-BO" smtClean="0"/>
              <a:t>07/07/2016</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58296602-0FAA-419D-9461-8CCEEAC173A4}" type="slidenum">
              <a:rPr lang="es-BO" smtClean="0"/>
              <a:t>‹Nº›</a:t>
            </a:fld>
            <a:endParaRPr lang="es-BO"/>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1F34AC7-715A-478B-9D0F-FC00EF71A651}" type="datetimeFigureOut">
              <a:rPr lang="es-BO" smtClean="0"/>
              <a:t>07/07/2016</a:t>
            </a:fld>
            <a:endParaRPr lang="es-BO"/>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BO"/>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8296602-0FAA-419D-9461-8CCEEAC173A4}" type="slidenum">
              <a:rPr lang="es-BO" smtClean="0"/>
              <a:t>‹Nº›</a:t>
            </a:fld>
            <a:endParaRPr lang="es-BO"/>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E:\encuentro de socios viernes 01 de abr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10"/>
            <a:ext cx="9144000" cy="682699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2555776" y="4837172"/>
            <a:ext cx="6588224" cy="2020828"/>
          </a:xfrm>
        </p:spPr>
        <p:txBody>
          <a:bodyPr>
            <a:normAutofit fontScale="90000"/>
          </a:bodyPr>
          <a:lstStyle/>
          <a:p>
            <a:pPr marL="182880" indent="0" algn="ctr">
              <a:buNone/>
            </a:pPr>
            <a:r>
              <a:rPr lang="es-BO" sz="3600" b="0" dirty="0" smtClean="0">
                <a:ln w="18415" cmpd="sng">
                  <a:solidFill>
                    <a:srgbClr val="FFFFFF"/>
                  </a:solidFill>
                  <a:prstDash val="solid"/>
                </a:ln>
                <a:solidFill>
                  <a:srgbClr val="00B0F0"/>
                </a:solidFill>
                <a:effectLst>
                  <a:outerShdw blurRad="63500" dir="3600000" algn="tl" rotWithShape="0">
                    <a:srgbClr val="000000">
                      <a:alpha val="70000"/>
                    </a:srgbClr>
                  </a:outerShdw>
                </a:effectLst>
                <a:latin typeface="Comic Sans MS" pitchFamily="66" charset="0"/>
              </a:rPr>
              <a:t>LOS 5 SENTIDOS Y LA CREACIÓN COREOGRÁFICA</a:t>
            </a:r>
            <a:r>
              <a:rPr lang="es-BO" sz="3600" spc="-300" dirty="0" smtClean="0">
                <a:ln>
                  <a:solidFill>
                    <a:schemeClr val="accent1"/>
                  </a:solidFill>
                </a:ln>
                <a:solidFill>
                  <a:srgbClr val="0070C0"/>
                </a:solidFill>
                <a:latin typeface="Comic Sans MS" pitchFamily="66" charset="0"/>
              </a:rPr>
              <a:t/>
            </a:r>
            <a:br>
              <a:rPr lang="es-BO" sz="3600" spc="-300" dirty="0" smtClean="0">
                <a:ln>
                  <a:solidFill>
                    <a:schemeClr val="accent1"/>
                  </a:solidFill>
                </a:ln>
                <a:solidFill>
                  <a:srgbClr val="0070C0"/>
                </a:solidFill>
                <a:latin typeface="Comic Sans MS" pitchFamily="66" charset="0"/>
              </a:rPr>
            </a:br>
            <a:r>
              <a:rPr lang="es-BO" sz="2800" spc="-300" dirty="0" smtClean="0">
                <a:ln>
                  <a:solidFill>
                    <a:schemeClr val="accent1"/>
                  </a:solidFill>
                </a:ln>
                <a:solidFill>
                  <a:srgbClr val="FFC000"/>
                </a:solidFill>
                <a:effectLst>
                  <a:outerShdw blurRad="38100" dist="38100" dir="2700000" algn="tl">
                    <a:srgbClr val="000000">
                      <a:alpha val="43137"/>
                    </a:srgbClr>
                  </a:outerShdw>
                  <a:reflection blurRad="6350" stA="55000" endA="300" endPos="45500" dir="5400000" sy="-100000" algn="bl" rotWithShape="0"/>
                </a:effectLst>
                <a:latin typeface="Comic Sans MS" pitchFamily="66" charset="0"/>
              </a:rPr>
              <a:t>EXPOSITORA:</a:t>
            </a:r>
            <a:r>
              <a:rPr lang="es-BO" sz="2400" spc="-300" dirty="0" smtClean="0">
                <a:ln>
                  <a:solidFill>
                    <a:schemeClr val="accent1"/>
                  </a:solidFill>
                </a:ln>
                <a:solidFill>
                  <a:srgbClr val="FFC000"/>
                </a:solidFill>
                <a:effectLst>
                  <a:outerShdw blurRad="38100" dist="38100" dir="2700000" algn="tl">
                    <a:srgbClr val="000000">
                      <a:alpha val="43137"/>
                    </a:srgbClr>
                  </a:outerShdw>
                  <a:reflection blurRad="6350" stA="55000" endA="300" endPos="45500" dir="5400000" sy="-100000" algn="bl" rotWithShape="0"/>
                </a:effectLst>
                <a:latin typeface="Comic Sans MS" pitchFamily="66" charset="0"/>
              </a:rPr>
              <a:t>: </a:t>
            </a:r>
            <a:r>
              <a:rPr lang="es-BO" sz="2700" spc="-300" dirty="0" smtClean="0">
                <a:ln>
                  <a:solidFill>
                    <a:schemeClr val="accent1"/>
                  </a:solidFill>
                </a:ln>
                <a:solidFill>
                  <a:srgbClr val="FFC000"/>
                </a:solidFill>
                <a:effectLst>
                  <a:outerShdw blurRad="38100" dist="38100" dir="2700000" algn="tl">
                    <a:srgbClr val="000000">
                      <a:alpha val="43137"/>
                    </a:srgbClr>
                  </a:outerShdw>
                  <a:reflection blurRad="6350" stA="55000" endA="300" endPos="45500" dir="5400000" sy="-100000" algn="bl" rotWithShape="0"/>
                </a:effectLst>
                <a:latin typeface="Comic Sans MS" pitchFamily="66" charset="0"/>
              </a:rPr>
              <a:t>LIC. JAIMES ANDREA MELISSA</a:t>
            </a:r>
            <a:endParaRPr lang="es-BO" sz="2700" spc="-300" dirty="0">
              <a:ln>
                <a:solidFill>
                  <a:schemeClr val="accent1"/>
                </a:solidFill>
              </a:ln>
              <a:solidFill>
                <a:srgbClr val="FFC000"/>
              </a:solidFill>
              <a:effectLst>
                <a:outerShdw blurRad="38100" dist="38100" dir="2700000" algn="tl">
                  <a:srgbClr val="000000">
                    <a:alpha val="43137"/>
                  </a:srgbClr>
                </a:outerShdw>
                <a:reflection blurRad="6350" stA="55000" endA="300" endPos="45500" dir="5400000" sy="-100000" algn="bl" rotWithShape="0"/>
              </a:effectLst>
              <a:latin typeface="Comic Sans MS" pitchFamily="66" charset="0"/>
            </a:endParaRPr>
          </a:p>
        </p:txBody>
      </p:sp>
      <p:sp>
        <p:nvSpPr>
          <p:cNvPr id="6" name="5 CuadroTexto"/>
          <p:cNvSpPr txBox="1"/>
          <p:nvPr/>
        </p:nvSpPr>
        <p:spPr>
          <a:xfrm>
            <a:off x="179512" y="3068960"/>
            <a:ext cx="513410" cy="3379771"/>
          </a:xfrm>
          <a:prstGeom prst="rect">
            <a:avLst/>
          </a:prstGeom>
          <a:noFill/>
        </p:spPr>
        <p:txBody>
          <a:bodyPr vert="wordArtVert" wrap="none" rtlCol="0">
            <a:spAutoFit/>
          </a:bodyPr>
          <a:lstStyle/>
          <a:p>
            <a:r>
              <a:rPr lang="es-BO" dirty="0" smtClean="0"/>
              <a:t>Licenciada</a:t>
            </a:r>
            <a:endParaRPr lang="es-BO" dirty="0"/>
          </a:p>
        </p:txBody>
      </p:sp>
      <p:pic>
        <p:nvPicPr>
          <p:cNvPr id="10242"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7114" y="188640"/>
            <a:ext cx="1331639" cy="1164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078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2267744" y="809058"/>
            <a:ext cx="4968552" cy="2664295"/>
          </a:xfrm>
          <a:prstGeom prst="ellipse">
            <a:avLst/>
          </a:prstGeom>
          <a:ln>
            <a:solidFill>
              <a:srgbClr val="ED0DB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atin typeface="Comic Sans MS" pitchFamily="66" charset="0"/>
              </a:rPr>
              <a:t>PROCESO CINETICO EN BASE AL ESTIMULO DE LAS SENSACIONES</a:t>
            </a:r>
          </a:p>
          <a:p>
            <a:pPr algn="ctr"/>
            <a:r>
              <a:rPr lang="es-ES" dirty="0" smtClean="0">
                <a:latin typeface="Comic Sans MS" pitchFamily="66" charset="0"/>
              </a:rPr>
              <a:t>Desarrollara desde el lenguaje corporal cotidiano, el lenguaje corporal expresivo</a:t>
            </a:r>
            <a:endParaRPr lang="es-ES" dirty="0">
              <a:latin typeface="Comic Sans MS" pitchFamily="66" charset="0"/>
            </a:endParaRPr>
          </a:p>
        </p:txBody>
      </p:sp>
      <p:sp>
        <p:nvSpPr>
          <p:cNvPr id="7" name="6 Elipse"/>
          <p:cNvSpPr/>
          <p:nvPr/>
        </p:nvSpPr>
        <p:spPr>
          <a:xfrm>
            <a:off x="503548" y="2780928"/>
            <a:ext cx="4068452" cy="2382215"/>
          </a:xfrm>
          <a:prstGeom prst="ellipse">
            <a:avLst/>
          </a:prstGeom>
          <a:ln>
            <a:solidFill>
              <a:srgbClr val="ED0DB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S" dirty="0" smtClean="0">
                <a:latin typeface="Comic Sans MS" pitchFamily="66" charset="0"/>
              </a:rPr>
              <a:t>PROCESO COMUNICATIVO</a:t>
            </a:r>
          </a:p>
          <a:p>
            <a:pPr algn="ctr"/>
            <a:r>
              <a:rPr lang="es-ES" dirty="0" smtClean="0">
                <a:latin typeface="Comic Sans MS" pitchFamily="66" charset="0"/>
              </a:rPr>
              <a:t>Para desarrollar el propio potenciar comunicacional y llegar al dialogo corporal</a:t>
            </a:r>
            <a:endParaRPr lang="es-ES" dirty="0">
              <a:latin typeface="Comic Sans MS" pitchFamily="66" charset="0"/>
            </a:endParaRPr>
          </a:p>
        </p:txBody>
      </p:sp>
      <p:sp>
        <p:nvSpPr>
          <p:cNvPr id="8" name="7 Elipse"/>
          <p:cNvSpPr/>
          <p:nvPr/>
        </p:nvSpPr>
        <p:spPr>
          <a:xfrm>
            <a:off x="4763452" y="2780928"/>
            <a:ext cx="3924436" cy="2448271"/>
          </a:xfrm>
          <a:prstGeom prst="ellipse">
            <a:avLst/>
          </a:prstGeom>
          <a:ln>
            <a:solidFill>
              <a:srgbClr val="ED0DB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dirty="0" smtClean="0">
                <a:latin typeface="Comic Sans MS" pitchFamily="66" charset="0"/>
              </a:rPr>
              <a:t>PROCESO CREATIVO</a:t>
            </a:r>
          </a:p>
          <a:p>
            <a:pPr algn="ctr"/>
            <a:r>
              <a:rPr lang="es-ES" dirty="0" smtClean="0">
                <a:latin typeface="Comic Sans MS" pitchFamily="66" charset="0"/>
              </a:rPr>
              <a:t>Para desarrollar el propio lenguaje corporal expresivo su propio estilo de danzar</a:t>
            </a:r>
            <a:endParaRPr lang="es-ES" dirty="0">
              <a:latin typeface="Comic Sans MS" pitchFamily="66" charset="0"/>
            </a:endParaRPr>
          </a:p>
        </p:txBody>
      </p:sp>
      <p:sp>
        <p:nvSpPr>
          <p:cNvPr id="9" name="8 CuadroTexto"/>
          <p:cNvSpPr txBox="1"/>
          <p:nvPr/>
        </p:nvSpPr>
        <p:spPr>
          <a:xfrm>
            <a:off x="2735796" y="5128686"/>
            <a:ext cx="3672408" cy="923330"/>
          </a:xfrm>
          <a:prstGeom prst="rect">
            <a:avLst/>
          </a:prstGeom>
          <a:noFill/>
        </p:spPr>
        <p:txBody>
          <a:bodyPr wrap="square" rtlCol="0">
            <a:spAutoFit/>
          </a:bodyPr>
          <a:lstStyle/>
          <a:p>
            <a:pPr algn="ctr"/>
            <a:r>
              <a:rPr lang="es-ES" dirty="0" smtClean="0"/>
              <a:t> </a:t>
            </a:r>
            <a:r>
              <a:rPr lang="es-ES" b="1" dirty="0" smtClean="0">
                <a:latin typeface="Comic Sans MS" pitchFamily="66" charset="0"/>
              </a:rPr>
              <a:t>LOS 5 SENTIDOS Y LA CREACIÓN COREOGRÁFICA (TEORÍA</a:t>
            </a:r>
            <a:r>
              <a:rPr lang="es-ES" b="1" dirty="0" smtClean="0"/>
              <a:t>)</a:t>
            </a:r>
            <a:endParaRPr lang="es-ES" b="1" dirty="0"/>
          </a:p>
        </p:txBody>
      </p:sp>
    </p:spTree>
    <p:extLst>
      <p:ext uri="{BB962C8B-B14F-4D97-AF65-F5344CB8AC3E}">
        <p14:creationId xmlns:p14="http://schemas.microsoft.com/office/powerpoint/2010/main" val="3674138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987824" y="3654805"/>
            <a:ext cx="3313728" cy="369332"/>
          </a:xfrm>
          <a:prstGeom prst="rect">
            <a:avLst/>
          </a:prstGeom>
          <a:noFill/>
        </p:spPr>
        <p:txBody>
          <a:bodyPr wrap="none" rtlCol="0">
            <a:spAutoFit/>
          </a:bodyPr>
          <a:lstStyle/>
          <a:p>
            <a:r>
              <a:rPr lang="es-ES" b="1" dirty="0" smtClean="0">
                <a:latin typeface="Comic Sans MS" pitchFamily="66" charset="0"/>
              </a:rPr>
              <a:t>A MODO DE CONCLUSIÓN</a:t>
            </a:r>
            <a:endParaRPr lang="es-ES" b="1" dirty="0">
              <a:latin typeface="Comic Sans MS" pitchFamily="66" charset="0"/>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555"/>
          <a:stretch/>
        </p:blipFill>
        <p:spPr bwMode="auto">
          <a:xfrm>
            <a:off x="1547664" y="116632"/>
            <a:ext cx="5749790" cy="3476180"/>
          </a:xfrm>
          <a:prstGeom prst="rect">
            <a:avLst/>
          </a:prstGeom>
          <a:solidFill>
            <a:srgbClr val="FFFFFF">
              <a:shade val="85000"/>
            </a:srgbClr>
          </a:solidFill>
          <a:ln w="9525">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4005063"/>
            <a:ext cx="7776864" cy="2718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095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0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680824" y="6112932"/>
            <a:ext cx="5764720" cy="523220"/>
          </a:xfrm>
          <a:prstGeom prst="rect">
            <a:avLst/>
          </a:prstGeom>
          <a:noFill/>
        </p:spPr>
        <p:txBody>
          <a:bodyPr wrap="none" rtlCol="0">
            <a:spAutoFit/>
          </a:bodyPr>
          <a:lstStyle/>
          <a:p>
            <a:r>
              <a:rPr lang="es-ES" sz="2800" dirty="0" smtClean="0">
                <a:latin typeface="Comic Sans MS" pitchFamily="66" charset="0"/>
              </a:rPr>
              <a:t>GRACIAS POR SU ATENCIÓN ¡¡ </a:t>
            </a:r>
            <a:endParaRPr lang="es-ES" sz="2800" dirty="0">
              <a:latin typeface="Comic Sans MS" pitchFamily="66" charset="0"/>
            </a:endParaRPr>
          </a:p>
        </p:txBody>
      </p:sp>
      <p:pic>
        <p:nvPicPr>
          <p:cNvPr id="11267"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99394"/>
                    </a14:imgEffect>
                  </a14:imgLayer>
                </a14:imgProps>
              </a:ext>
              <a:ext uri="{28A0092B-C50C-407E-A947-70E740481C1C}">
                <a14:useLocalDpi xmlns:a14="http://schemas.microsoft.com/office/drawing/2010/main" val="0"/>
              </a:ext>
            </a:extLst>
          </a:blip>
          <a:srcRect/>
          <a:stretch>
            <a:fillRect/>
          </a:stretch>
        </p:blipFill>
        <p:spPr bwMode="auto">
          <a:xfrm>
            <a:off x="7433407" y="6032100"/>
            <a:ext cx="669895" cy="73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072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836712"/>
            <a:ext cx="3636085" cy="1258493"/>
          </a:xfrm>
        </p:spPr>
        <p:txBody>
          <a:bodyPr/>
          <a:lstStyle/>
          <a:p>
            <a:pPr marL="0" indent="0" algn="ctr">
              <a:buNone/>
            </a:pPr>
            <a:r>
              <a:rPr lang="es-BO" dirty="0" smtClean="0">
                <a:latin typeface="Comic Sans MS" pitchFamily="66" charset="0"/>
              </a:rPr>
              <a:t>COMPOSICIÓN COREOGRÁFICA</a:t>
            </a:r>
            <a:endParaRPr lang="es-BO" dirty="0">
              <a:latin typeface="Comic Sans MS" pitchFamily="66" charset="0"/>
            </a:endParaRPr>
          </a:p>
        </p:txBody>
      </p:sp>
      <p:sp>
        <p:nvSpPr>
          <p:cNvPr id="4" name="3 Marcador de texto"/>
          <p:cNvSpPr>
            <a:spLocks noGrp="1"/>
          </p:cNvSpPr>
          <p:nvPr>
            <p:ph type="body" sz="half" idx="2"/>
          </p:nvPr>
        </p:nvSpPr>
        <p:spPr>
          <a:xfrm>
            <a:off x="323528" y="2348880"/>
            <a:ext cx="3388660" cy="3960440"/>
          </a:xfrm>
        </p:spPr>
        <p:txBody>
          <a:bodyPr>
            <a:normAutofit/>
          </a:bodyPr>
          <a:lstStyle/>
          <a:p>
            <a:r>
              <a:rPr lang="es-ES" sz="1600" dirty="0" smtClean="0">
                <a:effectLst/>
                <a:latin typeface="Comic Sans MS" pitchFamily="66" charset="0"/>
                <a:ea typeface="Times New Roman"/>
              </a:rPr>
              <a:t>Es el </a:t>
            </a:r>
            <a:r>
              <a:rPr lang="es-ES" sz="1600" dirty="0" smtClean="0">
                <a:effectLst/>
                <a:latin typeface="Comic Sans MS" pitchFamily="66" charset="0"/>
                <a:ea typeface="Times New Roman"/>
                <a:cs typeface="Times New Roman"/>
              </a:rPr>
              <a:t>arte</a:t>
            </a:r>
            <a:r>
              <a:rPr lang="es-ES" sz="1600" dirty="0" smtClean="0">
                <a:effectLst/>
                <a:latin typeface="Comic Sans MS" pitchFamily="66" charset="0"/>
                <a:ea typeface="Times New Roman"/>
              </a:rPr>
              <a:t> de crear estructuras en las que suceden </a:t>
            </a:r>
            <a:r>
              <a:rPr lang="es-ES" sz="1600" dirty="0" smtClean="0">
                <a:latin typeface="Comic Sans MS" pitchFamily="66" charset="0"/>
                <a:ea typeface="Times New Roman"/>
                <a:cs typeface="Times New Roman"/>
              </a:rPr>
              <a:t>movimientos</a:t>
            </a:r>
            <a:r>
              <a:rPr lang="es-ES" sz="1600" dirty="0" smtClean="0">
                <a:effectLst/>
                <a:latin typeface="Comic Sans MS" pitchFamily="66" charset="0"/>
                <a:ea typeface="Times New Roman"/>
              </a:rPr>
              <a:t>; el término </a:t>
            </a:r>
            <a:r>
              <a:rPr lang="es-ES" sz="1600" dirty="0" smtClean="0">
                <a:latin typeface="Comic Sans MS" pitchFamily="66" charset="0"/>
                <a:ea typeface="Times New Roman"/>
                <a:cs typeface="Times New Roman"/>
              </a:rPr>
              <a:t>composición</a:t>
            </a:r>
            <a:r>
              <a:rPr lang="es-ES" sz="1600" dirty="0" smtClean="0">
                <a:effectLst/>
                <a:latin typeface="Comic Sans MS" pitchFamily="66" charset="0"/>
                <a:ea typeface="Times New Roman"/>
              </a:rPr>
              <a:t> también puede referirse a la </a:t>
            </a:r>
            <a:r>
              <a:rPr lang="es-ES" sz="1600" dirty="0" smtClean="0">
                <a:effectLst/>
                <a:latin typeface="Comic Sans MS" pitchFamily="66" charset="0"/>
                <a:ea typeface="Times New Roman"/>
                <a:cs typeface="Times New Roman"/>
              </a:rPr>
              <a:t>navegación</a:t>
            </a:r>
            <a:r>
              <a:rPr lang="es-ES" sz="1600" dirty="0" smtClean="0">
                <a:effectLst/>
                <a:latin typeface="Comic Sans MS" pitchFamily="66" charset="0"/>
                <a:ea typeface="Times New Roman"/>
              </a:rPr>
              <a:t> o conexión de estas estructuras de movimientos.</a:t>
            </a:r>
          </a:p>
          <a:p>
            <a:r>
              <a:rPr lang="es-MX" sz="1600" dirty="0" smtClean="0">
                <a:effectLst/>
                <a:latin typeface="Comic Sans MS" pitchFamily="66" charset="0"/>
                <a:ea typeface="Times New Roman"/>
              </a:rPr>
              <a:t>Hacer una coreografía, supone un acto de crear un discurso específico con una intención personal en el que de una u otra forma se cumpla una interacción con el público, siendo su destino final la exhibición. </a:t>
            </a:r>
            <a:endParaRPr lang="es-ES" sz="1600" dirty="0" smtClean="0">
              <a:effectLst/>
              <a:latin typeface="Comic Sans MS" pitchFamily="66" charset="0"/>
              <a:ea typeface="Times New Roman"/>
            </a:endParaRPr>
          </a:p>
          <a:p>
            <a:endParaRPr lang="es-BO" sz="1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764704"/>
            <a:ext cx="489654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940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1187624" y="188640"/>
            <a:ext cx="6512511" cy="1143000"/>
          </a:xfrm>
        </p:spPr>
        <p:txBody>
          <a:bodyPr>
            <a:normAutofit fontScale="90000"/>
          </a:bodyPr>
          <a:lstStyle/>
          <a:p>
            <a:pPr marL="0" indent="0" algn="ctr">
              <a:lnSpc>
                <a:spcPct val="120000"/>
              </a:lnSpc>
              <a:spcAft>
                <a:spcPts val="1000"/>
              </a:spcAft>
              <a:buNone/>
            </a:pPr>
            <a:r>
              <a:rPr lang="es-MX" sz="1600" dirty="0" smtClean="0">
                <a:solidFill>
                  <a:srgbClr val="FF9900"/>
                </a:solidFill>
                <a:effectLst/>
                <a:latin typeface="Times New Roman"/>
                <a:ea typeface="Times New Roman"/>
                <a:cs typeface="Times New Roman"/>
              </a:rPr>
              <a:t/>
            </a:r>
            <a:br>
              <a:rPr lang="es-MX" sz="1600" dirty="0" smtClean="0">
                <a:solidFill>
                  <a:srgbClr val="FF9900"/>
                </a:solidFill>
                <a:effectLst/>
                <a:latin typeface="Times New Roman"/>
                <a:ea typeface="Times New Roman"/>
                <a:cs typeface="Times New Roman"/>
              </a:rPr>
            </a:br>
            <a:r>
              <a:rPr lang="es-MX" sz="2200" dirty="0">
                <a:latin typeface="Comic Sans MS" pitchFamily="66" charset="0"/>
                <a:ea typeface="Times New Roman"/>
                <a:cs typeface="Times New Roman"/>
              </a:rPr>
              <a:t>A</a:t>
            </a:r>
            <a:r>
              <a:rPr lang="es-MX" sz="2200" dirty="0" smtClean="0">
                <a:effectLst/>
                <a:latin typeface="Comic Sans MS" pitchFamily="66" charset="0"/>
                <a:ea typeface="Times New Roman"/>
                <a:cs typeface="Times New Roman" panose="02020603050405020304" pitchFamily="18" charset="0"/>
              </a:rPr>
              <a:t>lgunas de las formas más comunes de abordar el desarrollo de la coreografía son: </a:t>
            </a:r>
            <a:r>
              <a:rPr lang="es-BO" sz="2200" dirty="0">
                <a:latin typeface="Comic Sans MS" pitchFamily="66" charset="0"/>
                <a:ea typeface="Calibri"/>
                <a:cs typeface="Times New Roman" panose="02020603050405020304" pitchFamily="18" charset="0"/>
              </a:rPr>
              <a:t/>
            </a:r>
            <a:br>
              <a:rPr lang="es-BO" sz="2200" dirty="0">
                <a:latin typeface="Comic Sans MS" pitchFamily="66" charset="0"/>
                <a:ea typeface="Calibri"/>
                <a:cs typeface="Times New Roman" panose="02020603050405020304" pitchFamily="18" charset="0"/>
              </a:rPr>
            </a:br>
            <a:endParaRPr lang="es-BO" sz="2200" dirty="0">
              <a:latin typeface="Comic Sans MS" pitchFamily="66" charset="0"/>
              <a:cs typeface="Times New Roman" panose="02020603050405020304" pitchFamily="18" charset="0"/>
            </a:endParaRPr>
          </a:p>
        </p:txBody>
      </p:sp>
      <p:sp>
        <p:nvSpPr>
          <p:cNvPr id="3" name="2 Marcador de contenido"/>
          <p:cNvSpPr>
            <a:spLocks noGrp="1"/>
          </p:cNvSpPr>
          <p:nvPr>
            <p:ph sz="quarter" idx="13"/>
          </p:nvPr>
        </p:nvSpPr>
        <p:spPr>
          <a:xfrm>
            <a:off x="457200" y="1412776"/>
            <a:ext cx="4038600" cy="4713387"/>
          </a:xfrm>
        </p:spPr>
        <p:txBody>
          <a:bodyPr>
            <a:noAutofit/>
          </a:bodyPr>
          <a:lstStyle/>
          <a:p>
            <a:pPr marL="45720" indent="0" algn="ctr">
              <a:buNone/>
            </a:pPr>
            <a:r>
              <a:rPr lang="es-MX" sz="1600" b="1" dirty="0">
                <a:latin typeface="Comic Sans MS" pitchFamily="66" charset="0"/>
                <a:ea typeface="Times New Roman"/>
                <a:cs typeface="Times New Roman"/>
              </a:rPr>
              <a:t>Elementos del </a:t>
            </a:r>
            <a:r>
              <a:rPr lang="es-MX" sz="1600" b="1" dirty="0" smtClean="0">
                <a:latin typeface="Comic Sans MS" pitchFamily="66" charset="0"/>
                <a:ea typeface="Times New Roman"/>
                <a:cs typeface="Times New Roman"/>
              </a:rPr>
              <a:t>movimiento</a:t>
            </a:r>
            <a:r>
              <a:rPr lang="es-MX" sz="1600" b="1" dirty="0" smtClean="0">
                <a:latin typeface="Comic Sans MS" pitchFamily="66" charset="0"/>
                <a:ea typeface="Times New Roman"/>
                <a:cs typeface="Times New Roman"/>
              </a:rPr>
              <a:t>:</a:t>
            </a:r>
            <a:endParaRPr lang="es-MX" sz="1600" b="1" dirty="0" smtClean="0">
              <a:latin typeface="Comic Sans MS" pitchFamily="66" charset="0"/>
              <a:ea typeface="Times New Roman"/>
              <a:cs typeface="Times New Roman"/>
            </a:endParaRPr>
          </a:p>
          <a:p>
            <a:pPr marL="0" indent="0">
              <a:buNone/>
            </a:pPr>
            <a:r>
              <a:rPr lang="es-MX" sz="1600" b="1" dirty="0" smtClean="0">
                <a:latin typeface="Comic Sans MS" pitchFamily="66" charset="0"/>
                <a:cs typeface="Times New Roman"/>
              </a:rPr>
              <a:t>Energía </a:t>
            </a:r>
            <a:r>
              <a:rPr lang="es-MX" sz="1600" dirty="0" smtClean="0">
                <a:effectLst/>
                <a:latin typeface="Comic Sans MS" pitchFamily="66" charset="0"/>
                <a:ea typeface="Times New Roman"/>
              </a:rPr>
              <a:t>El conocimiento del grado de energía permite transformar el movimiento, hablando de pares opuestos: fuerte-débil. Teniendo en cuenta la fluidez: continua-discontinua.</a:t>
            </a:r>
          </a:p>
          <a:p>
            <a:pPr marL="0" indent="0">
              <a:buNone/>
            </a:pPr>
            <a:r>
              <a:rPr lang="es-MX" sz="1600" b="1" dirty="0" smtClean="0">
                <a:effectLst/>
                <a:latin typeface="Comic Sans MS" pitchFamily="66" charset="0"/>
                <a:ea typeface="Times New Roman"/>
              </a:rPr>
              <a:t> </a:t>
            </a:r>
            <a:endParaRPr lang="es-MX" sz="1600" b="1" dirty="0" smtClean="0">
              <a:latin typeface="Comic Sans MS" pitchFamily="66" charset="0"/>
              <a:cs typeface="Times New Roman"/>
            </a:endParaRPr>
          </a:p>
          <a:p>
            <a:pPr marL="0" indent="0">
              <a:buNone/>
            </a:pPr>
            <a:r>
              <a:rPr lang="es-MX" sz="1600" b="1" dirty="0">
                <a:latin typeface="Comic Sans MS" pitchFamily="66" charset="0"/>
                <a:cs typeface="Times New Roman"/>
              </a:rPr>
              <a:t>F</a:t>
            </a:r>
            <a:r>
              <a:rPr lang="es-MX" sz="1600" b="1" dirty="0" smtClean="0">
                <a:latin typeface="Comic Sans MS" pitchFamily="66" charset="0"/>
                <a:cs typeface="Times New Roman"/>
              </a:rPr>
              <a:t>orma </a:t>
            </a:r>
            <a:r>
              <a:rPr lang="es-MX" sz="1600" dirty="0" smtClean="0">
                <a:effectLst/>
                <a:latin typeface="Comic Sans MS" pitchFamily="66" charset="0"/>
                <a:ea typeface="Times New Roman"/>
              </a:rPr>
              <a:t>Es la imagen que el bailarín describe con su cuerpo; realizándose de formar grupal o individual.</a:t>
            </a:r>
          </a:p>
          <a:p>
            <a:pPr marL="0" indent="0">
              <a:buNone/>
            </a:pPr>
            <a:endParaRPr lang="es-MX" sz="1600" dirty="0" smtClean="0">
              <a:latin typeface="Comic Sans MS" pitchFamily="66" charset="0"/>
              <a:cs typeface="Times New Roman"/>
            </a:endParaRPr>
          </a:p>
          <a:p>
            <a:pPr marL="0" indent="0">
              <a:lnSpc>
                <a:spcPct val="120000"/>
              </a:lnSpc>
              <a:spcAft>
                <a:spcPts val="1000"/>
              </a:spcAft>
              <a:buNone/>
            </a:pPr>
            <a:r>
              <a:rPr lang="es-MX" sz="1600" b="1" dirty="0" smtClean="0">
                <a:latin typeface="Comic Sans MS" pitchFamily="66" charset="0"/>
                <a:cs typeface="Times New Roman"/>
              </a:rPr>
              <a:t>Tiempo</a:t>
            </a:r>
            <a:r>
              <a:rPr lang="es-MX" sz="1600" dirty="0" smtClean="0">
                <a:latin typeface="Comic Sans MS" pitchFamily="66" charset="0"/>
                <a:cs typeface="Times New Roman"/>
              </a:rPr>
              <a:t> </a:t>
            </a:r>
            <a:r>
              <a:rPr lang="es-MX" sz="1600" dirty="0" smtClean="0">
                <a:effectLst/>
                <a:latin typeface="Comic Sans MS" pitchFamily="66" charset="0"/>
                <a:ea typeface="Times New Roman"/>
                <a:cs typeface="Times New Roman"/>
              </a:rPr>
              <a:t>Se marca estableciendo la velocidad, el acento, el pulso y el ritmo. </a:t>
            </a:r>
            <a:endParaRPr lang="es-MX" sz="1600" dirty="0" smtClean="0">
              <a:latin typeface="Comic Sans MS" pitchFamily="66" charset="0"/>
              <a:cs typeface="Times New Roman"/>
            </a:endParaRPr>
          </a:p>
          <a:p>
            <a:pPr marL="0" indent="0">
              <a:lnSpc>
                <a:spcPct val="120000"/>
              </a:lnSpc>
              <a:spcAft>
                <a:spcPts val="1000"/>
              </a:spcAft>
              <a:buNone/>
            </a:pPr>
            <a:r>
              <a:rPr lang="es-MX" sz="1600" dirty="0" smtClean="0">
                <a:latin typeface="Comic Sans MS" pitchFamily="66" charset="0"/>
                <a:cs typeface="Times New Roman"/>
              </a:rPr>
              <a:t>E</a:t>
            </a:r>
            <a:r>
              <a:rPr lang="es-MX" sz="1600" b="1" dirty="0" smtClean="0">
                <a:latin typeface="Comic Sans MS" pitchFamily="66" charset="0"/>
                <a:cs typeface="Times New Roman"/>
              </a:rPr>
              <a:t>spacio</a:t>
            </a:r>
            <a:r>
              <a:rPr lang="es-MX" sz="1600" b="1" dirty="0" smtClean="0">
                <a:effectLst/>
                <a:latin typeface="Comic Sans MS" pitchFamily="66" charset="0"/>
                <a:ea typeface="Times New Roman"/>
                <a:cs typeface="Times New Roman"/>
              </a:rPr>
              <a:t> </a:t>
            </a:r>
            <a:r>
              <a:rPr lang="es-MX" sz="1600" dirty="0" smtClean="0">
                <a:effectLst/>
                <a:latin typeface="Comic Sans MS" pitchFamily="66" charset="0"/>
                <a:ea typeface="Times New Roman"/>
                <a:cs typeface="Times New Roman"/>
              </a:rPr>
              <a:t>El espacio es de los principales elementos de la danza, junto con el cuerpo. Puede clasificarse en personal, parcial, t</a:t>
            </a:r>
            <a:r>
              <a:rPr lang="es-MX" sz="1400" dirty="0" smtClean="0">
                <a:effectLst/>
                <a:latin typeface="Comic Sans MS" pitchFamily="66" charset="0"/>
                <a:ea typeface="Times New Roman"/>
                <a:cs typeface="Times New Roman"/>
              </a:rPr>
              <a:t>otal y social. </a:t>
            </a:r>
            <a:endParaRPr lang="es-BO" sz="1400" dirty="0">
              <a:latin typeface="Comic Sans MS" pitchFamily="66" charset="0"/>
              <a:ea typeface="Calibri"/>
              <a:cs typeface="Times New Roman"/>
            </a:endParaRPr>
          </a:p>
          <a:p>
            <a:endParaRPr lang="es-BO" sz="1600" dirty="0"/>
          </a:p>
        </p:txBody>
      </p:sp>
      <p:sp>
        <p:nvSpPr>
          <p:cNvPr id="4" name="3 Marcador de contenido"/>
          <p:cNvSpPr>
            <a:spLocks noGrp="1"/>
          </p:cNvSpPr>
          <p:nvPr>
            <p:ph sz="quarter" idx="14"/>
          </p:nvPr>
        </p:nvSpPr>
        <p:spPr>
          <a:xfrm>
            <a:off x="4644008" y="1268760"/>
            <a:ext cx="4038600" cy="4713387"/>
          </a:xfrm>
        </p:spPr>
        <p:txBody>
          <a:bodyPr>
            <a:normAutofit lnSpcReduction="10000"/>
          </a:bodyPr>
          <a:lstStyle/>
          <a:p>
            <a:pPr marL="45720" indent="0" algn="ctr">
              <a:lnSpc>
                <a:spcPct val="150000"/>
              </a:lnSpc>
              <a:spcAft>
                <a:spcPts val="1000"/>
              </a:spcAft>
              <a:buNone/>
            </a:pPr>
            <a:r>
              <a:rPr lang="es-MX" sz="1600" b="1" dirty="0" smtClean="0">
                <a:effectLst/>
                <a:latin typeface="Comic Sans MS" pitchFamily="66" charset="0"/>
                <a:ea typeface="Times New Roman"/>
                <a:cs typeface="Times New Roman"/>
              </a:rPr>
              <a:t>Los parámetros del espacio son: </a:t>
            </a:r>
            <a:endParaRPr lang="es-BO" sz="1600" b="1" dirty="0">
              <a:latin typeface="Comic Sans MS" pitchFamily="66" charset="0"/>
              <a:ea typeface="Calibri"/>
              <a:cs typeface="Times New Roman"/>
            </a:endParaRPr>
          </a:p>
          <a:p>
            <a:pPr marL="0" indent="0">
              <a:lnSpc>
                <a:spcPct val="150000"/>
              </a:lnSpc>
              <a:buNone/>
            </a:pPr>
            <a:r>
              <a:rPr lang="es-BO" sz="1600" b="1" dirty="0" smtClean="0">
                <a:latin typeface="Comic Sans MS" pitchFamily="66" charset="0"/>
              </a:rPr>
              <a:t>Dirección </a:t>
            </a:r>
            <a:r>
              <a:rPr lang="es-BO" sz="1600" dirty="0" smtClean="0">
                <a:latin typeface="Comic Sans MS" pitchFamily="66" charset="0"/>
              </a:rPr>
              <a:t>es el punto en el espacio circundante donde se dirigen los segmentos corporales son 6 básicamente.</a:t>
            </a:r>
          </a:p>
          <a:p>
            <a:pPr marL="0" indent="0">
              <a:lnSpc>
                <a:spcPct val="150000"/>
              </a:lnSpc>
              <a:buNone/>
            </a:pPr>
            <a:r>
              <a:rPr lang="es-BO" sz="1600" b="1" dirty="0" smtClean="0">
                <a:latin typeface="Comic Sans MS" pitchFamily="66" charset="0"/>
              </a:rPr>
              <a:t>Dimensiones </a:t>
            </a:r>
            <a:r>
              <a:rPr lang="es-MX" sz="1600" dirty="0">
                <a:latin typeface="Comic Sans MS" pitchFamily="66" charset="0"/>
                <a:ea typeface="Times New Roman"/>
              </a:rPr>
              <a:t>son tres dimensiones: de profundidad (delante-atrás), de ancho (derecho-izquierdo),  de altura (arriba-abajo) </a:t>
            </a:r>
            <a:endParaRPr lang="es-MX" sz="1600" dirty="0" smtClean="0">
              <a:latin typeface="Comic Sans MS" pitchFamily="66" charset="0"/>
              <a:ea typeface="Times New Roman"/>
            </a:endParaRPr>
          </a:p>
          <a:p>
            <a:pPr marL="0" indent="0">
              <a:lnSpc>
                <a:spcPct val="150000"/>
              </a:lnSpc>
              <a:buNone/>
            </a:pPr>
            <a:r>
              <a:rPr lang="es-MX" sz="1600" dirty="0" smtClean="0">
                <a:latin typeface="Comic Sans MS" pitchFamily="66" charset="0"/>
              </a:rPr>
              <a:t>U</a:t>
            </a:r>
            <a:r>
              <a:rPr lang="es-MX" sz="1600" b="1" dirty="0" smtClean="0">
                <a:latin typeface="Comic Sans MS" pitchFamily="66" charset="0"/>
              </a:rPr>
              <a:t>bicación</a:t>
            </a:r>
            <a:r>
              <a:rPr lang="es-MX" sz="1600" dirty="0" smtClean="0">
                <a:latin typeface="Comic Sans MS" pitchFamily="66" charset="0"/>
              </a:rPr>
              <a:t>: abajo (delante), centro, arriba (detrás) o puede designarse por números.</a:t>
            </a:r>
          </a:p>
          <a:p>
            <a:pPr marL="0" indent="0">
              <a:lnSpc>
                <a:spcPct val="150000"/>
              </a:lnSpc>
              <a:buNone/>
            </a:pPr>
            <a:endParaRPr lang="es-MX" sz="1800" dirty="0">
              <a:latin typeface="Times New Roman"/>
            </a:endParaRPr>
          </a:p>
          <a:p>
            <a:pPr marL="0" indent="0">
              <a:buNone/>
            </a:pPr>
            <a:endParaRPr lang="es-BO" sz="1700" dirty="0"/>
          </a:p>
        </p:txBody>
      </p:sp>
    </p:spTree>
    <p:extLst>
      <p:ext uri="{BB962C8B-B14F-4D97-AF65-F5344CB8AC3E}">
        <p14:creationId xmlns:p14="http://schemas.microsoft.com/office/powerpoint/2010/main" val="1930258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57200" y="476673"/>
            <a:ext cx="4040188" cy="3096344"/>
          </a:xfrm>
        </p:spPr>
        <p:txBody>
          <a:bodyPr>
            <a:noAutofit/>
          </a:bodyPr>
          <a:lstStyle/>
          <a:p>
            <a:pPr marL="0" indent="0">
              <a:lnSpc>
                <a:spcPct val="170000"/>
              </a:lnSpc>
              <a:buNone/>
            </a:pPr>
            <a:r>
              <a:rPr lang="es-MX" sz="1600" b="1" dirty="0">
                <a:latin typeface="Comic Sans MS" pitchFamily="66" charset="0"/>
                <a:ea typeface="Times New Roman"/>
              </a:rPr>
              <a:t>Orientación</a:t>
            </a:r>
            <a:r>
              <a:rPr lang="es-MX" sz="1600" dirty="0">
                <a:latin typeface="Comic Sans MS" pitchFamily="66" charset="0"/>
                <a:ea typeface="Times New Roman"/>
              </a:rPr>
              <a:t>. Es el frente hacia donde los bailarines orientan sus cuerpos, guiándose por el frente de sus caderas</a:t>
            </a:r>
            <a:r>
              <a:rPr lang="es-MX" sz="1600" dirty="0" smtClean="0">
                <a:latin typeface="Comic Sans MS" pitchFamily="66" charset="0"/>
                <a:ea typeface="Times New Roman"/>
              </a:rPr>
              <a:t>.</a:t>
            </a:r>
          </a:p>
          <a:p>
            <a:pPr marL="0" indent="0">
              <a:lnSpc>
                <a:spcPct val="170000"/>
              </a:lnSpc>
              <a:buNone/>
            </a:pPr>
            <a:r>
              <a:rPr lang="es-MX" sz="1600" b="1" dirty="0">
                <a:latin typeface="Comic Sans MS" pitchFamily="66" charset="0"/>
                <a:ea typeface="Times New Roman"/>
              </a:rPr>
              <a:t>Trayectoria. </a:t>
            </a:r>
            <a:r>
              <a:rPr lang="es-MX" sz="1600" dirty="0">
                <a:latin typeface="Comic Sans MS" pitchFamily="66" charset="0"/>
                <a:ea typeface="Times New Roman"/>
              </a:rPr>
              <a:t>Se entiende como tales a las líneas descritas por cualquier parte del cuerpo en el </a:t>
            </a:r>
            <a:r>
              <a:rPr lang="es-MX" sz="1600" dirty="0" smtClean="0">
                <a:latin typeface="Comic Sans MS" pitchFamily="66" charset="0"/>
                <a:ea typeface="Times New Roman"/>
              </a:rPr>
              <a:t>escenario</a:t>
            </a:r>
          </a:p>
          <a:p>
            <a:pPr marL="0" indent="0">
              <a:lnSpc>
                <a:spcPct val="170000"/>
              </a:lnSpc>
              <a:buNone/>
            </a:pPr>
            <a:r>
              <a:rPr lang="es-MX" sz="1600" b="1" dirty="0">
                <a:latin typeface="Comic Sans MS" pitchFamily="66" charset="0"/>
                <a:ea typeface="Times New Roman"/>
              </a:rPr>
              <a:t>Niveles Espaciales. </a:t>
            </a:r>
            <a:r>
              <a:rPr lang="es-MX" sz="1600" dirty="0">
                <a:latin typeface="Comic Sans MS" pitchFamily="66" charset="0"/>
                <a:ea typeface="Times New Roman"/>
              </a:rPr>
              <a:t>Ya estudiamos los puntos de ubicación del escenario y las direcciones del cuerpo en él, pero falta explicar los niveles que dividen el área donde el bailarín realiza el movimiento. </a:t>
            </a:r>
            <a:endParaRPr lang="es-BO" sz="1600" dirty="0">
              <a:latin typeface="Comic Sans MS" pitchFamily="66" charset="0"/>
            </a:endParaRPr>
          </a:p>
        </p:txBody>
      </p:sp>
      <p:pic>
        <p:nvPicPr>
          <p:cNvPr id="4098" name="Picture 2" descr="C:\Documents and Settings\USUARIO\Escritorio\DSC_0937.JPG"/>
          <p:cNvPicPr>
            <a:picLocks noGrp="1" noChangeAspect="1" noChangeArrowheads="1"/>
          </p:cNvPicPr>
          <p:nvPr>
            <p:ph sz="quarter" idx="4"/>
          </p:nvPr>
        </p:nvPicPr>
        <p:blipFill>
          <a:blip r:embed="rId3" cstate="print">
            <a:extLst>
              <a:ext uri="{BEBA8EAE-BF5A-486C-A8C5-ECC9F3942E4B}">
                <a14:imgProps xmlns:a14="http://schemas.microsoft.com/office/drawing/2010/main">
                  <a14:imgLayer r:embed="rId4">
                    <a14:imgEffect>
                      <a14:sharpenSoften amount="-250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0" y="692696"/>
            <a:ext cx="4176464" cy="4381865"/>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697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USUARIO\Escritorio\laura.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r="20060"/>
          <a:stretch/>
        </p:blipFill>
        <p:spPr bwMode="auto">
          <a:xfrm>
            <a:off x="179512" y="796586"/>
            <a:ext cx="4751492" cy="440206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716016" y="260648"/>
            <a:ext cx="4014240" cy="369332"/>
          </a:xfrm>
          <a:prstGeom prst="rect">
            <a:avLst/>
          </a:prstGeom>
          <a:noFill/>
        </p:spPr>
        <p:txBody>
          <a:bodyPr wrap="none" rtlCol="0">
            <a:spAutoFit/>
          </a:bodyPr>
          <a:lstStyle/>
          <a:p>
            <a:r>
              <a:rPr lang="es-ES" b="1" dirty="0" smtClean="0">
                <a:latin typeface="Comic Sans MS" pitchFamily="66" charset="0"/>
              </a:rPr>
              <a:t>Elementos del diseño Coreográfico</a:t>
            </a:r>
            <a:endParaRPr lang="es-ES" b="1" dirty="0">
              <a:latin typeface="Comic Sans MS" pitchFamily="66" charset="0"/>
            </a:endParaRPr>
          </a:p>
        </p:txBody>
      </p:sp>
      <p:sp>
        <p:nvSpPr>
          <p:cNvPr id="4" name="3 CuadroTexto"/>
          <p:cNvSpPr txBox="1"/>
          <p:nvPr/>
        </p:nvSpPr>
        <p:spPr>
          <a:xfrm>
            <a:off x="5207078" y="873958"/>
            <a:ext cx="3685402" cy="4247317"/>
          </a:xfrm>
          <a:prstGeom prst="rect">
            <a:avLst/>
          </a:prstGeom>
          <a:noFill/>
        </p:spPr>
        <p:txBody>
          <a:bodyPr wrap="square" rtlCol="0">
            <a:spAutoFit/>
          </a:bodyPr>
          <a:lstStyle/>
          <a:p>
            <a:r>
              <a:rPr lang="es-ES" dirty="0" smtClean="0">
                <a:latin typeface="Comic Sans MS" pitchFamily="66" charset="0"/>
              </a:rPr>
              <a:t>Sirven para entrar o salir del escenario y para concretar ubicaciones o formas.</a:t>
            </a:r>
          </a:p>
          <a:p>
            <a:r>
              <a:rPr lang="es-ES" dirty="0" smtClean="0">
                <a:latin typeface="Comic Sans MS" pitchFamily="66" charset="0"/>
              </a:rPr>
              <a:t>Las líneas con desplazamientos o recorridos. Diagonales, horizontales y verticales.</a:t>
            </a:r>
          </a:p>
          <a:p>
            <a:r>
              <a:rPr lang="es-ES" b="1" dirty="0" smtClean="0">
                <a:latin typeface="Comic Sans MS" pitchFamily="66" charset="0"/>
              </a:rPr>
              <a:t>Formaciones</a:t>
            </a:r>
            <a:r>
              <a:rPr lang="es-ES" dirty="0" smtClean="0">
                <a:latin typeface="Comic Sans MS" pitchFamily="66" charset="0"/>
              </a:rPr>
              <a:t>. El diseño grupal es parte fundamental en la producción coreográfica; el sentido o el efecto que se quiere comunicar.</a:t>
            </a:r>
          </a:p>
          <a:p>
            <a:r>
              <a:rPr lang="es-ES" dirty="0" smtClean="0">
                <a:latin typeface="Comic Sans MS" pitchFamily="66" charset="0"/>
              </a:rPr>
              <a:t>Esta dado en cierta medida por la manera en que se presenten las formaciones y las formas coreográficas.</a:t>
            </a:r>
            <a:endParaRPr lang="es-ES" dirty="0">
              <a:latin typeface="Comic Sans MS" pitchFamily="66" charset="0"/>
            </a:endParaRPr>
          </a:p>
        </p:txBody>
      </p:sp>
    </p:spTree>
    <p:extLst>
      <p:ext uri="{BB962C8B-B14F-4D97-AF65-F5344CB8AC3E}">
        <p14:creationId xmlns:p14="http://schemas.microsoft.com/office/powerpoint/2010/main" val="743036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419872" y="404664"/>
            <a:ext cx="3246402" cy="369332"/>
          </a:xfrm>
          <a:prstGeom prst="rect">
            <a:avLst/>
          </a:prstGeom>
          <a:noFill/>
        </p:spPr>
        <p:txBody>
          <a:bodyPr wrap="none" rtlCol="0">
            <a:spAutoFit/>
          </a:bodyPr>
          <a:lstStyle/>
          <a:p>
            <a:r>
              <a:rPr lang="es-ES" b="1" dirty="0" smtClean="0">
                <a:latin typeface="Comic Sans MS" pitchFamily="66" charset="0"/>
              </a:rPr>
              <a:t>DESARROLLO SENSORIAL</a:t>
            </a:r>
            <a:endParaRPr lang="es-ES" b="1" dirty="0">
              <a:latin typeface="Comic Sans MS" pitchFamily="66" charset="0"/>
            </a:endParaRPr>
          </a:p>
        </p:txBody>
      </p:sp>
      <p:sp>
        <p:nvSpPr>
          <p:cNvPr id="4" name="3 CuadroTexto"/>
          <p:cNvSpPr txBox="1"/>
          <p:nvPr/>
        </p:nvSpPr>
        <p:spPr>
          <a:xfrm>
            <a:off x="661798" y="951521"/>
            <a:ext cx="7222569" cy="3693319"/>
          </a:xfrm>
          <a:prstGeom prst="rect">
            <a:avLst/>
          </a:prstGeom>
          <a:noFill/>
        </p:spPr>
        <p:txBody>
          <a:bodyPr wrap="square" rtlCol="0">
            <a:spAutoFit/>
          </a:bodyPr>
          <a:lstStyle/>
          <a:p>
            <a:r>
              <a:rPr lang="es-ES" dirty="0">
                <a:latin typeface="Comic Sans MS" pitchFamily="66" charset="0"/>
              </a:rPr>
              <a:t>El desarrollo sensorial es un proceso muy importante dentro de la vida de cada persona, aporta de manera positiva en el aprendizaje del ser humano. Dentro de este, se encuentra la sensación, que es la encargada de recibir la información del exterior a través de nuestros sentidos</a:t>
            </a:r>
            <a:r>
              <a:rPr lang="es-ES" dirty="0" smtClean="0">
                <a:latin typeface="Comic Sans MS" pitchFamily="66" charset="0"/>
              </a:rPr>
              <a:t>; también </a:t>
            </a:r>
            <a:r>
              <a:rPr lang="es-ES" dirty="0">
                <a:latin typeface="Comic Sans MS" pitchFamily="66" charset="0"/>
              </a:rPr>
              <a:t>tenemos a la percepción, </a:t>
            </a:r>
            <a:r>
              <a:rPr lang="es-ES" dirty="0" smtClean="0">
                <a:latin typeface="Comic Sans MS" pitchFamily="66" charset="0"/>
              </a:rPr>
              <a:t>que cumple </a:t>
            </a:r>
            <a:r>
              <a:rPr lang="es-ES" dirty="0">
                <a:latin typeface="Comic Sans MS" pitchFamily="66" charset="0"/>
              </a:rPr>
              <a:t>un papel muy importante ya que procesa la información en el cerebro para poder ser transmitida</a:t>
            </a:r>
            <a:r>
              <a:rPr lang="es-ES" dirty="0" smtClean="0">
                <a:latin typeface="Comic Sans MS" pitchFamily="66" charset="0"/>
              </a:rPr>
              <a:t>.</a:t>
            </a:r>
          </a:p>
          <a:p>
            <a:endParaRPr lang="es-ES" dirty="0" smtClean="0">
              <a:latin typeface="Comic Sans MS" pitchFamily="66" charset="0"/>
            </a:endParaRPr>
          </a:p>
          <a:p>
            <a:r>
              <a:rPr lang="es-ES" dirty="0">
                <a:latin typeface="Comic Sans MS" pitchFamily="66" charset="0"/>
              </a:rPr>
              <a:t>E</a:t>
            </a:r>
            <a:r>
              <a:rPr lang="es-ES" dirty="0" smtClean="0">
                <a:latin typeface="Comic Sans MS" pitchFamily="66" charset="0"/>
              </a:rPr>
              <a:t>l </a:t>
            </a:r>
            <a:r>
              <a:rPr lang="es-ES" dirty="0">
                <a:latin typeface="Comic Sans MS" pitchFamily="66" charset="0"/>
              </a:rPr>
              <a:t>desarrollo sensorial es fundamental en el aprendizaje. Existen varias concepciones sobre este. Hemos tomado la teoría de </a:t>
            </a:r>
            <a:r>
              <a:rPr lang="es-ES" dirty="0" smtClean="0">
                <a:latin typeface="Comic Sans MS" pitchFamily="66" charset="0"/>
              </a:rPr>
              <a:t>Piaget  donde menciona, que su objeto de estudio  se centra en la adquisición de destrezas y habilidades en el razonamiento y la adquisición de conceptos.</a:t>
            </a:r>
            <a:endParaRPr lang="es-ES" dirty="0">
              <a:latin typeface="Comic Sans MS" pitchFamily="66"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621474"/>
            <a:ext cx="2163822" cy="1823095"/>
          </a:xfrm>
          <a:prstGeom prst="rect">
            <a:avLst/>
          </a:prstGeom>
          <a:solidFill>
            <a:srgbClr val="C00000"/>
          </a:solidFill>
          <a:ln w="9525">
            <a:solidFill>
              <a:srgbClr val="C00000"/>
            </a:solidFill>
            <a:miter lim="800000"/>
            <a:headEnd/>
            <a:tailEnd/>
          </a:ln>
          <a:effectLst/>
        </p:spPr>
      </p:pic>
    </p:spTree>
    <p:extLst>
      <p:ext uri="{BB962C8B-B14F-4D97-AF65-F5344CB8AC3E}">
        <p14:creationId xmlns:p14="http://schemas.microsoft.com/office/powerpoint/2010/main" val="2497607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260648"/>
            <a:ext cx="5966666" cy="680288"/>
          </a:xfrm>
        </p:spPr>
        <p:txBody>
          <a:bodyPr/>
          <a:lstStyle/>
          <a:p>
            <a:pPr marL="0" indent="0">
              <a:buNone/>
            </a:pPr>
            <a:r>
              <a:rPr lang="es-ES" sz="2400" dirty="0">
                <a:latin typeface="Comic Sans MS" pitchFamily="66" charset="0"/>
              </a:rPr>
              <a:t>Funciones de la </a:t>
            </a:r>
            <a:r>
              <a:rPr lang="es-ES" sz="2400" dirty="0" err="1">
                <a:latin typeface="Comic Sans MS" pitchFamily="66" charset="0"/>
              </a:rPr>
              <a:t>Sensopercepción</a:t>
            </a:r>
            <a:endParaRPr lang="es-ES" sz="2400" dirty="0">
              <a:latin typeface="Comic Sans MS" pitchFamily="66" charset="0"/>
            </a:endParaRPr>
          </a:p>
        </p:txBody>
      </p:sp>
      <p:sp>
        <p:nvSpPr>
          <p:cNvPr id="3" name="2 Marcador de texto"/>
          <p:cNvSpPr>
            <a:spLocks noGrp="1"/>
          </p:cNvSpPr>
          <p:nvPr>
            <p:ph type="body" idx="1"/>
          </p:nvPr>
        </p:nvSpPr>
        <p:spPr>
          <a:xfrm>
            <a:off x="2339752" y="1196752"/>
            <a:ext cx="5970494" cy="2880320"/>
          </a:xfrm>
        </p:spPr>
        <p:txBody>
          <a:bodyPr>
            <a:normAutofit/>
          </a:bodyPr>
          <a:lstStyle/>
          <a:p>
            <a:r>
              <a:rPr lang="es-ES" dirty="0">
                <a:latin typeface="Comic Sans MS" pitchFamily="66" charset="0"/>
              </a:rPr>
              <a:t>Se puede definir a la </a:t>
            </a:r>
            <a:r>
              <a:rPr lang="es-ES" dirty="0" err="1" smtClean="0">
                <a:latin typeface="Comic Sans MS" pitchFamily="66" charset="0"/>
              </a:rPr>
              <a:t>sensopercepción</a:t>
            </a:r>
            <a:r>
              <a:rPr lang="es-ES" dirty="0" smtClean="0">
                <a:latin typeface="Comic Sans MS" pitchFamily="66" charset="0"/>
              </a:rPr>
              <a:t> como </a:t>
            </a:r>
            <a:r>
              <a:rPr lang="es-ES" dirty="0">
                <a:latin typeface="Comic Sans MS" pitchFamily="66" charset="0"/>
              </a:rPr>
              <a:t>un “proceso por el cual un estímulo se transforma en una modalidad de conducción eléctrica o química, se transmite en forma codificada a áreas específicas del Sistema Nervioso Central(SNC) que reciben la señal, la traducen, procesan y seleccionan una respuesta que retorna decodificada a nivel cognitivo, visceral, emocional o motor” (Bayona, 2006, p.111</a:t>
            </a:r>
            <a:r>
              <a:rPr lang="es-ES" dirty="0"/>
              <a: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77072"/>
            <a:ext cx="4242048" cy="227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898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3212976"/>
            <a:ext cx="7112335" cy="2158176"/>
          </a:xfrm>
        </p:spPr>
        <p:txBody>
          <a:bodyPr/>
          <a:lstStyle/>
          <a:p>
            <a:pPr marL="0" indent="0" algn="just">
              <a:buNone/>
            </a:pPr>
            <a:r>
              <a:rPr lang="es-ES" sz="2000" dirty="0">
                <a:ln w="18415" cmpd="sng">
                  <a:solidFill>
                    <a:srgbClr val="FFFFFF"/>
                  </a:solidFill>
                  <a:prstDash val="solid"/>
                </a:ln>
                <a:solidFill>
                  <a:schemeClr val="tx1"/>
                </a:solidFill>
                <a:effectLst/>
                <a:latin typeface="Comic Sans MS" pitchFamily="66" charset="0"/>
              </a:rPr>
              <a:t>Es necesario tomar en cuenta que “en toda sensación hay un componente físico (el estímulo) un componente fisiológico (receptor, órgano sensible y neurona) y un componente psicológico (toma de conciencia del hecho). Se producen a través de los sentidos (vista, oído, olfato, gusto y tacto) y son el punto de partida del conocimiento. La mente, los compara y asocia con experiencias sensoriales pasadas, los interpreta, les da un significado y se convierten en una </a:t>
            </a:r>
            <a:r>
              <a:rPr lang="es-ES" sz="2000" dirty="0" smtClean="0">
                <a:ln w="18415" cmpd="sng">
                  <a:solidFill>
                    <a:srgbClr val="FFFFFF"/>
                  </a:solidFill>
                  <a:prstDash val="solid"/>
                </a:ln>
                <a:solidFill>
                  <a:schemeClr val="tx1"/>
                </a:solidFill>
                <a:effectLst/>
                <a:latin typeface="Comic Sans MS" pitchFamily="66" charset="0"/>
              </a:rPr>
              <a:t>percepción que puede llegar a generan cinética corporal.”</a:t>
            </a:r>
            <a:endParaRPr lang="es-ES" sz="2000" dirty="0">
              <a:ln w="18415" cmpd="sng">
                <a:solidFill>
                  <a:srgbClr val="FFFFFF"/>
                </a:solidFill>
                <a:prstDash val="solid"/>
              </a:ln>
              <a:solidFill>
                <a:schemeClr val="tx1"/>
              </a:solidFill>
              <a:effectLst/>
              <a:latin typeface="Comic Sans MS"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696744" cy="27456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495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1143000" y="731520"/>
            <a:ext cx="6400800" cy="2049408"/>
          </a:xfrm>
        </p:spPr>
        <p:txBody>
          <a:bodyPr>
            <a:normAutofit/>
          </a:bodyPr>
          <a:lstStyle/>
          <a:p>
            <a:pPr marL="45720" indent="0">
              <a:buNone/>
            </a:pPr>
            <a:r>
              <a:rPr lang="es-ES" sz="2400" dirty="0" smtClean="0">
                <a:latin typeface="Comic Sans MS" pitchFamily="66" charset="0"/>
              </a:rPr>
              <a:t>El estimular el desarrollo  de los sentidos para crear cinética con el cuerpo nos llevara a mejorar la comunicación corporal y permitirá la adquisición de un mejor lenguaje estético.</a:t>
            </a:r>
            <a:endParaRPr lang="es-ES" sz="2400" dirty="0">
              <a:latin typeface="Comic Sans MS" pitchFamily="66"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979712" y="2852936"/>
            <a:ext cx="5210944" cy="3473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112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417</TotalTime>
  <Words>760</Words>
  <Application>Microsoft Office PowerPoint</Application>
  <PresentationFormat>Presentación en pantalla (4:3)</PresentationFormat>
  <Paragraphs>44</Paragraphs>
  <Slides>12</Slides>
  <Notes>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Transmisión de listas</vt:lpstr>
      <vt:lpstr>LOS 5 SENTIDOS Y LA CREACIÓN COREOGRÁFICA EXPOSITORA:: LIC. JAIMES ANDREA MELISSA</vt:lpstr>
      <vt:lpstr>COMPOSICIÓN COREOGRÁFICA</vt:lpstr>
      <vt:lpstr> Algunas de las formas más comunes de abordar el desarrollo de la coreografía son:  </vt:lpstr>
      <vt:lpstr>Presentación de PowerPoint</vt:lpstr>
      <vt:lpstr>Presentación de PowerPoint</vt:lpstr>
      <vt:lpstr>Presentación de PowerPoint</vt:lpstr>
      <vt:lpstr>Funciones de la Sensopercepción</vt:lpstr>
      <vt:lpstr>Es necesario tomar en cuenta que “en toda sensación hay un componente físico (el estímulo) un componente fisiológico (receptor, órgano sensible y neurona) y un componente psicológico (toma de conciencia del hecho). Se producen a través de los sentidos (vista, oído, olfato, gusto y tacto) y son el punto de partida del conocimiento. La mente, los compara y asocia con experiencias sensoriales pasadas, los interpreta, les da un significado y se convierten en una percepción que puede llegar a generan cinética corporal.”</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5 SENTIDOS Y LA CREACION COREOGRAFICA</dc:title>
  <dc:creator>Usuario</dc:creator>
  <cp:lastModifiedBy>Usuario</cp:lastModifiedBy>
  <cp:revision>30</cp:revision>
  <dcterms:created xsi:type="dcterms:W3CDTF">2016-07-07T00:03:59Z</dcterms:created>
  <dcterms:modified xsi:type="dcterms:W3CDTF">2016-07-08T07:27:38Z</dcterms:modified>
</cp:coreProperties>
</file>