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70" r:id="rId4"/>
    <p:sldId id="271" r:id="rId5"/>
    <p:sldId id="273" r:id="rId6"/>
    <p:sldId id="257" r:id="rId7"/>
    <p:sldId id="272" r:id="rId8"/>
    <p:sldId id="262" r:id="rId9"/>
    <p:sldId id="274" r:id="rId10"/>
    <p:sldId id="275" r:id="rId11"/>
    <p:sldId id="276" r:id="rId12"/>
    <p:sldId id="258" r:id="rId13"/>
    <p:sldId id="277" r:id="rId14"/>
    <p:sldId id="259" r:id="rId15"/>
    <p:sldId id="260" r:id="rId16"/>
    <p:sldId id="263" r:id="rId17"/>
    <p:sldId id="264" r:id="rId18"/>
    <p:sldId id="265" r:id="rId19"/>
    <p:sldId id="266" r:id="rId20"/>
    <p:sldId id="267" r:id="rId21"/>
    <p:sldId id="268" r:id="rId22"/>
    <p:sldId id="278" r:id="rId23"/>
    <p:sldId id="280" r:id="rId24"/>
    <p:sldId id="281" r:id="rId25"/>
    <p:sldId id="279" r:id="rId26"/>
    <p:sldId id="282" r:id="rId27"/>
    <p:sldId id="283" r:id="rId28"/>
    <p:sldId id="284" r:id="rId29"/>
    <p:sldId id="286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hyperlink" Target="https://www.criarconsentidocomun.com/el-apego-con-nuestros-hijos-influira-en-sus-relaciones-afectivas-adultas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iarconsentidocomun.com/curso/limites-con-respeto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iarconsentidocomun.com/5-heridas-emocionales-de-la-infanci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1048295"/>
            <a:ext cx="8998207" cy="503899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92546" y="345098"/>
            <a:ext cx="7562244" cy="2541431"/>
          </a:xfrm>
        </p:spPr>
        <p:txBody>
          <a:bodyPr/>
          <a:lstStyle/>
          <a:p>
            <a:r>
              <a:rPr lang="es-ES" b="1" dirty="0" smtClean="0">
                <a:solidFill>
                  <a:srgbClr val="C00000"/>
                </a:solidFill>
              </a:rPr>
              <a:t>PADRES TÓXICOS</a:t>
            </a:r>
            <a:r>
              <a:rPr lang="es-ES" dirty="0" smtClean="0">
                <a:solidFill>
                  <a:srgbClr val="C00000"/>
                </a:solidFill>
              </a:rPr>
              <a:t/>
            </a:r>
            <a:br>
              <a:rPr lang="es-ES" dirty="0" smtClean="0">
                <a:solidFill>
                  <a:srgbClr val="C00000"/>
                </a:solidFill>
              </a:rPr>
            </a:br>
            <a:r>
              <a:rPr lang="es-ES" sz="1600" dirty="0" smtClean="0">
                <a:solidFill>
                  <a:srgbClr val="C00000"/>
                </a:solidFill>
              </a:rPr>
              <a:t>LEGADO DISFUNCIONAL DE UNA INFANCIA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40740" y="5203250"/>
            <a:ext cx="8637072" cy="977621"/>
          </a:xfrm>
        </p:spPr>
        <p:txBody>
          <a:bodyPr>
            <a:normAutofit/>
          </a:bodyPr>
          <a:lstStyle/>
          <a:p>
            <a:pPr algn="r"/>
            <a:r>
              <a:rPr lang="es-ES" sz="2400" b="1" i="1" dirty="0" smtClean="0">
                <a:solidFill>
                  <a:srgbClr val="C00000"/>
                </a:solidFill>
              </a:rPr>
              <a:t>Ana belén lima ventura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12" y="3205864"/>
            <a:ext cx="2454665" cy="34677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314" y="145028"/>
            <a:ext cx="1883664" cy="63398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8" y="0"/>
            <a:ext cx="1774090" cy="186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06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007" y="1819789"/>
            <a:ext cx="9603275" cy="3450613"/>
          </a:xfrm>
        </p:spPr>
        <p:txBody>
          <a:bodyPr>
            <a:normAutofit/>
          </a:bodyPr>
          <a:lstStyle/>
          <a:p>
            <a:r>
              <a:rPr lang="es-ES" dirty="0" smtClean="0"/>
              <a:t>   Los hijos de padres tóxicos crecen y repiten estos patrones que aparecen en su infancia, buscan desesperadamente ser amados y brindar amor, pero lo hace de la misma manera que fue  herido: lastimándose a si mismo y a los demás.</a:t>
            </a:r>
          </a:p>
          <a:p>
            <a:r>
              <a:rPr lang="es-ES" dirty="0"/>
              <a:t>A esto se refería a Freud con la </a:t>
            </a:r>
            <a:r>
              <a:rPr lang="es-ES" dirty="0" smtClean="0"/>
              <a:t>frase “</a:t>
            </a:r>
            <a:r>
              <a:rPr lang="es-ES" i="1" dirty="0" smtClean="0"/>
              <a:t>infancia </a:t>
            </a:r>
            <a:r>
              <a:rPr lang="es-ES" i="1" dirty="0"/>
              <a:t>es </a:t>
            </a:r>
            <a:r>
              <a:rPr lang="es-ES" i="1" dirty="0" smtClean="0"/>
              <a:t>destino” </a:t>
            </a:r>
            <a:r>
              <a:rPr lang="es-ES" dirty="0" smtClean="0"/>
              <a:t>pues de nuestras</a:t>
            </a:r>
            <a:r>
              <a:rPr lang="es-ES" dirty="0"/>
              <a:t> </a:t>
            </a:r>
            <a:r>
              <a:rPr lang="es-ES" dirty="0" smtClean="0"/>
              <a:t>primeras relaciones interpersonales</a:t>
            </a:r>
            <a:r>
              <a:rPr lang="es-ES" dirty="0"/>
              <a:t> </a:t>
            </a:r>
            <a:r>
              <a:rPr lang="es-ES" dirty="0" smtClean="0"/>
              <a:t>dependerán la manera en que</a:t>
            </a:r>
            <a:r>
              <a:rPr lang="es-ES" dirty="0"/>
              <a:t> </a:t>
            </a:r>
            <a:r>
              <a:rPr lang="es-ES" dirty="0" smtClean="0"/>
              <a:t>nos relacionemos con el </a:t>
            </a:r>
            <a:r>
              <a:rPr lang="es-ES" dirty="0"/>
              <a:t>mundo. </a:t>
            </a:r>
            <a:r>
              <a:rPr lang="es-ES" dirty="0" smtClean="0"/>
              <a:t> A </a:t>
            </a:r>
            <a:r>
              <a:rPr lang="es-ES" dirty="0"/>
              <a:t>partir de estas relaciones creamos creencias sobre nosotros </a:t>
            </a:r>
            <a:r>
              <a:rPr lang="es-ES" dirty="0" smtClean="0"/>
              <a:t>mismos y </a:t>
            </a:r>
            <a:r>
              <a:rPr lang="es-ES" dirty="0"/>
              <a:t>el mundo que </a:t>
            </a:r>
            <a:r>
              <a:rPr lang="es-ES" dirty="0" smtClean="0"/>
              <a:t>nos acompañarán </a:t>
            </a:r>
            <a:r>
              <a:rPr lang="es-ES" dirty="0"/>
              <a:t>toda </a:t>
            </a:r>
            <a:r>
              <a:rPr lang="es-ES" dirty="0" smtClean="0"/>
              <a:t>la vida</a:t>
            </a:r>
            <a:r>
              <a:rPr lang="es-ES" dirty="0"/>
              <a:t>.</a:t>
            </a:r>
          </a:p>
          <a:p>
            <a:endParaRPr lang="en-U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195" y="4370289"/>
            <a:ext cx="2543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9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6185" y="1853754"/>
            <a:ext cx="9603275" cy="3450613"/>
          </a:xfrm>
        </p:spPr>
        <p:txBody>
          <a:bodyPr/>
          <a:lstStyle/>
          <a:p>
            <a:r>
              <a:rPr lang="es-ES" dirty="0"/>
              <a:t>Un padre toxico es el origen de una familia disfuncional, en la cual las reglas </a:t>
            </a:r>
            <a:r>
              <a:rPr lang="es-ES" dirty="0" smtClean="0"/>
              <a:t>son a </a:t>
            </a:r>
            <a:r>
              <a:rPr lang="es-ES" dirty="0"/>
              <a:t>partir de los caprichos irracionales de los padres. Las reglas son rígidas </a:t>
            </a:r>
            <a:r>
              <a:rPr lang="es-ES" dirty="0" smtClean="0"/>
              <a:t>y se </a:t>
            </a:r>
            <a:r>
              <a:rPr lang="es-ES" dirty="0"/>
              <a:t>evita que sus miembros expresen sus sentimientos. En una familia disfuncional </a:t>
            </a:r>
            <a:r>
              <a:rPr lang="es-ES" dirty="0" smtClean="0"/>
              <a:t>no se </a:t>
            </a:r>
            <a:r>
              <a:rPr lang="es-ES" dirty="0"/>
              <a:t>permite la individualidad de la personalidad, las reglas rígidas no revelan </a:t>
            </a:r>
            <a:r>
              <a:rPr lang="es-ES" dirty="0" smtClean="0"/>
              <a:t>la expresión </a:t>
            </a:r>
            <a:r>
              <a:rPr lang="es-ES" dirty="0"/>
              <a:t>afectiva ni la expresión de las propias necesidades. En una </a:t>
            </a:r>
            <a:r>
              <a:rPr lang="es-ES" dirty="0" smtClean="0"/>
              <a:t>familia disfuncional </a:t>
            </a:r>
            <a:r>
              <a:rPr lang="es-ES" dirty="0"/>
              <a:t>el conflicto se percibe como reto a la autoridad y como riesgo </a:t>
            </a:r>
            <a:r>
              <a:rPr lang="es-ES" dirty="0" smtClean="0"/>
              <a:t>de desestabilización </a:t>
            </a:r>
            <a:r>
              <a:rPr lang="es-ES" dirty="0"/>
              <a:t>del </a:t>
            </a:r>
            <a:r>
              <a:rPr lang="es-ES" dirty="0" smtClean="0"/>
              <a:t>sistema por lo </a:t>
            </a:r>
            <a:r>
              <a:rPr lang="es-ES" dirty="0"/>
              <a:t>que se evita o se reprime.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794" y="4245155"/>
            <a:ext cx="4156165" cy="226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920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8091" y="804519"/>
            <a:ext cx="9996763" cy="1049235"/>
          </a:xfrm>
        </p:spPr>
        <p:txBody>
          <a:bodyPr>
            <a:normAutofit fontScale="90000"/>
          </a:bodyPr>
          <a:lstStyle/>
          <a:p>
            <a:r>
              <a:rPr lang="es-ES" dirty="0"/>
              <a:t>Los padres tóxicos crean familias disfuncionales que se definen por </a:t>
            </a:r>
            <a:r>
              <a:rPr lang="es-ES" dirty="0" smtClean="0"/>
              <a:t>cuatro características: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0688" y="1702223"/>
            <a:ext cx="9603275" cy="3450613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b="1" dirty="0"/>
              <a:t>Amalgamiento de la </a:t>
            </a:r>
            <a:r>
              <a:rPr lang="es-ES" b="1" dirty="0" smtClean="0"/>
              <a:t>familia: </a:t>
            </a:r>
          </a:p>
          <a:p>
            <a:pPr marL="0" indent="0">
              <a:buNone/>
            </a:pPr>
            <a:r>
              <a:rPr lang="es-ES" dirty="0" smtClean="0"/>
              <a:t>Esta </a:t>
            </a:r>
            <a:r>
              <a:rPr lang="es-ES" dirty="0"/>
              <a:t>característica es contraria a la individualidad. Una familia amalgamada </a:t>
            </a:r>
            <a:r>
              <a:rPr lang="es-ES" dirty="0" smtClean="0"/>
              <a:t>es una </a:t>
            </a:r>
            <a:r>
              <a:rPr lang="es-ES" dirty="0"/>
              <a:t>familia en donde no existe respeto al individuo y los padres pueden </a:t>
            </a:r>
            <a:r>
              <a:rPr lang="es-ES" dirty="0" smtClean="0"/>
              <a:t>meterse en </a:t>
            </a:r>
            <a:r>
              <a:rPr lang="es-ES" dirty="0"/>
              <a:t>la vida de los hijos, decidiéndolo todo. Es exactamente lo contrario </a:t>
            </a:r>
            <a:r>
              <a:rPr lang="es-ES" dirty="0" smtClean="0"/>
              <a:t>de “</a:t>
            </a:r>
            <a:r>
              <a:rPr lang="es-ES" dirty="0"/>
              <a:t>confiar y dejar vivir en plenitud”. Este patrón de conducta disfuncional </a:t>
            </a:r>
            <a:r>
              <a:rPr lang="es-ES" dirty="0" smtClean="0"/>
              <a:t>impide la </a:t>
            </a:r>
            <a:r>
              <a:rPr lang="es-ES" dirty="0"/>
              <a:t>formación de una personalidad sana, ya que inhibe el espacio vital físico, </a:t>
            </a:r>
            <a:r>
              <a:rPr lang="es-ES" dirty="0" smtClean="0"/>
              <a:t>psicológico</a:t>
            </a:r>
            <a:r>
              <a:rPr lang="es-ES" dirty="0"/>
              <a:t> y espiritual de una persona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120" y="4462510"/>
            <a:ext cx="2769734" cy="211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982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Rigidez</a:t>
            </a:r>
          </a:p>
          <a:p>
            <a:pPr marL="0" indent="0">
              <a:buNone/>
            </a:pPr>
            <a:r>
              <a:rPr lang="es-ES" dirty="0"/>
              <a:t>Consiste en el establecimiento de reglas que no se pueden </a:t>
            </a:r>
            <a:r>
              <a:rPr lang="es-ES" dirty="0" smtClean="0"/>
              <a:t>ofrecer cambio </a:t>
            </a:r>
            <a:r>
              <a:rPr lang="es-ES" dirty="0"/>
              <a:t>y que se fortalece de forma arbitraria para todos los miembros de </a:t>
            </a:r>
            <a:r>
              <a:rPr lang="es-ES" dirty="0" smtClean="0"/>
              <a:t>la familia. </a:t>
            </a:r>
            <a:r>
              <a:rPr lang="es-ES" dirty="0"/>
              <a:t>Algunas de las consecuencias de la rigidez son la </a:t>
            </a:r>
            <a:r>
              <a:rPr lang="es-ES" dirty="0" smtClean="0"/>
              <a:t>rebeldía </a:t>
            </a:r>
            <a:r>
              <a:rPr lang="es-ES" dirty="0"/>
              <a:t>contra todo </a:t>
            </a:r>
            <a:r>
              <a:rPr lang="es-ES" dirty="0" smtClean="0"/>
              <a:t>y contra </a:t>
            </a:r>
            <a:r>
              <a:rPr lang="es-ES" dirty="0"/>
              <a:t>todos, la frustración, el resentimiento y la incapacidad de elaborar </a:t>
            </a:r>
            <a:r>
              <a:rPr lang="es-ES" dirty="0" smtClean="0"/>
              <a:t>un criterio elástico de </a:t>
            </a:r>
            <a:r>
              <a:rPr lang="es-ES" dirty="0"/>
              <a:t>acuerdo con las </a:t>
            </a:r>
            <a:r>
              <a:rPr lang="es-ES" dirty="0" smtClean="0"/>
              <a:t>circunstancias</a:t>
            </a:r>
            <a:endParaRPr lang="es-E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792" y="4235632"/>
            <a:ext cx="3849733" cy="215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398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6448" y="1284212"/>
            <a:ext cx="9603275" cy="3450613"/>
          </a:xfrm>
        </p:spPr>
        <p:txBody>
          <a:bodyPr>
            <a:normAutofit/>
          </a:bodyPr>
          <a:lstStyle/>
          <a:p>
            <a:r>
              <a:rPr lang="es-ES" b="1" dirty="0" smtClean="0"/>
              <a:t>Sobreprotección: </a:t>
            </a:r>
          </a:p>
          <a:p>
            <a:pPr marL="0" indent="0">
              <a:buNone/>
            </a:pPr>
            <a:r>
              <a:rPr lang="es-ES" dirty="0" smtClean="0"/>
              <a:t>Consiste </a:t>
            </a:r>
            <a:r>
              <a:rPr lang="es-ES" dirty="0"/>
              <a:t>en generar dependencia y terminar por lisiar emocionalmente a una persona. La sobreprotección es la equívoca actitud de pretender </a:t>
            </a:r>
            <a:r>
              <a:rPr lang="es-ES" dirty="0" smtClean="0"/>
              <a:t>resolver </a:t>
            </a:r>
            <a:r>
              <a:rPr lang="es-ES" dirty="0"/>
              <a:t>todos los </a:t>
            </a:r>
            <a:r>
              <a:rPr lang="es-ES" dirty="0" smtClean="0"/>
              <a:t>problema </a:t>
            </a:r>
            <a:r>
              <a:rPr lang="es-ES" dirty="0"/>
              <a:t>del </a:t>
            </a:r>
            <a:r>
              <a:rPr lang="es-ES" dirty="0" smtClean="0"/>
              <a:t>sistema</a:t>
            </a:r>
            <a:r>
              <a:rPr lang="es-ES" dirty="0"/>
              <a:t> </a:t>
            </a:r>
            <a:r>
              <a:rPr lang="es-ES" dirty="0" smtClean="0"/>
              <a:t>familiar</a:t>
            </a:r>
            <a:endParaRPr lang="es-E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332" y="3009518"/>
            <a:ext cx="4527505" cy="302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62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4379" y="892326"/>
            <a:ext cx="9603275" cy="3450613"/>
          </a:xfrm>
        </p:spPr>
        <p:txBody>
          <a:bodyPr/>
          <a:lstStyle/>
          <a:p>
            <a:r>
              <a:rPr lang="es-ES" b="1" dirty="0"/>
              <a:t>Evasión del conflicto: </a:t>
            </a:r>
            <a:endParaRPr lang="es-ES" b="1" dirty="0" smtClean="0"/>
          </a:p>
          <a:p>
            <a:pPr marL="0" indent="0">
              <a:buNone/>
            </a:pPr>
            <a:r>
              <a:rPr lang="es-ES" dirty="0" smtClean="0"/>
              <a:t>Es </a:t>
            </a:r>
            <a:r>
              <a:rPr lang="es-ES" dirty="0"/>
              <a:t>la mas importante, ya que esta </a:t>
            </a:r>
            <a:r>
              <a:rPr lang="es-ES" dirty="0" smtClean="0"/>
              <a:t>característica </a:t>
            </a:r>
            <a:r>
              <a:rPr lang="es-ES" dirty="0"/>
              <a:t>es la </a:t>
            </a:r>
            <a:r>
              <a:rPr lang="es-ES" dirty="0" smtClean="0"/>
              <a:t>mas dañina</a:t>
            </a:r>
            <a:r>
              <a:rPr lang="es-ES" dirty="0"/>
              <a:t>, al grado que, aun </a:t>
            </a:r>
            <a:r>
              <a:rPr lang="es-ES" dirty="0" smtClean="0"/>
              <a:t>existiendo las otras características, sí la familia pudiera hablar </a:t>
            </a:r>
            <a:r>
              <a:rPr lang="es-ES" dirty="0"/>
              <a:t>de lo que siente, discutir su problema y tener </a:t>
            </a:r>
            <a:r>
              <a:rPr lang="es-ES" dirty="0" smtClean="0"/>
              <a:t>comunicación emocional sin restricciones verbales</a:t>
            </a:r>
            <a:r>
              <a:rPr lang="es-ES" dirty="0"/>
              <a:t>, esta </a:t>
            </a:r>
            <a:r>
              <a:rPr lang="es-ES" dirty="0" smtClean="0"/>
              <a:t>familia podría relacionarse de manera sana. Una </a:t>
            </a:r>
            <a:r>
              <a:rPr lang="es-ES" dirty="0"/>
              <a:t>familia que evita el conflicto, donde no existen enfrentamientos y no </a:t>
            </a:r>
            <a:r>
              <a:rPr lang="es-ES" dirty="0" smtClean="0"/>
              <a:t>se habla de las situaciones dolorosas ni</a:t>
            </a:r>
            <a:r>
              <a:rPr lang="es-ES" dirty="0"/>
              <a:t> </a:t>
            </a:r>
            <a:r>
              <a:rPr lang="es-ES" dirty="0" smtClean="0"/>
              <a:t>se ventilan los problemas</a:t>
            </a:r>
            <a:r>
              <a:rPr lang="es-ES" dirty="0"/>
              <a:t> como </a:t>
            </a:r>
            <a:r>
              <a:rPr lang="es-ES" dirty="0" smtClean="0"/>
              <a:t>reales generan</a:t>
            </a:r>
            <a:r>
              <a:rPr lang="es-ES" dirty="0"/>
              <a:t> </a:t>
            </a:r>
            <a:r>
              <a:rPr lang="es-ES" dirty="0" smtClean="0"/>
              <a:t>una carga </a:t>
            </a:r>
            <a:r>
              <a:rPr lang="es-ES" dirty="0"/>
              <a:t>emocional que se convierte en una bomba de tiempo, que termina por explotaren </a:t>
            </a:r>
            <a:r>
              <a:rPr lang="es-ES" dirty="0" smtClean="0"/>
              <a:t>el momento menos esperado.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926" y="4226650"/>
            <a:ext cx="2803208" cy="186540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77" y="4342939"/>
            <a:ext cx="2157549" cy="117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553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CARACTERISTICAS MAS COMUNES DE LOS PADRES TÓXICOS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1.- Manipulación emocional: </a:t>
            </a:r>
            <a:r>
              <a:rPr lang="es-ES" dirty="0" smtClean="0"/>
              <a:t>Los padres tóxicos suelen utilizar tácticas manipuladoras para controlar a sus hijos, pueden jugar con las emociones de sus hijos, hacerles sentir culpables y utilizar el chantaje emocional para lograr sus propios objetivos</a:t>
            </a:r>
          </a:p>
          <a:p>
            <a:r>
              <a:rPr lang="es-ES" b="1" dirty="0" smtClean="0"/>
              <a:t>2.- Críticas constantes: </a:t>
            </a:r>
            <a:r>
              <a:rPr lang="es-ES" dirty="0" smtClean="0"/>
              <a:t>Los padres tóxicos tienden a criticar de manera constante y destructiva a su hijos, pueden enfocarse en resaltar los errores y defectos lo que genera una sensación de inadecuación y baja autoestima</a:t>
            </a: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628" y="4197394"/>
            <a:ext cx="25717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99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10226615" cy="3888679"/>
          </a:xfrm>
        </p:spPr>
        <p:txBody>
          <a:bodyPr/>
          <a:lstStyle/>
          <a:p>
            <a:r>
              <a:rPr lang="es-ES" b="1" dirty="0" smtClean="0"/>
              <a:t>3.- Falta de empatía: </a:t>
            </a:r>
            <a:r>
              <a:rPr lang="es-ES" dirty="0" smtClean="0"/>
              <a:t>Los padres tóxicos carecen de empatía hacia sus hijos, no son capaces de validar y comprender las emociones y necesidades de sus hijos lo que puede generar un sentimiento de invalidación y soledad.</a:t>
            </a:r>
          </a:p>
          <a:p>
            <a:r>
              <a:rPr lang="es-ES" b="1" dirty="0" smtClean="0"/>
              <a:t>4.- Violencia Verbal o física:  </a:t>
            </a:r>
            <a:r>
              <a:rPr lang="es-ES" dirty="0" smtClean="0"/>
              <a:t>Algunos padres tóxicos recurren a la violencia verbal o física para controlar a sus hijos, pueden insultar humillar o incluso agredir físicamente a sus hijos lo que causa daño emocional y físico</a:t>
            </a:r>
          </a:p>
          <a:p>
            <a:r>
              <a:rPr lang="es-ES" b="1" dirty="0" smtClean="0"/>
              <a:t>5.- Expectativas poco realistas: </a:t>
            </a:r>
            <a:r>
              <a:rPr lang="es-ES" dirty="0" smtClean="0"/>
              <a:t>Suelen tener expectativas poco realistas sobre el desempeño  y comportamiento de sus hijos, exigen constantemente logros excepcionales y perfección, lo que genera una presión excesiva y miedo al fracaso. 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40" y="16788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996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7463" y="2015732"/>
            <a:ext cx="10127391" cy="3457605"/>
          </a:xfrm>
        </p:spPr>
        <p:txBody>
          <a:bodyPr>
            <a:normAutofit lnSpcReduction="10000"/>
          </a:bodyPr>
          <a:lstStyle/>
          <a:p>
            <a:r>
              <a:rPr lang="es-ES" b="1" dirty="0" smtClean="0"/>
              <a:t>6.- Desvalorización y menosprecio: </a:t>
            </a:r>
            <a:r>
              <a:rPr lang="es-ES" dirty="0" smtClean="0"/>
              <a:t>Los padres tóxicos menosprecian y desvalorizan constantemente a sus hijos, pueden ridiculizar sus logros, desacreditar sus esfuerzos y hacerles sentir que no son los suficientemente buenos.</a:t>
            </a:r>
          </a:p>
          <a:p>
            <a:r>
              <a:rPr lang="es-ES" b="1" dirty="0" smtClean="0"/>
              <a:t>7.-Control excesivo: </a:t>
            </a:r>
            <a:r>
              <a:rPr lang="es-ES" dirty="0" smtClean="0"/>
              <a:t>Los padres tóxicos, ejercen excesivamente un control sobre la vida de sus hijos quieren tener el control total de sus decisiones, actividades y relaciones lo que limita su autonomía y desarrollo personal.</a:t>
            </a:r>
          </a:p>
          <a:p>
            <a:r>
              <a:rPr lang="es-ES" dirty="0" smtClean="0"/>
              <a:t>8.- </a:t>
            </a:r>
            <a:r>
              <a:rPr lang="es-ES" b="1" dirty="0" smtClean="0"/>
              <a:t>Falta de apoyo emocional: </a:t>
            </a:r>
            <a:r>
              <a:rPr lang="es-ES" dirty="0" smtClean="0"/>
              <a:t>No brindan el apoyo emocional necesario a sus hijos, ignoran sus problemas, minimizar sus emociones y simplemente no estar presentes cuando sus hijos los necesitan, no participan en la crianza.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235" y="138490"/>
            <a:ext cx="26289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369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0059" y="644132"/>
            <a:ext cx="9603275" cy="3450613"/>
          </a:xfrm>
        </p:spPr>
        <p:txBody>
          <a:bodyPr/>
          <a:lstStyle/>
          <a:p>
            <a:r>
              <a:rPr lang="es-ES" dirty="0" smtClean="0"/>
              <a:t>9.- </a:t>
            </a:r>
            <a:r>
              <a:rPr lang="es-ES" b="1" dirty="0" smtClean="0"/>
              <a:t>Manipulación financiera:  </a:t>
            </a:r>
            <a:r>
              <a:rPr lang="es-ES" dirty="0" smtClean="0"/>
              <a:t>Algunos padres tóxicos utilizan el dinero como una forma de manipulación y control de sus hijos, condicionan el apoyo financiero a cambio de obediencia y pueden hacer sentirles culpables por gastar el dinero en sus propias necesidades.</a:t>
            </a:r>
          </a:p>
          <a:p>
            <a:r>
              <a:rPr lang="es-ES" dirty="0" smtClean="0"/>
              <a:t>10.- </a:t>
            </a:r>
            <a:r>
              <a:rPr lang="es-ES" b="1" dirty="0" smtClean="0"/>
              <a:t>Comparaciones constantes: </a:t>
            </a:r>
            <a:r>
              <a:rPr lang="es-ES" dirty="0" smtClean="0"/>
              <a:t>Comparan a sus hijos con otros, resaltando las supuestas fortalezas y logros de otros niños, mientras desvalorizan a sus propios hijos, esto genera rivalidad, inseguridad y baja autoestima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250" y="3755978"/>
            <a:ext cx="3556635" cy="177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1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El legado de una infancia toxica es </a:t>
            </a:r>
            <a:r>
              <a:rPr lang="es-ES" dirty="0" smtClean="0"/>
              <a:t>fácil </a:t>
            </a:r>
            <a:r>
              <a:rPr lang="es-ES" dirty="0"/>
              <a:t>de reconocer pero </a:t>
            </a:r>
            <a:r>
              <a:rPr lang="es-ES" dirty="0" smtClean="0"/>
              <a:t>difícil </a:t>
            </a:r>
            <a:r>
              <a:rPr lang="es-ES" dirty="0"/>
              <a:t>de interiorizar y superar. Nuestros padres dejan semillas emocionales en nosotros. En algunas familias, estas son de respeto, amor e independencia, pero en otras, son de miedo, culpa y autocastigo. </a:t>
            </a:r>
            <a:endParaRPr lang="es-ES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525" y="3537175"/>
            <a:ext cx="4376058" cy="291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8167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11.- Negación de responsabilidad</a:t>
            </a:r>
            <a:r>
              <a:rPr lang="es-ES" b="1" dirty="0" smtClean="0"/>
              <a:t>: </a:t>
            </a:r>
            <a:r>
              <a:rPr lang="es-ES" dirty="0" smtClean="0"/>
              <a:t>Los padres tóxicos tienden  a negar su propia responsabilidad en los problemas familiares o en la relación con sus hijos,  pueden culpar a sus hijos por los conflictos  o negarse a reconocer sus propios errores.</a:t>
            </a:r>
          </a:p>
          <a:p>
            <a:r>
              <a:rPr lang="es-ES" b="1" dirty="0" smtClean="0"/>
              <a:t>12.- Violación de límites personales: </a:t>
            </a:r>
            <a:r>
              <a:rPr lang="es-ES" dirty="0" smtClean="0"/>
              <a:t>No respetan los limites personales, invaden su privacidad, controlan sus interacciones sociales e incluso los obligan a realizar acciones en contra de su voluntad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16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13.- Inconsistencia y volatilidad emocional:  </a:t>
            </a:r>
            <a:r>
              <a:rPr lang="es-ES" dirty="0" smtClean="0"/>
              <a:t>Pueden ser emocionalmente volátiles e inconsistentes en su comportamiento, pueden alternar entre momentos de cariños y afecto excesivo y momentos de enojo y hostilidad sin ninguna razón clara, generando confusión y estrés en sus hijos.</a:t>
            </a:r>
          </a:p>
          <a:p>
            <a:r>
              <a:rPr lang="es-ES" dirty="0" smtClean="0"/>
              <a:t>14.- </a:t>
            </a:r>
            <a:r>
              <a:rPr lang="es-ES" b="1" dirty="0" smtClean="0"/>
              <a:t>Negligencia emocional: </a:t>
            </a:r>
            <a:r>
              <a:rPr lang="es-ES" dirty="0" smtClean="0"/>
              <a:t>son negligentes en cuanto al cuidado emocional de sus hijos, no brindan el amor ni la atención necesaria para el bienestar emocional lo que puede resultar en problemas de apego y dificultades emocionales a largo plazo.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19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HERIDAS EMOCIONALES DE LA INFANCIA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9796" y="1852582"/>
            <a:ext cx="9603275" cy="4390292"/>
          </a:xfrm>
        </p:spPr>
        <p:txBody>
          <a:bodyPr>
            <a:normAutofit/>
          </a:bodyPr>
          <a:lstStyle/>
          <a:p>
            <a:r>
              <a:rPr lang="es-ES" dirty="0" smtClean="0"/>
              <a:t>Las</a:t>
            </a:r>
            <a:r>
              <a:rPr lang="es-ES" dirty="0"/>
              <a:t> </a:t>
            </a:r>
            <a:r>
              <a:rPr lang="es-ES" b="1" dirty="0"/>
              <a:t>heridas emocionales de la infancia</a:t>
            </a:r>
            <a:r>
              <a:rPr lang="es-ES" dirty="0"/>
              <a:t> son una especie de lesión afectiva que nos impide llevar una existencia plena. Su huella es tan profunda que incluso </a:t>
            </a:r>
            <a:r>
              <a:rPr lang="es-ES" u="sng" dirty="0" smtClean="0">
                <a:hlinkClick r:id="rId2"/>
              </a:rPr>
              <a:t>nos dificulta las relaciones personales.</a:t>
            </a:r>
            <a:r>
              <a:rPr lang="es-ES" dirty="0"/>
              <a:t> También nos incapacita para afrontar los problemas con mayor soltura y resistencia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/>
              <a:t>Es frecuente que casi todos tengamos una o varias de ellas, más o </a:t>
            </a:r>
            <a:r>
              <a:rPr lang="es-ES" dirty="0" smtClean="0"/>
              <a:t>menos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dirty="0"/>
              <a:t>profundas. Los </a:t>
            </a:r>
            <a:r>
              <a:rPr lang="es-ES" b="1" dirty="0"/>
              <a:t>signos de esas heridas </a:t>
            </a:r>
            <a:r>
              <a:rPr lang="es-ES" dirty="0"/>
              <a:t>psicológicas se evidencian de infinitos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modos</a:t>
            </a:r>
            <a:r>
              <a:rPr lang="es-ES" dirty="0"/>
              <a:t>: ansiedad, depresión, fracaso en las relaciones afectivas, pensamientos obsesivos, mayor vulnerabilidad hacia determinados trastornos, problemas del sueño, actitud defensiva o agresiva, inseguridad, miedo, desconfianza…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468" y="3018208"/>
            <a:ext cx="3051403" cy="203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43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4584" y="1828801"/>
            <a:ext cx="10284145" cy="53557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Para </a:t>
            </a:r>
            <a:r>
              <a:rPr lang="es-ES" dirty="0"/>
              <a:t>quienes han experimentado </a:t>
            </a:r>
            <a:r>
              <a:rPr lang="es-ES" b="1" dirty="0"/>
              <a:t>abandono</a:t>
            </a:r>
            <a:r>
              <a:rPr lang="es-ES" dirty="0"/>
              <a:t> en su infancia, la </a:t>
            </a:r>
            <a:r>
              <a:rPr lang="es-ES" b="1" dirty="0"/>
              <a:t>soledad</a:t>
            </a:r>
            <a:r>
              <a:rPr lang="es-ES" dirty="0"/>
              <a:t> es su mayor enemigo. La falta de afecto, compañía, protección y cuidado les marcó tanto que se encuentran en constante vigilancia para no ser abandonados y sienten un </a:t>
            </a:r>
            <a:r>
              <a:rPr lang="es-ES" b="1" dirty="0"/>
              <a:t>temor</a:t>
            </a:r>
            <a:r>
              <a:rPr lang="es-ES" dirty="0"/>
              <a:t> extremo a quedarse solos.</a:t>
            </a:r>
          </a:p>
          <a:p>
            <a:pPr marL="0" indent="0">
              <a:buNone/>
            </a:pPr>
            <a:r>
              <a:rPr lang="es-ES" dirty="0"/>
              <a:t>Las personas marcadas con </a:t>
            </a:r>
            <a:r>
              <a:rPr lang="es-ES" b="1" dirty="0"/>
              <a:t>la herida del abandono</a:t>
            </a:r>
            <a:r>
              <a:rPr lang="es-ES" dirty="0"/>
              <a:t> muestran esa carencia afectiva en sus relaciones personales y afectivas. En muchas ocasiones sufrirán </a:t>
            </a:r>
            <a:r>
              <a:rPr lang="es-ES" b="1" dirty="0"/>
              <a:t>dependencia emocional</a:t>
            </a:r>
            <a:r>
              <a:rPr lang="es-ES" dirty="0"/>
              <a:t> e incluso tolerarán lo intolerable con tal de no quedarse solas. En otros casos, dependiendo de su personalidad, tomarán ellos la iniciativa de abandonar a los demás como </a:t>
            </a:r>
            <a:r>
              <a:rPr lang="es-ES" b="1" dirty="0"/>
              <a:t>mecanismo de protección</a:t>
            </a:r>
            <a:r>
              <a:rPr lang="es-ES" dirty="0"/>
              <a:t>, por temor a revivir la experiencia del </a:t>
            </a:r>
            <a:r>
              <a:rPr lang="es-ES" dirty="0" smtClean="0"/>
              <a:t>abandono.</a:t>
            </a:r>
          </a:p>
          <a:p>
            <a:pPr marL="0" indent="0">
              <a:buNone/>
            </a:pPr>
            <a:endParaRPr lang="es-ES" dirty="0"/>
          </a:p>
          <a:p>
            <a:endParaRPr lang="en-U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pPr algn="ctr"/>
            <a:r>
              <a:rPr lang="es-ES" b="1" dirty="0"/>
              <a:t>Dolor de abandono:  </a:t>
            </a:r>
            <a:br>
              <a:rPr lang="es-ES" b="1" dirty="0"/>
            </a:b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310" y="4660582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796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dirty="0" smtClean="0"/>
              <a:t>Como sanar esta herida?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Hay </a:t>
            </a:r>
            <a:r>
              <a:rPr lang="es-ES" dirty="0"/>
              <a:t>que fortalecer su </a:t>
            </a:r>
            <a:r>
              <a:rPr lang="es-ES" b="1" dirty="0"/>
              <a:t>autoestima</a:t>
            </a:r>
            <a:r>
              <a:rPr lang="es-ES" dirty="0"/>
              <a:t> para evitar caer en el </a:t>
            </a:r>
            <a:r>
              <a:rPr lang="es-ES" b="1" dirty="0" err="1" smtClean="0"/>
              <a:t>autosabotaje</a:t>
            </a:r>
            <a:r>
              <a:rPr lang="es-ES" b="1" dirty="0" smtClean="0"/>
              <a:t>.</a:t>
            </a:r>
            <a:r>
              <a:rPr lang="es-ES" dirty="0"/>
              <a:t> Es necesario </a:t>
            </a:r>
            <a:r>
              <a:rPr lang="es-ES" b="1" dirty="0"/>
              <a:t>conectar con nuestro niño interior</a:t>
            </a:r>
            <a:r>
              <a:rPr lang="es-ES" dirty="0"/>
              <a:t> y abrazarle para que se sienta seguro y sea capaz, poco a poco, de disfrutar de sus momentos de soledad.</a:t>
            </a:r>
          </a:p>
          <a:p>
            <a:r>
              <a:rPr lang="es-ES" dirty="0"/>
              <a:t>La forma de </a:t>
            </a:r>
            <a:r>
              <a:rPr lang="es-ES" b="1" dirty="0"/>
              <a:t>evitar la herida del abandono</a:t>
            </a:r>
            <a:r>
              <a:rPr lang="es-ES" dirty="0"/>
              <a:t> es compartir con nuestros hijos </a:t>
            </a:r>
            <a:r>
              <a:rPr lang="es-ES" b="1" dirty="0"/>
              <a:t>tiempo de calidad</a:t>
            </a:r>
            <a:r>
              <a:rPr lang="es-ES" dirty="0"/>
              <a:t>, dialogando a menudo con ellos, prestando </a:t>
            </a:r>
            <a:r>
              <a:rPr lang="es-ES" b="1" dirty="0"/>
              <a:t>atención consciente</a:t>
            </a:r>
            <a:r>
              <a:rPr lang="es-ES" dirty="0"/>
              <a:t> a sus demandas afectivas y practicando la </a:t>
            </a:r>
            <a:r>
              <a:rPr lang="es-ES" b="1" dirty="0"/>
              <a:t>escucha activa.</a:t>
            </a:r>
            <a:endParaRPr lang="es-E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82" y="4518403"/>
            <a:ext cx="3791766" cy="189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514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0263" y="1371600"/>
            <a:ext cx="10584591" cy="4094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El</a:t>
            </a:r>
            <a:r>
              <a:rPr lang="es-ES" dirty="0"/>
              <a:t> </a:t>
            </a:r>
            <a:r>
              <a:rPr lang="es-ES" b="1" dirty="0"/>
              <a:t>miedo al rechazo</a:t>
            </a:r>
            <a:r>
              <a:rPr lang="es-ES" dirty="0"/>
              <a:t> es una de las heridas más profundas porque implica el rechazo hacia nuestros pensamientos, sentimientos y vivencias, el rechazo a nuestro amor e incluso a nuestra propia persona. Tiene su origen en </a:t>
            </a:r>
            <a:r>
              <a:rPr lang="es-ES" b="1" dirty="0"/>
              <a:t>experiencias de no aceptación</a:t>
            </a:r>
            <a:r>
              <a:rPr lang="es-ES" dirty="0"/>
              <a:t> por parte de los padres, familiares cercanos (abuelos, hermanos…) o iguales (amigos) a medida que el niño va creciendo.</a:t>
            </a:r>
            <a:endParaRPr lang="es-ES" b="1" dirty="0"/>
          </a:p>
          <a:p>
            <a:r>
              <a:rPr lang="es-ES" dirty="0" smtClean="0"/>
              <a:t>Como tratar esta herida:</a:t>
            </a:r>
          </a:p>
          <a:p>
            <a:pPr marL="0" indent="0">
              <a:buNone/>
            </a:pPr>
            <a:r>
              <a:rPr lang="es-ES" dirty="0"/>
              <a:t>La herida del rechazo </a:t>
            </a:r>
            <a:r>
              <a:rPr lang="es-ES" b="1" dirty="0"/>
              <a:t>se sana empezando a valorarse y a reconocerse</a:t>
            </a:r>
            <a:r>
              <a:rPr lang="es-ES" dirty="0"/>
              <a:t>, obviando los mensajes que el crítico interno le envía. Para curar su cicatriz es saludable </a:t>
            </a:r>
            <a:r>
              <a:rPr lang="es-ES" b="1" dirty="0"/>
              <a:t>trabajar las inseguridades</a:t>
            </a:r>
            <a:r>
              <a:rPr lang="es-ES" dirty="0"/>
              <a:t>, ganar mayor confianza en nosotros mismos y comenzar, poco a poco, a sentirnos más capaces. Es necesario conocerse, respetarse y quererse a uno mismo.</a:t>
            </a:r>
            <a:endParaRPr lang="en-U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2836" y="477947"/>
            <a:ext cx="9603275" cy="1049235"/>
          </a:xfrm>
        </p:spPr>
        <p:txBody>
          <a:bodyPr/>
          <a:lstStyle/>
          <a:p>
            <a:pPr algn="ctr"/>
            <a:r>
              <a:rPr lang="es-ES" b="1" dirty="0"/>
              <a:t>La herida del rechazo</a:t>
            </a:r>
            <a:br>
              <a:rPr lang="es-ES" b="1" dirty="0"/>
            </a:b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226" y="4634322"/>
            <a:ext cx="2740071" cy="205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9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La herida de la humillación:</a:t>
            </a:r>
            <a:br>
              <a:rPr lang="es-ES" b="1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9715" y="1853754"/>
            <a:ext cx="10463348" cy="406372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La</a:t>
            </a:r>
            <a:r>
              <a:rPr lang="es-ES" dirty="0"/>
              <a:t> </a:t>
            </a:r>
            <a:r>
              <a:rPr lang="es-ES" b="1" dirty="0"/>
              <a:t>herida de la humillación</a:t>
            </a:r>
            <a:r>
              <a:rPr lang="es-ES" dirty="0"/>
              <a:t> se abre cuando el niño siente que sus padres lo desaprueban y critican, afectando esto directamente a su autoestima. Sobre todo cuando lo </a:t>
            </a:r>
            <a:r>
              <a:rPr lang="es-ES" b="1" dirty="0"/>
              <a:t>ridiculizan. </a:t>
            </a:r>
            <a:r>
              <a:rPr lang="es-ES" dirty="0"/>
              <a:t>Dichos niños construyen una </a:t>
            </a:r>
            <a:r>
              <a:rPr lang="es-ES" b="1" dirty="0"/>
              <a:t>personalidad dependiente.</a:t>
            </a:r>
            <a:r>
              <a:rPr lang="es-ES" dirty="0"/>
              <a:t> Están dispuestos a hacer cualquier cosa por sentirse útiles y válidos, lo cual contribuye a alimentar más su herida, ya que su propio auto-reconocimiento </a:t>
            </a:r>
            <a:r>
              <a:rPr lang="es-ES" b="1" dirty="0"/>
              <a:t>depende de la imagen que de él tienen los demás.</a:t>
            </a:r>
            <a:endParaRPr lang="es-ES" dirty="0"/>
          </a:p>
          <a:p>
            <a:r>
              <a:rPr lang="es-ES" dirty="0"/>
              <a:t>Esta herida </a:t>
            </a:r>
            <a:r>
              <a:rPr lang="es-ES" b="1" dirty="0"/>
              <a:t>se sana soltando la pesada carga </a:t>
            </a:r>
            <a:r>
              <a:rPr lang="es-ES" dirty="0"/>
              <a:t>que el humillado lleva en la espalda. Se consigue mediante el </a:t>
            </a:r>
            <a:r>
              <a:rPr lang="es-ES" b="1" dirty="0"/>
              <a:t>perdón</a:t>
            </a:r>
            <a:r>
              <a:rPr lang="es-ES" dirty="0"/>
              <a:t> hacia las personas que lo dañaron, haciendo las paces con el pasado para poder comenzar a valorarse como la persona que realmente es, aquella de la que solo él es responsable como adulto.</a:t>
            </a:r>
          </a:p>
          <a:p>
            <a:r>
              <a:rPr lang="es-ES" dirty="0"/>
              <a:t>La </a:t>
            </a:r>
            <a:r>
              <a:rPr lang="es-ES" b="1" dirty="0"/>
              <a:t>crianza respetuosa</a:t>
            </a:r>
            <a:r>
              <a:rPr lang="es-ES" dirty="0"/>
              <a:t>, el trato empático y afectuoso y saber </a:t>
            </a:r>
            <a:r>
              <a:rPr lang="es-ES" u="sng" dirty="0">
                <a:hlinkClick r:id="rId2"/>
              </a:rPr>
              <a:t>establecer límites con respeto</a:t>
            </a:r>
            <a:r>
              <a:rPr lang="es-ES" dirty="0"/>
              <a:t> evita que nuestros hijos sufran las consecuencias de la humillación durante su infancia y en la edad adulta.</a:t>
            </a:r>
          </a:p>
          <a:p>
            <a:endParaRPr lang="es-E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315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5819" y="481222"/>
            <a:ext cx="960327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La herida de la traición o el miedo a confiar</a:t>
            </a:r>
            <a:br>
              <a:rPr lang="es-ES" b="1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1005840"/>
            <a:ext cx="9603275" cy="4460505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smtClean="0"/>
              <a:t>La</a:t>
            </a:r>
            <a:r>
              <a:rPr lang="es-ES" dirty="0"/>
              <a:t> </a:t>
            </a:r>
            <a:r>
              <a:rPr lang="es-ES" b="1" dirty="0"/>
              <a:t>herida de la traición</a:t>
            </a:r>
            <a:r>
              <a:rPr lang="es-ES" dirty="0"/>
              <a:t> surge cuando el niño se ha sentido traicionado por alguno de sus padres, que no ha cumplido una promesa. Esta situación, sobre todo si es repetitiva, generará </a:t>
            </a:r>
            <a:r>
              <a:rPr lang="es-ES" b="1" dirty="0"/>
              <a:t>sentimientos de aislamiento y desconfianza.</a:t>
            </a:r>
            <a:r>
              <a:rPr lang="es-ES" dirty="0"/>
              <a:t> En ocasiones, dichas emociones pueden transformarse en </a:t>
            </a:r>
            <a:r>
              <a:rPr lang="es-ES" b="1" dirty="0"/>
              <a:t>rencor</a:t>
            </a:r>
            <a:r>
              <a:rPr lang="es-ES" dirty="0"/>
              <a:t> (cuando se siente engañado por no haber recibido lo prometido) o en </a:t>
            </a:r>
            <a:r>
              <a:rPr lang="es-ES" b="1" dirty="0"/>
              <a:t>envidia</a:t>
            </a:r>
            <a:r>
              <a:rPr lang="es-ES" dirty="0"/>
              <a:t> (cuando el niño no se siente merecedor de lo prometido y otras personas sí lo tienen</a:t>
            </a:r>
            <a:r>
              <a:rPr lang="es-ES" dirty="0" smtClean="0"/>
              <a:t>).</a:t>
            </a:r>
          </a:p>
          <a:p>
            <a:r>
              <a:rPr lang="es-ES" dirty="0" smtClean="0"/>
              <a:t>Para</a:t>
            </a:r>
            <a:r>
              <a:rPr lang="es-ES" dirty="0"/>
              <a:t> </a:t>
            </a:r>
            <a:r>
              <a:rPr lang="es-ES" b="1" dirty="0"/>
              <a:t>sanar esta herida</a:t>
            </a:r>
            <a:r>
              <a:rPr lang="es-ES" dirty="0"/>
              <a:t> hay que trabajar la paciencia, la tolerancia, la confianza y la delegación de responsabilidades en los demás. Para evitársela a nuestros hijos, debemos no prometer en vano, mostrarnos coherentes en palabras y actos y cumplir siempre con las promesas que les hacemos.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074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La herida de la injusticia</a:t>
            </a:r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 </a:t>
            </a:r>
            <a:r>
              <a:rPr lang="es-ES" b="1" dirty="0"/>
              <a:t>herida emocional de la injusticia</a:t>
            </a:r>
            <a:r>
              <a:rPr lang="es-ES" dirty="0"/>
              <a:t> se origina cuando los progenitores son fríos y rígidos, imponiendo una educación autoritaria y no respetuosa hacia los niños. La exigencia constante generará en ellos sentimientos de ineficacia, inutilidad… y la </a:t>
            </a:r>
            <a:r>
              <a:rPr lang="es-ES" b="1" dirty="0"/>
              <a:t>sensación de injusticia</a:t>
            </a:r>
            <a:r>
              <a:rPr lang="es-ES" b="1" dirty="0" smtClean="0"/>
              <a:t>.</a:t>
            </a:r>
          </a:p>
          <a:p>
            <a:r>
              <a:rPr lang="es-ES" dirty="0"/>
              <a:t>La forma de </a:t>
            </a:r>
            <a:r>
              <a:rPr lang="es-ES" b="1" dirty="0"/>
              <a:t>curar esta herida</a:t>
            </a:r>
            <a:r>
              <a:rPr lang="es-ES" dirty="0"/>
              <a:t> es trabajar la rigidez mental, cultivando la flexibilidad, la tolerancia y la confianza hacia los demás. Se previene desde la infancia trabajando en los niños el respeto por la diversidad y la tolerancia, practicando la crianza respetuosa, la empatía, la expresión de sentimientos y el intercambio de opiniones e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031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6"/>
          <a:stretch/>
        </p:blipFill>
        <p:spPr>
          <a:xfrm>
            <a:off x="2808515" y="792410"/>
            <a:ext cx="6331581" cy="3779589"/>
          </a:xfrm>
        </p:spPr>
      </p:pic>
    </p:spTree>
    <p:extLst>
      <p:ext uri="{BB962C8B-B14F-4D97-AF65-F5344CB8AC3E}">
        <p14:creationId xmlns:p14="http://schemas.microsoft.com/office/powerpoint/2010/main" val="123788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Todos los padres emocionalmente sanos se equivocan; el problema es cuando lo hacen intencionalmente y de manera repetitiva. Es normal que pierdan el control por momentos o que tengan ciertas conductas abusivas con los hijos; sin embargo, lo que los convierte en </a:t>
            </a:r>
            <a:r>
              <a:rPr lang="es-ES" dirty="0" smtClean="0"/>
              <a:t>tóxicos </a:t>
            </a:r>
            <a:r>
              <a:rPr lang="es-ES" dirty="0"/>
              <a:t>es el </a:t>
            </a:r>
            <a:r>
              <a:rPr lang="es-ES" dirty="0" smtClean="0"/>
              <a:t>patrón </a:t>
            </a:r>
            <a:r>
              <a:rPr lang="es-ES" dirty="0"/>
              <a:t>de </a:t>
            </a:r>
            <a:r>
              <a:rPr lang="es-ES" dirty="0" smtClean="0"/>
              <a:t>daño </a:t>
            </a:r>
            <a:r>
              <a:rPr lang="es-ES" dirty="0"/>
              <a:t>constante. </a:t>
            </a:r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7064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4642" y="2015732"/>
            <a:ext cx="9603275" cy="3450613"/>
          </a:xfrm>
        </p:spPr>
        <p:txBody>
          <a:bodyPr/>
          <a:lstStyle/>
          <a:p>
            <a:r>
              <a:rPr lang="es-ES" dirty="0" smtClean="0"/>
              <a:t>Padres tóxicos. Canales, José Luis. Editorial PAIDÓS</a:t>
            </a:r>
          </a:p>
          <a:p>
            <a:r>
              <a:rPr lang="es-ES" dirty="0"/>
              <a:t>Paloma Crisóstomo. ¿Cómo sanar las heridas de la infancia?</a:t>
            </a:r>
            <a:endParaRPr lang="en-US" dirty="0"/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://www.criarconsentidocomun.com/5-heridas-emocionales-de-la-infancia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4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¿Qué son los padres tóxicos?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padres tóxicos son aquellos que ejercen un comportamiento perjudicial y dañino hacia sus hijos afectando su bienestar emocional psicológico y en algunos casos físico.</a:t>
            </a:r>
          </a:p>
          <a:p>
            <a:r>
              <a:rPr lang="es-ES" dirty="0"/>
              <a:t>Estos </a:t>
            </a:r>
            <a:r>
              <a:rPr lang="es-ES" dirty="0" smtClean="0"/>
              <a:t>padres </a:t>
            </a:r>
            <a:r>
              <a:rPr lang="es-ES" dirty="0"/>
              <a:t>suelen tener dificultades para establecer relaciones saludables y constructivas con sus hijos y su comportamiento puede tener un impacto negativo duradero en el desarrollo y vida de sus hijos es importante tener en cuenta que los padres tóxicos no siempre son conscientes de su comportamiento dañino y en algunos casos pueden repetir patrones de crianza tóxicos que han experimentado en su propia vida sin embargo, esto no justifica ni escusa el impacto  negativo que tiene en sus hijos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2939" y="1818099"/>
            <a:ext cx="9603275" cy="3450613"/>
          </a:xfrm>
        </p:spPr>
        <p:txBody>
          <a:bodyPr/>
          <a:lstStyle/>
          <a:p>
            <a:r>
              <a:rPr lang="es-ES" dirty="0"/>
              <a:t>Los hijos de padres tóxicos tienden a relacionar el amor con sufrimiento, a caer en relaciones de dependencia, a vivir con culpa y mas importante aun, a repetir los patrones destructivos que sufrieron en su niñez. </a:t>
            </a:r>
            <a:endParaRPr lang="es-ES" dirty="0" smtClean="0"/>
          </a:p>
          <a:p>
            <a:r>
              <a:rPr lang="es-ES" dirty="0"/>
              <a:t>Donde existen padres tóxicos el conflicto se convierte en algo terrible desgastante humillante y lleno de violencia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362" y="3543405"/>
            <a:ext cx="3178576" cy="31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padre tóxico y el sistema familiar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Una familia es un sistema donde las acciones de cada uno de nosotros afectan a los demás miembros de manera directa y de formas mas escondidas.</a:t>
            </a:r>
          </a:p>
          <a:p>
            <a:r>
              <a:rPr lang="es-ES" dirty="0"/>
              <a:t>Cuando somos niños, </a:t>
            </a:r>
            <a:r>
              <a:rPr lang="es-ES" dirty="0" smtClean="0"/>
              <a:t>nuestro sistema familiar </a:t>
            </a:r>
            <a:r>
              <a:rPr lang="es-ES" dirty="0"/>
              <a:t>representa toda nuestra realidad </a:t>
            </a:r>
            <a:r>
              <a:rPr lang="es-ES" dirty="0" smtClean="0"/>
              <a:t>y nuestro </a:t>
            </a:r>
            <a:r>
              <a:rPr lang="es-ES" dirty="0"/>
              <a:t>punto de referencia. </a:t>
            </a:r>
            <a:r>
              <a:rPr lang="es-ES" dirty="0" smtClean="0"/>
              <a:t> Aprendemos </a:t>
            </a:r>
            <a:r>
              <a:rPr lang="es-ES" dirty="0"/>
              <a:t>a tomar decisiones basados en lo </a:t>
            </a:r>
            <a:r>
              <a:rPr lang="es-ES" dirty="0" smtClean="0"/>
              <a:t>que nuestro </a:t>
            </a:r>
            <a:r>
              <a:rPr lang="es-ES" dirty="0"/>
              <a:t>sistema familiar nos enseña a entender y percibir del mundo. </a:t>
            </a:r>
            <a:r>
              <a:rPr lang="es-ES" dirty="0" smtClean="0"/>
              <a:t>Comprendamos el </a:t>
            </a:r>
            <a:r>
              <a:rPr lang="es-ES" dirty="0"/>
              <a:t>mundo a partir de nuestra experiencia y de lo que nos inculcan a nuestros padres.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0315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Una persona </a:t>
            </a:r>
            <a:r>
              <a:rPr lang="es-ES" dirty="0" smtClean="0"/>
              <a:t>se relaciona en </a:t>
            </a:r>
            <a:r>
              <a:rPr lang="es-ES" dirty="0"/>
              <a:t>pareja con alguien que tiene, mas o menos, su mismo nivel </a:t>
            </a:r>
            <a:r>
              <a:rPr lang="es-ES" dirty="0" smtClean="0"/>
              <a:t>de autoestima</a:t>
            </a:r>
            <a:r>
              <a:rPr lang="es-ES" dirty="0"/>
              <a:t>, comunicación, inteligencia y salud emocional. “Un conejo </a:t>
            </a:r>
            <a:r>
              <a:rPr lang="es-ES" dirty="0" smtClean="0"/>
              <a:t>está con </a:t>
            </a:r>
            <a:r>
              <a:rPr lang="es-ES" dirty="0"/>
              <a:t>otro conejo”, así que si los “conejos” son medianamente sanos, crearán </a:t>
            </a:r>
            <a:r>
              <a:rPr lang="es-ES" dirty="0" smtClean="0"/>
              <a:t>una familia </a:t>
            </a:r>
            <a:r>
              <a:rPr lang="es-ES" dirty="0"/>
              <a:t>de “conejos” medianamente sana; pero si los “conejos” son </a:t>
            </a:r>
            <a:r>
              <a:rPr lang="es-ES" dirty="0" smtClean="0"/>
              <a:t>enfermos emocionales</a:t>
            </a:r>
            <a:r>
              <a:rPr lang="es-ES" dirty="0"/>
              <a:t>, crearán una familia de “conejos” enferma con baja autoestima, </a:t>
            </a:r>
            <a:r>
              <a:rPr lang="es-ES" dirty="0" smtClean="0"/>
              <a:t>sin capacidad de comunicarse emocionalmente, </a:t>
            </a:r>
            <a:r>
              <a:rPr lang="es-ES" dirty="0"/>
              <a:t>con </a:t>
            </a:r>
            <a:r>
              <a:rPr lang="es-ES" dirty="0" smtClean="0"/>
              <a:t>miedo y </a:t>
            </a:r>
            <a:r>
              <a:rPr lang="es-ES" dirty="0"/>
              <a:t>con </a:t>
            </a:r>
            <a:r>
              <a:rPr lang="es-ES" dirty="0" smtClean="0"/>
              <a:t>culpa</a:t>
            </a:r>
            <a:r>
              <a:rPr lang="es-ES" dirty="0"/>
              <a:t>.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977" y="4508727"/>
            <a:ext cx="2809875" cy="16287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778" y="4508727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14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1033" y="487378"/>
            <a:ext cx="9603275" cy="3450613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La figura paterna junto con la materna es uno de los agentes educativos mas importantes y puede moldear el futuro de los hijos</a:t>
            </a:r>
          </a:p>
          <a:p>
            <a:r>
              <a:rPr lang="es-ES" dirty="0"/>
              <a:t>Depender de nuestros padres al comienzo de la vida es algo inevitable</a:t>
            </a:r>
            <a:r>
              <a:rPr lang="es-ES" dirty="0" smtClean="0"/>
              <a:t>.</a:t>
            </a:r>
          </a:p>
          <a:p>
            <a:r>
              <a:rPr lang="es-ES" dirty="0" smtClean="0"/>
              <a:t>En una </a:t>
            </a:r>
            <a:r>
              <a:rPr lang="es-ES" dirty="0"/>
              <a:t>familia disfuncional </a:t>
            </a:r>
            <a:r>
              <a:rPr lang="es-ES" dirty="0" smtClean="0"/>
              <a:t>donde alguno </a:t>
            </a:r>
            <a:r>
              <a:rPr lang="es-ES" dirty="0"/>
              <a:t>o ambos de los padres son </a:t>
            </a:r>
            <a:r>
              <a:rPr lang="es-ES" dirty="0" smtClean="0"/>
              <a:t>tóxicos los hijos tienen </a:t>
            </a:r>
            <a:r>
              <a:rPr lang="es-ES" dirty="0"/>
              <a:t>mayor probabilidad de tener conductas autodestructivas y de </a:t>
            </a:r>
            <a:r>
              <a:rPr lang="es-ES" dirty="0" smtClean="0"/>
              <a:t>hacer </a:t>
            </a:r>
            <a:r>
              <a:rPr lang="es-ES" dirty="0"/>
              <a:t>daño o lastimar a quienes </a:t>
            </a:r>
            <a:r>
              <a:rPr lang="es-ES" dirty="0" smtClean="0"/>
              <a:t>aman, </a:t>
            </a:r>
            <a:r>
              <a:rPr lang="es-ES" dirty="0"/>
              <a:t>ya </a:t>
            </a:r>
            <a:r>
              <a:rPr lang="es-ES" dirty="0" smtClean="0"/>
              <a:t>que aprenden </a:t>
            </a:r>
            <a:r>
              <a:rPr lang="es-ES" dirty="0"/>
              <a:t>que </a:t>
            </a:r>
            <a:r>
              <a:rPr lang="es-ES" dirty="0" smtClean="0"/>
              <a:t>merecen </a:t>
            </a:r>
            <a:r>
              <a:rPr lang="es-ES" dirty="0"/>
              <a:t>ser constantemente castigados y rechazados</a:t>
            </a:r>
            <a:r>
              <a:rPr lang="es-ES" dirty="0" smtClean="0"/>
              <a:t>. Aprenden que </a:t>
            </a:r>
            <a:r>
              <a:rPr lang="es-ES" dirty="0"/>
              <a:t>el amor depende </a:t>
            </a:r>
            <a:r>
              <a:rPr lang="es-ES" dirty="0" smtClean="0"/>
              <a:t>del comportamiento </a:t>
            </a:r>
            <a:r>
              <a:rPr lang="es-ES" dirty="0"/>
              <a:t>y, en muchos casos, </a:t>
            </a:r>
            <a:r>
              <a:rPr lang="es-ES" dirty="0" smtClean="0"/>
              <a:t>no tienen dirección en la vida </a:t>
            </a:r>
          </a:p>
          <a:p>
            <a:r>
              <a:rPr lang="es-ES" dirty="0" smtClean="0"/>
              <a:t>.</a:t>
            </a:r>
            <a:r>
              <a:rPr lang="es-ES" dirty="0"/>
              <a:t> </a:t>
            </a:r>
            <a:r>
              <a:rPr lang="es-ES" dirty="0" smtClean="0"/>
              <a:t>Aprenden </a:t>
            </a:r>
            <a:r>
              <a:rPr lang="es-ES" dirty="0"/>
              <a:t>que amar </a:t>
            </a:r>
            <a:r>
              <a:rPr lang="es-ES" dirty="0" smtClean="0"/>
              <a:t>es </a:t>
            </a:r>
            <a:r>
              <a:rPr lang="es-ES" dirty="0"/>
              <a:t>lastimar </a:t>
            </a:r>
            <a:r>
              <a:rPr lang="es-ES" dirty="0" smtClean="0"/>
              <a:t>y sufrir</a:t>
            </a:r>
            <a:r>
              <a:rPr lang="es-ES" dirty="0"/>
              <a:t>, ignorar y rescatar, controlar y abusar. </a:t>
            </a:r>
            <a:endParaRPr lang="es-ES" dirty="0" smtClean="0"/>
          </a:p>
          <a:p>
            <a:endParaRPr lang="es-ES" dirty="0" smtClean="0"/>
          </a:p>
          <a:p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1476" y="3484652"/>
            <a:ext cx="2699930" cy="224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5374" y="1893653"/>
            <a:ext cx="5824431" cy="4441833"/>
          </a:xfrm>
        </p:spPr>
        <p:txBody>
          <a:bodyPr>
            <a:normAutofit/>
          </a:bodyPr>
          <a:lstStyle/>
          <a:p>
            <a:r>
              <a:rPr lang="es-ES" dirty="0"/>
              <a:t>Aunque seamos responsables de nuestra vida en la edad adulta, la verdad es </a:t>
            </a:r>
            <a:r>
              <a:rPr lang="es-ES" dirty="0" smtClean="0"/>
              <a:t>que de </a:t>
            </a:r>
            <a:r>
              <a:rPr lang="es-ES" dirty="0"/>
              <a:t>nuestra familia de origen </a:t>
            </a:r>
            <a:r>
              <a:rPr lang="es-ES" dirty="0" smtClean="0"/>
              <a:t>dependerá de nuestra </a:t>
            </a:r>
            <a:r>
              <a:rPr lang="es-ES" dirty="0"/>
              <a:t>capacidad para mantener </a:t>
            </a:r>
            <a:r>
              <a:rPr lang="es-ES" dirty="0" smtClean="0"/>
              <a:t>relaciones sanas </a:t>
            </a:r>
            <a:r>
              <a:rPr lang="es-ES" dirty="0"/>
              <a:t>cuando crecemos. En nuestra familia de origen aprendimos a relacionarnos, </a:t>
            </a:r>
            <a:r>
              <a:rPr lang="es-ES" dirty="0" smtClean="0"/>
              <a:t>a enojarnos</a:t>
            </a:r>
            <a:r>
              <a:rPr lang="es-ES" dirty="0"/>
              <a:t>, a manipular, a manejar el conflicto, a defendernos; a generar un </a:t>
            </a:r>
            <a:r>
              <a:rPr lang="es-ES" dirty="0" smtClean="0"/>
              <a:t>concepto de </a:t>
            </a:r>
            <a:r>
              <a:rPr lang="es-ES" dirty="0"/>
              <a:t>unión, lealtad y cohesión; a perdonar, a guardar resentimientos, a ser agresivos pasivos, a</a:t>
            </a:r>
            <a:r>
              <a:rPr lang="es-ES" dirty="0" smtClean="0"/>
              <a:t> ser amorosos</a:t>
            </a:r>
            <a:r>
              <a:rPr lang="es-ES" dirty="0"/>
              <a:t>…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033" y="514314"/>
            <a:ext cx="3491677" cy="332468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2655" y="383899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54626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627</TotalTime>
  <Words>1302</Words>
  <Application>Microsoft Office PowerPoint</Application>
  <PresentationFormat>Panorámica</PresentationFormat>
  <Paragraphs>77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3" baseType="lpstr">
      <vt:lpstr>Arial</vt:lpstr>
      <vt:lpstr>Gill Sans MT</vt:lpstr>
      <vt:lpstr>Gallery</vt:lpstr>
      <vt:lpstr>PADRES TÓXICOS LEGADO DISFUNCIONAL DE UNA INFANCIA</vt:lpstr>
      <vt:lpstr>Presentación de PowerPoint</vt:lpstr>
      <vt:lpstr>Presentación de PowerPoint</vt:lpstr>
      <vt:lpstr>¿Qué son los padres tóxicos?</vt:lpstr>
      <vt:lpstr>Presentación de PowerPoint</vt:lpstr>
      <vt:lpstr>El padre tóxico y el sistema familiar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Los padres tóxicos crean familias disfuncionales que se definen por cuatro características:</vt:lpstr>
      <vt:lpstr>Presentación de PowerPoint</vt:lpstr>
      <vt:lpstr>Presentación de PowerPoint</vt:lpstr>
      <vt:lpstr>Presentación de PowerPoint</vt:lpstr>
      <vt:lpstr>CARACTERISTICAS MAS COMUNES DE LOS PADRES TÓXICOS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HERIDAS EMOCIONALES DE LA INFANCIA</vt:lpstr>
      <vt:lpstr>Dolor de abandono:   </vt:lpstr>
      <vt:lpstr>¿Como sanar esta herida?</vt:lpstr>
      <vt:lpstr>La herida del rechazo </vt:lpstr>
      <vt:lpstr>La herida de la humillación: </vt:lpstr>
      <vt:lpstr>La herida de la traición o el miedo a confiar </vt:lpstr>
      <vt:lpstr>La herida de la injusticia </vt:lpstr>
      <vt:lpstr>Presentación de PowerPoint</vt:lpstr>
      <vt:lpstr>BIBLIOGRAFIA</vt:lpstr>
    </vt:vector>
  </TitlesOfParts>
  <Company>InKulpado666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PADRES TÓXICOS LEGADO DISFUNCIONAL DE UNA INFANCIA</dc:title>
  <dc:creator>WIN10</dc:creator>
  <cp:lastModifiedBy>EIFODEC PC</cp:lastModifiedBy>
  <cp:revision>45</cp:revision>
  <dcterms:created xsi:type="dcterms:W3CDTF">2023-07-05T08:11:51Z</dcterms:created>
  <dcterms:modified xsi:type="dcterms:W3CDTF">2023-07-07T21:18:53Z</dcterms:modified>
</cp:coreProperties>
</file>