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76" r:id="rId5"/>
    <p:sldId id="258" r:id="rId6"/>
    <p:sldId id="259" r:id="rId7"/>
    <p:sldId id="260" r:id="rId8"/>
    <p:sldId id="261" r:id="rId9"/>
    <p:sldId id="262" r:id="rId10"/>
    <p:sldId id="263" r:id="rId11"/>
    <p:sldId id="264" r:id="rId12"/>
    <p:sldId id="265"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7" d="100"/>
          <a:sy n="47" d="100"/>
        </p:scale>
        <p:origin x="7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2/6/2024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81212" y="673099"/>
            <a:ext cx="8001000" cy="2971801"/>
          </a:xfrm>
        </p:spPr>
        <p:txBody>
          <a:bodyPr>
            <a:normAutofit fontScale="90000"/>
          </a:bodyPr>
          <a:lstStyle/>
          <a:p>
            <a:pPr algn="ctr"/>
            <a:r>
              <a:rPr lang="es-ES" b="1" u="sng" dirty="0" smtClean="0"/>
              <a:t/>
            </a:r>
            <a:br>
              <a:rPr lang="es-ES" b="1" u="sng" dirty="0" smtClean="0"/>
            </a:br>
            <a:r>
              <a:rPr lang="es-ES" b="1" u="sng" dirty="0" smtClean="0"/>
              <a:t>PROYECTO DE LEY DE INCLUSION LABORAL DE PERSONAS CON DISCAPACIDAD.</a:t>
            </a:r>
            <a:endParaRPr lang="en-US" b="1" u="sng" dirty="0"/>
          </a:p>
        </p:txBody>
      </p:sp>
      <p:sp>
        <p:nvSpPr>
          <p:cNvPr id="4" name="CuadroTexto 3"/>
          <p:cNvSpPr txBox="1"/>
          <p:nvPr/>
        </p:nvSpPr>
        <p:spPr>
          <a:xfrm>
            <a:off x="152400" y="4889500"/>
            <a:ext cx="6787436" cy="461665"/>
          </a:xfrm>
          <a:prstGeom prst="rect">
            <a:avLst/>
          </a:prstGeom>
          <a:noFill/>
        </p:spPr>
        <p:txBody>
          <a:bodyPr wrap="none" rtlCol="0">
            <a:spAutoFit/>
          </a:bodyPr>
          <a:lstStyle/>
          <a:p>
            <a:r>
              <a:rPr lang="es-ES" sz="2400" dirty="0" smtClean="0"/>
              <a:t>Presentado por: </a:t>
            </a:r>
            <a:r>
              <a:rPr lang="es-ES" sz="2400" dirty="0" err="1" smtClean="0"/>
              <a:t>Veronica</a:t>
            </a:r>
            <a:r>
              <a:rPr lang="es-ES" sz="2400" dirty="0" smtClean="0"/>
              <a:t> Delgado Mancilla</a:t>
            </a:r>
            <a:endParaRPr lang="en-US" sz="2400" dirty="0"/>
          </a:p>
        </p:txBody>
      </p:sp>
    </p:spTree>
    <p:extLst>
      <p:ext uri="{BB962C8B-B14F-4D97-AF65-F5344CB8AC3E}">
        <p14:creationId xmlns:p14="http://schemas.microsoft.com/office/powerpoint/2010/main" val="2787945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09600" y="635000"/>
            <a:ext cx="10375900" cy="5355312"/>
          </a:xfrm>
          <a:prstGeom prst="rect">
            <a:avLst/>
          </a:prstGeom>
          <a:noFill/>
        </p:spPr>
        <p:txBody>
          <a:bodyPr wrap="square" rtlCol="0">
            <a:spAutoFit/>
          </a:bodyPr>
          <a:lstStyle/>
          <a:p>
            <a:r>
              <a:rPr lang="es-ES" b="1" u="sng" dirty="0" smtClean="0">
                <a:solidFill>
                  <a:srgbClr val="FFFF00"/>
                </a:solidFill>
              </a:rPr>
              <a:t>ARTICULO 4 (AMBITO DE APLICACION)</a:t>
            </a:r>
          </a:p>
          <a:p>
            <a:endParaRPr lang="es-ES" dirty="0" smtClean="0"/>
          </a:p>
          <a:p>
            <a:r>
              <a:rPr lang="es-ES" dirty="0" smtClean="0"/>
              <a:t>La presente ley es aplicable en toda institución tanto </a:t>
            </a:r>
            <a:r>
              <a:rPr lang="es-ES" dirty="0" smtClean="0">
                <a:solidFill>
                  <a:srgbClr val="FFFF00"/>
                </a:solidFill>
              </a:rPr>
              <a:t>publica como privada </a:t>
            </a:r>
            <a:r>
              <a:rPr lang="es-ES" dirty="0" smtClean="0"/>
              <a:t>del Estado </a:t>
            </a:r>
          </a:p>
          <a:p>
            <a:r>
              <a:rPr lang="es-ES" dirty="0" smtClean="0"/>
              <a:t>Plurinacional</a:t>
            </a:r>
            <a:r>
              <a:rPr lang="en-US" dirty="0"/>
              <a:t> </a:t>
            </a:r>
            <a:r>
              <a:rPr lang="es-ES" dirty="0" smtClean="0"/>
              <a:t>de Bolivia.</a:t>
            </a:r>
          </a:p>
          <a:p>
            <a:endParaRPr lang="es-ES" dirty="0" smtClean="0"/>
          </a:p>
          <a:p>
            <a:pPr algn="ctr"/>
            <a:r>
              <a:rPr lang="es-ES" b="1" dirty="0" smtClean="0"/>
              <a:t>CAPITULO II</a:t>
            </a:r>
          </a:p>
          <a:p>
            <a:pPr algn="ctr"/>
            <a:r>
              <a:rPr lang="es-ES" b="1" dirty="0" smtClean="0"/>
              <a:t>MEDIDAS PARA LA EQUIPARACION DE OPORTUNIDADES</a:t>
            </a:r>
          </a:p>
          <a:p>
            <a:pPr algn="ctr"/>
            <a:endParaRPr lang="es-ES" dirty="0" smtClean="0"/>
          </a:p>
          <a:p>
            <a:r>
              <a:rPr lang="es-ES" b="1" u="sng" dirty="0" smtClean="0"/>
              <a:t>ARTICULO 5 (INCORPORACION LABORAL MINIMA)</a:t>
            </a:r>
          </a:p>
          <a:p>
            <a:endParaRPr lang="es-ES" b="1" u="sng" dirty="0" smtClean="0"/>
          </a:p>
          <a:p>
            <a:r>
              <a:rPr lang="es-ES" b="1" dirty="0" smtClean="0">
                <a:solidFill>
                  <a:schemeClr val="accent5">
                    <a:lumMod val="75000"/>
                  </a:schemeClr>
                </a:solidFill>
              </a:rPr>
              <a:t>Establecimiento laborales del sector publico: 4%</a:t>
            </a:r>
          </a:p>
          <a:p>
            <a:r>
              <a:rPr lang="es-ES" b="1" dirty="0">
                <a:solidFill>
                  <a:schemeClr val="accent5">
                    <a:lumMod val="75000"/>
                  </a:schemeClr>
                </a:solidFill>
              </a:rPr>
              <a:t>Establecimiento laborales del sector </a:t>
            </a:r>
            <a:r>
              <a:rPr lang="es-ES" b="1" dirty="0" smtClean="0">
                <a:solidFill>
                  <a:schemeClr val="accent5">
                    <a:lumMod val="75000"/>
                  </a:schemeClr>
                </a:solidFill>
              </a:rPr>
              <a:t>privado: 2%</a:t>
            </a:r>
          </a:p>
          <a:p>
            <a:endParaRPr lang="es-ES" dirty="0" smtClean="0"/>
          </a:p>
          <a:p>
            <a:r>
              <a:rPr lang="es-ES" dirty="0"/>
              <a:t>L</a:t>
            </a:r>
            <a:r>
              <a:rPr lang="es-ES" dirty="0" smtClean="0"/>
              <a:t>a cantidad de la cuota de incorporación laboral dependerá de la totalidad de su personal, exceptuando consultorías, en el caso de las fuerzas armadas se tomara en cuenta el total de su personal administrativos.</a:t>
            </a:r>
          </a:p>
          <a:p>
            <a:endParaRPr lang="es-ES" u="sng" dirty="0" smtClean="0"/>
          </a:p>
          <a:p>
            <a:endParaRPr lang="es-ES" u="sng" dirty="0"/>
          </a:p>
          <a:p>
            <a:endParaRPr lang="es-ES" dirty="0" smtClean="0"/>
          </a:p>
        </p:txBody>
      </p:sp>
    </p:spTree>
    <p:extLst>
      <p:ext uri="{BB962C8B-B14F-4D97-AF65-F5344CB8AC3E}">
        <p14:creationId xmlns:p14="http://schemas.microsoft.com/office/powerpoint/2010/main" val="3927597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7200" y="546100"/>
            <a:ext cx="11595100" cy="5909310"/>
          </a:xfrm>
          <a:prstGeom prst="rect">
            <a:avLst/>
          </a:prstGeom>
          <a:noFill/>
        </p:spPr>
        <p:txBody>
          <a:bodyPr wrap="square" rtlCol="0">
            <a:spAutoFit/>
          </a:bodyPr>
          <a:lstStyle/>
          <a:p>
            <a:r>
              <a:rPr lang="es-ES" b="1" dirty="0" smtClean="0"/>
              <a:t>ARTICULO 6 (INCORPORACION LABORAL EXCEPCIONAL)</a:t>
            </a:r>
          </a:p>
          <a:p>
            <a:endParaRPr lang="es-ES" b="1" dirty="0"/>
          </a:p>
          <a:p>
            <a:r>
              <a:rPr lang="es-ES" dirty="0" smtClean="0"/>
              <a:t>*Madre/padre                                           De personas con discapacidad:</a:t>
            </a:r>
          </a:p>
          <a:p>
            <a:r>
              <a:rPr lang="es-ES" dirty="0" smtClean="0"/>
              <a:t>*Conyugue                                               Grave o muy grave, Niños/as y adolecentes, discapacidad *Guardador/</a:t>
            </a:r>
            <a:r>
              <a:rPr lang="es-ES" dirty="0" err="1" smtClean="0"/>
              <a:t>ra</a:t>
            </a:r>
            <a:endParaRPr lang="es-ES" dirty="0" smtClean="0"/>
          </a:p>
          <a:p>
            <a:r>
              <a:rPr lang="es-ES" dirty="0" smtClean="0"/>
              <a:t>*Tutor</a:t>
            </a:r>
          </a:p>
          <a:p>
            <a:r>
              <a:rPr lang="es-ES" dirty="0" smtClean="0"/>
              <a:t>*Hijo/a</a:t>
            </a:r>
          </a:p>
          <a:p>
            <a:r>
              <a:rPr lang="es-ES" dirty="0" smtClean="0"/>
              <a:t>*Hermano/a</a:t>
            </a:r>
          </a:p>
          <a:p>
            <a:endParaRPr lang="es-ES" b="1" dirty="0" smtClean="0"/>
          </a:p>
          <a:p>
            <a:r>
              <a:rPr lang="es-ES" b="1" dirty="0" smtClean="0"/>
              <a:t>ARTICULO 7 (INAMOVILIDAD LABORAL)</a:t>
            </a:r>
          </a:p>
          <a:p>
            <a:r>
              <a:rPr lang="es-ES" dirty="0" smtClean="0">
                <a:solidFill>
                  <a:schemeClr val="accent5">
                    <a:lumMod val="75000"/>
                  </a:schemeClr>
                </a:solidFill>
              </a:rPr>
              <a:t>Siempre y cuando cumplan con la normativa vigente y no exista causales que justifique su desvinculación.</a:t>
            </a:r>
          </a:p>
          <a:p>
            <a:endParaRPr lang="es-ES" dirty="0" smtClean="0"/>
          </a:p>
          <a:p>
            <a:r>
              <a:rPr lang="es-ES" b="1" dirty="0" smtClean="0"/>
              <a:t>ARTICULO 8 (ACREDITACION DE DISCAPACIDAD)</a:t>
            </a:r>
          </a:p>
          <a:p>
            <a:endParaRPr lang="es-ES" b="1" dirty="0" smtClean="0"/>
          </a:p>
          <a:p>
            <a:r>
              <a:rPr lang="es-ES" b="1" dirty="0"/>
              <a:t>R</a:t>
            </a:r>
            <a:r>
              <a:rPr lang="es-ES" b="1" dirty="0" smtClean="0"/>
              <a:t>equisitos para la inamovilidad:</a:t>
            </a:r>
          </a:p>
          <a:p>
            <a:r>
              <a:rPr lang="es-ES" dirty="0" smtClean="0"/>
              <a:t>carnet de discapacidad</a:t>
            </a:r>
          </a:p>
          <a:p>
            <a:r>
              <a:rPr lang="es-ES" b="1" dirty="0" smtClean="0"/>
              <a:t>En el caso de familiares:</a:t>
            </a:r>
          </a:p>
          <a:p>
            <a:r>
              <a:rPr lang="es-ES" dirty="0"/>
              <a:t>D</a:t>
            </a:r>
            <a:r>
              <a:rPr lang="es-ES" dirty="0" smtClean="0"/>
              <a:t>ocumento emitido por instancias o autoridad competente que acredite la relación que tiene con</a:t>
            </a:r>
          </a:p>
          <a:p>
            <a:r>
              <a:rPr lang="es-ES" dirty="0" smtClean="0"/>
              <a:t>la persona con discapacidad.</a:t>
            </a:r>
          </a:p>
          <a:p>
            <a:endParaRPr lang="en-US" b="1" dirty="0"/>
          </a:p>
        </p:txBody>
      </p:sp>
    </p:spTree>
    <p:extLst>
      <p:ext uri="{BB962C8B-B14F-4D97-AF65-F5344CB8AC3E}">
        <p14:creationId xmlns:p14="http://schemas.microsoft.com/office/powerpoint/2010/main" val="2295026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2900" y="533400"/>
            <a:ext cx="10643152" cy="7017306"/>
          </a:xfrm>
          <a:prstGeom prst="rect">
            <a:avLst/>
          </a:prstGeom>
          <a:noFill/>
        </p:spPr>
        <p:txBody>
          <a:bodyPr wrap="square" rtlCol="0">
            <a:spAutoFit/>
          </a:bodyPr>
          <a:lstStyle/>
          <a:p>
            <a:r>
              <a:rPr lang="es-ES" b="1" dirty="0" smtClean="0"/>
              <a:t>ARTICULO 9 (INVITACION DIRECTA Y FLEXIBILIZACION DE REQUISITOS).</a:t>
            </a:r>
          </a:p>
          <a:p>
            <a:r>
              <a:rPr lang="es-ES" dirty="0" smtClean="0"/>
              <a:t>Instituciones publicas o privadas pueden extender una invitación directa y flexibilizar</a:t>
            </a:r>
          </a:p>
          <a:p>
            <a:r>
              <a:rPr lang="es-ES" dirty="0" smtClean="0"/>
              <a:t>sus requisitos para la ocupación de puestos por personas con discapacidad.</a:t>
            </a:r>
          </a:p>
          <a:p>
            <a:endParaRPr lang="es-ES" dirty="0" smtClean="0"/>
          </a:p>
          <a:p>
            <a:r>
              <a:rPr lang="es-ES" b="1" dirty="0" smtClean="0"/>
              <a:t>ARTICULO 10 (CONTINUIDAD LABORAL)</a:t>
            </a:r>
          </a:p>
          <a:p>
            <a:r>
              <a:rPr lang="es-ES" b="1" dirty="0" smtClean="0">
                <a:solidFill>
                  <a:schemeClr val="accent5">
                    <a:lumMod val="75000"/>
                  </a:schemeClr>
                </a:solidFill>
              </a:rPr>
              <a:t>Las fuerzas armadas y la policía Boliviana promoverán la continuidad de su personal cuando hayan adquirido una discapacidad.</a:t>
            </a:r>
          </a:p>
          <a:p>
            <a:endParaRPr lang="es-ES" dirty="0"/>
          </a:p>
          <a:p>
            <a:r>
              <a:rPr lang="es-ES" b="1" dirty="0" smtClean="0"/>
              <a:t>ARTICULO 11 (PROMOCION Y APOYO ESTATAL)</a:t>
            </a:r>
          </a:p>
          <a:p>
            <a:r>
              <a:rPr lang="es-ES" dirty="0" smtClean="0"/>
              <a:t>El estado a través diferentes niveles de </a:t>
            </a:r>
            <a:r>
              <a:rPr lang="es-ES" b="1" dirty="0" smtClean="0">
                <a:solidFill>
                  <a:schemeClr val="accent5">
                    <a:lumMod val="75000"/>
                  </a:schemeClr>
                </a:solidFill>
              </a:rPr>
              <a:t>gobierno promoverá la incorporación laboral de las personas con discapacidad</a:t>
            </a:r>
            <a:r>
              <a:rPr lang="es-ES" dirty="0" smtClean="0"/>
              <a:t>, a través de la gestión de alianzas estratégicas con instituciones publicas y privadas.</a:t>
            </a:r>
          </a:p>
          <a:p>
            <a:endParaRPr lang="es-ES" dirty="0" smtClean="0"/>
          </a:p>
          <a:p>
            <a:pPr algn="ctr"/>
            <a:r>
              <a:rPr lang="es-ES" b="1" u="sng" dirty="0" smtClean="0"/>
              <a:t>CAPITULO III MEDIDAS PARA LA IGUALDAD DE CONDICIONES LABORALES.</a:t>
            </a:r>
          </a:p>
          <a:p>
            <a:pPr algn="ctr"/>
            <a:endParaRPr lang="es-ES" b="1" u="sng" dirty="0" smtClean="0"/>
          </a:p>
          <a:p>
            <a:r>
              <a:rPr lang="es-ES" b="1" dirty="0" smtClean="0"/>
              <a:t>ARTICULO 12 (ACCESIBILIDAD FISICA Y BARRERAS ARQUITECTONICAS)</a:t>
            </a:r>
          </a:p>
          <a:p>
            <a:r>
              <a:rPr lang="es-ES" dirty="0" smtClean="0"/>
              <a:t>Toda institución publica o privada estas obligados a garantizar condiciones de accesibilidad física, que le permitan participar en igualdad de condiciones.</a:t>
            </a:r>
          </a:p>
          <a:p>
            <a:r>
              <a:rPr lang="es-ES" b="1" dirty="0" smtClean="0"/>
              <a:t>ARTICULO 13 (ACCESIBILIDAD COMUNICACIONAL)</a:t>
            </a:r>
          </a:p>
          <a:p>
            <a:r>
              <a:rPr lang="es-ES" dirty="0" smtClean="0"/>
              <a:t>La institución o cargo que ocupa debe garantizar la accesibilidad comunicacional.</a:t>
            </a:r>
          </a:p>
          <a:p>
            <a:endParaRPr lang="es-ES" b="1" dirty="0" smtClean="0"/>
          </a:p>
          <a:p>
            <a:endParaRPr lang="es-ES" dirty="0" smtClean="0"/>
          </a:p>
          <a:p>
            <a:endParaRPr lang="es-ES" dirty="0" smtClean="0"/>
          </a:p>
          <a:p>
            <a:endParaRPr lang="es-ES" dirty="0"/>
          </a:p>
          <a:p>
            <a:endParaRPr lang="en-US" dirty="0"/>
          </a:p>
        </p:txBody>
      </p:sp>
    </p:spTree>
    <p:extLst>
      <p:ext uri="{BB962C8B-B14F-4D97-AF65-F5344CB8AC3E}">
        <p14:creationId xmlns:p14="http://schemas.microsoft.com/office/powerpoint/2010/main" val="2961325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95300" y="635000"/>
            <a:ext cx="10769048" cy="6186309"/>
          </a:xfrm>
          <a:prstGeom prst="rect">
            <a:avLst/>
          </a:prstGeom>
          <a:noFill/>
        </p:spPr>
        <p:txBody>
          <a:bodyPr wrap="square" rtlCol="0">
            <a:spAutoFit/>
          </a:bodyPr>
          <a:lstStyle/>
          <a:p>
            <a:r>
              <a:rPr lang="es-ES" b="1" u="sng" dirty="0" smtClean="0"/>
              <a:t>ARTICULO 14 (ACCESIBILIDAD ACTITUDINAL).</a:t>
            </a:r>
          </a:p>
          <a:p>
            <a:r>
              <a:rPr lang="es-ES" b="1" dirty="0" smtClean="0">
                <a:solidFill>
                  <a:schemeClr val="accent5">
                    <a:lumMod val="75000"/>
                  </a:schemeClr>
                </a:solidFill>
              </a:rPr>
              <a:t>Deben implementar planes, programas, proyectos,</a:t>
            </a:r>
            <a:r>
              <a:rPr lang="en-US" b="1" dirty="0" smtClean="0">
                <a:solidFill>
                  <a:schemeClr val="accent5">
                    <a:lumMod val="75000"/>
                  </a:schemeClr>
                </a:solidFill>
              </a:rPr>
              <a:t> para la </a:t>
            </a:r>
            <a:r>
              <a:rPr lang="en-US" b="1" dirty="0" err="1" smtClean="0">
                <a:solidFill>
                  <a:schemeClr val="accent5">
                    <a:lumMod val="75000"/>
                  </a:schemeClr>
                </a:solidFill>
              </a:rPr>
              <a:t>promociòn</a:t>
            </a:r>
            <a:r>
              <a:rPr lang="en-US" b="1" dirty="0" smtClean="0">
                <a:solidFill>
                  <a:schemeClr val="accent5">
                    <a:lumMod val="75000"/>
                  </a:schemeClr>
                </a:solidFill>
              </a:rPr>
              <a:t> del </a:t>
            </a:r>
            <a:r>
              <a:rPr lang="en-US" b="1" dirty="0" err="1" smtClean="0">
                <a:solidFill>
                  <a:schemeClr val="accent5">
                    <a:lumMod val="75000"/>
                  </a:schemeClr>
                </a:solidFill>
              </a:rPr>
              <a:t>buen</a:t>
            </a:r>
            <a:r>
              <a:rPr lang="en-US" b="1" dirty="0" smtClean="0">
                <a:solidFill>
                  <a:schemeClr val="accent5">
                    <a:lumMod val="75000"/>
                  </a:schemeClr>
                </a:solidFill>
              </a:rPr>
              <a:t> </a:t>
            </a:r>
            <a:r>
              <a:rPr lang="en-US" b="1" dirty="0" err="1" smtClean="0">
                <a:solidFill>
                  <a:schemeClr val="accent5">
                    <a:lumMod val="75000"/>
                  </a:schemeClr>
                </a:solidFill>
              </a:rPr>
              <a:t>trato</a:t>
            </a:r>
            <a:r>
              <a:rPr lang="en-US" b="1" dirty="0" smtClean="0">
                <a:solidFill>
                  <a:schemeClr val="accent5">
                    <a:lumMod val="75000"/>
                  </a:schemeClr>
                </a:solidFill>
              </a:rPr>
              <a:t>, </a:t>
            </a:r>
            <a:r>
              <a:rPr lang="en-US" b="1" dirty="0" err="1" smtClean="0">
                <a:solidFill>
                  <a:schemeClr val="accent5">
                    <a:lumMod val="75000"/>
                  </a:schemeClr>
                </a:solidFill>
              </a:rPr>
              <a:t>respeto</a:t>
            </a:r>
            <a:r>
              <a:rPr lang="en-US" b="1" dirty="0" smtClean="0">
                <a:solidFill>
                  <a:schemeClr val="accent5">
                    <a:lumMod val="75000"/>
                  </a:schemeClr>
                </a:solidFill>
              </a:rPr>
              <a:t> a la dignidad humana y derechos de las personas con </a:t>
            </a:r>
            <a:r>
              <a:rPr lang="en-US" b="1" dirty="0" err="1" smtClean="0">
                <a:solidFill>
                  <a:schemeClr val="accent5">
                    <a:lumMod val="75000"/>
                  </a:schemeClr>
                </a:solidFill>
              </a:rPr>
              <a:t>discapacidad</a:t>
            </a:r>
            <a:r>
              <a:rPr lang="en-US" dirty="0" smtClean="0"/>
              <a:t>. P</a:t>
            </a:r>
            <a:r>
              <a:rPr lang="es-ES" dirty="0" err="1" smtClean="0"/>
              <a:t>rohibiendo</a:t>
            </a:r>
            <a:r>
              <a:rPr lang="es-ES" dirty="0" smtClean="0"/>
              <a:t> actos de discriminación hacia el personal de personas con discapacidad.</a:t>
            </a:r>
          </a:p>
          <a:p>
            <a:r>
              <a:rPr lang="es-ES" b="1" u="sng" dirty="0" smtClean="0"/>
              <a:t>ARTICULO 15 (AJUSTES RAZONABLES)</a:t>
            </a:r>
          </a:p>
          <a:p>
            <a:r>
              <a:rPr lang="es-ES" dirty="0" smtClean="0"/>
              <a:t>Las instituciones deben efectuar ajustes razonables cuando una persona con determinada discapacidad los necesite en las etapas de reclutamientos incorporación o desempeño laboral.</a:t>
            </a:r>
          </a:p>
          <a:p>
            <a:r>
              <a:rPr lang="es-ES" b="1" dirty="0" smtClean="0">
                <a:solidFill>
                  <a:schemeClr val="accent5">
                    <a:lumMod val="75000"/>
                  </a:schemeClr>
                </a:solidFill>
              </a:rPr>
              <a:t>La negación de ajustes razonables, constituye una forma de discriminación por motivo de discapacidad. </a:t>
            </a:r>
          </a:p>
          <a:p>
            <a:r>
              <a:rPr lang="es-ES" b="1" u="sng" dirty="0" smtClean="0"/>
              <a:t>ARTICULO 16 </a:t>
            </a:r>
            <a:r>
              <a:rPr lang="es-ES" b="1" dirty="0" smtClean="0"/>
              <a:t>(APOYO PARA BRINDAR ACCEBILIDAD)</a:t>
            </a:r>
          </a:p>
          <a:p>
            <a:r>
              <a:rPr lang="es-ES" dirty="0" smtClean="0"/>
              <a:t>Subvencionar el costo de los productos técnicos o el apoyo personal que podría requerir algún servicio o servidora publico, trabajador o trabajadora con discapacidad.</a:t>
            </a:r>
          </a:p>
          <a:p>
            <a:r>
              <a:rPr lang="es-ES" b="1" u="sng" dirty="0" smtClean="0"/>
              <a:t>ARTICULO 17 </a:t>
            </a:r>
            <a:r>
              <a:rPr lang="es-ES" b="1" dirty="0" smtClean="0"/>
              <a:t>(JORNADA LABORAL DIFERENCIADA</a:t>
            </a:r>
            <a:r>
              <a:rPr lang="es-ES" dirty="0" smtClean="0"/>
              <a:t>)</a:t>
            </a:r>
          </a:p>
          <a:p>
            <a:r>
              <a:rPr lang="es-ES" dirty="0" smtClean="0"/>
              <a:t>El ministerio de trabajo empleo y previsión social, autoriza la jornada laboral con horario diferenciado, de </a:t>
            </a:r>
            <a:r>
              <a:rPr lang="es-ES" b="1" dirty="0" smtClean="0">
                <a:solidFill>
                  <a:schemeClr val="accent5">
                    <a:lumMod val="75000"/>
                  </a:schemeClr>
                </a:solidFill>
              </a:rPr>
              <a:t>6 horas </a:t>
            </a:r>
            <a:r>
              <a:rPr lang="es-ES" dirty="0" smtClean="0"/>
              <a:t>sin afectar su remuneración mensual.</a:t>
            </a:r>
          </a:p>
          <a:p>
            <a:r>
              <a:rPr lang="es-ES" b="1" u="sng" dirty="0" smtClean="0"/>
              <a:t>ARTICULO 18 </a:t>
            </a:r>
            <a:r>
              <a:rPr lang="es-ES" b="1" dirty="0" smtClean="0"/>
              <a:t>(PROMOCIONES Y ACENSOS) </a:t>
            </a:r>
          </a:p>
          <a:p>
            <a:r>
              <a:rPr lang="es-ES" dirty="0" smtClean="0"/>
              <a:t>Las instituciones publicas y privadas deberán dar </a:t>
            </a:r>
            <a:r>
              <a:rPr lang="es-ES" b="1" dirty="0" smtClean="0">
                <a:solidFill>
                  <a:schemeClr val="accent5">
                    <a:lumMod val="75000"/>
                  </a:schemeClr>
                </a:solidFill>
              </a:rPr>
              <a:t>condición de igualdad </a:t>
            </a:r>
            <a:r>
              <a:rPr lang="es-ES" dirty="0" smtClean="0"/>
              <a:t>a las personas con discapacidad para que participen de compulsas o procesos de promoción y ascensos a puestos laborales de decisión o dirección.</a:t>
            </a:r>
          </a:p>
          <a:p>
            <a:endParaRPr lang="en-US" dirty="0" smtClean="0"/>
          </a:p>
          <a:p>
            <a:r>
              <a:rPr lang="en-US" dirty="0" smtClean="0"/>
              <a:t> </a:t>
            </a:r>
            <a:endParaRPr lang="es-ES" dirty="0" smtClean="0"/>
          </a:p>
        </p:txBody>
      </p:sp>
    </p:spTree>
    <p:extLst>
      <p:ext uri="{BB962C8B-B14F-4D97-AF65-F5344CB8AC3E}">
        <p14:creationId xmlns:p14="http://schemas.microsoft.com/office/powerpoint/2010/main" val="3552280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154596" y="299278"/>
            <a:ext cx="9723296" cy="5909310"/>
          </a:xfrm>
          <a:prstGeom prst="rect">
            <a:avLst/>
          </a:prstGeom>
          <a:noFill/>
        </p:spPr>
        <p:txBody>
          <a:bodyPr wrap="square" rtlCol="0">
            <a:spAutoFit/>
          </a:bodyPr>
          <a:lstStyle/>
          <a:p>
            <a:pPr algn="ctr"/>
            <a:r>
              <a:rPr lang="es-ES" b="1" u="sng" dirty="0" smtClean="0"/>
              <a:t>CAPITULO IV </a:t>
            </a:r>
          </a:p>
          <a:p>
            <a:pPr algn="ctr"/>
            <a:r>
              <a:rPr lang="es-ES" b="1" u="sng" dirty="0" smtClean="0"/>
              <a:t>MEDIDAS DE APOYO AL AUTOEMPLEO Y EMPRENDIMIENTOS PRODUCTIVOS</a:t>
            </a:r>
          </a:p>
          <a:p>
            <a:pPr algn="ctr"/>
            <a:endParaRPr lang="es-ES" b="1" u="sng" dirty="0" smtClean="0"/>
          </a:p>
          <a:p>
            <a:r>
              <a:rPr lang="es-ES" b="1" dirty="0" smtClean="0"/>
              <a:t>ARTICULO 19 (PROGRAMAS DE AUTOEMPLEO)</a:t>
            </a:r>
          </a:p>
          <a:p>
            <a:r>
              <a:rPr lang="es-ES" dirty="0" smtClean="0"/>
              <a:t>El estado promoverá la inclusión de las personas con discapacidad en el desarrollo productivo del país, mediante el incentivos y desarrollo de programas y proyectos de apoyo al autoempleo.</a:t>
            </a:r>
          </a:p>
          <a:p>
            <a:r>
              <a:rPr lang="es-ES" b="1" dirty="0" smtClean="0"/>
              <a:t>ARTICULO 20 (GENERACION Y PROMOCION DE EMPRESAS)</a:t>
            </a:r>
          </a:p>
          <a:p>
            <a:r>
              <a:rPr lang="es-ES" dirty="0" smtClean="0"/>
              <a:t>Promoverán y apoyaran la conformación y funcionamiento de micro y pequeñas .</a:t>
            </a:r>
          </a:p>
          <a:p>
            <a:r>
              <a:rPr lang="es-ES" dirty="0" smtClean="0"/>
              <a:t>empresas reconocidas dentro el ámbito de la economía plural que sean constituida por el personas con discapacidad.</a:t>
            </a:r>
          </a:p>
          <a:p>
            <a:r>
              <a:rPr lang="es-ES" b="1" dirty="0" smtClean="0"/>
              <a:t>ARTICULO 21 (ADQUISICION PREFERENTE)</a:t>
            </a:r>
          </a:p>
          <a:p>
            <a:r>
              <a:rPr lang="es-ES" dirty="0" smtClean="0"/>
              <a:t>Se </a:t>
            </a:r>
            <a:r>
              <a:rPr lang="es-ES" dirty="0" err="1" smtClean="0"/>
              <a:t>emitira</a:t>
            </a:r>
            <a:r>
              <a:rPr lang="es-ES" dirty="0" smtClean="0"/>
              <a:t> criterios y lineamientos para la adquisición preferente de productos o contrataciones de servicios de empresas constituidas por personas con discapacidad.</a:t>
            </a:r>
          </a:p>
          <a:p>
            <a:r>
              <a:rPr lang="es-ES" b="1" dirty="0" smtClean="0"/>
              <a:t>ARTICULO 22 (CONCESION DE PUESTOS DE VENTA Y LICENCIAS DE FUNCIONAMIENTO)</a:t>
            </a:r>
          </a:p>
          <a:p>
            <a:r>
              <a:rPr lang="es-ES" dirty="0" smtClean="0"/>
              <a:t>Los gobiernos autónomos municipales , determinaran un porcentaje de puestos de venta de su jurisdicción para su confección a personas con discapacidad.</a:t>
            </a:r>
          </a:p>
          <a:p>
            <a:r>
              <a:rPr lang="es-ES" dirty="0" smtClean="0"/>
              <a:t>Los Gobiernos Autónomos Municipales </a:t>
            </a:r>
            <a:r>
              <a:rPr lang="es-ES" b="1" dirty="0" smtClean="0">
                <a:solidFill>
                  <a:schemeClr val="accent5">
                    <a:lumMod val="75000"/>
                  </a:schemeClr>
                </a:solidFill>
              </a:rPr>
              <a:t>flexibilizan los requisitos para la otorgación de licencias de funcionamiento de locales y otros emprendimientos de personas con discapacidad.</a:t>
            </a:r>
          </a:p>
        </p:txBody>
      </p:sp>
    </p:spTree>
    <p:extLst>
      <p:ext uri="{BB962C8B-B14F-4D97-AF65-F5344CB8AC3E}">
        <p14:creationId xmlns:p14="http://schemas.microsoft.com/office/powerpoint/2010/main" val="136430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033670" y="543339"/>
            <a:ext cx="10402956" cy="6186309"/>
          </a:xfrm>
          <a:prstGeom prst="rect">
            <a:avLst/>
          </a:prstGeom>
          <a:noFill/>
        </p:spPr>
        <p:txBody>
          <a:bodyPr wrap="square" rtlCol="0">
            <a:spAutoFit/>
          </a:bodyPr>
          <a:lstStyle/>
          <a:p>
            <a:pPr algn="ctr"/>
            <a:r>
              <a:rPr lang="es-ES" b="1" u="sng" dirty="0" smtClean="0"/>
              <a:t>CAPITULO V</a:t>
            </a:r>
          </a:p>
          <a:p>
            <a:pPr algn="ctr"/>
            <a:r>
              <a:rPr lang="es-ES" b="1" u="sng" dirty="0" smtClean="0"/>
              <a:t>GARANTIAS PARA EL EJERCICIO DEL DERECHO AL TRABAJO</a:t>
            </a:r>
          </a:p>
          <a:p>
            <a:endParaRPr lang="es-ES" dirty="0" smtClean="0"/>
          </a:p>
          <a:p>
            <a:r>
              <a:rPr lang="es-ES" b="1" dirty="0" smtClean="0"/>
              <a:t>ARTICULO 23 (CAPACIDAD IRRESTRICTA).</a:t>
            </a:r>
          </a:p>
          <a:p>
            <a:r>
              <a:rPr lang="es-ES" b="1" dirty="0" smtClean="0">
                <a:solidFill>
                  <a:schemeClr val="accent5">
                    <a:lumMod val="75000"/>
                  </a:schemeClr>
                </a:solidFill>
              </a:rPr>
              <a:t>Todas las personas mayores de edad independientemente del tipo de discapacidad podrán suscribir contratos con empresas o establecimientos laborales del sector privado y acceder al ejercicio de la función publica en cualquiera de sus modalidades</a:t>
            </a:r>
            <a:r>
              <a:rPr lang="es-ES" dirty="0" smtClean="0"/>
              <a:t>.</a:t>
            </a:r>
          </a:p>
          <a:p>
            <a:r>
              <a:rPr lang="es-ES" dirty="0" smtClean="0"/>
              <a:t>El estado implementa mecanismos de protección para garantizar el ejercicio del derecho al trabajo de las personas con discapacidad incluida de aquellos con discapacidad </a:t>
            </a:r>
            <a:r>
              <a:rPr lang="es-ES" b="1" dirty="0" smtClean="0">
                <a:solidFill>
                  <a:schemeClr val="accent5">
                    <a:lumMod val="75000"/>
                  </a:schemeClr>
                </a:solidFill>
              </a:rPr>
              <a:t>intelectual, mental o psíquica</a:t>
            </a:r>
            <a:r>
              <a:rPr lang="es-ES" dirty="0" smtClean="0"/>
              <a:t>  tanto en el ámbito publico como privado.</a:t>
            </a:r>
          </a:p>
          <a:p>
            <a:endParaRPr lang="es-ES" dirty="0" smtClean="0"/>
          </a:p>
          <a:p>
            <a:r>
              <a:rPr lang="es-ES" b="1" dirty="0" smtClean="0"/>
              <a:t>ARTICULO 24 (DISPOSICIONES POR VULNERACION DE LA INAMOVILIDAD LABORAL)</a:t>
            </a:r>
          </a:p>
          <a:p>
            <a:r>
              <a:rPr lang="es-ES" dirty="0" smtClean="0"/>
              <a:t>La vulneración del derecho a la inamovilidad laboral de personas con discapacidad, deberá disponer la inmediata </a:t>
            </a:r>
            <a:r>
              <a:rPr lang="es-ES" b="1" dirty="0" smtClean="0">
                <a:solidFill>
                  <a:schemeClr val="accent5">
                    <a:lumMod val="75000"/>
                  </a:schemeClr>
                </a:solidFill>
              </a:rPr>
              <a:t>reincorporación</a:t>
            </a:r>
            <a:r>
              <a:rPr lang="es-ES" dirty="0" smtClean="0"/>
              <a:t> laboral de la persona afectada con el pago de todos los salarios des vengados que corresponden hasta su efectiva reincorporación.</a:t>
            </a:r>
          </a:p>
          <a:p>
            <a:endParaRPr lang="es-ES" dirty="0" smtClean="0"/>
          </a:p>
          <a:p>
            <a:r>
              <a:rPr lang="es-ES" b="1" dirty="0" smtClean="0"/>
              <a:t>ARTICULO 25 ( ACCESO A MEDIDAS AFIRMATIVAS)</a:t>
            </a:r>
          </a:p>
          <a:p>
            <a:r>
              <a:rPr lang="es-ES" dirty="0" smtClean="0"/>
              <a:t>Aquellas personas con discapacidad reincorporadas laboralmente en instituciones del sector publico o privado en el marco de la presente Ley, podrán acceder a programas de vivencia social, otorgación de producto de apoyo, u otras medidas afirmativas estatales de acuerdo a reglamentos correspondientes. </a:t>
            </a:r>
          </a:p>
          <a:p>
            <a:pPr algn="ctr"/>
            <a:r>
              <a:rPr lang="es-ES" dirty="0" smtClean="0"/>
              <a:t> </a:t>
            </a:r>
            <a:endParaRPr lang="en-US" dirty="0"/>
          </a:p>
        </p:txBody>
      </p:sp>
    </p:spTree>
    <p:extLst>
      <p:ext uri="{BB962C8B-B14F-4D97-AF65-F5344CB8AC3E}">
        <p14:creationId xmlns:p14="http://schemas.microsoft.com/office/powerpoint/2010/main" val="7550498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10817" y="728870"/>
            <a:ext cx="11364008" cy="5632311"/>
          </a:xfrm>
          <a:prstGeom prst="rect">
            <a:avLst/>
          </a:prstGeom>
          <a:noFill/>
        </p:spPr>
        <p:txBody>
          <a:bodyPr wrap="none" rtlCol="0">
            <a:spAutoFit/>
          </a:bodyPr>
          <a:lstStyle/>
          <a:p>
            <a:r>
              <a:rPr lang="es-ES" b="1" dirty="0" smtClean="0"/>
              <a:t>ARTICULO 26 (APLICACION REFERENTE)</a:t>
            </a:r>
          </a:p>
          <a:p>
            <a:r>
              <a:rPr lang="es-ES" dirty="0" smtClean="0"/>
              <a:t>En caso de conflictos o colisiones legales en materia de inclusión laboral de personas con </a:t>
            </a:r>
          </a:p>
          <a:p>
            <a:r>
              <a:rPr lang="es-ES" dirty="0" smtClean="0"/>
              <a:t>discapacidad, se aplicara de forma preferente las disposiciones establecidas en la presente Ley.</a:t>
            </a:r>
          </a:p>
          <a:p>
            <a:endParaRPr lang="es-ES" dirty="0"/>
          </a:p>
          <a:p>
            <a:pPr algn="ctr"/>
            <a:r>
              <a:rPr lang="es-ES" b="1" u="sng" dirty="0" smtClean="0"/>
              <a:t>CAPITULO VI</a:t>
            </a:r>
          </a:p>
          <a:p>
            <a:pPr algn="ctr"/>
            <a:r>
              <a:rPr lang="es-ES" b="1" u="sng" dirty="0" smtClean="0"/>
              <a:t>MONITOREO Y MULTAS</a:t>
            </a:r>
          </a:p>
          <a:p>
            <a:pPr algn="ctr"/>
            <a:endParaRPr lang="es-ES" dirty="0"/>
          </a:p>
          <a:p>
            <a:r>
              <a:rPr lang="es-ES" b="1" dirty="0" smtClean="0"/>
              <a:t>ARTICULO 27 (TITULARIDAD PARA EL SEGUIMIENTO)</a:t>
            </a:r>
          </a:p>
          <a:p>
            <a:r>
              <a:rPr lang="es-ES" dirty="0" smtClean="0"/>
              <a:t>El Ministerio de Trabajo, Empleo y Previsión Social, es la instancia encargada de realizar </a:t>
            </a:r>
            <a:r>
              <a:rPr lang="es-ES" b="1" dirty="0" smtClean="0">
                <a:solidFill>
                  <a:schemeClr val="accent5">
                    <a:lumMod val="75000"/>
                  </a:schemeClr>
                </a:solidFill>
              </a:rPr>
              <a:t>seguimiento</a:t>
            </a:r>
          </a:p>
          <a:p>
            <a:r>
              <a:rPr lang="es-ES" dirty="0" smtClean="0"/>
              <a:t>periódico al cumplimiento de las medidas afirmativas establecidas para la inclusión laboral de</a:t>
            </a:r>
          </a:p>
          <a:p>
            <a:r>
              <a:rPr lang="es-ES" dirty="0" smtClean="0"/>
              <a:t>personas con Discapacidad.</a:t>
            </a:r>
          </a:p>
          <a:p>
            <a:r>
              <a:rPr lang="es-ES" b="1" dirty="0" smtClean="0"/>
              <a:t>ARTICULO 28 (BASE DE DATOS)</a:t>
            </a:r>
          </a:p>
          <a:p>
            <a:r>
              <a:rPr lang="es-ES" dirty="0" smtClean="0"/>
              <a:t>El Ministerio de trabajo, Empleo y Previsión Social, mantendrá una base de datos (actualizados</a:t>
            </a:r>
          </a:p>
          <a:p>
            <a:r>
              <a:rPr lang="es-ES" dirty="0" smtClean="0"/>
              <a:t> trimestralmente).</a:t>
            </a:r>
          </a:p>
          <a:p>
            <a:r>
              <a:rPr lang="es-ES" dirty="0" smtClean="0"/>
              <a:t>             </a:t>
            </a:r>
            <a:r>
              <a:rPr lang="es-ES" b="1" dirty="0" smtClean="0">
                <a:solidFill>
                  <a:schemeClr val="accent5">
                    <a:lumMod val="75000"/>
                  </a:schemeClr>
                </a:solidFill>
              </a:rPr>
              <a:t>1.Instituciones Publica o Privada, que incumplen la incorporación laboral mínima</a:t>
            </a:r>
            <a:endParaRPr lang="es-ES" b="1" dirty="0">
              <a:solidFill>
                <a:schemeClr val="accent5">
                  <a:lumMod val="75000"/>
                </a:schemeClr>
              </a:solidFill>
            </a:endParaRPr>
          </a:p>
          <a:p>
            <a:r>
              <a:rPr lang="es-ES" b="1" dirty="0" smtClean="0">
                <a:solidFill>
                  <a:schemeClr val="accent5">
                    <a:lumMod val="75000"/>
                  </a:schemeClr>
                </a:solidFill>
              </a:rPr>
              <a:t>obligatoria.</a:t>
            </a:r>
          </a:p>
          <a:p>
            <a:r>
              <a:rPr lang="es-ES" b="1" dirty="0" smtClean="0">
                <a:solidFill>
                  <a:schemeClr val="accent5">
                    <a:lumMod val="75000"/>
                  </a:schemeClr>
                </a:solidFill>
              </a:rPr>
              <a:t>             2. Lista de 10 instituciones (publica o privada), que reporten mayores porcentajes </a:t>
            </a:r>
          </a:p>
          <a:p>
            <a:r>
              <a:rPr lang="es-ES" b="1" dirty="0" smtClean="0">
                <a:solidFill>
                  <a:schemeClr val="accent5">
                    <a:lumMod val="75000"/>
                  </a:schemeClr>
                </a:solidFill>
              </a:rPr>
              <a:t>de incorporación laboral establecida en la presente ley.</a:t>
            </a:r>
          </a:p>
          <a:p>
            <a:r>
              <a:rPr lang="es-ES" b="1" dirty="0" smtClean="0">
                <a:solidFill>
                  <a:schemeClr val="accent5">
                    <a:lumMod val="75000"/>
                  </a:schemeClr>
                </a:solidFill>
              </a:rPr>
              <a:t>             3. Información relacionada con el cumplimiento de las diversas medidas</a:t>
            </a:r>
          </a:p>
          <a:p>
            <a:r>
              <a:rPr lang="es-ES" b="1" dirty="0" smtClean="0">
                <a:solidFill>
                  <a:schemeClr val="accent5">
                    <a:lumMod val="75000"/>
                  </a:schemeClr>
                </a:solidFill>
              </a:rPr>
              <a:t>afirmativas establecidas por ley.</a:t>
            </a:r>
            <a:endParaRPr lang="en-US" b="1" dirty="0">
              <a:solidFill>
                <a:schemeClr val="accent5">
                  <a:lumMod val="75000"/>
                </a:schemeClr>
              </a:solidFill>
            </a:endParaRPr>
          </a:p>
        </p:txBody>
      </p:sp>
    </p:spTree>
    <p:extLst>
      <p:ext uri="{BB962C8B-B14F-4D97-AF65-F5344CB8AC3E}">
        <p14:creationId xmlns:p14="http://schemas.microsoft.com/office/powerpoint/2010/main" val="39800276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11201" y="558800"/>
            <a:ext cx="10566400" cy="5632311"/>
          </a:xfrm>
          <a:prstGeom prst="rect">
            <a:avLst/>
          </a:prstGeom>
          <a:noFill/>
        </p:spPr>
        <p:txBody>
          <a:bodyPr wrap="square" rtlCol="0">
            <a:spAutoFit/>
          </a:bodyPr>
          <a:lstStyle/>
          <a:p>
            <a:r>
              <a:rPr lang="es-ES" b="1" dirty="0" smtClean="0"/>
              <a:t>ARTICULO 29 (DEBER DE INFORMAR)</a:t>
            </a:r>
          </a:p>
          <a:p>
            <a:r>
              <a:rPr lang="es-ES" dirty="0" smtClean="0"/>
              <a:t>Las instituciones publicas y privadas de forma </a:t>
            </a:r>
            <a:r>
              <a:rPr lang="es-ES" b="1" dirty="0" smtClean="0">
                <a:solidFill>
                  <a:schemeClr val="accent5">
                    <a:lumMod val="75000"/>
                  </a:schemeClr>
                </a:solidFill>
              </a:rPr>
              <a:t>trimestral brindaran información al Ministerio </a:t>
            </a:r>
          </a:p>
          <a:p>
            <a:r>
              <a:rPr lang="es-ES" b="1" dirty="0" smtClean="0">
                <a:solidFill>
                  <a:schemeClr val="accent5">
                    <a:lumMod val="75000"/>
                  </a:schemeClr>
                </a:solidFill>
              </a:rPr>
              <a:t>de Trabajo, Empleo y Previsión Social</a:t>
            </a:r>
            <a:r>
              <a:rPr lang="es-ES" dirty="0" smtClean="0"/>
              <a:t>, sobre el cumplimiento de los porcentajes de incorporación laboral de personas con Discapacidad.</a:t>
            </a:r>
          </a:p>
          <a:p>
            <a:r>
              <a:rPr lang="es-ES" dirty="0" smtClean="0"/>
              <a:t>En caso de incumplimiento, la institución deberá informar sobre las medidas adoptadas o previstas para su cumplimiento.</a:t>
            </a:r>
          </a:p>
          <a:p>
            <a:r>
              <a:rPr lang="es-ES" dirty="0" smtClean="0"/>
              <a:t>La omisión de información sobre el cumplimiento de la incorporación laboral establecida </a:t>
            </a:r>
          </a:p>
          <a:p>
            <a:r>
              <a:rPr lang="es-ES" dirty="0" smtClean="0"/>
              <a:t>por la presente ley, constituirá </a:t>
            </a:r>
            <a:r>
              <a:rPr lang="es-ES" b="1" dirty="0" smtClean="0">
                <a:solidFill>
                  <a:schemeClr val="accent5">
                    <a:lumMod val="75000"/>
                  </a:schemeClr>
                </a:solidFill>
              </a:rPr>
              <a:t>infracción a ser multado </a:t>
            </a:r>
            <a:r>
              <a:rPr lang="es-ES" dirty="0" smtClean="0"/>
              <a:t>de acuerdo al reglamento.</a:t>
            </a:r>
          </a:p>
          <a:p>
            <a:endParaRPr lang="es-ES" dirty="0"/>
          </a:p>
          <a:p>
            <a:r>
              <a:rPr lang="es-ES" b="1" dirty="0" smtClean="0"/>
              <a:t>ARTICULO 30 (SEGUIMIENTO A PERSONAS INSERTADAS LABORALMENTE POR EXCEPCION)</a:t>
            </a:r>
          </a:p>
          <a:p>
            <a:pPr marL="400050" indent="-400050">
              <a:buAutoNum type="romanUcParenR"/>
            </a:pPr>
            <a:r>
              <a:rPr lang="es-ES" dirty="0" smtClean="0"/>
              <a:t>Los gobiernos autónomos municipales a través de defensorías de la niñez y adolescencia, Servicios legales integrales municipales, Unidades municipales de atención a la Discapacidad </a:t>
            </a:r>
            <a:r>
              <a:rPr lang="es-ES" dirty="0"/>
              <a:t>d</a:t>
            </a:r>
            <a:r>
              <a:rPr lang="es-ES" dirty="0" smtClean="0"/>
              <a:t>entro su jurisdicción </a:t>
            </a:r>
            <a:r>
              <a:rPr lang="es-ES" b="1" dirty="0" smtClean="0">
                <a:solidFill>
                  <a:schemeClr val="accent5">
                    <a:lumMod val="75000"/>
                  </a:schemeClr>
                </a:solidFill>
              </a:rPr>
              <a:t>recepcionaran denuncias de incumplimiento </a:t>
            </a:r>
            <a:r>
              <a:rPr lang="es-ES" dirty="0" smtClean="0"/>
              <a:t>de la obligación de apoyo permanente de aquellas personas que fueron incorporadas laboralmente de manera excepcional en el marco de la presente Ley.</a:t>
            </a:r>
          </a:p>
          <a:p>
            <a:pPr marL="400050" indent="-400050">
              <a:buAutoNum type="romanUcParenR"/>
            </a:pPr>
            <a:r>
              <a:rPr lang="es-ES" b="1" dirty="0" smtClean="0">
                <a:solidFill>
                  <a:schemeClr val="accent5">
                    <a:lumMod val="75000"/>
                  </a:schemeClr>
                </a:solidFill>
              </a:rPr>
              <a:t>Si la denuncia fuera por abandono o incumplimiento de la obligación por el periodo de 3 meses continuos o mas; verifica el mismo, la entidad encargada de proteger a la persona con discapacidad, se </a:t>
            </a:r>
            <a:r>
              <a:rPr lang="es-ES" b="1" dirty="0" err="1" smtClean="0">
                <a:solidFill>
                  <a:schemeClr val="accent5">
                    <a:lumMod val="75000"/>
                  </a:schemeClr>
                </a:solidFill>
              </a:rPr>
              <a:t>debere</a:t>
            </a:r>
            <a:r>
              <a:rPr lang="es-ES" b="1" dirty="0" smtClean="0">
                <a:solidFill>
                  <a:schemeClr val="accent5">
                    <a:lumMod val="75000"/>
                  </a:schemeClr>
                </a:solidFill>
              </a:rPr>
              <a:t> informar la situación (se reconsiderara la continuidad o desvinculación, sin que el obligado pueda alegar inamovilidad laboral. </a:t>
            </a:r>
          </a:p>
          <a:p>
            <a:endParaRPr lang="en-US" dirty="0"/>
          </a:p>
        </p:txBody>
      </p:sp>
    </p:spTree>
    <p:extLst>
      <p:ext uri="{BB962C8B-B14F-4D97-AF65-F5344CB8AC3E}">
        <p14:creationId xmlns:p14="http://schemas.microsoft.com/office/powerpoint/2010/main" val="39321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79286" y="241300"/>
            <a:ext cx="11496813" cy="5909310"/>
          </a:xfrm>
          <a:prstGeom prst="rect">
            <a:avLst/>
          </a:prstGeom>
          <a:noFill/>
        </p:spPr>
        <p:txBody>
          <a:bodyPr wrap="square" rtlCol="0">
            <a:spAutoFit/>
          </a:bodyPr>
          <a:lstStyle/>
          <a:p>
            <a:r>
              <a:rPr lang="es-ES" b="1" dirty="0" smtClean="0"/>
              <a:t>ARTICULO 31 (CUMPLIMIENTO DE LAS CUOTAS LABORALES)</a:t>
            </a:r>
          </a:p>
          <a:p>
            <a:r>
              <a:rPr lang="es-ES" dirty="0" smtClean="0"/>
              <a:t>El ministerio de trabajo, empleo y Previsión Social, tienen la responsabilidad de hacer </a:t>
            </a:r>
            <a:r>
              <a:rPr lang="es-ES" b="1" dirty="0" smtClean="0">
                <a:solidFill>
                  <a:schemeClr val="accent5">
                    <a:lumMod val="75000"/>
                  </a:schemeClr>
                </a:solidFill>
              </a:rPr>
              <a:t>cumplir lo porcentajes de incorporación laboral de personas con discapacidad</a:t>
            </a:r>
            <a:r>
              <a:rPr lang="es-ES" dirty="0" smtClean="0"/>
              <a:t>.</a:t>
            </a:r>
          </a:p>
          <a:p>
            <a:r>
              <a:rPr lang="es-ES" dirty="0" smtClean="0"/>
              <a:t>El Ministerio de la Presidencia, será la instancia encargada de hacer cumplir el porcentaje de incorporación laboral.</a:t>
            </a:r>
          </a:p>
          <a:p>
            <a:endParaRPr lang="es-ES" dirty="0"/>
          </a:p>
          <a:p>
            <a:r>
              <a:rPr lang="es-ES" b="1" dirty="0" smtClean="0"/>
              <a:t>ARTICULO 32 (CONMINATORIAS Y COMUNICACIONES)</a:t>
            </a:r>
          </a:p>
          <a:p>
            <a:r>
              <a:rPr lang="es-ES" dirty="0" smtClean="0"/>
              <a:t>Ante incumplimientos en cuanto a los porcentajes mínimos de incorporación laboral obligatoria de las personas con Discapacidad en las instituciones publicas o privadas, el Ministerio de trabajo, empleo y Previsión Social emitirá conminatoria </a:t>
            </a:r>
            <a:r>
              <a:rPr lang="es-ES" b="1" dirty="0" smtClean="0">
                <a:solidFill>
                  <a:schemeClr val="accent5">
                    <a:lumMod val="75000"/>
                  </a:schemeClr>
                </a:solidFill>
              </a:rPr>
              <a:t>(sanciones) a la autoridad publica respectiva</a:t>
            </a:r>
            <a:r>
              <a:rPr lang="es-ES" dirty="0" smtClean="0"/>
              <a:t>, recordando el deber de cumplir la medida afirmada.</a:t>
            </a:r>
          </a:p>
          <a:p>
            <a:r>
              <a:rPr lang="es-ES" dirty="0" smtClean="0"/>
              <a:t>Ante un segundo incumplimiento del porcentaje de incorporación laboral obligatoria, en reporte trimestral, se emitirá conminatoria advirtiendo que en caso de no cumplir, se aplicaran multas determinadas por Ley.</a:t>
            </a:r>
          </a:p>
          <a:p>
            <a:endParaRPr lang="es-ES" dirty="0"/>
          </a:p>
          <a:p>
            <a:r>
              <a:rPr lang="es-ES" b="1" dirty="0" smtClean="0"/>
              <a:t>ARTICULO 33 (MULTAS EN EL SECTOR PUBLICO Y PRIVADO)</a:t>
            </a:r>
          </a:p>
          <a:p>
            <a:r>
              <a:rPr lang="es-ES" dirty="0" smtClean="0">
                <a:solidFill>
                  <a:schemeClr val="accent5">
                    <a:lumMod val="75000"/>
                  </a:schemeClr>
                </a:solidFill>
              </a:rPr>
              <a:t>Sector Publico</a:t>
            </a:r>
            <a:r>
              <a:rPr lang="es-ES" dirty="0" smtClean="0"/>
              <a:t>: Se le aplicara la multa a la máxima autoridad de la institución, el 20% de su salario mensual liquido.</a:t>
            </a:r>
          </a:p>
          <a:p>
            <a:r>
              <a:rPr lang="es-ES" dirty="0" smtClean="0">
                <a:solidFill>
                  <a:schemeClr val="accent5">
                    <a:lumMod val="75000"/>
                  </a:schemeClr>
                </a:solidFill>
              </a:rPr>
              <a:t>Sector Privado</a:t>
            </a:r>
            <a:r>
              <a:rPr lang="es-ES" dirty="0" smtClean="0"/>
              <a:t>: Serán pasibles a multas de 3 salarios mínimos nacionales por cada cuota laboral incumplida.</a:t>
            </a:r>
          </a:p>
          <a:p>
            <a:r>
              <a:rPr lang="es-ES" dirty="0" smtClean="0"/>
              <a:t>Multas pagadas en un plazo no mayor a </a:t>
            </a:r>
            <a:r>
              <a:rPr lang="es-ES" b="1" dirty="0" smtClean="0">
                <a:solidFill>
                  <a:schemeClr val="accent5">
                    <a:lumMod val="75000"/>
                  </a:schemeClr>
                </a:solidFill>
              </a:rPr>
              <a:t>10 días </a:t>
            </a:r>
            <a:r>
              <a:rPr lang="es-ES" dirty="0" smtClean="0"/>
              <a:t>hábiles de haber decepcionado la conminatoria .</a:t>
            </a:r>
          </a:p>
        </p:txBody>
      </p:sp>
    </p:spTree>
    <p:extLst>
      <p:ext uri="{BB962C8B-B14F-4D97-AF65-F5344CB8AC3E}">
        <p14:creationId xmlns:p14="http://schemas.microsoft.com/office/powerpoint/2010/main" val="5815978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7201" y="584200"/>
            <a:ext cx="10820399" cy="3970318"/>
          </a:xfrm>
          <a:prstGeom prst="rect">
            <a:avLst/>
          </a:prstGeom>
          <a:noFill/>
        </p:spPr>
        <p:txBody>
          <a:bodyPr wrap="square" rtlCol="0">
            <a:spAutoFit/>
          </a:bodyPr>
          <a:lstStyle/>
          <a:p>
            <a:r>
              <a:rPr lang="es-ES" dirty="0" smtClean="0"/>
              <a:t>El incumplimiento de pago de multas, dará lugar a un incremento de un </a:t>
            </a:r>
            <a:r>
              <a:rPr lang="es-ES" b="1" dirty="0" smtClean="0"/>
              <a:t>30%</a:t>
            </a:r>
            <a:r>
              <a:rPr lang="es-ES" dirty="0" smtClean="0"/>
              <a:t> del monto total </a:t>
            </a:r>
          </a:p>
          <a:p>
            <a:r>
              <a:rPr lang="es-ES" dirty="0"/>
              <a:t>d</a:t>
            </a:r>
            <a:r>
              <a:rPr lang="es-ES" dirty="0" smtClean="0"/>
              <a:t>entro de los 30 días del calendario, superado el plazo se incrementara el 60% hasta los 60 días, no pagada la multa esta se incrementara a 100% hasta los 90 días del calendario.</a:t>
            </a:r>
          </a:p>
          <a:p>
            <a:endParaRPr lang="es-ES" dirty="0"/>
          </a:p>
          <a:p>
            <a:r>
              <a:rPr lang="es-ES" b="1" dirty="0" smtClean="0"/>
              <a:t>ARTICULO 34 (DESTINO DE LOS RECURSOS)</a:t>
            </a:r>
          </a:p>
          <a:p>
            <a:r>
              <a:rPr lang="es-ES" dirty="0" smtClean="0"/>
              <a:t>Los recursos provenientes de las multas por incumplimiento de la obligación de insertar laboralmente a personas con discapacidad, tanto del sector publico como privado, serán administrados en una cuenta fiscal del Ministerio de Trabajo, Empleo, Previsión Social, destinadas a la </a:t>
            </a:r>
            <a:r>
              <a:rPr lang="es-ES" b="1" dirty="0" smtClean="0">
                <a:solidFill>
                  <a:schemeClr val="accent5">
                    <a:lumMod val="75000"/>
                  </a:schemeClr>
                </a:solidFill>
              </a:rPr>
              <a:t>implementación y fortalecimiento de programas y proyectos de inclusión laboral para la población beneficiaria de la presente ley</a:t>
            </a:r>
            <a:r>
              <a:rPr lang="es-ES" dirty="0" smtClean="0"/>
              <a:t>.</a:t>
            </a:r>
          </a:p>
          <a:p>
            <a:endParaRPr lang="es-ES" dirty="0" smtClean="0"/>
          </a:p>
          <a:p>
            <a:r>
              <a:rPr lang="es-ES" b="1" dirty="0" smtClean="0"/>
              <a:t>ARTICULO 35 (RENDICION DE CUENTAS)</a:t>
            </a:r>
          </a:p>
          <a:p>
            <a:r>
              <a:rPr lang="es-ES" dirty="0" smtClean="0"/>
              <a:t>Todas la instituciones están obligadas a brindar información en sus audiencias publicas de rendición de cuentas .</a:t>
            </a:r>
            <a:endParaRPr lang="en-US" dirty="0"/>
          </a:p>
        </p:txBody>
      </p:sp>
    </p:spTree>
    <p:extLst>
      <p:ext uri="{BB962C8B-B14F-4D97-AF65-F5344CB8AC3E}">
        <p14:creationId xmlns:p14="http://schemas.microsoft.com/office/powerpoint/2010/main" val="3547129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571500" y="403811"/>
            <a:ext cx="1085850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smtClean="0">
                <a:ln>
                  <a:noFill/>
                </a:ln>
                <a:solidFill>
                  <a:schemeClr val="accent5">
                    <a:lumMod val="75000"/>
                  </a:schemeClr>
                </a:solidFill>
                <a:effectLst/>
                <a:latin typeface="Times New Roman" panose="02020603050405020304" pitchFamily="18" charset="0"/>
                <a:cs typeface="Times New Roman" panose="02020603050405020304" pitchFamily="18" charset="0"/>
              </a:rPr>
              <a:t>OBJETIVO: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b="1" i="0" u="sng"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effectLst/>
                <a:latin typeface="+mn-lt"/>
                <a:cs typeface="Times New Roman" panose="02020603050405020304" pitchFamily="18" charset="0"/>
              </a:rPr>
              <a:t>“El </a:t>
            </a:r>
            <a:r>
              <a:rPr kumimoji="0" lang="en-US" altLang="en-US" sz="1600" b="0" i="0" u="none" strike="noStrike" cap="none" normalizeH="0" baseline="0" dirty="0" err="1" smtClean="0">
                <a:ln>
                  <a:noFill/>
                </a:ln>
                <a:effectLst/>
                <a:latin typeface="+mn-lt"/>
                <a:cs typeface="Times New Roman" panose="02020603050405020304" pitchFamily="18" charset="0"/>
              </a:rPr>
              <a:t>objetivo</a:t>
            </a:r>
            <a:r>
              <a:rPr kumimoji="0" lang="en-US" altLang="en-US" sz="1600" b="0" i="0" u="none" strike="noStrike" cap="none" normalizeH="0" baseline="0" dirty="0" smtClean="0">
                <a:ln>
                  <a:noFill/>
                </a:ln>
                <a:effectLst/>
                <a:latin typeface="+mn-lt"/>
                <a:cs typeface="Times New Roman" panose="02020603050405020304" pitchFamily="18" charset="0"/>
              </a:rPr>
              <a:t> del</a:t>
            </a:r>
            <a:r>
              <a:rPr kumimoji="0" lang="en-US" altLang="en-US" sz="1600" b="0" i="0" u="none" strike="noStrike" cap="none" normalizeH="0" dirty="0" smtClean="0">
                <a:ln>
                  <a:noFill/>
                </a:ln>
                <a:effectLst/>
                <a:latin typeface="+mn-lt"/>
                <a:cs typeface="Times New Roman" panose="02020603050405020304" pitchFamily="18" charset="0"/>
              </a:rPr>
              <a:t> </a:t>
            </a:r>
            <a:r>
              <a:rPr kumimoji="0" lang="en-US" altLang="en-US" sz="1600" b="0" i="0" u="none" strike="noStrike" cap="none" normalizeH="0" baseline="0" dirty="0" smtClean="0">
                <a:ln>
                  <a:noFill/>
                </a:ln>
                <a:effectLst/>
                <a:latin typeface="+mn-lt"/>
                <a:cs typeface="Times New Roman" panose="02020603050405020304" pitchFamily="18" charset="0"/>
              </a:rPr>
              <a:t>Proyecto de Ley </a:t>
            </a:r>
            <a:r>
              <a:rPr kumimoji="0" lang="en-US" altLang="en-US" sz="1600" b="0" i="0" u="none" strike="noStrike" cap="none" normalizeH="0" baseline="0" dirty="0" err="1" smtClean="0">
                <a:ln>
                  <a:noFill/>
                </a:ln>
                <a:effectLst/>
                <a:latin typeface="+mn-lt"/>
                <a:cs typeface="Times New Roman" panose="02020603050405020304" pitchFamily="18" charset="0"/>
              </a:rPr>
              <a:t>es</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presentar</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una</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serie</a:t>
            </a:r>
            <a:r>
              <a:rPr kumimoji="0" lang="en-US" altLang="en-US" sz="1600" b="0" i="0" u="none" strike="noStrike" cap="none" normalizeH="0" baseline="0" dirty="0" smtClean="0">
                <a:ln>
                  <a:noFill/>
                </a:ln>
                <a:effectLst/>
                <a:latin typeface="+mn-lt"/>
                <a:cs typeface="Times New Roman" panose="02020603050405020304" pitchFamily="18" charset="0"/>
              </a:rPr>
              <a:t> de </a:t>
            </a:r>
            <a:r>
              <a:rPr kumimoji="0" lang="en-US" altLang="en-US" sz="1600" b="0" i="0" u="none" strike="noStrike" cap="none" normalizeH="0" baseline="0" dirty="0" err="1" smtClean="0">
                <a:ln>
                  <a:noFill/>
                </a:ln>
                <a:effectLst/>
                <a:latin typeface="+mn-lt"/>
                <a:cs typeface="Times New Roman" panose="02020603050405020304" pitchFamily="18" charset="0"/>
              </a:rPr>
              <a:t>medidas</a:t>
            </a:r>
            <a:r>
              <a:rPr kumimoji="0" lang="en-US" altLang="en-US" sz="1600" b="0" i="0" u="none" strike="noStrike" cap="none" normalizeH="0" baseline="0" dirty="0" smtClean="0">
                <a:ln>
                  <a:noFill/>
                </a:ln>
                <a:effectLst/>
                <a:latin typeface="+mn-lt"/>
                <a:cs typeface="Times New Roman" panose="02020603050405020304" pitchFamily="18" charset="0"/>
              </a:rPr>
              <a:t> de </a:t>
            </a:r>
            <a:r>
              <a:rPr kumimoji="0" lang="en-US" altLang="en-US" sz="1600" b="0" i="0" u="none" strike="noStrike" cap="none" normalizeH="0" baseline="0" dirty="0" err="1" smtClean="0">
                <a:ln>
                  <a:noFill/>
                </a:ln>
                <a:effectLst/>
                <a:latin typeface="+mn-lt"/>
                <a:cs typeface="Times New Roman" panose="02020603050405020304" pitchFamily="18" charset="0"/>
              </a:rPr>
              <a:t>equiparación</a:t>
            </a:r>
            <a:r>
              <a:rPr kumimoji="0" lang="en-US" altLang="en-US" sz="1600" b="0" i="0" u="none" strike="noStrike" cap="none" normalizeH="0" baseline="0" dirty="0" smtClean="0">
                <a:ln>
                  <a:noFill/>
                </a:ln>
                <a:effectLst/>
                <a:latin typeface="+mn-lt"/>
                <a:cs typeface="Times New Roman" panose="02020603050405020304" pitchFamily="18" charset="0"/>
              </a:rPr>
              <a:t> de </a:t>
            </a:r>
            <a:r>
              <a:rPr kumimoji="0" lang="en-US" altLang="en-US" sz="1600" b="0" i="0" u="none" strike="noStrike" cap="none" normalizeH="0" baseline="0" dirty="0" err="1" smtClean="0">
                <a:ln>
                  <a:noFill/>
                </a:ln>
                <a:effectLst/>
                <a:latin typeface="+mn-lt"/>
                <a:cs typeface="Times New Roman" panose="02020603050405020304" pitchFamily="18" charset="0"/>
              </a:rPr>
              <a:t>oportunidades</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en</a:t>
            </a:r>
            <a:r>
              <a:rPr kumimoji="0" lang="en-US" altLang="en-US" sz="1600" b="0" i="0" u="none" strike="noStrike" cap="none" normalizeH="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igualdad</a:t>
            </a:r>
            <a:r>
              <a:rPr kumimoji="0" lang="en-US" altLang="en-US" sz="1600" b="0" i="0" u="none" strike="noStrike" cap="none" normalizeH="0" baseline="0" dirty="0" smtClean="0">
                <a:ln>
                  <a:noFill/>
                </a:ln>
                <a:effectLst/>
                <a:latin typeface="+mn-lt"/>
                <a:cs typeface="Times New Roman" panose="02020603050405020304" pitchFamily="18" charset="0"/>
              </a:rPr>
              <a:t> de </a:t>
            </a:r>
            <a:r>
              <a:rPr kumimoji="0" lang="en-US" altLang="en-US" sz="1600" b="0" i="0" u="none" strike="noStrike" cap="none" normalizeH="0" baseline="0" dirty="0" err="1" smtClean="0">
                <a:ln>
                  <a:noFill/>
                </a:ln>
                <a:effectLst/>
                <a:latin typeface="+mn-lt"/>
                <a:cs typeface="Times New Roman" panose="02020603050405020304" pitchFamily="18" charset="0"/>
              </a:rPr>
              <a:t>condiciones</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laborales</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apoyo</a:t>
            </a:r>
            <a:r>
              <a:rPr kumimoji="0" lang="en-US" altLang="en-US" sz="1600" b="0" i="0" u="none" strike="noStrike" cap="none" normalizeH="0" baseline="0" dirty="0" smtClean="0">
                <a:ln>
                  <a:noFill/>
                </a:ln>
                <a:effectLst/>
                <a:latin typeface="+mn-lt"/>
                <a:cs typeface="Times New Roman" panose="02020603050405020304" pitchFamily="18" charset="0"/>
              </a:rPr>
              <a:t> de </a:t>
            </a:r>
            <a:r>
              <a:rPr kumimoji="0" lang="en-US" altLang="en-US" sz="1600" b="0" i="0" u="none" strike="noStrike" cap="none" normalizeH="0" baseline="0" dirty="0" err="1" smtClean="0">
                <a:ln>
                  <a:noFill/>
                </a:ln>
                <a:effectLst/>
                <a:latin typeface="+mn-lt"/>
                <a:cs typeface="Times New Roman" panose="02020603050405020304" pitchFamily="18" charset="0"/>
              </a:rPr>
              <a:t>autoempleo</a:t>
            </a:r>
            <a:r>
              <a:rPr kumimoji="0" lang="en-US" altLang="en-US" sz="1600" b="0" i="0" u="none" strike="noStrike" cap="none" normalizeH="0" baseline="0" dirty="0" smtClean="0">
                <a:ln>
                  <a:noFill/>
                </a:ln>
                <a:effectLst/>
                <a:latin typeface="+mn-lt"/>
                <a:cs typeface="Times New Roman" panose="02020603050405020304" pitchFamily="18" charset="0"/>
              </a:rPr>
              <a:t> y </a:t>
            </a:r>
            <a:r>
              <a:rPr kumimoji="0" lang="en-US" altLang="en-US" sz="1600" b="0" i="0" u="none" strike="noStrike" cap="none" normalizeH="0" baseline="0" dirty="0" err="1" smtClean="0">
                <a:ln>
                  <a:noFill/>
                </a:ln>
                <a:effectLst/>
                <a:latin typeface="+mn-lt"/>
                <a:cs typeface="Times New Roman" panose="02020603050405020304" pitchFamily="18" charset="0"/>
              </a:rPr>
              <a:t>emprendimientos</a:t>
            </a:r>
            <a:r>
              <a:rPr kumimoji="0" lang="en-US" altLang="en-US" sz="1600" b="0" i="0" u="none" strike="noStrike" cap="none" normalizeH="0" baseline="0" dirty="0" smtClean="0">
                <a:ln>
                  <a:noFill/>
                </a:ln>
                <a:effectLst/>
                <a:latin typeface="+mn-lt"/>
                <a:cs typeface="Times New Roman" panose="02020603050405020304" pitchFamily="18" charset="0"/>
              </a:rPr>
              <a:t> </a:t>
            </a:r>
            <a:r>
              <a:rPr kumimoji="0" lang="en-US" altLang="en-US" sz="1600" b="0" i="0" u="none" strike="noStrike" cap="none" normalizeH="0" baseline="0" dirty="0" err="1" smtClean="0">
                <a:ln>
                  <a:noFill/>
                </a:ln>
                <a:effectLst/>
                <a:latin typeface="+mn-lt"/>
                <a:cs typeface="Times New Roman" panose="02020603050405020304" pitchFamily="18" charset="0"/>
              </a:rPr>
              <a:t>productivos</a:t>
            </a:r>
            <a:r>
              <a:rPr kumimoji="0" lang="en-US" altLang="en-US" sz="1600" b="0" i="0" u="none" strike="noStrike" cap="none" normalizeH="0" baseline="0" dirty="0" smtClean="0">
                <a:ln>
                  <a:noFill/>
                </a:ln>
                <a:effectLst/>
                <a:latin typeface="+mn-lt"/>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s-ES" altLang="en-US" sz="1600" dirty="0" smtClean="0">
              <a:latin typeface="+mn-lt"/>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600" dirty="0">
              <a:latin typeface="+mn-lt"/>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600" dirty="0">
              <a:latin typeface="+mn-lt"/>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effectLst/>
                <a:latin typeface="+mn-lt"/>
                <a:cs typeface="Times New Roman" panose="02020603050405020304" pitchFamily="18" charset="0"/>
              </a:rPr>
              <a:t>Actualmente</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está</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en</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vigencia</a:t>
            </a:r>
            <a:r>
              <a:rPr kumimoji="0" lang="en-US" altLang="en-US" sz="1600" b="1" i="0" u="none" strike="noStrike" cap="none" normalizeH="0" baseline="0" dirty="0" smtClean="0">
                <a:ln>
                  <a:noFill/>
                </a:ln>
                <a:effectLst/>
                <a:latin typeface="+mn-lt"/>
                <a:cs typeface="Times New Roman" panose="02020603050405020304" pitchFamily="18" charset="0"/>
              </a:rPr>
              <a:t> la Ley 977, “sin embargo, </a:t>
            </a:r>
            <a:r>
              <a:rPr kumimoji="0" lang="en-US" altLang="en-US" sz="1600" b="1" i="0" u="none" strike="noStrike" cap="none" normalizeH="0" baseline="0" dirty="0" err="1" smtClean="0">
                <a:ln>
                  <a:noFill/>
                </a:ln>
                <a:effectLst/>
                <a:latin typeface="+mn-lt"/>
                <a:cs typeface="Times New Roman" panose="02020603050405020304" pitchFamily="18" charset="0"/>
              </a:rPr>
              <a:t>en</a:t>
            </a:r>
            <a:r>
              <a:rPr kumimoji="0" lang="en-US" altLang="en-US" sz="1600" b="1" i="0" u="none" strike="noStrike" cap="none" normalizeH="0" baseline="0" dirty="0" smtClean="0">
                <a:ln>
                  <a:noFill/>
                </a:ln>
                <a:effectLst/>
                <a:latin typeface="+mn-lt"/>
                <a:cs typeface="Times New Roman" panose="02020603050405020304" pitchFamily="18" charset="0"/>
              </a:rPr>
              <a:t> el </a:t>
            </a:r>
            <a:r>
              <a:rPr kumimoji="0" lang="en-US" altLang="en-US" sz="1600" b="1" i="0" u="none" strike="noStrike" cap="none" normalizeH="0" baseline="0" dirty="0" err="1" smtClean="0">
                <a:ln>
                  <a:noFill/>
                </a:ln>
                <a:effectLst/>
                <a:latin typeface="+mn-lt"/>
                <a:cs typeface="Times New Roman" panose="02020603050405020304" pitchFamily="18" charset="0"/>
              </a:rPr>
              <a:t>diagnóstico</a:t>
            </a:r>
            <a:r>
              <a:rPr kumimoji="0" lang="en-US" altLang="en-US" sz="1600" b="1" i="0" u="none" strike="noStrike" cap="none" normalizeH="0" baseline="0" dirty="0" smtClean="0">
                <a:ln>
                  <a:noFill/>
                </a:ln>
                <a:effectLst/>
                <a:latin typeface="+mn-lt"/>
                <a:cs typeface="Times New Roman" panose="02020603050405020304" pitchFamily="18" charset="0"/>
              </a:rPr>
              <a:t> que se ha </a:t>
            </a:r>
            <a:r>
              <a:rPr kumimoji="0" lang="en-US" altLang="en-US" sz="1600" b="1" i="0" u="none" strike="noStrike" cap="none" normalizeH="0" baseline="0" dirty="0" err="1" smtClean="0">
                <a:ln>
                  <a:noFill/>
                </a:ln>
                <a:effectLst/>
                <a:latin typeface="+mn-lt"/>
                <a:cs typeface="Times New Roman" panose="02020603050405020304" pitchFamily="18" charset="0"/>
              </a:rPr>
              <a:t>realizado</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por</a:t>
            </a:r>
            <a:r>
              <a:rPr kumimoji="0" lang="en-US" altLang="en-US" sz="1600" b="1" i="0" u="none" strike="noStrike" cap="none" normalizeH="0" baseline="0" dirty="0" smtClean="0">
                <a:ln>
                  <a:noFill/>
                </a:ln>
                <a:effectLst/>
                <a:latin typeface="+mn-lt"/>
                <a:cs typeface="Times New Roman" panose="02020603050405020304" pitchFamily="18" charset="0"/>
              </a:rPr>
              <a:t> la </a:t>
            </a:r>
            <a:r>
              <a:rPr kumimoji="0" lang="en-US" altLang="en-US" sz="1600" b="1" i="0" u="none" strike="noStrike" cap="none" normalizeH="0" baseline="0" dirty="0" err="1" smtClean="0">
                <a:ln>
                  <a:noFill/>
                </a:ln>
                <a:effectLst/>
                <a:latin typeface="+mn-lt"/>
                <a:cs typeface="Times New Roman" panose="02020603050405020304" pitchFamily="18" charset="0"/>
              </a:rPr>
              <a:t>Defensoría</a:t>
            </a:r>
            <a:r>
              <a:rPr kumimoji="0" lang="en-US" altLang="en-US" sz="1600" b="1" i="0" u="none" strike="noStrike" cap="none" normalizeH="0" baseline="0" dirty="0" smtClean="0">
                <a:ln>
                  <a:noFill/>
                </a:ln>
                <a:effectLst/>
                <a:latin typeface="+mn-lt"/>
                <a:cs typeface="Times New Roman" panose="02020603050405020304" pitchFamily="18" charset="0"/>
              </a:rPr>
              <a:t> del Pueblo, </a:t>
            </a:r>
            <a:r>
              <a:rPr kumimoji="0" lang="en-US" altLang="en-US" sz="1600" b="1" i="0" u="none" strike="noStrike" cap="none" normalizeH="0" baseline="0" dirty="0" err="1" smtClean="0">
                <a:ln>
                  <a:noFill/>
                </a:ln>
                <a:effectLst/>
                <a:latin typeface="+mn-lt"/>
                <a:cs typeface="Times New Roman" panose="02020603050405020304" pitchFamily="18" charset="0"/>
              </a:rPr>
              <a:t>existen</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varias</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insuficiencias</a:t>
            </a:r>
            <a:r>
              <a:rPr kumimoji="0" lang="en-US" altLang="en-US" sz="1600" b="1" i="0" u="none" strike="noStrike" cap="none" normalizeH="0" baseline="0" dirty="0" smtClean="0">
                <a:ln>
                  <a:noFill/>
                </a:ln>
                <a:effectLst/>
                <a:latin typeface="+mn-lt"/>
                <a:cs typeface="Times New Roman" panose="02020603050405020304" pitchFamily="18" charset="0"/>
              </a:rPr>
              <a:t> que </a:t>
            </a:r>
            <a:r>
              <a:rPr kumimoji="0" lang="en-US" altLang="en-US" sz="1600" b="1" i="0" u="none" strike="noStrike" cap="none" normalizeH="0" baseline="0" dirty="0" err="1" smtClean="0">
                <a:ln>
                  <a:noFill/>
                </a:ln>
                <a:effectLst/>
                <a:latin typeface="+mn-lt"/>
                <a:cs typeface="Times New Roman" panose="02020603050405020304" pitchFamily="18" charset="0"/>
              </a:rPr>
              <a:t>ameritan</a:t>
            </a:r>
            <a:r>
              <a:rPr kumimoji="0" lang="en-US" altLang="en-US" sz="1600" b="1" i="0" u="none" strike="noStrike" cap="none" normalizeH="0" baseline="0" dirty="0" smtClean="0">
                <a:ln>
                  <a:noFill/>
                </a:ln>
                <a:effectLst/>
                <a:latin typeface="+mn-lt"/>
                <a:cs typeface="Times New Roman" panose="02020603050405020304" pitchFamily="18" charset="0"/>
              </a:rPr>
              <a:t> </a:t>
            </a:r>
            <a:r>
              <a:rPr kumimoji="0" lang="en-US" altLang="en-US" sz="1600" b="1" i="0" u="none" strike="noStrike" cap="none" normalizeH="0" baseline="0" dirty="0" err="1" smtClean="0">
                <a:ln>
                  <a:noFill/>
                </a:ln>
                <a:effectLst/>
                <a:latin typeface="+mn-lt"/>
                <a:cs typeface="Times New Roman" panose="02020603050405020304" pitchFamily="18" charset="0"/>
              </a:rPr>
              <a:t>salvarse</a:t>
            </a:r>
            <a:r>
              <a:rPr kumimoji="0" lang="en-US" altLang="en-US" sz="1600" b="1" i="0" u="none" strike="noStrike" cap="none" normalizeH="0" baseline="0" dirty="0" smtClean="0">
                <a:ln>
                  <a:noFill/>
                </a:ln>
                <a:effectLst/>
                <a:latin typeface="+mn-lt"/>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effectLst/>
              <a:latin typeface="+mn-lt"/>
              <a:cs typeface="Times New Roman" panose="02020603050405020304" pitchFamily="18" charset="0"/>
            </a:endParaRPr>
          </a:p>
          <a:p>
            <a:pPr lvl="0" algn="just" defTabSz="914400"/>
            <a:r>
              <a:rPr lang="es-ES" sz="1600" dirty="0">
                <a:latin typeface="+mn-lt"/>
                <a:cs typeface="Times New Roman" panose="02020603050405020304" pitchFamily="18" charset="0"/>
              </a:rPr>
              <a:t>El Proyecto de Ley, </a:t>
            </a:r>
            <a:r>
              <a:rPr lang="es-ES" sz="1600" dirty="0" smtClean="0">
                <a:latin typeface="+mn-lt"/>
                <a:cs typeface="Times New Roman" panose="02020603050405020304" pitchFamily="18" charset="0"/>
              </a:rPr>
              <a:t>esta compuesto </a:t>
            </a:r>
            <a:r>
              <a:rPr lang="es-ES" sz="1600" dirty="0">
                <a:latin typeface="+mn-lt"/>
                <a:cs typeface="Times New Roman" panose="02020603050405020304" pitchFamily="18" charset="0"/>
              </a:rPr>
              <a:t>por </a:t>
            </a:r>
            <a:r>
              <a:rPr lang="es-ES" sz="1600" b="1" dirty="0">
                <a:latin typeface="+mn-lt"/>
                <a:cs typeface="Times New Roman" panose="02020603050405020304" pitchFamily="18" charset="0"/>
              </a:rPr>
              <a:t>seis</a:t>
            </a:r>
            <a:r>
              <a:rPr lang="es-ES" sz="1600" dirty="0">
                <a:latin typeface="+mn-lt"/>
                <a:cs typeface="Times New Roman" panose="02020603050405020304" pitchFamily="18" charset="0"/>
              </a:rPr>
              <a:t> capítulos y </a:t>
            </a:r>
            <a:r>
              <a:rPr lang="es-ES" sz="1600" b="1" dirty="0">
                <a:latin typeface="+mn-lt"/>
                <a:cs typeface="Times New Roman" panose="02020603050405020304" pitchFamily="18" charset="0"/>
              </a:rPr>
              <a:t>treinta y cinco </a:t>
            </a:r>
            <a:r>
              <a:rPr lang="es-ES" sz="1600" dirty="0">
                <a:latin typeface="+mn-lt"/>
                <a:cs typeface="Times New Roman" panose="02020603050405020304" pitchFamily="18" charset="0"/>
              </a:rPr>
              <a:t>artículos, </a:t>
            </a:r>
            <a:r>
              <a:rPr lang="es-ES" sz="1600" dirty="0" smtClean="0">
                <a:latin typeface="+mn-lt"/>
                <a:cs typeface="Times New Roman" panose="02020603050405020304" pitchFamily="18" charset="0"/>
              </a:rPr>
              <a:t>los cuales proponen </a:t>
            </a:r>
            <a:r>
              <a:rPr lang="es-ES" sz="1600" dirty="0">
                <a:latin typeface="+mn-lt"/>
                <a:cs typeface="Times New Roman" panose="02020603050405020304" pitchFamily="18" charset="0"/>
              </a:rPr>
              <a:t>la equiparación </a:t>
            </a:r>
            <a:r>
              <a:rPr lang="es-ES" sz="1600" dirty="0" smtClean="0">
                <a:latin typeface="+mn-lt"/>
                <a:cs typeface="Times New Roman" panose="02020603050405020304" pitchFamily="18" charset="0"/>
              </a:rPr>
              <a:t>de:</a:t>
            </a:r>
          </a:p>
          <a:p>
            <a:pPr lvl="0" algn="ctr" defTabSz="914400"/>
            <a:endParaRPr lang="es-ES" sz="1600" dirty="0">
              <a:latin typeface="+mn-lt"/>
              <a:cs typeface="Times New Roman" panose="02020603050405020304" pitchFamily="18" charset="0"/>
            </a:endParaRPr>
          </a:p>
          <a:p>
            <a:pPr lvl="0" defTabSz="914400"/>
            <a:r>
              <a:rPr lang="es-ES" sz="1600" dirty="0" smtClean="0">
                <a:latin typeface="+mn-lt"/>
                <a:cs typeface="Times New Roman" panose="02020603050405020304" pitchFamily="18" charset="0"/>
              </a:rPr>
              <a:t>*Oportunidades laborales</a:t>
            </a:r>
          </a:p>
          <a:p>
            <a:pPr lvl="0" defTabSz="914400"/>
            <a:endParaRPr lang="es-ES" sz="1600" dirty="0" smtClean="0">
              <a:latin typeface="+mn-lt"/>
              <a:cs typeface="Times New Roman" panose="02020603050405020304" pitchFamily="18" charset="0"/>
            </a:endParaRPr>
          </a:p>
          <a:p>
            <a:pPr lvl="0" defTabSz="914400"/>
            <a:r>
              <a:rPr lang="es-ES" sz="1600" dirty="0" smtClean="0">
                <a:latin typeface="+mn-lt"/>
                <a:cs typeface="Times New Roman" panose="02020603050405020304" pitchFamily="18" charset="0"/>
              </a:rPr>
              <a:t>*</a:t>
            </a:r>
            <a:r>
              <a:rPr lang="es-ES" sz="1600" dirty="0">
                <a:latin typeface="+mn-lt"/>
                <a:cs typeface="Times New Roman" panose="02020603050405020304" pitchFamily="18" charset="0"/>
              </a:rPr>
              <a:t>M</a:t>
            </a:r>
            <a:r>
              <a:rPr lang="es-ES" sz="1600" dirty="0" smtClean="0">
                <a:latin typeface="+mn-lt"/>
                <a:cs typeface="Times New Roman" panose="02020603050405020304" pitchFamily="18" charset="0"/>
              </a:rPr>
              <a:t>edidas </a:t>
            </a:r>
            <a:r>
              <a:rPr lang="es-ES" sz="1600" dirty="0">
                <a:latin typeface="+mn-lt"/>
                <a:cs typeface="Times New Roman" panose="02020603050405020304" pitchFamily="18" charset="0"/>
              </a:rPr>
              <a:t>para la igualdad de condiciones </a:t>
            </a:r>
            <a:r>
              <a:rPr lang="es-ES" sz="1600" dirty="0" smtClean="0">
                <a:latin typeface="+mn-lt"/>
                <a:cs typeface="Times New Roman" panose="02020603050405020304" pitchFamily="18" charset="0"/>
              </a:rPr>
              <a:t>laborales</a:t>
            </a:r>
          </a:p>
          <a:p>
            <a:pPr lvl="0" defTabSz="914400"/>
            <a:endParaRPr lang="es-ES" sz="1600" dirty="0" smtClean="0">
              <a:latin typeface="+mn-lt"/>
              <a:cs typeface="Times New Roman" panose="02020603050405020304" pitchFamily="18" charset="0"/>
            </a:endParaRPr>
          </a:p>
          <a:p>
            <a:pPr lvl="0" defTabSz="914400"/>
            <a:r>
              <a:rPr lang="es-ES" sz="1600" dirty="0" smtClean="0">
                <a:latin typeface="+mn-lt"/>
                <a:cs typeface="Times New Roman" panose="02020603050405020304" pitchFamily="18" charset="0"/>
              </a:rPr>
              <a:t>*</a:t>
            </a:r>
            <a:r>
              <a:rPr lang="es-ES" sz="1600" dirty="0">
                <a:latin typeface="+mn-lt"/>
                <a:cs typeface="Times New Roman" panose="02020603050405020304" pitchFamily="18" charset="0"/>
              </a:rPr>
              <a:t>M</a:t>
            </a:r>
            <a:r>
              <a:rPr lang="es-ES" sz="1600" dirty="0" smtClean="0">
                <a:latin typeface="+mn-lt"/>
                <a:cs typeface="Times New Roman" panose="02020603050405020304" pitchFamily="18" charset="0"/>
              </a:rPr>
              <a:t>edidas </a:t>
            </a:r>
            <a:r>
              <a:rPr lang="es-ES" sz="1600" dirty="0">
                <a:latin typeface="+mn-lt"/>
                <a:cs typeface="Times New Roman" panose="02020603050405020304" pitchFamily="18" charset="0"/>
              </a:rPr>
              <a:t>de apoyo al autoempleo y emprendimientos productivos de personas con </a:t>
            </a:r>
            <a:r>
              <a:rPr lang="es-ES" sz="1600" dirty="0" smtClean="0">
                <a:latin typeface="+mn-lt"/>
                <a:cs typeface="Times New Roman" panose="02020603050405020304" pitchFamily="18" charset="0"/>
              </a:rPr>
              <a:t>discapacidad.</a:t>
            </a:r>
          </a:p>
          <a:p>
            <a:pPr lvl="0" defTabSz="914400"/>
            <a:endParaRPr lang="es-ES" sz="1600" dirty="0" smtClean="0">
              <a:latin typeface="+mn-lt"/>
              <a:cs typeface="Times New Roman" panose="02020603050405020304" pitchFamily="18" charset="0"/>
            </a:endParaRPr>
          </a:p>
          <a:p>
            <a:pPr lvl="0" defTabSz="914400"/>
            <a:r>
              <a:rPr lang="es-ES" sz="1600" dirty="0" smtClean="0">
                <a:latin typeface="+mn-lt"/>
                <a:cs typeface="Times New Roman" panose="02020603050405020304" pitchFamily="18" charset="0"/>
              </a:rPr>
              <a:t>*</a:t>
            </a:r>
            <a:r>
              <a:rPr lang="es-ES" sz="1600" dirty="0">
                <a:latin typeface="+mn-lt"/>
                <a:cs typeface="Times New Roman" panose="02020603050405020304" pitchFamily="18" charset="0"/>
              </a:rPr>
              <a:t>M</a:t>
            </a:r>
            <a:r>
              <a:rPr lang="es-ES" sz="1600" dirty="0" smtClean="0">
                <a:latin typeface="+mn-lt"/>
                <a:cs typeface="Times New Roman" panose="02020603050405020304" pitchFamily="18" charset="0"/>
              </a:rPr>
              <a:t>ecanismos </a:t>
            </a:r>
            <a:r>
              <a:rPr lang="es-ES" sz="1600" dirty="0">
                <a:latin typeface="+mn-lt"/>
                <a:cs typeface="Times New Roman" panose="02020603050405020304" pitchFamily="18" charset="0"/>
              </a:rPr>
              <a:t>de monitoreo y multas por el incumplimiento de las medidas </a:t>
            </a:r>
            <a:r>
              <a:rPr lang="es-ES" sz="1600" dirty="0" smtClean="0">
                <a:latin typeface="+mn-lt"/>
                <a:cs typeface="Times New Roman" panose="02020603050405020304" pitchFamily="18" charset="0"/>
              </a:rPr>
              <a:t>establecidas.</a:t>
            </a:r>
            <a:endParaRPr kumimoji="0" lang="en-US" altLang="en-US" sz="1600" b="0" i="0" u="none" strike="noStrike" cap="none" normalizeH="0" baseline="0" dirty="0" smtClean="0">
              <a:ln>
                <a:noFill/>
              </a:ln>
              <a:effectLst/>
              <a:latin typeface="+mn-lt"/>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ES" altLang="en-US" sz="1600" dirty="0">
              <a:solidFill>
                <a:srgbClr val="212529"/>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rgbClr val="212529"/>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949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227444" y="556592"/>
            <a:ext cx="3470822" cy="369332"/>
          </a:xfrm>
          <a:prstGeom prst="rect">
            <a:avLst/>
          </a:prstGeom>
          <a:noFill/>
        </p:spPr>
        <p:txBody>
          <a:bodyPr wrap="none" rtlCol="0">
            <a:spAutoFit/>
          </a:bodyPr>
          <a:lstStyle/>
          <a:p>
            <a:pPr algn="ctr"/>
            <a:r>
              <a:rPr lang="es-ES" b="1" dirty="0" smtClean="0"/>
              <a:t>DISPOSICIONES TRANSITORIAS</a:t>
            </a:r>
          </a:p>
        </p:txBody>
      </p:sp>
      <p:sp>
        <p:nvSpPr>
          <p:cNvPr id="5" name="CuadroTexto 4"/>
          <p:cNvSpPr txBox="1"/>
          <p:nvPr/>
        </p:nvSpPr>
        <p:spPr>
          <a:xfrm>
            <a:off x="662609" y="1285461"/>
            <a:ext cx="10787269" cy="4247317"/>
          </a:xfrm>
          <a:prstGeom prst="rect">
            <a:avLst/>
          </a:prstGeom>
          <a:noFill/>
        </p:spPr>
        <p:txBody>
          <a:bodyPr wrap="square" rtlCol="0">
            <a:spAutoFit/>
          </a:bodyPr>
          <a:lstStyle/>
          <a:p>
            <a:pPr marL="342900" indent="-342900">
              <a:buAutoNum type="arabicParenR"/>
            </a:pPr>
            <a:r>
              <a:rPr lang="es-ES" dirty="0" smtClean="0"/>
              <a:t>El órgano ejecutivo, en el plazo de 90 días hábiles emitida la presente Ley,  deberá emitir reglamento especifico de apoyo estatal para las empresas o establecimientos del laborales del sector privado, que desarrollen cualquier actividad en el territorio nacional y hayan efectuado la incorporación laboral de personas con discapacidad en porcentajes superiores a lo establecido.</a:t>
            </a:r>
          </a:p>
          <a:p>
            <a:pPr marL="342900" indent="-342900">
              <a:buAutoNum type="arabicParenR"/>
            </a:pPr>
            <a:r>
              <a:rPr lang="es-ES" dirty="0" smtClean="0"/>
              <a:t>El Ministerio de Trabajo, Empleo y Previsión social, tiene un plazo máximo de 45 días hábiles, de la puesta en vigencia de la presente Ley, para emitir horarios laborales diferenciados para personas con discapacidad.</a:t>
            </a:r>
          </a:p>
          <a:p>
            <a:pPr marL="342900" indent="-342900">
              <a:buAutoNum type="arabicParenR"/>
            </a:pPr>
            <a:r>
              <a:rPr lang="es-ES" dirty="0" smtClean="0"/>
              <a:t>El Ministerio de Economía y Finanzas publicas en un plazo máximo de 45 días regulara las condiciones de flexibilización de requisitos necesarios para la efectiva incorporación de las personas con discapacidad.</a:t>
            </a:r>
          </a:p>
          <a:p>
            <a:pPr marL="342900" indent="-342900">
              <a:buAutoNum type="arabicParenR"/>
            </a:pPr>
            <a:r>
              <a:rPr lang="es-ES" dirty="0" smtClean="0"/>
              <a:t>La persona contratada tendrá un plazo de 60 días para presentar la documentación establecida, a la institución donde desempeña sus funciones laborales, para continuar gozando de la inamovilidad laboral y otras medidas de inclusión laboral.</a:t>
            </a:r>
          </a:p>
          <a:p>
            <a:endParaRPr lang="es-ES" dirty="0"/>
          </a:p>
        </p:txBody>
      </p:sp>
    </p:spTree>
    <p:extLst>
      <p:ext uri="{BB962C8B-B14F-4D97-AF65-F5344CB8AC3E}">
        <p14:creationId xmlns:p14="http://schemas.microsoft.com/office/powerpoint/2010/main" val="1852072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393700" y="406400"/>
            <a:ext cx="10737235" cy="5909310"/>
          </a:xfrm>
          <a:prstGeom prst="rect">
            <a:avLst/>
          </a:prstGeom>
          <a:noFill/>
        </p:spPr>
        <p:txBody>
          <a:bodyPr wrap="none" rtlCol="0">
            <a:spAutoFit/>
          </a:bodyPr>
          <a:lstStyle/>
          <a:p>
            <a:r>
              <a:rPr lang="es-ES" b="1" u="sng" dirty="0" smtClean="0">
                <a:solidFill>
                  <a:schemeClr val="accent5">
                    <a:lumMod val="75000"/>
                  </a:schemeClr>
                </a:solidFill>
              </a:rPr>
              <a:t>¿QUIENES PUEDEN SER INSERTADOS LABORALMENTE?</a:t>
            </a:r>
          </a:p>
          <a:p>
            <a:endParaRPr lang="es-ES" dirty="0" smtClean="0"/>
          </a:p>
          <a:p>
            <a:r>
              <a:rPr lang="es-ES" dirty="0" smtClean="0"/>
              <a:t>*Personas con discapacidad.</a:t>
            </a:r>
          </a:p>
          <a:p>
            <a:r>
              <a:rPr lang="es-ES" dirty="0" smtClean="0"/>
              <a:t>*Padres/Madres e hijos de personas con discapacidad.</a:t>
            </a:r>
          </a:p>
          <a:p>
            <a:r>
              <a:rPr lang="es-ES" dirty="0" smtClean="0"/>
              <a:t>*Conyugues.</a:t>
            </a:r>
          </a:p>
          <a:p>
            <a:r>
              <a:rPr lang="es-ES" dirty="0" smtClean="0"/>
              <a:t>*Tutores legales de una persona con discapacidad que sean menores de 18 años de edad.</a:t>
            </a:r>
          </a:p>
          <a:p>
            <a:endParaRPr lang="es-ES" dirty="0" smtClean="0"/>
          </a:p>
          <a:p>
            <a:r>
              <a:rPr lang="es-ES" b="1" u="sng" dirty="0" smtClean="0">
                <a:solidFill>
                  <a:schemeClr val="accent5">
                    <a:lumMod val="75000"/>
                  </a:schemeClr>
                </a:solidFill>
              </a:rPr>
              <a:t>REQUISITOS:</a:t>
            </a:r>
          </a:p>
          <a:p>
            <a:r>
              <a:rPr lang="es-ES" dirty="0" smtClean="0"/>
              <a:t>Carnet de discapacidad, documentación que acredite estar a cargo de una persona </a:t>
            </a:r>
          </a:p>
          <a:p>
            <a:r>
              <a:rPr lang="es-ES" dirty="0" smtClean="0"/>
              <a:t>con discapacidad.</a:t>
            </a:r>
          </a:p>
          <a:p>
            <a:endParaRPr lang="es-ES" b="1" u="sng" dirty="0"/>
          </a:p>
          <a:p>
            <a:r>
              <a:rPr lang="es-ES" b="1" u="sng" dirty="0" smtClean="0">
                <a:solidFill>
                  <a:schemeClr val="accent5">
                    <a:lumMod val="75000"/>
                  </a:schemeClr>
                </a:solidFill>
              </a:rPr>
              <a:t>PORCENTAJE DE CONTRATACION.</a:t>
            </a:r>
          </a:p>
          <a:p>
            <a:r>
              <a:rPr lang="es-ES" dirty="0" smtClean="0"/>
              <a:t>Se establece por ley que instituciones tanto publicas como privadas deben tener al menos un</a:t>
            </a:r>
          </a:p>
          <a:p>
            <a:r>
              <a:rPr lang="es-ES" dirty="0" smtClean="0"/>
              <a:t>Porcentaje de personas con discapacidad contratados y establecidos en puestos de trabajo.</a:t>
            </a:r>
          </a:p>
          <a:p>
            <a:endParaRPr lang="es-ES" dirty="0"/>
          </a:p>
          <a:p>
            <a:r>
              <a:rPr lang="es-ES" dirty="0" smtClean="0"/>
              <a:t>*Sector Publico: 4%</a:t>
            </a:r>
          </a:p>
          <a:p>
            <a:r>
              <a:rPr lang="es-ES" dirty="0" smtClean="0"/>
              <a:t>*Sector Privado: 2%</a:t>
            </a:r>
          </a:p>
          <a:p>
            <a:endParaRPr lang="es-ES" dirty="0" smtClean="0"/>
          </a:p>
          <a:p>
            <a:r>
              <a:rPr lang="es-ES" dirty="0" smtClean="0"/>
              <a:t>Además de garantizar inamovilidad laboral, teniendo como obligación de la institución</a:t>
            </a:r>
          </a:p>
          <a:p>
            <a:r>
              <a:rPr lang="es-ES" dirty="0" smtClean="0"/>
              <a:t>El brindar condiciones de accesibilidad para las personas con discapacidad en cada </a:t>
            </a:r>
          </a:p>
          <a:p>
            <a:r>
              <a:rPr lang="es-ES" dirty="0" smtClean="0"/>
              <a:t>Puesto de trabajo.</a:t>
            </a:r>
          </a:p>
        </p:txBody>
      </p:sp>
    </p:spTree>
    <p:extLst>
      <p:ext uri="{BB962C8B-B14F-4D97-AF65-F5344CB8AC3E}">
        <p14:creationId xmlns:p14="http://schemas.microsoft.com/office/powerpoint/2010/main" val="2288715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11200" y="787400"/>
            <a:ext cx="3361818" cy="400110"/>
          </a:xfrm>
          <a:prstGeom prst="rect">
            <a:avLst/>
          </a:prstGeom>
          <a:noFill/>
        </p:spPr>
        <p:txBody>
          <a:bodyPr wrap="none" rtlCol="0">
            <a:spAutoFit/>
          </a:bodyPr>
          <a:lstStyle/>
          <a:p>
            <a:r>
              <a:rPr lang="es-ES" sz="2000" b="1" u="sng" dirty="0" smtClean="0">
                <a:solidFill>
                  <a:schemeClr val="accent5">
                    <a:lumMod val="75000"/>
                  </a:schemeClr>
                </a:solidFill>
              </a:rPr>
              <a:t>¿QUE SE QUIERE LOGRAR?</a:t>
            </a:r>
            <a:endParaRPr lang="en-US" sz="2000" b="1" u="sng" dirty="0">
              <a:solidFill>
                <a:schemeClr val="accent5">
                  <a:lumMod val="75000"/>
                </a:schemeClr>
              </a:solidFill>
            </a:endParaRPr>
          </a:p>
        </p:txBody>
      </p:sp>
      <p:sp>
        <p:nvSpPr>
          <p:cNvPr id="5" name="CuadroTexto 4"/>
          <p:cNvSpPr txBox="1"/>
          <p:nvPr/>
        </p:nvSpPr>
        <p:spPr>
          <a:xfrm>
            <a:off x="812800" y="1600200"/>
            <a:ext cx="10748455" cy="3139321"/>
          </a:xfrm>
          <a:prstGeom prst="rect">
            <a:avLst/>
          </a:prstGeom>
          <a:noFill/>
        </p:spPr>
        <p:txBody>
          <a:bodyPr wrap="none" rtlCol="0">
            <a:spAutoFit/>
          </a:bodyPr>
          <a:lstStyle/>
          <a:p>
            <a:r>
              <a:rPr lang="es-ES" dirty="0" smtClean="0"/>
              <a:t>Oportunidad en condiciones laborales, prevaleciendo los derechos de las personas con</a:t>
            </a:r>
          </a:p>
          <a:p>
            <a:r>
              <a:rPr lang="es-ES" dirty="0" smtClean="0"/>
              <a:t> discapacidad, generando visibilizar a esta población y asegurar ambientes laborales óptimos</a:t>
            </a:r>
            <a:endParaRPr lang="es-ES" dirty="0"/>
          </a:p>
          <a:p>
            <a:r>
              <a:rPr lang="es-ES" dirty="0" smtClean="0"/>
              <a:t> con sanciones y multas a todo tipo de discriminación y falta.</a:t>
            </a:r>
          </a:p>
          <a:p>
            <a:endParaRPr lang="es-ES" dirty="0"/>
          </a:p>
          <a:p>
            <a:r>
              <a:rPr lang="es-ES" b="1" u="sng" dirty="0" smtClean="0">
                <a:solidFill>
                  <a:schemeClr val="accent5">
                    <a:lumMod val="75000"/>
                  </a:schemeClr>
                </a:solidFill>
              </a:rPr>
              <a:t>DIFERENCIACION DE HORARIO LABORAL</a:t>
            </a:r>
          </a:p>
          <a:p>
            <a:endParaRPr lang="es-ES" b="1" u="sng" dirty="0" smtClean="0"/>
          </a:p>
          <a:p>
            <a:r>
              <a:rPr lang="es-ES" dirty="0" smtClean="0"/>
              <a:t>El horario laboral establecido es de </a:t>
            </a:r>
            <a:r>
              <a:rPr lang="es-ES" b="1" dirty="0" smtClean="0">
                <a:solidFill>
                  <a:schemeClr val="accent5">
                    <a:lumMod val="75000"/>
                  </a:schemeClr>
                </a:solidFill>
              </a:rPr>
              <a:t>6 horas </a:t>
            </a:r>
            <a:r>
              <a:rPr lang="es-ES" dirty="0" smtClean="0"/>
              <a:t>laborales, sin afectar su sueldo.</a:t>
            </a:r>
          </a:p>
          <a:p>
            <a:endParaRPr lang="es-ES" dirty="0"/>
          </a:p>
          <a:p>
            <a:endParaRPr lang="es-ES" dirty="0" smtClean="0"/>
          </a:p>
          <a:p>
            <a:r>
              <a:rPr lang="es-ES" dirty="0" smtClean="0"/>
              <a:t> </a:t>
            </a:r>
          </a:p>
          <a:p>
            <a:endParaRPr lang="en-US" dirty="0"/>
          </a:p>
        </p:txBody>
      </p:sp>
    </p:spTree>
    <p:extLst>
      <p:ext uri="{BB962C8B-B14F-4D97-AF65-F5344CB8AC3E}">
        <p14:creationId xmlns:p14="http://schemas.microsoft.com/office/powerpoint/2010/main" val="3624778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863601" y="1066800"/>
            <a:ext cx="4728816" cy="3970318"/>
          </a:xfrm>
          <a:prstGeom prst="rect">
            <a:avLst/>
          </a:prstGeom>
          <a:noFill/>
        </p:spPr>
        <p:txBody>
          <a:bodyPr wrap="square" rtlCol="0">
            <a:spAutoFit/>
          </a:bodyPr>
          <a:lstStyle/>
          <a:p>
            <a:r>
              <a:rPr lang="es-ES" dirty="0" smtClean="0"/>
              <a:t>ARTÍCULO </a:t>
            </a:r>
            <a:r>
              <a:rPr lang="es-ES" dirty="0"/>
              <a:t>1. (OBJETO). La presente Ley tiene por objeto: </a:t>
            </a:r>
            <a:endParaRPr lang="es-ES" dirty="0" smtClean="0"/>
          </a:p>
          <a:p>
            <a:pPr marL="342900" indent="-342900">
              <a:buAutoNum type="alphaLcPeriod"/>
            </a:pPr>
            <a:r>
              <a:rPr lang="es-ES" dirty="0" smtClean="0"/>
              <a:t>Establecer </a:t>
            </a:r>
            <a:r>
              <a:rPr lang="es-ES" dirty="0"/>
              <a:t>la inserción laboral en los sectores público y privado, de personas con discapacidad, así como de la madre o el padre, cónyuge, tutora o tutor que se encuentre a cargo de una o más personas con discapacidad menores de dieciocho (18) años o con discapacidad grave y muy grave. </a:t>
            </a:r>
            <a:endParaRPr lang="es-ES" dirty="0" smtClean="0"/>
          </a:p>
          <a:p>
            <a:r>
              <a:rPr lang="es-ES" b="1" dirty="0" smtClean="0"/>
              <a:t>b</a:t>
            </a:r>
            <a:r>
              <a:rPr lang="es-ES" dirty="0"/>
              <a:t>. Crear un Bono mensual para las Personas con Discapacidad grave y muy grave.</a:t>
            </a:r>
            <a:endParaRPr lang="en-US" dirty="0"/>
          </a:p>
        </p:txBody>
      </p:sp>
      <p:sp>
        <p:nvSpPr>
          <p:cNvPr id="5" name="CuadroTexto 4"/>
          <p:cNvSpPr txBox="1"/>
          <p:nvPr/>
        </p:nvSpPr>
        <p:spPr>
          <a:xfrm>
            <a:off x="979637" y="225287"/>
            <a:ext cx="4496744" cy="584775"/>
          </a:xfrm>
          <a:prstGeom prst="rect">
            <a:avLst/>
          </a:prstGeom>
          <a:noFill/>
        </p:spPr>
        <p:txBody>
          <a:bodyPr wrap="none" rtlCol="0">
            <a:spAutoFit/>
          </a:bodyPr>
          <a:lstStyle/>
          <a:p>
            <a:r>
              <a:rPr lang="es-ES" sz="3200" b="1" u="sng" dirty="0" smtClean="0"/>
              <a:t>LEY Nª977 (AÑO 2017)</a:t>
            </a:r>
            <a:endParaRPr lang="en-US" sz="3200" b="1" u="sng" dirty="0"/>
          </a:p>
        </p:txBody>
      </p:sp>
      <p:sp>
        <p:nvSpPr>
          <p:cNvPr id="7" name="CuadroTexto 6"/>
          <p:cNvSpPr txBox="1"/>
          <p:nvPr/>
        </p:nvSpPr>
        <p:spPr>
          <a:xfrm>
            <a:off x="6480312" y="225287"/>
            <a:ext cx="5025735" cy="584775"/>
          </a:xfrm>
          <a:prstGeom prst="rect">
            <a:avLst/>
          </a:prstGeom>
          <a:noFill/>
        </p:spPr>
        <p:txBody>
          <a:bodyPr wrap="none" rtlCol="0">
            <a:spAutoFit/>
          </a:bodyPr>
          <a:lstStyle/>
          <a:p>
            <a:r>
              <a:rPr lang="es-ES" sz="3200" b="1" u="sng" dirty="0" smtClean="0"/>
              <a:t>PROPUESTA DE </a:t>
            </a:r>
            <a:r>
              <a:rPr lang="es-ES" sz="3200" b="1" u="sng" dirty="0"/>
              <a:t>LEY </a:t>
            </a:r>
            <a:r>
              <a:rPr lang="es-ES" sz="3200" b="1" u="sng" dirty="0" smtClean="0"/>
              <a:t>Nª977</a:t>
            </a:r>
            <a:endParaRPr lang="en-US" dirty="0"/>
          </a:p>
        </p:txBody>
      </p:sp>
      <p:cxnSp>
        <p:nvCxnSpPr>
          <p:cNvPr id="9" name="Conector recto 8"/>
          <p:cNvCxnSpPr/>
          <p:nvPr/>
        </p:nvCxnSpPr>
        <p:spPr>
          <a:xfrm flipH="1">
            <a:off x="5965094" y="225287"/>
            <a:ext cx="38141" cy="4534832"/>
          </a:xfrm>
          <a:prstGeom prst="line">
            <a:avLst/>
          </a:prstGeom>
        </p:spPr>
        <p:style>
          <a:lnRef idx="3">
            <a:schemeClr val="accent3"/>
          </a:lnRef>
          <a:fillRef idx="0">
            <a:schemeClr val="accent3"/>
          </a:fillRef>
          <a:effectRef idx="2">
            <a:schemeClr val="accent3"/>
          </a:effectRef>
          <a:fontRef idx="minor">
            <a:schemeClr val="tx1"/>
          </a:fontRef>
        </p:style>
      </p:cxnSp>
      <p:sp>
        <p:nvSpPr>
          <p:cNvPr id="11" name="CuadroTexto 10"/>
          <p:cNvSpPr txBox="1"/>
          <p:nvPr/>
        </p:nvSpPr>
        <p:spPr>
          <a:xfrm>
            <a:off x="6556593" y="1066800"/>
            <a:ext cx="4949454" cy="2585323"/>
          </a:xfrm>
          <a:prstGeom prst="rect">
            <a:avLst/>
          </a:prstGeom>
          <a:noFill/>
        </p:spPr>
        <p:txBody>
          <a:bodyPr wrap="square" rtlCol="0">
            <a:spAutoFit/>
          </a:bodyPr>
          <a:lstStyle/>
          <a:p>
            <a:r>
              <a:rPr lang="es-ES" b="1" dirty="0"/>
              <a:t>ARTÍCULO 1. (OBJETO</a:t>
            </a:r>
            <a:r>
              <a:rPr lang="es-ES" b="1" dirty="0" smtClean="0"/>
              <a:t>). </a:t>
            </a:r>
            <a:r>
              <a:rPr lang="es-ES" dirty="0" smtClean="0"/>
              <a:t>La presente Ley tiene </a:t>
            </a:r>
          </a:p>
          <a:p>
            <a:r>
              <a:rPr lang="es-ES" dirty="0" smtClean="0"/>
              <a:t>Por objetivo establecer medidas integrales para promover y garantizar la inclusión laboral de las personas con discapacidad en el Estado Plurinacional de Bolivia de acuerdo a los mandatos establecidos en la Convención sobre los derechos de las persona con discapacidad.</a:t>
            </a:r>
            <a:endParaRPr lang="en-US" dirty="0"/>
          </a:p>
        </p:txBody>
      </p:sp>
      <p:cxnSp>
        <p:nvCxnSpPr>
          <p:cNvPr id="14" name="Conector recto 13"/>
          <p:cNvCxnSpPr/>
          <p:nvPr/>
        </p:nvCxnSpPr>
        <p:spPr>
          <a:xfrm>
            <a:off x="1108232" y="5029200"/>
            <a:ext cx="9751863" cy="0"/>
          </a:xfrm>
          <a:prstGeom prst="line">
            <a:avLst/>
          </a:prstGeom>
        </p:spPr>
        <p:style>
          <a:lnRef idx="3">
            <a:schemeClr val="accent3"/>
          </a:lnRef>
          <a:fillRef idx="0">
            <a:schemeClr val="accent3"/>
          </a:fillRef>
          <a:effectRef idx="2">
            <a:schemeClr val="accent3"/>
          </a:effectRef>
          <a:fontRef idx="minor">
            <a:schemeClr val="tx1"/>
          </a:fontRef>
        </p:style>
      </p:cxnSp>
      <p:sp>
        <p:nvSpPr>
          <p:cNvPr id="15" name="CuadroTexto 14"/>
          <p:cNvSpPr txBox="1"/>
          <p:nvPr/>
        </p:nvSpPr>
        <p:spPr>
          <a:xfrm>
            <a:off x="1298732" y="5293856"/>
            <a:ext cx="3425938" cy="369332"/>
          </a:xfrm>
          <a:prstGeom prst="rect">
            <a:avLst/>
          </a:prstGeom>
          <a:noFill/>
        </p:spPr>
        <p:txBody>
          <a:bodyPr wrap="none" rtlCol="0">
            <a:spAutoFit/>
          </a:bodyPr>
          <a:lstStyle/>
          <a:p>
            <a:r>
              <a:rPr lang="es-ES" dirty="0" smtClean="0"/>
              <a:t>Realizar inserciones laborales</a:t>
            </a:r>
            <a:endParaRPr lang="en-US" dirty="0"/>
          </a:p>
        </p:txBody>
      </p:sp>
      <p:sp>
        <p:nvSpPr>
          <p:cNvPr id="16" name="CuadroTexto 15"/>
          <p:cNvSpPr txBox="1"/>
          <p:nvPr/>
        </p:nvSpPr>
        <p:spPr>
          <a:xfrm>
            <a:off x="6377388" y="5205949"/>
            <a:ext cx="5307863" cy="646331"/>
          </a:xfrm>
          <a:prstGeom prst="rect">
            <a:avLst/>
          </a:prstGeom>
          <a:noFill/>
        </p:spPr>
        <p:txBody>
          <a:bodyPr wrap="none" rtlCol="0">
            <a:spAutoFit/>
          </a:bodyPr>
          <a:lstStyle/>
          <a:p>
            <a:r>
              <a:rPr lang="es-ES" dirty="0" smtClean="0"/>
              <a:t>Establecer medidas integrales para promover</a:t>
            </a:r>
          </a:p>
          <a:p>
            <a:r>
              <a:rPr lang="es-ES" dirty="0" smtClean="0"/>
              <a:t>Y garantizar la inclusión laboral</a:t>
            </a:r>
            <a:endParaRPr lang="en-US" dirty="0"/>
          </a:p>
        </p:txBody>
      </p:sp>
    </p:spTree>
    <p:extLst>
      <p:ext uri="{BB962C8B-B14F-4D97-AF65-F5344CB8AC3E}">
        <p14:creationId xmlns:p14="http://schemas.microsoft.com/office/powerpoint/2010/main" val="1907584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512418" y="348974"/>
            <a:ext cx="11149495" cy="6186309"/>
          </a:xfrm>
          <a:prstGeom prst="rect">
            <a:avLst/>
          </a:prstGeom>
          <a:noFill/>
        </p:spPr>
        <p:txBody>
          <a:bodyPr wrap="square" rtlCol="0">
            <a:spAutoFit/>
          </a:bodyPr>
          <a:lstStyle/>
          <a:p>
            <a:r>
              <a:rPr lang="es-ES" b="1" dirty="0" smtClean="0"/>
              <a:t>ARTICULO 2. (Definiciones).</a:t>
            </a:r>
          </a:p>
          <a:p>
            <a:pPr marL="342900" indent="-342900">
              <a:buAutoNum type="alphaLcParenR"/>
            </a:pPr>
            <a:r>
              <a:rPr lang="es-ES" b="1" dirty="0" smtClean="0">
                <a:solidFill>
                  <a:srgbClr val="FFFF00"/>
                </a:solidFill>
              </a:rPr>
              <a:t>Accesibilidad: </a:t>
            </a:r>
            <a:r>
              <a:rPr lang="es-ES" dirty="0" smtClean="0"/>
              <a:t>Condiciones pertinentes que deben ser otorgadas a las personas con discapacidad para asegurar su acceso, </a:t>
            </a:r>
            <a:r>
              <a:rPr lang="es-ES" b="1" dirty="0" smtClean="0">
                <a:solidFill>
                  <a:schemeClr val="accent5">
                    <a:lumMod val="75000"/>
                  </a:schemeClr>
                </a:solidFill>
              </a:rPr>
              <a:t>en igualdad de condiciones con los demás, al entorno físico, el transporte, la información y las comunicaciones, incluidos los sistemas y las tecnologías de la información y a otros servicios e instalaciones abiertos al publico o de uso publico, tanto en zonas urbanas como rurales</a:t>
            </a:r>
            <a:r>
              <a:rPr lang="es-ES" dirty="0" smtClean="0"/>
              <a:t>. Incluye medidas e identificación y eliminación de barreras, para que disfruten de manera irrestricta de todos sus derechos humanos y libertades fundamentales.</a:t>
            </a:r>
            <a:endParaRPr lang="en-US" dirty="0" smtClean="0"/>
          </a:p>
          <a:p>
            <a:pPr marL="342900" indent="-342900">
              <a:buAutoNum type="alphaLcParenR"/>
            </a:pPr>
            <a:r>
              <a:rPr lang="es-ES" dirty="0"/>
              <a:t> </a:t>
            </a:r>
            <a:r>
              <a:rPr lang="es-ES" b="1" dirty="0" smtClean="0">
                <a:solidFill>
                  <a:srgbClr val="FFFF00"/>
                </a:solidFill>
              </a:rPr>
              <a:t>Ajustes razonables: </a:t>
            </a:r>
            <a:r>
              <a:rPr lang="es-ES" dirty="0"/>
              <a:t>M</a:t>
            </a:r>
            <a:r>
              <a:rPr lang="es-ES" dirty="0" smtClean="0"/>
              <a:t>odificaciones, </a:t>
            </a:r>
            <a:r>
              <a:rPr lang="es-ES" b="1" dirty="0" smtClean="0"/>
              <a:t>adaptaciones necesarias y adecuadas que no imponen una carga desproporcionada o indebida</a:t>
            </a:r>
            <a:r>
              <a:rPr lang="es-ES" dirty="0" smtClean="0"/>
              <a:t>, que deben ser efectuadas por la entidad, cuando una persona con determinada deficiencia física o funcional los necesita para disfrutar de condiciones de accesibilidad o la aplicación de las normas de accesibilidad puede ser insuficiente para garantizarles el acceso . Incluye la admisión de acompañantes que brinden apoyo a personas con discapacidad.</a:t>
            </a:r>
          </a:p>
          <a:p>
            <a:pPr marL="342900" indent="-342900">
              <a:buAutoNum type="alphaLcParenR"/>
            </a:pPr>
            <a:r>
              <a:rPr lang="es-ES" b="1" dirty="0" smtClean="0">
                <a:solidFill>
                  <a:srgbClr val="FFFF00"/>
                </a:solidFill>
              </a:rPr>
              <a:t>Productos de apoyo</a:t>
            </a:r>
            <a:r>
              <a:rPr lang="es-ES" dirty="0" smtClean="0"/>
              <a:t>: Son aquellos instrumentos, dispositivos, herramientas o cualquier otro equipo que tenga por finalidad principal favorecer el funcionamiento, el desarrollo de las actividades de la vida diaria, mejorar la autonomía personal y la calidad de vida de las personas con discapacidad.</a:t>
            </a:r>
          </a:p>
          <a:p>
            <a:pPr marL="342900" indent="-342900">
              <a:buAutoNum type="alphaLcParenR"/>
            </a:pPr>
            <a:r>
              <a:rPr lang="es-ES" b="1" dirty="0">
                <a:solidFill>
                  <a:srgbClr val="FFFF00"/>
                </a:solidFill>
              </a:rPr>
              <a:t> </a:t>
            </a:r>
            <a:r>
              <a:rPr lang="es-ES" b="1" dirty="0" smtClean="0">
                <a:solidFill>
                  <a:srgbClr val="FFFF00"/>
                </a:solidFill>
              </a:rPr>
              <a:t>Barreras:</a:t>
            </a:r>
            <a:r>
              <a:rPr lang="es-ES" dirty="0" smtClean="0"/>
              <a:t> Factores del entorno de una persona que, en su ausencia o presencia</a:t>
            </a:r>
            <a:r>
              <a:rPr lang="es-ES" b="1" dirty="0" smtClean="0">
                <a:solidFill>
                  <a:schemeClr val="accent5">
                    <a:lumMod val="75000"/>
                  </a:schemeClr>
                </a:solidFill>
              </a:rPr>
              <a:t>, limitan la funcionalidad, participación y originan discapacidad en la persona, las barreras pueden deberse a actitudes, lenguaje, cultura, organización de servicios de apoyo, relaciones de poder, infraestructuras, sistemas y estructuras en la sociedad.</a:t>
            </a:r>
          </a:p>
        </p:txBody>
      </p:sp>
    </p:spTree>
    <p:extLst>
      <p:ext uri="{BB962C8B-B14F-4D97-AF65-F5344CB8AC3E}">
        <p14:creationId xmlns:p14="http://schemas.microsoft.com/office/powerpoint/2010/main" val="743894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510597" y="1483139"/>
            <a:ext cx="11681403" cy="2585323"/>
          </a:xfrm>
          <a:prstGeom prst="rect">
            <a:avLst/>
          </a:prstGeom>
          <a:noFill/>
        </p:spPr>
        <p:txBody>
          <a:bodyPr wrap="none" rtlCol="0">
            <a:spAutoFit/>
          </a:bodyPr>
          <a:lstStyle/>
          <a:p>
            <a:r>
              <a:rPr lang="es-ES" b="1" dirty="0" smtClean="0">
                <a:solidFill>
                  <a:srgbClr val="FFFF00"/>
                </a:solidFill>
              </a:rPr>
              <a:t>e) Discriminación por motivos de discapacidad: </a:t>
            </a:r>
            <a:r>
              <a:rPr lang="es-ES" b="1" dirty="0" smtClean="0">
                <a:solidFill>
                  <a:schemeClr val="accent5">
                    <a:lumMod val="75000"/>
                  </a:schemeClr>
                </a:solidFill>
              </a:rPr>
              <a:t>Toda distinción, exclusión o restricción basada </a:t>
            </a:r>
          </a:p>
          <a:p>
            <a:r>
              <a:rPr lang="es-ES" b="1" dirty="0" smtClean="0">
                <a:solidFill>
                  <a:schemeClr val="accent5">
                    <a:lumMod val="75000"/>
                  </a:schemeClr>
                </a:solidFill>
              </a:rPr>
              <a:t>en una discapacidad, antecedente de discapacidad, consecuencia de discapacidad anterior </a:t>
            </a:r>
          </a:p>
          <a:p>
            <a:r>
              <a:rPr lang="es-ES" b="1" dirty="0" smtClean="0">
                <a:solidFill>
                  <a:schemeClr val="accent5">
                    <a:lumMod val="75000"/>
                  </a:schemeClr>
                </a:solidFill>
              </a:rPr>
              <a:t>o percepción de una discapacidad presente o pasada, que tenga el efecto o propósito de impedir o</a:t>
            </a:r>
          </a:p>
          <a:p>
            <a:r>
              <a:rPr lang="es-ES" b="1" dirty="0" smtClean="0">
                <a:solidFill>
                  <a:schemeClr val="accent5">
                    <a:lumMod val="75000"/>
                  </a:schemeClr>
                </a:solidFill>
              </a:rPr>
              <a:t>anular el reconocimiento, goce o ejercicio por parte de las personas con discapacidad, de sus </a:t>
            </a:r>
          </a:p>
          <a:p>
            <a:r>
              <a:rPr lang="es-ES" b="1" dirty="0" smtClean="0">
                <a:solidFill>
                  <a:schemeClr val="accent5">
                    <a:lumMod val="75000"/>
                  </a:schemeClr>
                </a:solidFill>
              </a:rPr>
              <a:t>derechos humanos y libertades fundamentales.</a:t>
            </a:r>
          </a:p>
          <a:p>
            <a:r>
              <a:rPr lang="es-ES" b="1" dirty="0" smtClean="0">
                <a:solidFill>
                  <a:srgbClr val="FFFF00"/>
                </a:solidFill>
              </a:rPr>
              <a:t>f) Medidas afirmativas: </a:t>
            </a:r>
            <a:r>
              <a:rPr lang="es-ES" dirty="0" smtClean="0"/>
              <a:t>Son políticas de carácter especifico que se adoptan para evitar o</a:t>
            </a:r>
          </a:p>
          <a:p>
            <a:r>
              <a:rPr lang="es-ES" dirty="0" smtClean="0"/>
              <a:t>compensar desventajas derivadas de la discapacidad y destinadas a acelerar o lograr la</a:t>
            </a:r>
          </a:p>
          <a:p>
            <a:r>
              <a:rPr lang="es-ES" dirty="0" smtClean="0"/>
              <a:t>igualdad de hecho de las personas con discapacidad.</a:t>
            </a:r>
          </a:p>
          <a:p>
            <a:endParaRPr lang="en-US" dirty="0"/>
          </a:p>
        </p:txBody>
      </p:sp>
    </p:spTree>
    <p:extLst>
      <p:ext uri="{BB962C8B-B14F-4D97-AF65-F5344CB8AC3E}">
        <p14:creationId xmlns:p14="http://schemas.microsoft.com/office/powerpoint/2010/main" val="1083864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36601" y="330200"/>
            <a:ext cx="10859052" cy="6771084"/>
          </a:xfrm>
          <a:prstGeom prst="rect">
            <a:avLst/>
          </a:prstGeom>
          <a:noFill/>
        </p:spPr>
        <p:txBody>
          <a:bodyPr wrap="square" rtlCol="0">
            <a:spAutoFit/>
          </a:bodyPr>
          <a:lstStyle/>
          <a:p>
            <a:r>
              <a:rPr lang="es-ES" sz="2000" b="1" dirty="0" smtClean="0"/>
              <a:t>ARTICULO 3 (PRINCIPIOS)</a:t>
            </a:r>
          </a:p>
          <a:p>
            <a:r>
              <a:rPr lang="es-ES" b="1" dirty="0" smtClean="0">
                <a:solidFill>
                  <a:schemeClr val="accent5">
                    <a:lumMod val="75000"/>
                  </a:schemeClr>
                </a:solidFill>
              </a:rPr>
              <a:t>La presente ley se sustenta en los principios establecido en la Constitución Política del Estado </a:t>
            </a:r>
          </a:p>
          <a:p>
            <a:r>
              <a:rPr lang="es-ES" b="1" dirty="0" smtClean="0">
                <a:solidFill>
                  <a:schemeClr val="accent5">
                    <a:lumMod val="75000"/>
                  </a:schemeClr>
                </a:solidFill>
              </a:rPr>
              <a:t>convenciones y tratados internacionales de Derechos Humanos de Personas con discapacidad </a:t>
            </a:r>
          </a:p>
          <a:p>
            <a:r>
              <a:rPr lang="es-ES" b="1" dirty="0" smtClean="0">
                <a:solidFill>
                  <a:schemeClr val="accent5">
                    <a:lumMod val="75000"/>
                  </a:schemeClr>
                </a:solidFill>
              </a:rPr>
              <a:t>y los siguientes.</a:t>
            </a:r>
          </a:p>
          <a:p>
            <a:endParaRPr lang="es-ES" dirty="0"/>
          </a:p>
          <a:p>
            <a:r>
              <a:rPr lang="es-ES" b="1" dirty="0" smtClean="0">
                <a:solidFill>
                  <a:srgbClr val="FFFF00"/>
                </a:solidFill>
              </a:rPr>
              <a:t>a) Corresponsabilidad</a:t>
            </a:r>
            <a:r>
              <a:rPr lang="es-ES" dirty="0" smtClean="0"/>
              <a:t>: Las personas con discapacidad, familias, sociedad e instituciones deben</a:t>
            </a:r>
          </a:p>
          <a:p>
            <a:r>
              <a:rPr lang="es-ES" dirty="0" smtClean="0"/>
              <a:t>permitir y contribuir la inclusión efectiva de las personas con discapacidad en el ámbito laboral.</a:t>
            </a:r>
          </a:p>
          <a:p>
            <a:r>
              <a:rPr lang="es-ES" b="1" dirty="0" smtClean="0">
                <a:solidFill>
                  <a:srgbClr val="FFFF00"/>
                </a:solidFill>
              </a:rPr>
              <a:t>b) Diversidad</a:t>
            </a:r>
            <a:r>
              <a:rPr lang="es-ES" dirty="0" smtClean="0"/>
              <a:t>: Las personas con discapacidad constituyen parte de la diversidad y la </a:t>
            </a:r>
          </a:p>
          <a:p>
            <a:r>
              <a:rPr lang="es-ES" dirty="0" smtClean="0"/>
              <a:t>condición humana.</a:t>
            </a:r>
          </a:p>
          <a:p>
            <a:r>
              <a:rPr lang="es-ES" b="1" dirty="0" smtClean="0">
                <a:solidFill>
                  <a:srgbClr val="FFFF00"/>
                </a:solidFill>
              </a:rPr>
              <a:t>c)Igualdad </a:t>
            </a:r>
            <a:r>
              <a:rPr lang="es-ES" b="1" dirty="0">
                <a:solidFill>
                  <a:srgbClr val="FFFF00"/>
                </a:solidFill>
              </a:rPr>
              <a:t>de condiciones que los demás: </a:t>
            </a:r>
            <a:r>
              <a:rPr lang="es-ES" b="1" dirty="0">
                <a:solidFill>
                  <a:schemeClr val="accent5">
                    <a:lumMod val="75000"/>
                  </a:schemeClr>
                </a:solidFill>
              </a:rPr>
              <a:t>E</a:t>
            </a:r>
            <a:r>
              <a:rPr lang="es-ES" b="1" dirty="0" smtClean="0">
                <a:solidFill>
                  <a:schemeClr val="accent5">
                    <a:lumMod val="75000"/>
                  </a:schemeClr>
                </a:solidFill>
              </a:rPr>
              <a:t>ntorno </a:t>
            </a:r>
            <a:r>
              <a:rPr lang="es-ES" b="1" dirty="0">
                <a:solidFill>
                  <a:schemeClr val="accent5">
                    <a:lumMod val="75000"/>
                  </a:schemeClr>
                </a:solidFill>
              </a:rPr>
              <a:t>que garantiza a las personas con discapacidad igualdad de derechos o prestaciones que a la población en general</a:t>
            </a:r>
            <a:r>
              <a:rPr lang="es-ES" dirty="0"/>
              <a:t>, y exige la </a:t>
            </a:r>
            <a:r>
              <a:rPr lang="es-ES" dirty="0" smtClean="0"/>
              <a:t>adaptación </a:t>
            </a:r>
            <a:r>
              <a:rPr lang="es-ES" dirty="0"/>
              <a:t>de medidas especificas concretas para lograr la igualdad de hecho de las personas con discapacidad a fin de que puedan disfrutar realmente de todos los derechos humanos y las libertades fundamentales</a:t>
            </a:r>
            <a:r>
              <a:rPr lang="es-ES" dirty="0" smtClean="0"/>
              <a:t>.</a:t>
            </a:r>
          </a:p>
          <a:p>
            <a:r>
              <a:rPr lang="es-ES" b="1" dirty="0" smtClean="0">
                <a:solidFill>
                  <a:srgbClr val="FFFF00"/>
                </a:solidFill>
              </a:rPr>
              <a:t>d) Protección contra el capacitismo: </a:t>
            </a:r>
            <a:r>
              <a:rPr lang="es-ES" b="1" dirty="0">
                <a:solidFill>
                  <a:schemeClr val="accent5">
                    <a:lumMod val="75000"/>
                  </a:schemeClr>
                </a:solidFill>
              </a:rPr>
              <a:t>E</a:t>
            </a:r>
            <a:r>
              <a:rPr lang="es-ES" b="1" dirty="0" smtClean="0">
                <a:solidFill>
                  <a:schemeClr val="accent5">
                    <a:lumMod val="75000"/>
                  </a:schemeClr>
                </a:solidFill>
              </a:rPr>
              <a:t>l estado debe impedir el estigma rechazo, perjuicio social y exclusión de las personas con discapacidad.</a:t>
            </a:r>
          </a:p>
          <a:p>
            <a:r>
              <a:rPr lang="es-ES" b="1" dirty="0" smtClean="0">
                <a:solidFill>
                  <a:srgbClr val="FFFF00"/>
                </a:solidFill>
              </a:rPr>
              <a:t>e) No discriminación: </a:t>
            </a:r>
            <a:r>
              <a:rPr lang="es-ES" dirty="0" smtClean="0"/>
              <a:t>El estado promueve la igualdad de las personas con discapacidad, combate y sancione todas las situaciones de discriminación.</a:t>
            </a:r>
          </a:p>
          <a:p>
            <a:r>
              <a:rPr lang="es-ES" b="1" dirty="0" smtClean="0">
                <a:solidFill>
                  <a:srgbClr val="FFFF00"/>
                </a:solidFill>
              </a:rPr>
              <a:t>f) Inclusión</a:t>
            </a:r>
            <a:r>
              <a:rPr lang="es-ES" dirty="0" smtClean="0"/>
              <a:t>: </a:t>
            </a:r>
            <a:r>
              <a:rPr lang="es-ES" b="1" dirty="0" smtClean="0">
                <a:solidFill>
                  <a:schemeClr val="accent5">
                    <a:lumMod val="75000"/>
                  </a:schemeClr>
                </a:solidFill>
              </a:rPr>
              <a:t>Garantizar que las personas con discapacidad se desarrollen, tomen decisiones, compartan y participen en todos los ámbitos de la vida.</a:t>
            </a:r>
          </a:p>
          <a:p>
            <a:endParaRPr lang="es-ES" dirty="0"/>
          </a:p>
          <a:p>
            <a:endParaRPr lang="es-ES" dirty="0" smtClean="0"/>
          </a:p>
          <a:p>
            <a:endParaRPr lang="en-US" dirty="0"/>
          </a:p>
        </p:txBody>
      </p:sp>
    </p:spTree>
    <p:extLst>
      <p:ext uri="{BB962C8B-B14F-4D97-AF65-F5344CB8AC3E}">
        <p14:creationId xmlns:p14="http://schemas.microsoft.com/office/powerpoint/2010/main" val="4167602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584200" y="457200"/>
            <a:ext cx="10587383" cy="2862322"/>
          </a:xfrm>
          <a:prstGeom prst="rect">
            <a:avLst/>
          </a:prstGeom>
          <a:noFill/>
        </p:spPr>
        <p:txBody>
          <a:bodyPr wrap="square" rtlCol="0">
            <a:spAutoFit/>
          </a:bodyPr>
          <a:lstStyle/>
          <a:p>
            <a:r>
              <a:rPr lang="es-ES" b="1" dirty="0" smtClean="0">
                <a:solidFill>
                  <a:srgbClr val="FFFF00"/>
                </a:solidFill>
              </a:rPr>
              <a:t>g) Progresividad</a:t>
            </a:r>
            <a:r>
              <a:rPr lang="es-ES" dirty="0" smtClean="0"/>
              <a:t>: Los derechos de las personas con discapacidad deben estar en </a:t>
            </a:r>
            <a:r>
              <a:rPr lang="es-ES" b="1" dirty="0" smtClean="0">
                <a:solidFill>
                  <a:schemeClr val="accent5">
                    <a:lumMod val="75000"/>
                  </a:schemeClr>
                </a:solidFill>
              </a:rPr>
              <a:t>constante</a:t>
            </a:r>
          </a:p>
          <a:p>
            <a:r>
              <a:rPr lang="es-ES" b="1" dirty="0" smtClean="0">
                <a:solidFill>
                  <a:schemeClr val="accent5">
                    <a:lumMod val="75000"/>
                  </a:schemeClr>
                </a:solidFill>
              </a:rPr>
              <a:t>evolución</a:t>
            </a:r>
            <a:r>
              <a:rPr lang="es-ES" dirty="0" smtClean="0"/>
              <a:t>, generando en cada momento una mayor protección y efectivizarían, evitando </a:t>
            </a:r>
          </a:p>
          <a:p>
            <a:r>
              <a:rPr lang="es-ES" dirty="0" smtClean="0"/>
              <a:t>cualquier tipo de retroceso.</a:t>
            </a:r>
          </a:p>
          <a:p>
            <a:r>
              <a:rPr lang="es-ES" b="1" dirty="0" smtClean="0">
                <a:solidFill>
                  <a:srgbClr val="FFFF00"/>
                </a:solidFill>
              </a:rPr>
              <a:t>h) Protección integral</a:t>
            </a:r>
            <a:r>
              <a:rPr lang="es-ES" dirty="0" smtClean="0"/>
              <a:t>: Las políticas,  planes, programas, proyectos y servicios para las personas con discapacidad en el ámbito laboral deben estar dirigidas a evitar cualquier acto que tenga por objetivo suprimir o menoscabar el ejercicio de derecho al trabajo.</a:t>
            </a:r>
          </a:p>
          <a:p>
            <a:r>
              <a:rPr lang="es-ES" dirty="0" smtClean="0"/>
              <a:t>i</a:t>
            </a:r>
            <a:r>
              <a:rPr lang="es-ES" b="1" dirty="0" smtClean="0">
                <a:solidFill>
                  <a:srgbClr val="FFFF00"/>
                </a:solidFill>
              </a:rPr>
              <a:t>) Respeto a la dignidad inherente</a:t>
            </a:r>
            <a:r>
              <a:rPr lang="es-ES" dirty="0" smtClean="0"/>
              <a:t>: La dignidad constituye las bases de los derechos humanos.</a:t>
            </a:r>
          </a:p>
          <a:p>
            <a:endParaRPr lang="es-ES" dirty="0" smtClean="0"/>
          </a:p>
          <a:p>
            <a:endParaRPr lang="en-US" dirty="0"/>
          </a:p>
        </p:txBody>
      </p:sp>
    </p:spTree>
    <p:extLst>
      <p:ext uri="{BB962C8B-B14F-4D97-AF65-F5344CB8AC3E}">
        <p14:creationId xmlns:p14="http://schemas.microsoft.com/office/powerpoint/2010/main" val="1745147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tor">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11439</TotalTime>
  <Words>3034</Words>
  <Application>Microsoft Office PowerPoint</Application>
  <PresentationFormat>Panorámica</PresentationFormat>
  <Paragraphs>240</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Century Gothic</vt:lpstr>
      <vt:lpstr>Times New Roman</vt:lpstr>
      <vt:lpstr>Wingdings 3</vt:lpstr>
      <vt:lpstr>Sector</vt:lpstr>
      <vt:lpstr> PROYECTO DE LEY DE INCLUSION LABORAL DE PERSONAS CON DISCAPACIDAD.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Dixguel03</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 Nª 977 PROYECTO DE LEY DE INCLUSION LABORAL DE PERSONAS CON DISCAPACIDAD.</dc:title>
  <dc:creator>PC JIMMY</dc:creator>
  <cp:lastModifiedBy>EIFODEC PC</cp:lastModifiedBy>
  <cp:revision>52</cp:revision>
  <dcterms:created xsi:type="dcterms:W3CDTF">2024-01-16T01:12:06Z</dcterms:created>
  <dcterms:modified xsi:type="dcterms:W3CDTF">2024-02-06T19:22:23Z</dcterms:modified>
</cp:coreProperties>
</file>