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59"/>
  </p:notesMasterIdLst>
  <p:sldIdLst>
    <p:sldId id="256" r:id="rId2"/>
    <p:sldId id="306" r:id="rId3"/>
    <p:sldId id="293" r:id="rId4"/>
    <p:sldId id="294" r:id="rId5"/>
    <p:sldId id="292" r:id="rId6"/>
    <p:sldId id="304" r:id="rId7"/>
    <p:sldId id="305" r:id="rId8"/>
    <p:sldId id="259" r:id="rId9"/>
    <p:sldId id="257" r:id="rId10"/>
    <p:sldId id="301" r:id="rId11"/>
    <p:sldId id="262" r:id="rId12"/>
    <p:sldId id="265" r:id="rId13"/>
    <p:sldId id="266" r:id="rId14"/>
    <p:sldId id="268" r:id="rId15"/>
    <p:sldId id="269" r:id="rId16"/>
    <p:sldId id="261" r:id="rId17"/>
    <p:sldId id="270" r:id="rId18"/>
    <p:sldId id="271" r:id="rId19"/>
    <p:sldId id="302" r:id="rId20"/>
    <p:sldId id="273" r:id="rId21"/>
    <p:sldId id="274" r:id="rId22"/>
    <p:sldId id="275" r:id="rId23"/>
    <p:sldId id="276" r:id="rId24"/>
    <p:sldId id="277" r:id="rId25"/>
    <p:sldId id="278" r:id="rId26"/>
    <p:sldId id="291" r:id="rId27"/>
    <p:sldId id="279" r:id="rId28"/>
    <p:sldId id="280" r:id="rId29"/>
    <p:sldId id="308" r:id="rId30"/>
    <p:sldId id="282" r:id="rId31"/>
    <p:sldId id="307" r:id="rId32"/>
    <p:sldId id="309" r:id="rId33"/>
    <p:sldId id="310" r:id="rId34"/>
    <p:sldId id="327" r:id="rId35"/>
    <p:sldId id="322" r:id="rId36"/>
    <p:sldId id="323" r:id="rId37"/>
    <p:sldId id="321" r:id="rId38"/>
    <p:sldId id="284" r:id="rId39"/>
    <p:sldId id="285" r:id="rId40"/>
    <p:sldId id="286" r:id="rId41"/>
    <p:sldId id="330" r:id="rId42"/>
    <p:sldId id="287" r:id="rId43"/>
    <p:sldId id="288" r:id="rId44"/>
    <p:sldId id="314" r:id="rId45"/>
    <p:sldId id="311" r:id="rId46"/>
    <p:sldId id="299" r:id="rId47"/>
    <p:sldId id="300" r:id="rId48"/>
    <p:sldId id="289" r:id="rId49"/>
    <p:sldId id="290" r:id="rId50"/>
    <p:sldId id="296" r:id="rId51"/>
    <p:sldId id="315" r:id="rId52"/>
    <p:sldId id="317" r:id="rId53"/>
    <p:sldId id="318" r:id="rId54"/>
    <p:sldId id="319" r:id="rId55"/>
    <p:sldId id="329" r:id="rId56"/>
    <p:sldId id="316" r:id="rId57"/>
    <p:sldId id="320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1778-7DE9-451C-80C7-6D709BFF65B9}" type="datetimeFigureOut">
              <a:rPr lang="es-BO" smtClean="0"/>
              <a:pPr/>
              <a:t>18/06/2014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1063-7F47-4A26-AC11-8CE25B927077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="" xmlns:p14="http://schemas.microsoft.com/office/powerpoint/2010/main" val="330158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</a:t>
            </a:fld>
            <a:endParaRPr lang="es-B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10</a:t>
            </a:fld>
            <a:endParaRPr lang="es-B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12</a:t>
            </a:fld>
            <a:endParaRPr lang="es-B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13</a:t>
            </a:fld>
            <a:endParaRPr lang="es-B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14</a:t>
            </a:fld>
            <a:endParaRPr lang="es-B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15</a:t>
            </a:fld>
            <a:endParaRPr lang="es-B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16</a:t>
            </a:fld>
            <a:endParaRPr lang="es-B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19</a:t>
            </a:fld>
            <a:endParaRPr lang="es-B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26</a:t>
            </a:fld>
            <a:endParaRPr lang="es-B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27</a:t>
            </a:fld>
            <a:endParaRPr lang="es-B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28</a:t>
            </a:fld>
            <a:endParaRPr lang="es-B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2</a:t>
            </a:fld>
            <a:endParaRPr lang="es-B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29</a:t>
            </a:fld>
            <a:endParaRPr lang="es-B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30</a:t>
            </a:fld>
            <a:endParaRPr lang="es-B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31</a:t>
            </a:fld>
            <a:endParaRPr lang="es-B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32</a:t>
            </a:fld>
            <a:endParaRPr lang="es-B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33</a:t>
            </a:fld>
            <a:endParaRPr lang="es-B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34</a:t>
            </a:fld>
            <a:endParaRPr lang="es-B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35</a:t>
            </a:fld>
            <a:endParaRPr lang="es-B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36</a:t>
            </a:fld>
            <a:endParaRPr lang="es-B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37</a:t>
            </a:fld>
            <a:endParaRPr lang="es-B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38</a:t>
            </a:fld>
            <a:endParaRPr lang="es-B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</a:t>
            </a:fld>
            <a:endParaRPr lang="es-B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39</a:t>
            </a:fld>
            <a:endParaRPr lang="es-B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40</a:t>
            </a:fld>
            <a:endParaRPr lang="es-B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41</a:t>
            </a:fld>
            <a:endParaRPr lang="es-B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42</a:t>
            </a:fld>
            <a:endParaRPr lang="es-B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43</a:t>
            </a:fld>
            <a:endParaRPr lang="es-B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44</a:t>
            </a:fld>
            <a:endParaRPr lang="es-B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45</a:t>
            </a:fld>
            <a:endParaRPr lang="es-B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46</a:t>
            </a:fld>
            <a:endParaRPr lang="es-B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47</a:t>
            </a:fld>
            <a:endParaRPr lang="es-B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48</a:t>
            </a:fld>
            <a:endParaRPr lang="es-B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</a:t>
            </a:fld>
            <a:endParaRPr lang="es-B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49</a:t>
            </a:fld>
            <a:endParaRPr lang="es-B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50</a:t>
            </a:fld>
            <a:endParaRPr lang="es-B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51</a:t>
            </a:fld>
            <a:endParaRPr lang="es-B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52</a:t>
            </a:fld>
            <a:endParaRPr lang="es-B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53</a:t>
            </a:fld>
            <a:endParaRPr lang="es-B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54</a:t>
            </a:fld>
            <a:endParaRPr lang="es-B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55</a:t>
            </a:fld>
            <a:endParaRPr lang="es-B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56</a:t>
            </a:fld>
            <a:endParaRPr lang="es-B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57</a:t>
            </a:fld>
            <a:endParaRPr lang="es-B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5</a:t>
            </a:fld>
            <a:endParaRPr lang="es-B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6</a:t>
            </a:fld>
            <a:endParaRPr lang="es-B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7</a:t>
            </a:fld>
            <a:endParaRPr lang="es-B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8</a:t>
            </a:fld>
            <a:endParaRPr lang="es-B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1063-7F47-4A26-AC11-8CE25B927077}" type="slidenum">
              <a:rPr lang="es-BO" smtClean="0"/>
              <a:pPr/>
              <a:t>9</a:t>
            </a:fld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975FA74-FE84-46B3-B0E2-016C528CFB71}" type="datetimeFigureOut">
              <a:rPr lang="es-ES" smtClean="0"/>
              <a:pPr/>
              <a:t>18/06/2014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483A16-FFF7-4A3C-B8DB-D8CA3E24E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E088-5917-4438-AFDA-DDC65A5D060C}" type="datetimeFigureOut">
              <a:rPr lang="en-US" smtClean="0">
                <a:solidFill>
                  <a:srgbClr val="1F497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6/18/2014</a:t>
            </a:fld>
            <a:endParaRPr lang="en-US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1F497D"/>
                </a:solidFill>
                <a:latin typeface="Arial" charset="0"/>
              </a:rPr>
              <a:t>“ Enseñando a Construir Visión “</a:t>
            </a:r>
            <a:endParaRPr lang="es-E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AF3CF-E760-46BB-977E-F229197D55B3}" type="slidenum">
              <a:rPr lang="en-US" smtClean="0">
                <a:solidFill>
                  <a:srgbClr val="1F497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1F497D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tags" Target="../tags/tag36.xml"/><Relationship Id="rId11" Type="http://schemas.openxmlformats.org/officeDocument/2006/relationships/image" Target="../media/image26.jpeg"/><Relationship Id="rId5" Type="http://schemas.openxmlformats.org/officeDocument/2006/relationships/tags" Target="../tags/tag35.xml"/><Relationship Id="rId10" Type="http://schemas.openxmlformats.org/officeDocument/2006/relationships/image" Target="../media/image25.jpeg"/><Relationship Id="rId4" Type="http://schemas.openxmlformats.org/officeDocument/2006/relationships/tags" Target="../tags/tag34.xm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0.jpe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9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8.jpeg"/><Relationship Id="rId5" Type="http://schemas.openxmlformats.org/officeDocument/2006/relationships/tags" Target="../tags/tag41.xml"/><Relationship Id="rId10" Type="http://schemas.openxmlformats.org/officeDocument/2006/relationships/image" Target="../media/image27.jpeg"/><Relationship Id="rId4" Type="http://schemas.openxmlformats.org/officeDocument/2006/relationships/tags" Target="../tags/tag40.xml"/><Relationship Id="rId9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4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10" Type="http://schemas.openxmlformats.org/officeDocument/2006/relationships/image" Target="../media/image33.jpeg"/><Relationship Id="rId4" Type="http://schemas.openxmlformats.org/officeDocument/2006/relationships/tags" Target="../tags/tag47.xml"/><Relationship Id="rId9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51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0" Type="http://schemas.openxmlformats.org/officeDocument/2006/relationships/image" Target="../media/image36.jpeg"/><Relationship Id="rId4" Type="http://schemas.openxmlformats.org/officeDocument/2006/relationships/tags" Target="../tags/tag52.xml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https://encrypted-tbn0.gstatic.com/images?q=tbn:ANd9GcQWM7LkroaKRXa9N12smG3aNakT_X2-NHYGGaD2afQr0nPapOs7Ng" TargetMode="External"/><Relationship Id="rId5" Type="http://schemas.openxmlformats.org/officeDocument/2006/relationships/image" Target="../media/image53.jpeg"/><Relationship Id="rId4" Type="http://schemas.openxmlformats.org/officeDocument/2006/relationships/image" Target="http://www2.luventicus.org/mapas/bolivia.gi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Descripción: http://xteamxx.webuda.com/images/mochilas/vision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71" y="1499235"/>
            <a:ext cx="6409005" cy="4485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283" y="2060848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>
                <a:latin typeface="Berlin Sans FB" pitchFamily="34" charset="0"/>
              </a:rPr>
              <a:t>DISCAPACIDAD   VISUAL</a:t>
            </a:r>
            <a:r>
              <a:rPr lang="es-ES" sz="4400" dirty="0"/>
              <a:t/>
            </a:r>
            <a:br>
              <a:rPr lang="es-ES" sz="4400" dirty="0"/>
            </a:br>
            <a:r>
              <a:rPr lang="es-ES" sz="6700" dirty="0" smtClean="0"/>
              <a:t/>
            </a:r>
            <a:br>
              <a:rPr lang="es-ES" sz="6700" dirty="0" smtClean="0"/>
            </a:br>
            <a:r>
              <a:rPr lang="es-ES" sz="6700" dirty="0"/>
              <a:t/>
            </a:r>
            <a:br>
              <a:rPr lang="es-ES" sz="6700" dirty="0"/>
            </a:br>
            <a:r>
              <a:rPr lang="es-ES" sz="6700" dirty="0" smtClean="0"/>
              <a:t/>
            </a:r>
            <a:br>
              <a:rPr lang="es-ES" sz="6700" dirty="0" smtClean="0"/>
            </a:br>
            <a:r>
              <a:rPr lang="es-ES" sz="6700" dirty="0"/>
              <a:t/>
            </a:r>
            <a:br>
              <a:rPr lang="es-ES" sz="6700" dirty="0"/>
            </a:b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971600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118648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1186483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1472233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161510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1829420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1829420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1972295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2195736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2400920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2686670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304385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3043858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7" name="16 Elipse"/>
          <p:cNvSpPr/>
          <p:nvPr/>
        </p:nvSpPr>
        <p:spPr>
          <a:xfrm>
            <a:off x="3043858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17 Elipse"/>
          <p:cNvSpPr/>
          <p:nvPr/>
        </p:nvSpPr>
        <p:spPr>
          <a:xfrm>
            <a:off x="318673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9" name="18 Elipse"/>
          <p:cNvSpPr/>
          <p:nvPr/>
        </p:nvSpPr>
        <p:spPr>
          <a:xfrm>
            <a:off x="347248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3829670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1" name="20 Elipse"/>
          <p:cNvSpPr/>
          <p:nvPr/>
        </p:nvSpPr>
        <p:spPr>
          <a:xfrm>
            <a:off x="3972545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2" name="21 Elipse"/>
          <p:cNvSpPr/>
          <p:nvPr/>
        </p:nvSpPr>
        <p:spPr>
          <a:xfrm>
            <a:off x="4186858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" name="22 Elipse"/>
          <p:cNvSpPr/>
          <p:nvPr/>
        </p:nvSpPr>
        <p:spPr>
          <a:xfrm>
            <a:off x="432973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23 Elipse"/>
          <p:cNvSpPr/>
          <p:nvPr/>
        </p:nvSpPr>
        <p:spPr>
          <a:xfrm>
            <a:off x="461548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5" name="24 Elipse"/>
          <p:cNvSpPr/>
          <p:nvPr/>
        </p:nvSpPr>
        <p:spPr>
          <a:xfrm>
            <a:off x="475835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6" name="25 Elipse"/>
          <p:cNvSpPr/>
          <p:nvPr/>
        </p:nvSpPr>
        <p:spPr>
          <a:xfrm>
            <a:off x="4758358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7" name="26 Elipse"/>
          <p:cNvSpPr/>
          <p:nvPr/>
        </p:nvSpPr>
        <p:spPr>
          <a:xfrm>
            <a:off x="504410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8" name="27 Elipse"/>
          <p:cNvSpPr/>
          <p:nvPr/>
        </p:nvSpPr>
        <p:spPr>
          <a:xfrm>
            <a:off x="532985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9" name="28 Elipse"/>
          <p:cNvSpPr/>
          <p:nvPr/>
        </p:nvSpPr>
        <p:spPr>
          <a:xfrm>
            <a:off x="547273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0" name="29 Elipse"/>
          <p:cNvSpPr/>
          <p:nvPr/>
        </p:nvSpPr>
        <p:spPr>
          <a:xfrm>
            <a:off x="5472733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1" name="30 Elipse"/>
          <p:cNvSpPr/>
          <p:nvPr/>
        </p:nvSpPr>
        <p:spPr>
          <a:xfrm>
            <a:off x="6115670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2" name="31 Elipse"/>
          <p:cNvSpPr/>
          <p:nvPr/>
        </p:nvSpPr>
        <p:spPr>
          <a:xfrm>
            <a:off x="6115670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3" name="32 Elipse"/>
          <p:cNvSpPr/>
          <p:nvPr/>
        </p:nvSpPr>
        <p:spPr>
          <a:xfrm>
            <a:off x="6115670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4" name="33 Elipse"/>
          <p:cNvSpPr/>
          <p:nvPr/>
        </p:nvSpPr>
        <p:spPr>
          <a:xfrm>
            <a:off x="6258545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5" name="34 Elipse"/>
          <p:cNvSpPr/>
          <p:nvPr/>
        </p:nvSpPr>
        <p:spPr>
          <a:xfrm>
            <a:off x="6472858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6" name="35 Elipse"/>
          <p:cNvSpPr/>
          <p:nvPr/>
        </p:nvSpPr>
        <p:spPr>
          <a:xfrm>
            <a:off x="6901483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7" name="36 Elipse"/>
          <p:cNvSpPr/>
          <p:nvPr/>
        </p:nvSpPr>
        <p:spPr>
          <a:xfrm>
            <a:off x="6901483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8" name="37 Elipse"/>
          <p:cNvSpPr/>
          <p:nvPr/>
        </p:nvSpPr>
        <p:spPr>
          <a:xfrm>
            <a:off x="661573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9" name="38 Elipse"/>
          <p:cNvSpPr/>
          <p:nvPr/>
        </p:nvSpPr>
        <p:spPr>
          <a:xfrm>
            <a:off x="704435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0" name="39 Elipse"/>
          <p:cNvSpPr/>
          <p:nvPr/>
        </p:nvSpPr>
        <p:spPr>
          <a:xfrm>
            <a:off x="7330108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1" name="40 Elipse"/>
          <p:cNvSpPr/>
          <p:nvPr/>
        </p:nvSpPr>
        <p:spPr>
          <a:xfrm>
            <a:off x="7330108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2" name="41 Elipse"/>
          <p:cNvSpPr/>
          <p:nvPr/>
        </p:nvSpPr>
        <p:spPr>
          <a:xfrm>
            <a:off x="7758733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3" name="42 Elipse"/>
          <p:cNvSpPr/>
          <p:nvPr/>
        </p:nvSpPr>
        <p:spPr>
          <a:xfrm>
            <a:off x="8115920" y="1057300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4" name="43 Elipse"/>
          <p:cNvSpPr/>
          <p:nvPr/>
        </p:nvSpPr>
        <p:spPr>
          <a:xfrm>
            <a:off x="8115920" y="1271613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5" name="44 Elipse"/>
          <p:cNvSpPr/>
          <p:nvPr/>
        </p:nvSpPr>
        <p:spPr>
          <a:xfrm>
            <a:off x="8115920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6" name="45 Elipse"/>
          <p:cNvSpPr/>
          <p:nvPr/>
        </p:nvSpPr>
        <p:spPr>
          <a:xfrm>
            <a:off x="7472983" y="1485925"/>
            <a:ext cx="142875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7" name="46 CuadroTexto"/>
          <p:cNvSpPr txBox="1"/>
          <p:nvPr/>
        </p:nvSpPr>
        <p:spPr>
          <a:xfrm>
            <a:off x="5897240" y="5879013"/>
            <a:ext cx="299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Lic. Mariela Gutiérrez Rafael </a:t>
            </a:r>
            <a:r>
              <a:rPr lang="es-ES" b="1" dirty="0" smtClean="0">
                <a:solidFill>
                  <a:schemeClr val="bg1"/>
                </a:solidFill>
              </a:rPr>
              <a:t>PEDAGOGA - RBC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1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ALTERACIONES DE  LA AGUDEZA VISUAL</a:t>
            </a:r>
            <a:endParaRPr lang="es-ES" dirty="0"/>
          </a:p>
        </p:txBody>
      </p:sp>
      <p:pic>
        <p:nvPicPr>
          <p:cNvPr id="5" name="Picture 2" descr="Ojo....ojo!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600400" cy="251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19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704850"/>
            <a:ext cx="9142413" cy="6153150"/>
            <a:chOff x="-151" y="336"/>
            <a:chExt cx="5954" cy="4350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336" y="336"/>
              <a:ext cx="5328" cy="432"/>
              <a:chOff x="336" y="336"/>
              <a:chExt cx="5328" cy="432"/>
            </a:xfrm>
          </p:grpSpPr>
          <p:sp>
            <p:nvSpPr>
              <p:cNvPr id="18437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523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1102" y="384"/>
                <a:ext cx="456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800">
                    <a:solidFill>
                      <a:prstClr val="black"/>
                    </a:solidFill>
                    <a:latin typeface="Comic Sans MS" pitchFamily="66" charset="0"/>
                  </a:rPr>
                  <a:t>DISMINUCION DE LA AGUDEZA VISUAL</a:t>
                </a:r>
              </a:p>
            </p:txBody>
          </p:sp>
        </p:grpSp>
        <p:pic>
          <p:nvPicPr>
            <p:cNvPr id="18436" name="Picture 7" descr="TAJ MAHAL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1" y="1050"/>
              <a:ext cx="5954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04157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714375"/>
            <a:ext cx="9144000" cy="6143625"/>
            <a:chOff x="-285" y="336"/>
            <a:chExt cx="6111" cy="4121"/>
          </a:xfrm>
        </p:grpSpPr>
        <p:grpSp>
          <p:nvGrpSpPr>
            <p:cNvPr id="21508" name="Group 3"/>
            <p:cNvGrpSpPr>
              <a:grpSpLocks/>
            </p:cNvGrpSpPr>
            <p:nvPr/>
          </p:nvGrpSpPr>
          <p:grpSpPr bwMode="auto">
            <a:xfrm>
              <a:off x="336" y="336"/>
              <a:ext cx="5328" cy="432"/>
              <a:chOff x="336" y="336"/>
              <a:chExt cx="5328" cy="432"/>
            </a:xfrm>
          </p:grpSpPr>
          <p:sp>
            <p:nvSpPr>
              <p:cNvPr id="21510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523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1102" y="384"/>
                <a:ext cx="456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8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1509" name="Picture 7" descr="TAJ MAHAL AV BAJA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" y="1152"/>
              <a:ext cx="6111" cy="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6 Rectángulo"/>
          <p:cNvSpPr>
            <a:spLocks noChangeArrowheads="1"/>
          </p:cNvSpPr>
          <p:nvPr/>
        </p:nvSpPr>
        <p:spPr bwMode="auto">
          <a:xfrm>
            <a:off x="2286000" y="785813"/>
            <a:ext cx="635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b="1">
                <a:solidFill>
                  <a:prstClr val="black"/>
                </a:solidFill>
                <a:latin typeface="Comic Sans MS" pitchFamily="66" charset="0"/>
              </a:rPr>
              <a:t>SECUENCIA: DISMINUCIÒN DE  AGUDEZA VISUAL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89497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71500"/>
            <a:ext cx="9358313" cy="6286500"/>
            <a:chOff x="-391" y="336"/>
            <a:chExt cx="6352" cy="4011"/>
          </a:xfrm>
        </p:grpSpPr>
        <p:grpSp>
          <p:nvGrpSpPr>
            <p:cNvPr id="22532" name="Group 3"/>
            <p:cNvGrpSpPr>
              <a:grpSpLocks/>
            </p:cNvGrpSpPr>
            <p:nvPr/>
          </p:nvGrpSpPr>
          <p:grpSpPr bwMode="auto">
            <a:xfrm>
              <a:off x="336" y="336"/>
              <a:ext cx="5625" cy="432"/>
              <a:chOff x="336" y="336"/>
              <a:chExt cx="5625" cy="432"/>
            </a:xfrm>
          </p:grpSpPr>
          <p:sp>
            <p:nvSpPr>
              <p:cNvPr id="22534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5335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535" name="Rectangle 6"/>
              <p:cNvSpPr>
                <a:spLocks noChangeArrowheads="1"/>
              </p:cNvSpPr>
              <p:nvPr/>
            </p:nvSpPr>
            <p:spPr bwMode="auto">
              <a:xfrm>
                <a:off x="1120" y="384"/>
                <a:ext cx="4841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8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2533" name="Picture 7" descr="TAJ MAHAL AV BAJA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1" y="1152"/>
              <a:ext cx="6207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6 Rectángulo"/>
          <p:cNvSpPr>
            <a:spLocks noChangeArrowheads="1"/>
          </p:cNvSpPr>
          <p:nvPr/>
        </p:nvSpPr>
        <p:spPr bwMode="auto">
          <a:xfrm>
            <a:off x="2357438" y="642938"/>
            <a:ext cx="650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b="1">
                <a:solidFill>
                  <a:prstClr val="black"/>
                </a:solidFill>
                <a:latin typeface="Comic Sans MS" pitchFamily="66" charset="0"/>
              </a:rPr>
              <a:t>SECUENCIA: DISMINUCIÒN DE  AGUDEZA VISUAL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932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24580" name="Group 3"/>
            <p:cNvGrpSpPr>
              <a:grpSpLocks/>
            </p:cNvGrpSpPr>
            <p:nvPr/>
          </p:nvGrpSpPr>
          <p:grpSpPr bwMode="auto">
            <a:xfrm>
              <a:off x="336" y="336"/>
              <a:ext cx="5424" cy="432"/>
              <a:chOff x="336" y="336"/>
              <a:chExt cx="5424" cy="432"/>
            </a:xfrm>
          </p:grpSpPr>
          <p:sp>
            <p:nvSpPr>
              <p:cNvPr id="24582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523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3" name="Rectangle 6"/>
              <p:cNvSpPr>
                <a:spLocks noChangeArrowheads="1"/>
              </p:cNvSpPr>
              <p:nvPr/>
            </p:nvSpPr>
            <p:spPr bwMode="auto">
              <a:xfrm>
                <a:off x="1102" y="384"/>
                <a:ext cx="465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8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4581" name="Picture 7" descr="TAJ MAHAL AV BAJA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6 Rectángulo"/>
          <p:cNvSpPr>
            <a:spLocks noChangeArrowheads="1"/>
          </p:cNvSpPr>
          <p:nvPr/>
        </p:nvSpPr>
        <p:spPr bwMode="auto">
          <a:xfrm>
            <a:off x="1928813" y="642938"/>
            <a:ext cx="692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b="1">
                <a:solidFill>
                  <a:prstClr val="black"/>
                </a:solidFill>
                <a:latin typeface="Comic Sans MS" pitchFamily="66" charset="0"/>
              </a:rPr>
              <a:t>SECUENCIA: DISMINUCIÒN DE  AGUDEZA VISUAL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71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25604" name="Group 3"/>
            <p:cNvGrpSpPr>
              <a:grpSpLocks/>
            </p:cNvGrpSpPr>
            <p:nvPr/>
          </p:nvGrpSpPr>
          <p:grpSpPr bwMode="auto">
            <a:xfrm>
              <a:off x="336" y="336"/>
              <a:ext cx="5328" cy="432"/>
              <a:chOff x="336" y="336"/>
              <a:chExt cx="5328" cy="432"/>
            </a:xfrm>
          </p:grpSpPr>
          <p:sp>
            <p:nvSpPr>
              <p:cNvPr id="25606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523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607" name="Rectangle 6"/>
              <p:cNvSpPr>
                <a:spLocks noChangeArrowheads="1"/>
              </p:cNvSpPr>
              <p:nvPr/>
            </p:nvSpPr>
            <p:spPr bwMode="auto">
              <a:xfrm>
                <a:off x="1102" y="384"/>
                <a:ext cx="456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8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5605" name="Picture 7" descr="TAJ MAHAL AV BAJA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6 Rectángulo"/>
          <p:cNvSpPr>
            <a:spLocks noChangeArrowheads="1"/>
          </p:cNvSpPr>
          <p:nvPr/>
        </p:nvSpPr>
        <p:spPr bwMode="auto">
          <a:xfrm>
            <a:off x="1785938" y="642938"/>
            <a:ext cx="678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b="1">
                <a:solidFill>
                  <a:prstClr val="black"/>
                </a:solidFill>
                <a:latin typeface="Comic Sans MS" pitchFamily="66" charset="0"/>
              </a:rPr>
              <a:t>SECUENCIA: DISMINUCIÒN DE  AGUDEZA VISUAL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379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0762049">
            <a:off x="854036" y="1991954"/>
            <a:ext cx="7887479" cy="212365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600" dirty="0">
                <a:solidFill>
                  <a:srgbClr val="FFC000"/>
                </a:solidFill>
                <a:latin typeface="Comic Sans MS" pitchFamily="66" charset="0"/>
              </a:rPr>
              <a:t>Con disminución del </a:t>
            </a:r>
            <a:r>
              <a:rPr lang="es-ES_tradnl" sz="6600" b="1" dirty="0" smtClean="0">
                <a:solidFill>
                  <a:srgbClr val="FFC000"/>
                </a:solidFill>
                <a:latin typeface="Comic Sans MS" pitchFamily="66" charset="0"/>
              </a:rPr>
              <a:t>Campo Visual</a:t>
            </a:r>
            <a:endParaRPr lang="es-ES_tradnl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1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336" y="336"/>
              <a:ext cx="5265" cy="464"/>
              <a:chOff x="336" y="336"/>
              <a:chExt cx="5265" cy="464"/>
            </a:xfrm>
          </p:grpSpPr>
          <p:sp>
            <p:nvSpPr>
              <p:cNvPr id="27653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464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152" y="393"/>
                <a:ext cx="444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ES_tradnl" sz="3600" dirty="0">
                    <a:solidFill>
                      <a:srgbClr val="4BACC6">
                        <a:lumMod val="20000"/>
                        <a:lumOff val="80000"/>
                      </a:srgbClr>
                    </a:solidFill>
                    <a:latin typeface="Comic Sans MS" pitchFamily="66" charset="0"/>
                  </a:rPr>
                  <a:t>PÉRDIDA DE CAMPO CENTRAL</a:t>
                </a:r>
              </a:p>
            </p:txBody>
          </p:sp>
        </p:grpSp>
        <p:pic>
          <p:nvPicPr>
            <p:cNvPr id="27652" name="Picture 7" descr="TAJ MAHAL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9414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336" y="336"/>
              <a:ext cx="5265" cy="464"/>
              <a:chOff x="336" y="336"/>
              <a:chExt cx="5265" cy="464"/>
            </a:xfrm>
          </p:grpSpPr>
          <p:sp>
            <p:nvSpPr>
              <p:cNvPr id="28677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464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152" y="393"/>
                <a:ext cx="444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ES_tradnl" sz="3600" dirty="0">
                    <a:solidFill>
                      <a:srgbClr val="4BACC6">
                        <a:lumMod val="20000"/>
                        <a:lumOff val="80000"/>
                      </a:srgbClr>
                    </a:solidFill>
                    <a:latin typeface="Comic Sans MS" pitchFamily="66" charset="0"/>
                  </a:rPr>
                  <a:t>PÉRDIDA DE CAMPO CENTRAL</a:t>
                </a:r>
              </a:p>
            </p:txBody>
          </p:sp>
        </p:grpSp>
        <p:pic>
          <p:nvPicPr>
            <p:cNvPr id="28676" name="Picture 7" descr="TAJ MAHAL AV DEG MACUL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5536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0762049">
            <a:off x="854036" y="2176620"/>
            <a:ext cx="7887479" cy="175432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dirty="0">
                <a:solidFill>
                  <a:srgbClr val="FFC000"/>
                </a:solidFill>
                <a:latin typeface="Comic Sans MS" pitchFamily="66" charset="0"/>
              </a:rPr>
              <a:t>Con reducción </a:t>
            </a:r>
            <a:br>
              <a:rPr lang="es-ES_tradnl" sz="5400" dirty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s-ES_tradnl" sz="5400" dirty="0">
                <a:solidFill>
                  <a:srgbClr val="FFC000"/>
                </a:solidFill>
                <a:latin typeface="Comic Sans MS" pitchFamily="66" charset="0"/>
              </a:rPr>
              <a:t>concéntrica del campo</a:t>
            </a:r>
            <a:endParaRPr lang="es-ES_tradnl" sz="6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4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 VISION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8022336" cy="3240360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Bradley Hand ITC" pitchFamily="66" charset="0"/>
              </a:rPr>
              <a:t>«La </a:t>
            </a:r>
            <a:r>
              <a:rPr lang="es-ES_tradnl" sz="4000" b="1" dirty="0">
                <a:solidFill>
                  <a:schemeClr val="bg1"/>
                </a:solidFill>
                <a:latin typeface="Bradley Hand ITC" pitchFamily="66" charset="0"/>
              </a:rPr>
              <a:t>visión es un canal de comunicación </a:t>
            </a:r>
            <a:r>
              <a:rPr lang="es-ES_tradnl" sz="4000" b="1" dirty="0" smtClean="0">
                <a:solidFill>
                  <a:schemeClr val="bg1"/>
                </a:solidFill>
                <a:latin typeface="Bradley Hand ITC" pitchFamily="66" charset="0"/>
              </a:rPr>
              <a:t>vital»</a:t>
            </a:r>
          </a:p>
          <a:p>
            <a:endParaRPr lang="es-ES_tradnl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Es un fenómeno complicado que se produce en la Corteza Cerebral, que es la estructura encargada de reconocer e interpretar las imágenes que le llegan desde el exterior, a través del ojo.</a:t>
            </a:r>
          </a:p>
          <a:p>
            <a:endParaRPr lang="es-ES" dirty="0"/>
          </a:p>
        </p:txBody>
      </p:sp>
      <p:pic>
        <p:nvPicPr>
          <p:cNvPr id="5" name="Picture 4" descr="si_002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3535288" cy="266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4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36512" y="571500"/>
            <a:ext cx="9144000" cy="6286500"/>
            <a:chOff x="-541" y="336"/>
            <a:chExt cx="6745" cy="4011"/>
          </a:xfrm>
        </p:grpSpPr>
        <p:grpSp>
          <p:nvGrpSpPr>
            <p:cNvPr id="30723" name="Group 3"/>
            <p:cNvGrpSpPr>
              <a:grpSpLocks/>
            </p:cNvGrpSpPr>
            <p:nvPr/>
          </p:nvGrpSpPr>
          <p:grpSpPr bwMode="auto">
            <a:xfrm>
              <a:off x="336" y="336"/>
              <a:ext cx="5868" cy="432"/>
              <a:chOff x="336" y="336"/>
              <a:chExt cx="5868" cy="432"/>
            </a:xfrm>
          </p:grpSpPr>
          <p:sp>
            <p:nvSpPr>
              <p:cNvPr id="30725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75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726" name="Rectangle 6"/>
              <p:cNvSpPr>
                <a:spLocks noChangeArrowheads="1"/>
              </p:cNvSpPr>
              <p:nvPr/>
            </p:nvSpPr>
            <p:spPr bwMode="auto">
              <a:xfrm>
                <a:off x="1129" y="393"/>
                <a:ext cx="5075" cy="373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3200" dirty="0">
                    <a:solidFill>
                      <a:srgbClr val="FFFFFF"/>
                    </a:solidFill>
                    <a:latin typeface="Comic Sans MS" pitchFamily="66" charset="0"/>
                  </a:rPr>
                  <a:t>REDUCCIÓN CAMPO PERIFÉRICO</a:t>
                </a:r>
              </a:p>
            </p:txBody>
          </p:sp>
        </p:grpSp>
        <p:pic>
          <p:nvPicPr>
            <p:cNvPr id="30724" name="Picture 7" descr="TAJ MAHAL RETINOSIS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1" y="1152"/>
              <a:ext cx="6745" cy="319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542325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336" y="336"/>
              <a:ext cx="5424" cy="464"/>
              <a:chOff x="336" y="336"/>
              <a:chExt cx="5424" cy="464"/>
            </a:xfrm>
          </p:grpSpPr>
          <p:sp>
            <p:nvSpPr>
              <p:cNvPr id="31749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75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750" name="Rectangle 6"/>
              <p:cNvSpPr>
                <a:spLocks noChangeArrowheads="1"/>
              </p:cNvSpPr>
              <p:nvPr/>
            </p:nvSpPr>
            <p:spPr bwMode="auto">
              <a:xfrm>
                <a:off x="720" y="393"/>
                <a:ext cx="5040" cy="4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3600">
                    <a:solidFill>
                      <a:srgbClr val="FFFFFF"/>
                    </a:solidFill>
                    <a:latin typeface="Comic Sans MS" pitchFamily="66" charset="0"/>
                  </a:rPr>
                  <a:t>REDUCCIÓN CAMPO PERIFÉRICO</a:t>
                </a:r>
              </a:p>
            </p:txBody>
          </p:sp>
        </p:grpSp>
        <p:pic>
          <p:nvPicPr>
            <p:cNvPr id="31748" name="Picture 7" descr="TAJ MAHAL RETINOSIS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9446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28625"/>
            <a:ext cx="9144000" cy="6429375"/>
            <a:chOff x="7" y="336"/>
            <a:chExt cx="6023" cy="3912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336" y="336"/>
              <a:ext cx="5365" cy="432"/>
              <a:chOff x="336" y="336"/>
              <a:chExt cx="5365" cy="432"/>
            </a:xfrm>
          </p:grpSpPr>
          <p:sp>
            <p:nvSpPr>
              <p:cNvPr id="32773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75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auto">
              <a:xfrm>
                <a:off x="1129" y="393"/>
                <a:ext cx="4572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3200">
                    <a:solidFill>
                      <a:srgbClr val="FFFFFF"/>
                    </a:solidFill>
                    <a:latin typeface="Comic Sans MS" pitchFamily="66" charset="0"/>
                  </a:rPr>
                  <a:t>REDUCCIÓN CAMPO PERIFÉRICO</a:t>
                </a:r>
              </a:p>
            </p:txBody>
          </p:sp>
        </p:grpSp>
        <p:pic>
          <p:nvPicPr>
            <p:cNvPr id="32772" name="Picture 7" descr="TAJ MAHAL RETINOSIS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1152"/>
              <a:ext cx="6023" cy="30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515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336" y="336"/>
              <a:ext cx="5289" cy="464"/>
              <a:chOff x="336" y="336"/>
              <a:chExt cx="5289" cy="464"/>
            </a:xfrm>
          </p:grpSpPr>
          <p:sp>
            <p:nvSpPr>
              <p:cNvPr id="33797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75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798" name="Rectangle 6"/>
              <p:cNvSpPr>
                <a:spLocks noChangeArrowheads="1"/>
              </p:cNvSpPr>
              <p:nvPr/>
            </p:nvSpPr>
            <p:spPr bwMode="auto">
              <a:xfrm>
                <a:off x="450" y="393"/>
                <a:ext cx="5175" cy="407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3600">
                    <a:solidFill>
                      <a:srgbClr val="FFFFFF"/>
                    </a:solidFill>
                    <a:latin typeface="Comic Sans MS" pitchFamily="66" charset="0"/>
                  </a:rPr>
                  <a:t>REDUCCIÓN CAMPO PERIFÉRICO</a:t>
                </a:r>
              </a:p>
            </p:txBody>
          </p:sp>
        </p:grpSp>
        <p:pic>
          <p:nvPicPr>
            <p:cNvPr id="33796" name="Picture 7" descr="TAJ MAHAL RETINOSIS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1945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4818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336" y="336"/>
              <a:ext cx="5424" cy="464"/>
              <a:chOff x="336" y="336"/>
              <a:chExt cx="5424" cy="464"/>
            </a:xfrm>
          </p:grpSpPr>
          <p:sp>
            <p:nvSpPr>
              <p:cNvPr id="34821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75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822" name="Rectangle 6"/>
              <p:cNvSpPr>
                <a:spLocks noChangeArrowheads="1"/>
              </p:cNvSpPr>
              <p:nvPr/>
            </p:nvSpPr>
            <p:spPr bwMode="auto">
              <a:xfrm>
                <a:off x="630" y="393"/>
                <a:ext cx="5130" cy="407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3600">
                    <a:solidFill>
                      <a:srgbClr val="FFFFFF"/>
                    </a:solidFill>
                    <a:latin typeface="Comic Sans MS" pitchFamily="66" charset="0"/>
                  </a:rPr>
                  <a:t>REDUCCIÓN CAMPO PERIFÉRICO</a:t>
                </a:r>
              </a:p>
            </p:txBody>
          </p:sp>
        </p:grpSp>
        <p:pic>
          <p:nvPicPr>
            <p:cNvPr id="34820" name="Picture 7" descr="TAJ MAHAL RETINOSIS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904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336" y="336"/>
              <a:ext cx="5424" cy="464"/>
              <a:chOff x="336" y="336"/>
              <a:chExt cx="5424" cy="464"/>
            </a:xfrm>
          </p:grpSpPr>
          <p:sp>
            <p:nvSpPr>
              <p:cNvPr id="35845" name="AutoShape 4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75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3375" y="0"/>
                    </a:lnTo>
                    <a:lnTo>
                      <a:pt x="3375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0"/>
                    </a:moveTo>
                    <a:lnTo>
                      <a:pt x="1350" y="21600"/>
                    </a:lnTo>
                    <a:lnTo>
                      <a:pt x="2700" y="21600"/>
                    </a:lnTo>
                    <a:lnTo>
                      <a:pt x="2700" y="0"/>
                    </a:lnTo>
                    <a:close/>
                  </a:path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675" y="2160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11111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BO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720" y="393"/>
                <a:ext cx="5040" cy="407"/>
              </a:xfrm>
              <a:prstGeom prst="rect">
                <a:avLst/>
              </a:pr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3600">
                    <a:solidFill>
                      <a:srgbClr val="FFFFFF"/>
                    </a:solidFill>
                    <a:latin typeface="Comic Sans MS" pitchFamily="66" charset="0"/>
                  </a:rPr>
                  <a:t>REDUCCIÓN CAMPO PERIFÉRICO</a:t>
                </a:r>
              </a:p>
            </p:txBody>
          </p:sp>
        </p:grpSp>
        <p:pic>
          <p:nvPicPr>
            <p:cNvPr id="35844" name="Picture 7" descr="TAJ MAHAL RETINOSIS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3168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1854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2780"/>
            <a:ext cx="6409456" cy="914400"/>
          </a:xfrm>
        </p:spPr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</a:rPr>
              <a:t>DIFERENCIAR: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556792"/>
            <a:ext cx="3810000" cy="4968552"/>
          </a:xfr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s-ES_tradnl" sz="3200" b="1" dirty="0" smtClean="0">
                <a:solidFill>
                  <a:schemeClr val="tx1"/>
                </a:solidFill>
                <a:latin typeface="Adobe Garamond Pro Bold" pitchFamily="18" charset="0"/>
              </a:rPr>
              <a:t>CEGUERA</a:t>
            </a:r>
          </a:p>
          <a:p>
            <a:pPr marL="118872" indent="0" algn="ctr">
              <a:buNone/>
            </a:pPr>
            <a:r>
              <a:rPr lang="es-ES_tradnl" sz="2000" dirty="0" smtClean="0">
                <a:solidFill>
                  <a:schemeClr val="tx1"/>
                </a:solidFill>
              </a:rPr>
              <a:t>«AUSENCIA  TOTAL DE LA VISION»</a:t>
            </a:r>
          </a:p>
          <a:p>
            <a:pPr marL="118872" indent="0" algn="just">
              <a:buNone/>
            </a:pPr>
            <a:r>
              <a:rPr lang="es-ES_tradnl" sz="2000" dirty="0" smtClean="0">
                <a:solidFill>
                  <a:schemeClr val="tx1"/>
                </a:solidFill>
              </a:rPr>
              <a:t>L</a:t>
            </a:r>
            <a:r>
              <a:rPr lang="es-ES" sz="2000" dirty="0">
                <a:solidFill>
                  <a:schemeClr val="tx1"/>
                </a:solidFill>
              </a:rPr>
              <a:t>a pérdida total de visión constituye condiciones en las que los individuos </a:t>
            </a:r>
            <a:r>
              <a:rPr lang="es-ES" sz="2000" dirty="0" smtClean="0">
                <a:solidFill>
                  <a:schemeClr val="tx1"/>
                </a:solidFill>
              </a:rPr>
              <a:t>tiene </a:t>
            </a:r>
            <a:r>
              <a:rPr lang="es-ES" sz="2000" dirty="0">
                <a:solidFill>
                  <a:schemeClr val="tx1"/>
                </a:solidFill>
              </a:rPr>
              <a:t>que </a:t>
            </a:r>
            <a:r>
              <a:rPr lang="es-ES" sz="2000" u="sng" dirty="0">
                <a:solidFill>
                  <a:schemeClr val="tx1"/>
                </a:solidFill>
              </a:rPr>
              <a:t>basarse</a:t>
            </a:r>
            <a:r>
              <a:rPr lang="es-ES" sz="2000" dirty="0">
                <a:solidFill>
                  <a:schemeClr val="tx1"/>
                </a:solidFill>
              </a:rPr>
              <a:t> predominantemente en </a:t>
            </a:r>
            <a:r>
              <a:rPr lang="es-E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sustitutivas de la visión.</a:t>
            </a:r>
          </a:p>
          <a:p>
            <a:pPr>
              <a:buFont typeface="Monotype Sorts" pitchFamily="2" charset="2"/>
              <a:buChar char=" "/>
            </a:pPr>
            <a:endParaRPr lang="es-ES_tradnl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556792"/>
            <a:ext cx="3810000" cy="4968552"/>
          </a:xfr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s-ES_tradnl" sz="3200" b="1" dirty="0" smtClean="0">
                <a:solidFill>
                  <a:sysClr val="windowText" lastClr="000000"/>
                </a:solidFill>
                <a:latin typeface="Adobe Garamond Pro Bold" pitchFamily="18" charset="0"/>
              </a:rPr>
              <a:t>BAJA  VISION</a:t>
            </a:r>
          </a:p>
          <a:p>
            <a:pPr algn="ctr">
              <a:buFont typeface="Monotype Sorts" pitchFamily="2" charset="2"/>
              <a:buChar char=" "/>
            </a:pPr>
            <a:r>
              <a:rPr lang="es-ES_tradnl" sz="2000" dirty="0" smtClean="0">
                <a:solidFill>
                  <a:sysClr val="windowText" lastClr="000000"/>
                </a:solidFill>
              </a:rPr>
              <a:t>«UN RESTO DE VISION»</a:t>
            </a:r>
          </a:p>
          <a:p>
            <a:pPr marL="118872" indent="0" algn="just">
              <a:buNone/>
            </a:pPr>
            <a:r>
              <a:rPr lang="es-ES" sz="1800" dirty="0" smtClean="0">
                <a:solidFill>
                  <a:sysClr val="windowText" lastClr="000000"/>
                </a:solidFill>
              </a:rPr>
              <a:t>Para </a:t>
            </a:r>
            <a:r>
              <a:rPr lang="es-ES" sz="1800" dirty="0">
                <a:solidFill>
                  <a:sysClr val="windowText" lastClr="000000"/>
                </a:solidFill>
              </a:rPr>
              <a:t>mejorar el resto visual, los individuos pueden ser ayudados de manera significativa mediante </a:t>
            </a:r>
            <a:r>
              <a:rPr lang="es-ES" sz="1800" u="sng" dirty="0">
                <a:solidFill>
                  <a:sysClr val="windowText" lastClr="000000"/>
                </a:solidFill>
              </a:rPr>
              <a:t>ayudas y aparatos que mejoren la </a:t>
            </a:r>
            <a:r>
              <a:rPr lang="es-ES" sz="1800" u="sng" dirty="0" smtClean="0">
                <a:solidFill>
                  <a:sysClr val="windowText" lastClr="000000"/>
                </a:solidFill>
              </a:rPr>
              <a:t>visión</a:t>
            </a:r>
            <a:r>
              <a:rPr lang="es-ES" sz="1800" dirty="0" smtClean="0">
                <a:solidFill>
                  <a:sysClr val="windowText" lastClr="000000"/>
                </a:solidFill>
              </a:rPr>
              <a:t>, pueden </a:t>
            </a:r>
            <a:r>
              <a:rPr lang="es-ES" sz="1800" u="sng" dirty="0" smtClean="0">
                <a:solidFill>
                  <a:schemeClr val="tx1"/>
                </a:solidFill>
              </a:rPr>
              <a:t>distinguir</a:t>
            </a:r>
            <a:r>
              <a:rPr lang="es-ES" sz="1800" u="sng" dirty="0">
                <a:solidFill>
                  <a:schemeClr val="tx1"/>
                </a:solidFill>
              </a:rPr>
              <a:t>, aunque con gran </a:t>
            </a:r>
            <a:r>
              <a:rPr lang="es-ES" sz="1800" u="sng" dirty="0" smtClean="0">
                <a:solidFill>
                  <a:schemeClr val="tx1"/>
                </a:solidFill>
              </a:rPr>
              <a:t>dificultad,</a:t>
            </a:r>
            <a:r>
              <a:rPr lang="es-ES" sz="1800" dirty="0" smtClean="0">
                <a:solidFill>
                  <a:schemeClr val="tx1"/>
                </a:solidFill>
              </a:rPr>
              <a:t> algunos </a:t>
            </a:r>
            <a:r>
              <a:rPr lang="es-ES" sz="1800" dirty="0">
                <a:solidFill>
                  <a:schemeClr val="tx1"/>
                </a:solidFill>
              </a:rPr>
              <a:t>objetos a una distancia muy corta</a:t>
            </a:r>
          </a:p>
          <a:p>
            <a:pPr>
              <a:buFont typeface="Monotype Sorts" pitchFamily="2" charset="2"/>
              <a:buChar char=" "/>
            </a:pPr>
            <a:endParaRPr lang="es-ES_tradnl" dirty="0" smtClean="0"/>
          </a:p>
        </p:txBody>
      </p:sp>
      <p:pic>
        <p:nvPicPr>
          <p:cNvPr id="6" name="6 Imagen" descr="Desplazamiento por ciudad con bastón lar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335931"/>
            <a:ext cx="1512168" cy="211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s://lh6.googleusercontent.com/-qv336IPZmPA/TYj-lGJ5pII/AAAAAAAADKo/59fvJyfVIks/2865220291_65b7ee8c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63126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67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57356" y="2492896"/>
            <a:ext cx="6905644" cy="2364864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/>
              <a:t>GENETICA:</a:t>
            </a:r>
            <a:br>
              <a:rPr lang="es-ES" sz="2800" u="sng" dirty="0" smtClean="0"/>
            </a:br>
            <a:r>
              <a:rPr lang="es-ES" sz="2800" u="sng" dirty="0" smtClean="0"/>
              <a:t/>
            </a:r>
            <a:br>
              <a:rPr lang="es-ES" sz="2800" u="sng" dirty="0" smtClean="0"/>
            </a:br>
            <a:r>
              <a:rPr lang="es-ES" sz="2800" u="sng" dirty="0" smtClean="0"/>
              <a:t>CONGENITA: </a:t>
            </a:r>
            <a:r>
              <a:rPr lang="es-ES" sz="2800" u="sng" dirty="0" smtClean="0"/>
              <a:t>Antes del nacimiento</a:t>
            </a:r>
            <a:r>
              <a:rPr lang="es-ES" sz="2800" dirty="0" smtClean="0"/>
              <a:t>:</a:t>
            </a:r>
            <a:r>
              <a:rPr lang="es-BO" sz="2800" dirty="0" smtClean="0"/>
              <a:t/>
            </a:r>
            <a:br>
              <a:rPr lang="es-BO" sz="2800" dirty="0" smtClean="0"/>
            </a:br>
            <a:r>
              <a:rPr lang="es-BO" sz="2800" dirty="0"/>
              <a:t/>
            </a:r>
            <a:br>
              <a:rPr lang="es-BO" sz="2800" dirty="0"/>
            </a:br>
            <a:r>
              <a:rPr lang="es-BO" sz="2800" u="sng" dirty="0" smtClean="0"/>
              <a:t>ADQUIRIDA : </a:t>
            </a:r>
            <a:r>
              <a:rPr lang="es-ES" sz="2800" u="sng" dirty="0" smtClean="0"/>
              <a:t>Después </a:t>
            </a:r>
            <a:r>
              <a:rPr lang="es-ES" sz="2800" u="sng" dirty="0"/>
              <a:t>del nacimiento:</a:t>
            </a:r>
            <a:r>
              <a:rPr lang="es-BO" dirty="0"/>
              <a:t/>
            </a:r>
            <a:br>
              <a:rPr lang="es-BO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225328"/>
            <a:ext cx="8077200" cy="907528"/>
          </a:xfrm>
        </p:spPr>
        <p:txBody>
          <a:bodyPr>
            <a:normAutofit fontScale="85000" lnSpcReduction="10000"/>
          </a:bodyPr>
          <a:lstStyle/>
          <a:p>
            <a:r>
              <a:rPr lang="es-ES" sz="4400" dirty="0" smtClean="0"/>
              <a:t>CAUSAS DE LA DISCAPACIDAD VISUAL</a:t>
            </a:r>
            <a:endParaRPr lang="es-ES" sz="4400" dirty="0"/>
          </a:p>
        </p:txBody>
      </p:sp>
    </p:spTree>
    <p:extLst>
      <p:ext uri="{BB962C8B-B14F-4D97-AF65-F5344CB8AC3E}">
        <p14:creationId xmlns="" xmlns:p14="http://schemas.microsoft.com/office/powerpoint/2010/main" val="908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Antes del nacimiento</a:t>
            </a:r>
            <a:r>
              <a:rPr lang="es-ES" dirty="0"/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Desnutrición por parte de la madre</a:t>
            </a:r>
            <a:endParaRPr lang="es-BO" sz="2000" dirty="0"/>
          </a:p>
          <a:p>
            <a:r>
              <a:rPr lang="es-ES" sz="2000" dirty="0" smtClean="0"/>
              <a:t>Alcoholismo</a:t>
            </a:r>
            <a:r>
              <a:rPr lang="es-ES" sz="2000" dirty="0"/>
              <a:t>, drogadicción, tabaquismo</a:t>
            </a:r>
            <a:endParaRPr lang="es-BO" sz="2000" dirty="0"/>
          </a:p>
          <a:p>
            <a:r>
              <a:rPr lang="es-ES" sz="2000" dirty="0"/>
              <a:t>Toxoplasmosis</a:t>
            </a:r>
            <a:endParaRPr lang="es-BO" sz="2000" dirty="0"/>
          </a:p>
          <a:p>
            <a:r>
              <a:rPr lang="es-ES" sz="2000" dirty="0"/>
              <a:t>Radiaciones</a:t>
            </a:r>
            <a:endParaRPr lang="es-BO" sz="2000" dirty="0"/>
          </a:p>
          <a:p>
            <a:r>
              <a:rPr lang="es-ES" sz="2000" dirty="0"/>
              <a:t>Enfermedades, </a:t>
            </a:r>
            <a:r>
              <a:rPr lang="es-ES" sz="2000" dirty="0" err="1"/>
              <a:t>rubeóla</a:t>
            </a:r>
            <a:r>
              <a:rPr lang="es-ES" sz="2000" dirty="0"/>
              <a:t>, diabetes</a:t>
            </a:r>
            <a:endParaRPr lang="es-BO" sz="2000" dirty="0"/>
          </a:p>
          <a:p>
            <a:r>
              <a:rPr lang="es-ES" sz="2000" dirty="0"/>
              <a:t>Intento de aborto</a:t>
            </a:r>
            <a:endParaRPr lang="es-BO" sz="2000" dirty="0"/>
          </a:p>
          <a:p>
            <a:r>
              <a:rPr lang="es-ES" sz="2000" dirty="0" smtClean="0"/>
              <a:t>Enfermedades </a:t>
            </a:r>
            <a:r>
              <a:rPr lang="es-ES" sz="2000" dirty="0"/>
              <a:t>de transmisión </a:t>
            </a:r>
            <a:r>
              <a:rPr lang="es-ES" sz="2000" dirty="0" smtClean="0"/>
              <a:t>sexual - </a:t>
            </a:r>
            <a:r>
              <a:rPr lang="es-ES" sz="2000" dirty="0" err="1" smtClean="0"/>
              <a:t>sifilis</a:t>
            </a:r>
            <a:endParaRPr lang="es-ES" sz="2000" dirty="0" smtClean="0"/>
          </a:p>
          <a:p>
            <a:r>
              <a:rPr lang="es-ES" sz="2000" dirty="0" smtClean="0"/>
              <a:t>Malformaciones Falta </a:t>
            </a:r>
            <a:r>
              <a:rPr lang="es-ES" sz="2000" dirty="0"/>
              <a:t>de una parte de la estructura del ojo</a:t>
            </a:r>
            <a:endParaRPr lang="es-BO" sz="2000" dirty="0"/>
          </a:p>
          <a:p>
            <a:r>
              <a:rPr lang="es-ES" sz="2000" dirty="0"/>
              <a:t>Patologías hereditarias, cuyas causas están ligadas ala herencia: </a:t>
            </a:r>
            <a:r>
              <a:rPr lang="es-ES" sz="2000" dirty="0" err="1"/>
              <a:t>Aniridia</a:t>
            </a:r>
            <a:r>
              <a:rPr lang="es-ES" sz="2000" dirty="0"/>
              <a:t> (iris incompleto o no desarrollado</a:t>
            </a:r>
            <a:r>
              <a:rPr lang="es-ES" sz="2000" dirty="0" smtClean="0"/>
              <a:t>)</a:t>
            </a:r>
            <a:endParaRPr lang="es-BO" sz="2000" dirty="0"/>
          </a:p>
          <a:p>
            <a:endParaRPr lang="es-BO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1F497D"/>
                </a:solidFill>
              </a:rPr>
              <a:t>“ Enseñando a Construir Visión “</a:t>
            </a:r>
            <a:endParaRPr lang="es-E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4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76200"/>
            <a:ext cx="8229600" cy="875506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PE" b="1" dirty="0" smtClean="0">
                <a:solidFill>
                  <a:srgbClr val="FFFF00"/>
                </a:solidFill>
              </a:rPr>
              <a:t>Malformaciones </a:t>
            </a:r>
            <a:r>
              <a:rPr lang="es-PE" b="1" dirty="0" err="1" smtClean="0">
                <a:solidFill>
                  <a:srgbClr val="FFFF00"/>
                </a:solidFill>
              </a:rPr>
              <a:t>géneticas</a:t>
            </a:r>
            <a:r>
              <a:rPr lang="es-PE" b="1" dirty="0" smtClean="0">
                <a:solidFill>
                  <a:srgbClr val="FFFF00"/>
                </a:solidFill>
              </a:rPr>
              <a:t> o </a:t>
            </a:r>
            <a:r>
              <a:rPr lang="es-PE" b="1" dirty="0" err="1" smtClean="0">
                <a:solidFill>
                  <a:srgbClr val="FFFF00"/>
                </a:solidFill>
              </a:rPr>
              <a:t>congenitas</a:t>
            </a:r>
            <a:endParaRPr lang="es-PE" b="1" dirty="0">
              <a:solidFill>
                <a:srgbClr val="FFFF00"/>
              </a:solidFill>
            </a:endParaRPr>
          </a:p>
        </p:txBody>
      </p:sp>
      <p:sp>
        <p:nvSpPr>
          <p:cNvPr id="1028" name="2 Marcador de contenido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PE" smtClean="0"/>
              <a:t> 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1496517"/>
              </p:ext>
            </p:extLst>
          </p:nvPr>
        </p:nvGraphicFramePr>
        <p:xfrm>
          <a:off x="755576" y="4245136"/>
          <a:ext cx="3096344" cy="2404110"/>
        </p:xfrm>
        <a:graphic>
          <a:graphicData uri="http://schemas.openxmlformats.org/presentationml/2006/ole">
            <p:oleObj spid="_x0000_s2059" name="Imagen de mapa de bits" r:id="rId9" imgW="2172003" imgH="1685714" progId="PBrush">
              <p:embed/>
            </p:oleObj>
          </a:graphicData>
        </a:graphic>
      </p:graphicFrame>
      <p:pic>
        <p:nvPicPr>
          <p:cNvPr id="2053" name="Picture 3" descr="I:\My Documents\My Pictures\imagenes-oftalmo\Embrio\6_10571621520_low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497831"/>
            <a:ext cx="3581400" cy="243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6" descr="I:\My Documents\My Pictures\imagenes-oftalmo\Embrio\criptoftalmos bilateral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717032"/>
            <a:ext cx="226485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26607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ANATOMIA DEL OJO</a:t>
            </a:r>
            <a:endParaRPr lang="es-ES" dirty="0"/>
          </a:p>
        </p:txBody>
      </p:sp>
      <p:pic>
        <p:nvPicPr>
          <p:cNvPr id="4" name="Picture 7" descr="I:\My Documents\My Pictures\imagenes-oftalmo\Anatomia - OJO\eyeanatomy_sp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4" cstate="print"/>
          <a:srcRect b="11692"/>
          <a:stretch/>
        </p:blipFill>
        <p:spPr bwMode="auto">
          <a:xfrm>
            <a:off x="1169393" y="1934785"/>
            <a:ext cx="6498951" cy="394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37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Después del nacimiento: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Desnutrición</a:t>
            </a:r>
            <a:endParaRPr lang="es-BO" dirty="0"/>
          </a:p>
          <a:p>
            <a:r>
              <a:rPr lang="es-ES" dirty="0"/>
              <a:t>Traumatismo de los ojos, enfermedades generales, infecciones (quemaduras, accidentes) retinopatía diabética, conjuntivitis, desprendimiento de retina, etc.</a:t>
            </a:r>
            <a:endParaRPr lang="es-BO" dirty="0"/>
          </a:p>
          <a:p>
            <a:r>
              <a:rPr lang="es-ES" dirty="0"/>
              <a:t>Daños neurológicos</a:t>
            </a:r>
            <a:endParaRPr lang="es-BO" dirty="0"/>
          </a:p>
          <a:p>
            <a:r>
              <a:rPr lang="es-ES" dirty="0"/>
              <a:t>Radiaciones</a:t>
            </a:r>
            <a:endParaRPr lang="es-BO" dirty="0"/>
          </a:p>
          <a:p>
            <a:r>
              <a:rPr lang="es-ES" dirty="0" smtClean="0"/>
              <a:t>Parásitos </a:t>
            </a:r>
            <a:endParaRPr lang="es-BO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1F497D"/>
                </a:solidFill>
              </a:rPr>
              <a:t>“ Enseñando a Construir Visión “</a:t>
            </a:r>
            <a:endParaRPr lang="es-E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7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PE" b="1" dirty="0" smtClean="0">
                <a:solidFill>
                  <a:srgbClr val="FFFF00"/>
                </a:solidFill>
              </a:rPr>
              <a:t>INFECCIONES</a:t>
            </a:r>
            <a:endParaRPr lang="es-PE" b="1" dirty="0">
              <a:solidFill>
                <a:srgbClr val="FFFF00"/>
              </a:solidFill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64704"/>
            <a:ext cx="3610744" cy="720080"/>
          </a:xfrm>
        </p:spPr>
        <p:txBody>
          <a:bodyPr>
            <a:normAutofit fontScale="55000" lnSpcReduction="20000"/>
          </a:bodyPr>
          <a:lstStyle/>
          <a:p>
            <a:pPr marL="118872" indent="0" eaLnBrk="1" hangingPunct="1">
              <a:buNone/>
            </a:pPr>
            <a:endParaRPr lang="es-PE" b="1" dirty="0" smtClean="0">
              <a:solidFill>
                <a:srgbClr val="FFC000"/>
              </a:solidFill>
            </a:endParaRPr>
          </a:p>
          <a:p>
            <a:pPr marL="118872" indent="0" eaLnBrk="1" hangingPunct="1">
              <a:buNone/>
            </a:pPr>
            <a:r>
              <a:rPr lang="es-PE" sz="4500" b="1" dirty="0" smtClean="0">
                <a:solidFill>
                  <a:srgbClr val="FFC000"/>
                </a:solidFill>
              </a:rPr>
              <a:t>CONJUNTIVITIS</a:t>
            </a:r>
            <a:r>
              <a:rPr lang="es-PE" b="1" dirty="0" smtClean="0"/>
              <a:t>.</a:t>
            </a:r>
          </a:p>
        </p:txBody>
      </p:sp>
      <p:pic>
        <p:nvPicPr>
          <p:cNvPr id="30724" name="Picture 2" descr="H:\6_105714231050_low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1507927"/>
            <a:ext cx="4700588" cy="249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3" descr="H:\W1338_low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032" y="4380472"/>
            <a:ext cx="3254896" cy="214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4" descr="H:\RM837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3962400"/>
            <a:ext cx="3870325" cy="266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5" descr="H:\conjuntivitis.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" y="1862986"/>
            <a:ext cx="3178696" cy="225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582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381000"/>
            <a:ext cx="8229600" cy="5311775"/>
          </a:xfrm>
        </p:spPr>
        <p:txBody>
          <a:bodyPr/>
          <a:lstStyle/>
          <a:p>
            <a:pPr eaLnBrk="1" hangingPunct="1"/>
            <a:r>
              <a:rPr lang="es-PE" b="1" dirty="0" smtClean="0">
                <a:solidFill>
                  <a:srgbClr val="FFC000"/>
                </a:solidFill>
              </a:rPr>
              <a:t>GOLPES - CONTUSIONES</a:t>
            </a:r>
          </a:p>
        </p:txBody>
      </p:sp>
      <p:pic>
        <p:nvPicPr>
          <p:cNvPr id="33796" name="Picture 2" descr="H:\W124_low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545009"/>
            <a:ext cx="3581400" cy="253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3" descr="H:\Img0086_25_low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422648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4" descr="H:\1242574079239_low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061648"/>
            <a:ext cx="4038600" cy="253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39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457200"/>
            <a:ext cx="8229600" cy="5387975"/>
          </a:xfrm>
        </p:spPr>
        <p:txBody>
          <a:bodyPr/>
          <a:lstStyle/>
          <a:p>
            <a:pPr eaLnBrk="1" hangingPunct="1"/>
            <a:r>
              <a:rPr lang="es-PE" b="1" dirty="0" smtClean="0">
                <a:solidFill>
                  <a:srgbClr val="FFC000"/>
                </a:solidFill>
              </a:rPr>
              <a:t>HERIDAS  PENETRANTES</a:t>
            </a:r>
          </a:p>
        </p:txBody>
      </p:sp>
      <p:pic>
        <p:nvPicPr>
          <p:cNvPr id="34820" name="Picture 2" descr="H:\1232056219571_low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268760"/>
            <a:ext cx="3886200" cy="258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3" descr="H:\W68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871214"/>
            <a:ext cx="3973513" cy="287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4" descr="I:\My Documents\My Pictures\imagenes-oftalmo\Otros\P103025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12192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97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8077200" cy="2528894"/>
          </a:xfrm>
        </p:spPr>
        <p:txBody>
          <a:bodyPr>
            <a:normAutofit/>
          </a:bodyPr>
          <a:lstStyle/>
          <a:p>
            <a:r>
              <a:rPr lang="es-BO" dirty="0" smtClean="0"/>
              <a:t>¿</a:t>
            </a:r>
            <a:r>
              <a:rPr lang="es-BO" dirty="0" smtClean="0"/>
              <a:t>COMO IDENTIFICAR EN EL AULA UN NIÑO CON BAJA VISION ?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200" b="1" smtClean="0"/>
              <a:t>Detección de problemas de la visión en el aula.</a:t>
            </a:r>
            <a:r>
              <a:rPr lang="es-AR" sz="3200" smtClean="0"/>
              <a:t/>
            </a:r>
            <a:br>
              <a:rPr lang="es-AR" sz="3200" smtClean="0"/>
            </a:br>
            <a:endParaRPr lang="es-AR" sz="3200" smtClean="0"/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89437"/>
          </a:xfrm>
        </p:spPr>
        <p:txBody>
          <a:bodyPr/>
          <a:lstStyle/>
          <a:p>
            <a:pPr eaLnBrk="1" hangingPunct="1">
              <a:buNone/>
            </a:pPr>
            <a:r>
              <a:rPr lang="es-AR" sz="2000" b="1" dirty="0" smtClean="0"/>
              <a:t>RELACIONADOS CON LA MOVILIDAD</a:t>
            </a:r>
            <a:endParaRPr lang="es-AR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</a:t>
            </a:r>
            <a:r>
              <a:rPr lang="es-AR" sz="1800" dirty="0" smtClean="0"/>
              <a:t>No corre o corre torpemente.                 • Tropieza con frecuencia.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Camina encorvado, mirando al suelo.   • Arrastra los pies cuando anda.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Incapacidad para caminar con ambos pies sobre una línea pintada en el suelo.</a:t>
            </a:r>
          </a:p>
          <a:p>
            <a:pPr eaLnBrk="1" hangingPunct="1">
              <a:buFont typeface="Wingdings 2" pitchFamily="18" charset="2"/>
              <a:buNone/>
            </a:pPr>
            <a:endParaRPr lang="es-AR" sz="1800" b="1" dirty="0" smtClean="0"/>
          </a:p>
          <a:p>
            <a:pPr eaLnBrk="1" hangingPunct="1">
              <a:buNone/>
            </a:pPr>
            <a:r>
              <a:rPr lang="es-AR" sz="2000" b="1" dirty="0" smtClean="0"/>
              <a:t>RELACIONADOS CON LAS POSTURAS ADOPTADAS</a:t>
            </a:r>
            <a:endParaRPr lang="es-AR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</a:t>
            </a:r>
            <a:r>
              <a:rPr lang="es-AR" sz="1800" dirty="0" smtClean="0"/>
              <a:t>Se pega el papel a la cara.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Mira de reojo o ladea la cabeza para mirar objetos situados en frente.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Lleva la cabeza hacia atrás para mirar lo que tiene a la altura de los ojos.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Se tapa o se hace sombra con la mano en un ojo cuando mira.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Se frota los ojos de manera persistente o continuada.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1800" dirty="0" smtClean="0"/>
              <a:t>• Entorna los ojos o los guiña para mirar objetos lejanos o cercanos.</a:t>
            </a:r>
          </a:p>
        </p:txBody>
      </p:sp>
    </p:spTree>
    <p:extLst>
      <p:ext uri="{BB962C8B-B14F-4D97-AF65-F5344CB8AC3E}">
        <p14:creationId xmlns="" xmlns:p14="http://schemas.microsoft.com/office/powerpoint/2010/main" val="14338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BO" smtClean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s-AR" sz="2000" b="1" dirty="0" smtClean="0"/>
              <a:t>RELACIONADOS CON LA BÚSQUEDA DE OBJETOS QUE SE LE CAEN O QUE PIERDE DE VISTA</a:t>
            </a:r>
            <a:endParaRPr lang="es-AR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</a:t>
            </a:r>
            <a:r>
              <a:rPr lang="es-AR" sz="2000" dirty="0" smtClean="0"/>
              <a:t>Pide que se lo recojan.   • Los busca palpando.  • Se guía por el ruido.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Pregunta por ellos.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Pega la cara a la superficie donde supone se localiza el objeto para buscarlo con la </a:t>
            </a:r>
            <a:r>
              <a:rPr lang="es-AR" sz="2000" dirty="0" smtClean="0"/>
              <a:t>mirada.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b="1" dirty="0" smtClean="0"/>
              <a:t>RELACIONADOS CON LA ACTITUD ANTE LA TAREA VISUAL</a:t>
            </a:r>
            <a:endParaRPr lang="es-AR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</a:t>
            </a:r>
            <a:r>
              <a:rPr lang="es-AR" sz="2000" dirty="0" smtClean="0"/>
              <a:t>No muestra interés por mirar los objetos.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No mira a la cara del interlocutor.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Se levanta para mirar de cerca.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Hace preguntas sobre lo que no puede ver desde su sitio.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000" dirty="0" smtClean="0"/>
              <a:t>• Se inhibe de las tareas que requieren atención visual.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z="2800" b="1" dirty="0" smtClean="0"/>
              <a:t> </a:t>
            </a:r>
            <a:endParaRPr lang="es-AR" sz="2800" dirty="0" smtClean="0"/>
          </a:p>
          <a:p>
            <a:pPr eaLnBrk="1" hangingPunct="1"/>
            <a:endParaRPr lang="es-AR" sz="2800" dirty="0" smtClean="0"/>
          </a:p>
          <a:p>
            <a:pPr eaLnBrk="1" hangingPunct="1"/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42293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8077200" cy="1673352"/>
          </a:xfrm>
        </p:spPr>
        <p:txBody>
          <a:bodyPr/>
          <a:lstStyle/>
          <a:p>
            <a:pPr algn="ctr"/>
            <a:r>
              <a:rPr lang="es-ES" dirty="0" smtClean="0"/>
              <a:t>AREAS DE INTERVENCION </a:t>
            </a:r>
            <a:endParaRPr lang="es-ES" dirty="0"/>
          </a:p>
        </p:txBody>
      </p:sp>
      <p:pic>
        <p:nvPicPr>
          <p:cNvPr id="5" name="4 Imagen" descr="http://t0.gstatic.com/images?q=tbn:ANd9GcSOPeiFbuhUC-ppg3tRQyq5clIdy0IwJttTehOZCfjxcACWo3x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2643206" cy="328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04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ÁREAS DE INTERVENCIÓN EN LA DISCAPACIDAD </a:t>
            </a:r>
            <a:r>
              <a:rPr lang="es-ES" dirty="0" smtClean="0"/>
              <a:t>VISUAL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LA </a:t>
            </a:r>
            <a:r>
              <a:rPr lang="es-ES" b="1" dirty="0"/>
              <a:t>FAMILIA</a:t>
            </a:r>
            <a:endParaRPr lang="es-BO" dirty="0"/>
          </a:p>
          <a:p>
            <a:r>
              <a:rPr lang="es-ES" b="1" dirty="0" smtClean="0"/>
              <a:t>LA </a:t>
            </a:r>
            <a:r>
              <a:rPr lang="es-ES" b="1" dirty="0"/>
              <a:t>ATENCIÓN TEMPRANA</a:t>
            </a:r>
            <a:endParaRPr lang="es-BO" dirty="0"/>
          </a:p>
          <a:p>
            <a:r>
              <a:rPr lang="es-ES" b="1" dirty="0" smtClean="0"/>
              <a:t> </a:t>
            </a:r>
            <a:r>
              <a:rPr lang="es-ES" b="1" dirty="0"/>
              <a:t>ACTIVIDADES DE LA VIDA DIARIA</a:t>
            </a:r>
            <a:endParaRPr lang="es-BO" dirty="0"/>
          </a:p>
          <a:p>
            <a:r>
              <a:rPr lang="es-ES" b="1" dirty="0" smtClean="0"/>
              <a:t>ORIENTACIÓN </a:t>
            </a:r>
            <a:r>
              <a:rPr lang="es-ES" b="1" dirty="0"/>
              <a:t>Y </a:t>
            </a:r>
            <a:r>
              <a:rPr lang="es-ES" b="1" dirty="0" smtClean="0"/>
              <a:t>MOVILIDAD</a:t>
            </a:r>
          </a:p>
          <a:p>
            <a:r>
              <a:rPr lang="es-ES" b="1" dirty="0" smtClean="0"/>
              <a:t>LECTURA </a:t>
            </a:r>
            <a:r>
              <a:rPr lang="es-ES" b="1" dirty="0"/>
              <a:t>Y ESCRITURA: </a:t>
            </a:r>
            <a:r>
              <a:rPr lang="es-ES" b="1" dirty="0" smtClean="0"/>
              <a:t>BRAILLE</a:t>
            </a:r>
            <a:endParaRPr lang="es-ES" b="1" dirty="0" smtClean="0"/>
          </a:p>
          <a:p>
            <a:r>
              <a:rPr lang="es-ES" b="1" dirty="0" smtClean="0"/>
              <a:t>EL CÁLCULO: ABACO</a:t>
            </a:r>
            <a:endParaRPr lang="es-BO" dirty="0"/>
          </a:p>
          <a:p>
            <a:r>
              <a:rPr lang="es-ES" b="1" dirty="0" smtClean="0"/>
              <a:t>ESTIMULACIÓN </a:t>
            </a:r>
            <a:r>
              <a:rPr lang="es-ES" b="1" dirty="0"/>
              <a:t>Y LA REHABILITACIÓN VISUAL</a:t>
            </a:r>
            <a:endParaRPr lang="es-BO" dirty="0"/>
          </a:p>
          <a:p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1F497D"/>
                </a:solidFill>
              </a:rPr>
              <a:t>“ Enseñando a Construir Visión “</a:t>
            </a:r>
            <a:endParaRPr lang="es-E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3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ORIENTACIÓN </a:t>
            </a:r>
            <a:r>
              <a:rPr lang="es-ES" dirty="0"/>
              <a:t>Y </a:t>
            </a:r>
            <a:r>
              <a:rPr lang="es-ES" dirty="0" smtClean="0"/>
              <a:t>MOVILIDAD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capacidad de </a:t>
            </a:r>
            <a:r>
              <a:rPr lang="es-ES" b="1" i="1" dirty="0"/>
              <a:t>desplazarse</a:t>
            </a:r>
            <a:r>
              <a:rPr lang="es-ES" dirty="0"/>
              <a:t> es esencial tanto para poder realizar las actividades de la vida diaria, actividades  de desplazamiento al exterior como ir y volver al trabajo o la escuela, participar en actividades sociales y recreativas, etc. </a:t>
            </a:r>
            <a:endParaRPr lang="es-ES" dirty="0" smtClean="0"/>
          </a:p>
          <a:p>
            <a:r>
              <a:rPr lang="es-ES" dirty="0"/>
              <a:t>El abordaje se inicia con nociones básicas, como esquema corporal, </a:t>
            </a:r>
            <a:r>
              <a:rPr lang="es-ES" dirty="0" smtClean="0"/>
              <a:t>espacio y </a:t>
            </a:r>
            <a:r>
              <a:rPr lang="es-ES" dirty="0" smtClean="0"/>
              <a:t>entrenamiento </a:t>
            </a:r>
            <a:r>
              <a:rPr lang="es-ES" dirty="0"/>
              <a:t>sensorial, </a:t>
            </a:r>
            <a:r>
              <a:rPr lang="es-ES" dirty="0" smtClean="0"/>
              <a:t>etc</a:t>
            </a:r>
            <a:r>
              <a:rPr lang="es-ES" dirty="0"/>
              <a:t>.</a:t>
            </a:r>
            <a:endParaRPr lang="es-BO" dirty="0"/>
          </a:p>
          <a:p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1F497D"/>
                </a:solidFill>
              </a:rPr>
              <a:t>“ Enseñando a Construir Visión “</a:t>
            </a:r>
            <a:endParaRPr lang="es-E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2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La Función Visual</a:t>
            </a:r>
            <a:r>
              <a:rPr lang="es-ES" b="1" dirty="0" smtClean="0"/>
              <a:t>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>Consta de 4 fases bien diferenciadas:</a:t>
            </a:r>
          </a:p>
          <a:p>
            <a:pPr lvl="1" algn="ctr"/>
            <a:r>
              <a:rPr lang="es-ES" sz="3200" b="1" dirty="0"/>
              <a:t>Percepción</a:t>
            </a:r>
          </a:p>
          <a:p>
            <a:pPr lvl="1" algn="ctr"/>
            <a:r>
              <a:rPr lang="es-ES" sz="3200" b="1" dirty="0"/>
              <a:t>Transformación</a:t>
            </a:r>
          </a:p>
          <a:p>
            <a:pPr lvl="1" algn="ctr"/>
            <a:r>
              <a:rPr lang="es-ES" sz="3200" b="1" dirty="0"/>
              <a:t>Transmisión</a:t>
            </a:r>
          </a:p>
          <a:p>
            <a:pPr lvl="1" algn="ctr"/>
            <a:r>
              <a:rPr lang="es-ES" sz="3200" b="1" dirty="0"/>
              <a:t>Interpretación</a:t>
            </a:r>
          </a:p>
          <a:p>
            <a:endParaRPr lang="es-ES" dirty="0"/>
          </a:p>
        </p:txBody>
      </p:sp>
      <p:pic>
        <p:nvPicPr>
          <p:cNvPr id="7" name="Picture 2" descr="3116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986958"/>
            <a:ext cx="4041775" cy="287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52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229600" cy="4456113"/>
          </a:xfrm>
        </p:spPr>
        <p:txBody>
          <a:bodyPr/>
          <a:lstStyle/>
          <a:p>
            <a:pPr marL="118872" indent="0" algn="ctr" eaLnBrk="1" hangingPunct="1">
              <a:buNone/>
            </a:pPr>
            <a:r>
              <a:rPr lang="es-ES_tradnl" sz="2800" dirty="0" smtClean="0"/>
              <a:t>ORIENTACION Y MOVILIDAD</a:t>
            </a:r>
          </a:p>
          <a:p>
            <a:pPr algn="ctr" eaLnBrk="1" hangingPunct="1"/>
            <a:endParaRPr lang="es-ES_tradnl" sz="2400" dirty="0" smtClean="0"/>
          </a:p>
        </p:txBody>
      </p:sp>
      <p:pic>
        <p:nvPicPr>
          <p:cNvPr id="66562" name="Picture 2" descr="H:\2013 RBC\FOTOS RBC 2013\COMPONENTE EDUCACION\intervencion UNIDADES EDUCATIVAS\AGUIRRE II\P101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34" y="878604"/>
            <a:ext cx="3600000" cy="2700000"/>
          </a:xfrm>
          <a:prstGeom prst="rect">
            <a:avLst/>
          </a:prstGeom>
          <a:noFill/>
        </p:spPr>
      </p:pic>
      <p:pic>
        <p:nvPicPr>
          <p:cNvPr id="66563" name="Picture 3" descr="H:\2013 RBC\FOTOS RBC 2013\COMPONENTE EDUCACION\intervencion UNIDADES EDUCATIVAS\AGUIRRE II\P1010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07554" y="1878736"/>
            <a:ext cx="3600000" cy="2700000"/>
          </a:xfrm>
          <a:prstGeom prst="rect">
            <a:avLst/>
          </a:prstGeom>
          <a:noFill/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5">
            <a:lum bright="30000" contrast="6000"/>
          </a:blip>
          <a:srcRect r="24671"/>
          <a:stretch>
            <a:fillRect/>
          </a:stretch>
        </p:blipFill>
        <p:spPr bwMode="auto">
          <a:xfrm>
            <a:off x="6357950" y="3000372"/>
            <a:ext cx="2357454" cy="34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69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GUIA VIDENTE</a:t>
            </a:r>
            <a:endParaRPr lang="es-B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2910" y="2786058"/>
            <a:ext cx="8022336" cy="21431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BO" sz="3200" b="1" dirty="0" smtClean="0">
                <a:solidFill>
                  <a:schemeClr val="bg1"/>
                </a:solidFill>
              </a:rPr>
              <a:t>Posición básica para guiar</a:t>
            </a:r>
          </a:p>
          <a:p>
            <a:pPr>
              <a:buFont typeface="Wingdings" pitchFamily="2" charset="2"/>
              <a:buChar char="Ø"/>
            </a:pPr>
            <a:r>
              <a:rPr lang="es-BO" sz="3200" b="1" dirty="0" smtClean="0">
                <a:solidFill>
                  <a:schemeClr val="bg1"/>
                </a:solidFill>
              </a:rPr>
              <a:t>Cambio de dirección – giro</a:t>
            </a:r>
          </a:p>
          <a:p>
            <a:pPr>
              <a:buFont typeface="Wingdings" pitchFamily="2" charset="2"/>
              <a:buChar char="Ø"/>
            </a:pPr>
            <a:r>
              <a:rPr lang="es-BO" sz="3200" b="1" dirty="0" smtClean="0">
                <a:solidFill>
                  <a:schemeClr val="bg1"/>
                </a:solidFill>
              </a:rPr>
              <a:t>Cambio de lado</a:t>
            </a:r>
          </a:p>
          <a:p>
            <a:pPr>
              <a:buFont typeface="Wingdings" pitchFamily="2" charset="2"/>
              <a:buChar char="Ø"/>
            </a:pPr>
            <a:r>
              <a:rPr lang="es-BO" sz="3200" b="1" dirty="0" smtClean="0">
                <a:solidFill>
                  <a:schemeClr val="bg1"/>
                </a:solidFill>
              </a:rPr>
              <a:t>Paso por lugares estrechos</a:t>
            </a:r>
          </a:p>
          <a:p>
            <a:endParaRPr lang="es-BO" dirty="0" smtClean="0"/>
          </a:p>
          <a:p>
            <a:endParaRPr lang="es-B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/>
              <a:t>Lecto</a:t>
            </a:r>
            <a:r>
              <a:rPr lang="es-ES" u="sng" dirty="0"/>
              <a:t>-escritura en Braille</a:t>
            </a:r>
            <a:r>
              <a:rPr lang="es-ES" dirty="0"/>
              <a:t>: </a:t>
            </a:r>
            <a:endParaRPr lang="es-BO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25412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2910" y="2285992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white"/>
                </a:solidFill>
              </a:rPr>
              <a:t>LECTURA</a:t>
            </a:r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4876" y="2285992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white"/>
                </a:solidFill>
              </a:rPr>
              <a:t>ESCRITURA</a:t>
            </a:r>
            <a:endParaRPr lang="es-BO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9190" y="2786058"/>
            <a:ext cx="25412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14282" y="1500174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white"/>
                </a:solidFill>
              </a:rPr>
              <a:t>Signo generador</a:t>
            </a:r>
            <a:endParaRPr lang="es-B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229600" cy="4456113"/>
          </a:xfrm>
        </p:spPr>
        <p:txBody>
          <a:bodyPr/>
          <a:lstStyle/>
          <a:p>
            <a:pPr marL="118872" indent="0" algn="ctr" eaLnBrk="1" hangingPunct="1">
              <a:buNone/>
            </a:pPr>
            <a:r>
              <a:rPr lang="es-ES_tradnl" sz="2800" dirty="0" smtClean="0"/>
              <a:t>AILLE</a:t>
            </a:r>
          </a:p>
        </p:txBody>
      </p:sp>
      <p:pic>
        <p:nvPicPr>
          <p:cNvPr id="15364" name="Picture 4" descr="materiales2 001"/>
          <p:cNvPicPr>
            <a:picLocks noChangeAspect="1" noChangeArrowheads="1"/>
          </p:cNvPicPr>
          <p:nvPr/>
        </p:nvPicPr>
        <p:blipFill>
          <a:blip r:embed="rId3"/>
          <a:srcRect l="14706" t="11029" r="8088" b="14522"/>
          <a:stretch>
            <a:fillRect/>
          </a:stretch>
        </p:blipFill>
        <p:spPr bwMode="auto">
          <a:xfrm>
            <a:off x="1500166" y="4429132"/>
            <a:ext cx="1500198" cy="1928826"/>
          </a:xfrm>
          <a:prstGeom prst="rect">
            <a:avLst/>
          </a:prstGeom>
          <a:noFill/>
          <a:ln w="50800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15365" name="Picture 5" descr="alejandra 016"/>
          <p:cNvPicPr>
            <a:picLocks noChangeAspect="1" noChangeArrowheads="1"/>
          </p:cNvPicPr>
          <p:nvPr/>
        </p:nvPicPr>
        <p:blipFill>
          <a:blip r:embed="rId4"/>
          <a:srcRect l="17046"/>
          <a:stretch>
            <a:fillRect/>
          </a:stretch>
        </p:blipFill>
        <p:spPr bwMode="auto">
          <a:xfrm>
            <a:off x="4572000" y="857232"/>
            <a:ext cx="3833810" cy="2879739"/>
          </a:xfrm>
          <a:prstGeom prst="rect">
            <a:avLst/>
          </a:prstGeom>
          <a:noFill/>
          <a:ln w="508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5366" name="Picture 6" descr="estudiantesdeintegracion 038"/>
          <p:cNvPicPr>
            <a:picLocks noChangeAspect="1" noChangeArrowheads="1"/>
          </p:cNvPicPr>
          <p:nvPr/>
        </p:nvPicPr>
        <p:blipFill>
          <a:blip r:embed="rId5"/>
          <a:srcRect l="23578" t="9868" r="20935" b="4605"/>
          <a:stretch>
            <a:fillRect/>
          </a:stretch>
        </p:blipFill>
        <p:spPr bwMode="auto">
          <a:xfrm>
            <a:off x="928662" y="642918"/>
            <a:ext cx="3000396" cy="3214710"/>
          </a:xfrm>
          <a:prstGeom prst="rect">
            <a:avLst/>
          </a:prstGeom>
          <a:noFill/>
          <a:ln w="508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5367" name="Picture 7" descr="estudiantesdeintegracion 040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4567262" y="3929066"/>
            <a:ext cx="3505200" cy="2643182"/>
          </a:xfrm>
          <a:prstGeom prst="rect">
            <a:avLst/>
          </a:prstGeom>
          <a:noFill/>
          <a:ln w="50800">
            <a:solidFill>
              <a:srgbClr val="00CC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9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ALFABETO BRAILLE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3 Marcador de contenido" descr="http://3.bp.blogspot.com/_gMRUZP0HmvI/Si1bmH4ny9I/AAAAAAAAAAc/4pEEpzvpmlo/S660/braille04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16" r="8211" b="24149"/>
          <a:stretch/>
        </p:blipFill>
        <p:spPr>
          <a:xfrm>
            <a:off x="1547664" y="1556792"/>
            <a:ext cx="5945286" cy="4501012"/>
          </a:xfrm>
        </p:spPr>
      </p:pic>
    </p:spTree>
    <p:extLst>
      <p:ext uri="{BB962C8B-B14F-4D97-AF65-F5344CB8AC3E}">
        <p14:creationId xmlns="" xmlns:p14="http://schemas.microsoft.com/office/powerpoint/2010/main" val="18647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latin typeface="+mn-lt"/>
              </a:rPr>
              <a:t>LOS NÚMEROS</a:t>
            </a:r>
            <a:r>
              <a:rPr lang="de-CH" dirty="0" smtClean="0">
                <a:latin typeface="+mn-lt"/>
              </a:rPr>
              <a:t> </a:t>
            </a:r>
            <a:endParaRPr lang="de-CH" dirty="0">
              <a:latin typeface="+mn-lt"/>
            </a:endParaRPr>
          </a:p>
        </p:txBody>
      </p:sp>
      <p:pic>
        <p:nvPicPr>
          <p:cNvPr id="36870" name="Picture 6" descr="Braille Zahl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286124"/>
            <a:ext cx="6601632" cy="285752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034" y="1714488"/>
            <a:ext cx="78581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642910" y="1857364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6 Elipse"/>
          <p:cNvSpPr/>
          <p:nvPr/>
        </p:nvSpPr>
        <p:spPr>
          <a:xfrm>
            <a:off x="928662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642910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928662" y="2143116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0" name="9 Elipse"/>
          <p:cNvSpPr/>
          <p:nvPr/>
        </p:nvSpPr>
        <p:spPr>
          <a:xfrm>
            <a:off x="642910" y="2428868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10 Elipse"/>
          <p:cNvSpPr/>
          <p:nvPr/>
        </p:nvSpPr>
        <p:spPr>
          <a:xfrm>
            <a:off x="928662" y="2428868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11 Rectángulo"/>
          <p:cNvSpPr/>
          <p:nvPr/>
        </p:nvSpPr>
        <p:spPr>
          <a:xfrm>
            <a:off x="1428728" y="1714488"/>
            <a:ext cx="78581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3" name="12 Elipse"/>
          <p:cNvSpPr/>
          <p:nvPr/>
        </p:nvSpPr>
        <p:spPr>
          <a:xfrm>
            <a:off x="1571604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13 Elipse"/>
          <p:cNvSpPr/>
          <p:nvPr/>
        </p:nvSpPr>
        <p:spPr>
          <a:xfrm>
            <a:off x="1857356" y="1857364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14 Elipse"/>
          <p:cNvSpPr/>
          <p:nvPr/>
        </p:nvSpPr>
        <p:spPr>
          <a:xfrm>
            <a:off x="1571604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6" name="15 Elipse"/>
          <p:cNvSpPr/>
          <p:nvPr/>
        </p:nvSpPr>
        <p:spPr>
          <a:xfrm>
            <a:off x="1857356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Elipse"/>
          <p:cNvSpPr/>
          <p:nvPr/>
        </p:nvSpPr>
        <p:spPr>
          <a:xfrm>
            <a:off x="1571604" y="2428868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8" name="17 Elipse"/>
          <p:cNvSpPr/>
          <p:nvPr/>
        </p:nvSpPr>
        <p:spPr>
          <a:xfrm>
            <a:off x="1857356" y="2428868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9" name="18 Rectángulo"/>
          <p:cNvSpPr/>
          <p:nvPr/>
        </p:nvSpPr>
        <p:spPr>
          <a:xfrm>
            <a:off x="2786050" y="1714488"/>
            <a:ext cx="78581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0" name="19 Elipse"/>
          <p:cNvSpPr/>
          <p:nvPr/>
        </p:nvSpPr>
        <p:spPr>
          <a:xfrm>
            <a:off x="2928926" y="1857364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1" name="20 Elipse"/>
          <p:cNvSpPr/>
          <p:nvPr/>
        </p:nvSpPr>
        <p:spPr>
          <a:xfrm>
            <a:off x="3214678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2" name="21 Elipse"/>
          <p:cNvSpPr/>
          <p:nvPr/>
        </p:nvSpPr>
        <p:spPr>
          <a:xfrm>
            <a:off x="2928926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3" name="22 Elipse"/>
          <p:cNvSpPr/>
          <p:nvPr/>
        </p:nvSpPr>
        <p:spPr>
          <a:xfrm>
            <a:off x="3214678" y="2143116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4" name="23 Elipse"/>
          <p:cNvSpPr/>
          <p:nvPr/>
        </p:nvSpPr>
        <p:spPr>
          <a:xfrm>
            <a:off x="2928926" y="2428868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5" name="24 Elipse"/>
          <p:cNvSpPr/>
          <p:nvPr/>
        </p:nvSpPr>
        <p:spPr>
          <a:xfrm>
            <a:off x="3214678" y="2428868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6" name="25 Rectángulo"/>
          <p:cNvSpPr/>
          <p:nvPr/>
        </p:nvSpPr>
        <p:spPr>
          <a:xfrm>
            <a:off x="3714744" y="1714488"/>
            <a:ext cx="78581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7" name="26 Elipse"/>
          <p:cNvSpPr/>
          <p:nvPr/>
        </p:nvSpPr>
        <p:spPr>
          <a:xfrm>
            <a:off x="3857620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8" name="27 Elipse"/>
          <p:cNvSpPr/>
          <p:nvPr/>
        </p:nvSpPr>
        <p:spPr>
          <a:xfrm>
            <a:off x="4143372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9" name="28 Elipse"/>
          <p:cNvSpPr/>
          <p:nvPr/>
        </p:nvSpPr>
        <p:spPr>
          <a:xfrm>
            <a:off x="3857620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0" name="29 Elipse"/>
          <p:cNvSpPr/>
          <p:nvPr/>
        </p:nvSpPr>
        <p:spPr>
          <a:xfrm>
            <a:off x="4143372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1" name="30 Elipse"/>
          <p:cNvSpPr/>
          <p:nvPr/>
        </p:nvSpPr>
        <p:spPr>
          <a:xfrm>
            <a:off x="3857620" y="2428868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2" name="31 Elipse"/>
          <p:cNvSpPr/>
          <p:nvPr/>
        </p:nvSpPr>
        <p:spPr>
          <a:xfrm>
            <a:off x="4143372" y="2428868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3" name="32 Rectángulo"/>
          <p:cNvSpPr/>
          <p:nvPr/>
        </p:nvSpPr>
        <p:spPr>
          <a:xfrm>
            <a:off x="5000628" y="1714488"/>
            <a:ext cx="78581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4" name="33 Elipse"/>
          <p:cNvSpPr/>
          <p:nvPr/>
        </p:nvSpPr>
        <p:spPr>
          <a:xfrm>
            <a:off x="5143504" y="1857364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5" name="34 Elipse"/>
          <p:cNvSpPr/>
          <p:nvPr/>
        </p:nvSpPr>
        <p:spPr>
          <a:xfrm>
            <a:off x="5429256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6" name="35 Elipse"/>
          <p:cNvSpPr/>
          <p:nvPr/>
        </p:nvSpPr>
        <p:spPr>
          <a:xfrm>
            <a:off x="5143504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7" name="36 Elipse"/>
          <p:cNvSpPr/>
          <p:nvPr/>
        </p:nvSpPr>
        <p:spPr>
          <a:xfrm>
            <a:off x="5429256" y="2143116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8" name="37 Elipse"/>
          <p:cNvSpPr/>
          <p:nvPr/>
        </p:nvSpPr>
        <p:spPr>
          <a:xfrm>
            <a:off x="5143504" y="2428868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9" name="38 Elipse"/>
          <p:cNvSpPr/>
          <p:nvPr/>
        </p:nvSpPr>
        <p:spPr>
          <a:xfrm>
            <a:off x="5429256" y="2428868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0" name="39 Rectángulo"/>
          <p:cNvSpPr/>
          <p:nvPr/>
        </p:nvSpPr>
        <p:spPr>
          <a:xfrm>
            <a:off x="5929322" y="1714488"/>
            <a:ext cx="78581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1" name="40 Elipse"/>
          <p:cNvSpPr/>
          <p:nvPr/>
        </p:nvSpPr>
        <p:spPr>
          <a:xfrm>
            <a:off x="6072198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2" name="41 Elipse"/>
          <p:cNvSpPr/>
          <p:nvPr/>
        </p:nvSpPr>
        <p:spPr>
          <a:xfrm>
            <a:off x="6357950" y="1857364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3" name="42 Elipse"/>
          <p:cNvSpPr/>
          <p:nvPr/>
        </p:nvSpPr>
        <p:spPr>
          <a:xfrm>
            <a:off x="6072198" y="2143116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4" name="43 Elipse"/>
          <p:cNvSpPr/>
          <p:nvPr/>
        </p:nvSpPr>
        <p:spPr>
          <a:xfrm>
            <a:off x="6357950" y="2143116"/>
            <a:ext cx="142876" cy="142876"/>
          </a:xfrm>
          <a:prstGeom prst="ellipse">
            <a:avLst/>
          </a:prstGeom>
          <a:solidFill>
            <a:schemeClr val="tx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5" name="44 Elipse"/>
          <p:cNvSpPr/>
          <p:nvPr/>
        </p:nvSpPr>
        <p:spPr>
          <a:xfrm>
            <a:off x="6072198" y="2428868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6" name="45 Elipse"/>
          <p:cNvSpPr/>
          <p:nvPr/>
        </p:nvSpPr>
        <p:spPr>
          <a:xfrm>
            <a:off x="6357950" y="2428868"/>
            <a:ext cx="142876" cy="142876"/>
          </a:xfrm>
          <a:prstGeom prst="ellipse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7" name="46 Rectángulo"/>
          <p:cNvSpPr/>
          <p:nvPr/>
        </p:nvSpPr>
        <p:spPr>
          <a:xfrm>
            <a:off x="1187483" y="2711231"/>
            <a:ext cx="384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473499" y="2714620"/>
            <a:ext cx="384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5688077" y="2711231"/>
            <a:ext cx="3841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adivinanza</a:t>
            </a:r>
            <a:endParaRPr lang="de-CH" sz="4000">
              <a:latin typeface="Dotum" pitchFamily="34" charset="-127"/>
            </a:endParaRPr>
          </a:p>
        </p:txBody>
      </p:sp>
      <p:pic>
        <p:nvPicPr>
          <p:cNvPr id="38918" name="Picture 6" descr="Rätsel Blindenschrif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59073"/>
            <a:ext cx="7853363" cy="48942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16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solución</a:t>
            </a:r>
            <a:r>
              <a:rPr lang="de-CH" sz="4000">
                <a:latin typeface="Dotum" pitchFamily="34" charset="-127"/>
              </a:rPr>
              <a:t> </a:t>
            </a:r>
          </a:p>
        </p:txBody>
      </p:sp>
      <p:pic>
        <p:nvPicPr>
          <p:cNvPr id="39942" name="Picture 6" descr="palabras_en_sistema_braile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14" b="20602"/>
          <a:stretch/>
        </p:blipFill>
        <p:spPr>
          <a:xfrm>
            <a:off x="1187624" y="1556792"/>
            <a:ext cx="7200800" cy="482453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72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F. EL </a:t>
            </a:r>
            <a:r>
              <a:rPr lang="es-ES" dirty="0" smtClean="0"/>
              <a:t>CÁLCULO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229873"/>
          </a:xfrm>
        </p:spPr>
        <p:txBody>
          <a:bodyPr/>
          <a:lstStyle/>
          <a:p>
            <a:r>
              <a:rPr lang="es-ES" sz="2400" dirty="0"/>
              <a:t> </a:t>
            </a:r>
            <a:r>
              <a:rPr lang="es-ES" sz="2400" b="1" dirty="0" smtClean="0"/>
              <a:t>El </a:t>
            </a:r>
            <a:r>
              <a:rPr lang="es-ES" sz="2400" b="1" dirty="0"/>
              <a:t>Ábaco.  </a:t>
            </a:r>
            <a:r>
              <a:rPr lang="es-ES" sz="2400" dirty="0"/>
              <a:t>Es un determinado método de cálculo en el que los números están representados por bolillas. Esta tablilla contiene varillas atravesadas de </a:t>
            </a:r>
            <a:r>
              <a:rPr lang="es-ES" sz="2400" dirty="0" smtClean="0"/>
              <a:t>manera </a:t>
            </a:r>
            <a:r>
              <a:rPr lang="es-ES" sz="2400" dirty="0"/>
              <a:t>perpendicular que llevan ensartadas cuatro bolillas en la parte inferior y una en la parte superior.</a:t>
            </a:r>
            <a:endParaRPr lang="es-BO" sz="2400" dirty="0"/>
          </a:p>
          <a:p>
            <a:endParaRPr lang="es-BO" sz="2400" dirty="0"/>
          </a:p>
        </p:txBody>
      </p:sp>
    </p:spTree>
    <p:extLst>
      <p:ext uri="{BB962C8B-B14F-4D97-AF65-F5344CB8AC3E}">
        <p14:creationId xmlns="" xmlns:p14="http://schemas.microsoft.com/office/powerpoint/2010/main" val="31042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ABACO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1600200" y="2133600"/>
            <a:ext cx="7162800" cy="4456113"/>
          </a:xfrm>
        </p:spPr>
        <p:txBody>
          <a:bodyPr/>
          <a:lstStyle/>
          <a:p>
            <a:pPr eaLnBrk="1" hangingPunct="1"/>
            <a:endParaRPr lang="es-ES_tradnl" sz="2800" smtClean="0"/>
          </a:p>
          <a:p>
            <a:pPr eaLnBrk="1" hangingPunct="1"/>
            <a:endParaRPr lang="es-ES_tradnl" sz="280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2576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8" name="Picture 6" descr="ábac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4121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19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821533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4282" y="2071678"/>
            <a:ext cx="1785950" cy="555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1.- Percepción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71736" y="3286124"/>
            <a:ext cx="235745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2.- Transformación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575990" y="5857891"/>
            <a:ext cx="2012234" cy="555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3.- Transmisión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715140" y="1928802"/>
            <a:ext cx="221457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4.- Interpretación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76" descr="Descripción: https://encrypted-tbn0.gstatic.com/images?q=tbn:ANd9GcT-8sjiITQCu5TAfNzSb7FsnO1RYg2kGxXWsqxpUvhGDl4hf_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250"/>
          <a:stretch>
            <a:fillRect/>
          </a:stretch>
        </p:blipFill>
        <p:spPr bwMode="auto">
          <a:xfrm>
            <a:off x="185913" y="3662038"/>
            <a:ext cx="927597" cy="18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76" descr="Descripción: https://encrypted-tbn0.gstatic.com/images?q=tbn:ANd9GcT-8sjiITQCu5TAfNzSb7FsnO1RYg2kGxXWsqxpUvhGDl4hf_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250"/>
          <a:stretch>
            <a:fillRect/>
          </a:stretch>
        </p:blipFill>
        <p:spPr bwMode="auto">
          <a:xfrm flipV="1">
            <a:off x="3127181" y="1215519"/>
            <a:ext cx="927597" cy="18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76" descr="Descripción: https://encrypted-tbn0.gstatic.com/images?q=tbn:ANd9GcT-8sjiITQCu5TAfNzSb7FsnO1RYg2kGxXWsqxpUvhGDl4hf_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250"/>
          <a:stretch>
            <a:fillRect/>
          </a:stretch>
        </p:blipFill>
        <p:spPr bwMode="auto">
          <a:xfrm>
            <a:off x="8002121" y="2437902"/>
            <a:ext cx="927597" cy="18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58745" y="5756284"/>
            <a:ext cx="1036991" cy="37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Pupila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Cristalino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27181" y="5013176"/>
            <a:ext cx="892975" cy="37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retina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923256" y="4589635"/>
            <a:ext cx="1520952" cy="37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Nervio óptico 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2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600" b="1" dirty="0" smtClean="0"/>
              <a:t>ACCIONES A REALIZAR</a:t>
            </a:r>
            <a:br>
              <a:rPr lang="es-ES" sz="3600" b="1" dirty="0" smtClean="0"/>
            </a:br>
            <a:r>
              <a:rPr lang="es-ES" sz="3600" b="1" dirty="0" smtClean="0"/>
              <a:t>Seguridad y organización del entorno </a:t>
            </a:r>
            <a:r>
              <a:rPr lang="es-AR" sz="3600" dirty="0" smtClean="0"/>
              <a:t/>
            </a:r>
            <a:br>
              <a:rPr lang="es-AR" sz="3600" dirty="0" smtClean="0"/>
            </a:br>
            <a:endParaRPr lang="es-AR" sz="3600" dirty="0" smtClean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389438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400" dirty="0" smtClean="0"/>
              <a:t>Mantener un entorno ordenado, y si se altera, informar de ello.</a:t>
            </a:r>
            <a:endParaRPr lang="es-AR" sz="2400" dirty="0" smtClean="0"/>
          </a:p>
          <a:p>
            <a:pPr eaLnBrk="1" hangingPunct="1"/>
            <a:r>
              <a:rPr lang="es-ES" sz="2400" dirty="0" smtClean="0"/>
              <a:t>Puertas y ventanas: deberán estar totalmente abiertas o totalmente cerradas.</a:t>
            </a:r>
            <a:endParaRPr lang="es-AR" sz="2400" dirty="0" smtClean="0"/>
          </a:p>
          <a:p>
            <a:pPr eaLnBrk="1" hangingPunct="1"/>
            <a:r>
              <a:rPr lang="es-ES" sz="2400" dirty="0" smtClean="0"/>
              <a:t>Sillas: deberán estar colocadas debajo de las mesas o bien pegadas a la pared, nunca dispersar por la habitación.</a:t>
            </a:r>
            <a:endParaRPr lang="es-AR" sz="2400" dirty="0" smtClean="0"/>
          </a:p>
          <a:p>
            <a:pPr eaLnBrk="1" hangingPunct="1"/>
            <a:r>
              <a:rPr lang="es-ES" sz="2400" dirty="0" smtClean="0"/>
              <a:t>Contraste: las personas con resto visual, se pueden beneficiar, además, si al ofrecerles las cosas o indicarles su situación, utilizamos fondos que presenten un gran contraste con ellos</a:t>
            </a:r>
            <a:endParaRPr lang="es-AR" sz="2400" dirty="0" smtClean="0"/>
          </a:p>
          <a:p>
            <a:pPr eaLnBrk="1" hangingPunct="1"/>
            <a:endParaRPr lang="es-A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487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ROL DEL PROFESOR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lvl="1" indent="0">
              <a:buNone/>
            </a:pPr>
            <a:r>
              <a:rPr lang="es-ES" dirty="0"/>
              <a:t>La presencia de un alumno con </a:t>
            </a:r>
            <a:r>
              <a:rPr lang="es-ES" b="1" u="sng" dirty="0" smtClean="0"/>
              <a:t>BAJA VISIÓN O CIEGO </a:t>
            </a:r>
            <a:r>
              <a:rPr lang="es-ES" dirty="0" smtClean="0"/>
              <a:t>le </a:t>
            </a:r>
            <a:r>
              <a:rPr lang="es-ES" dirty="0"/>
              <a:t>obligará a realizar ciertas modificaciones organizativo-didácticas </a:t>
            </a:r>
            <a:r>
              <a:rPr lang="es-ES" dirty="0" smtClean="0"/>
              <a:t>: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 </a:t>
            </a:r>
            <a:r>
              <a:rPr lang="es-ES" sz="2700" dirty="0"/>
              <a:t>Ha de hacer uso de medios </a:t>
            </a:r>
            <a:r>
              <a:rPr lang="es-ES" sz="2700" dirty="0" smtClean="0"/>
              <a:t>alternativos.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- ha de </a:t>
            </a:r>
            <a:r>
              <a:rPr lang="es-ES" sz="2700" dirty="0" smtClean="0"/>
              <a:t>atender,	el </a:t>
            </a:r>
            <a:r>
              <a:rPr lang="es-ES" sz="2700" dirty="0"/>
              <a:t>ritmo con que el alumno realiza las diferentes tareas </a:t>
            </a:r>
            <a:r>
              <a:rPr lang="es-ES" sz="2700" dirty="0" smtClean="0"/>
              <a:t>escolares.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- ha de permitir la instalación en el aula de instrumentos y material didáctico </a:t>
            </a:r>
            <a:r>
              <a:rPr lang="es-ES" sz="2700" dirty="0" smtClean="0"/>
              <a:t>específicos.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- ha de verbalizar cuanto escriba en la </a:t>
            </a:r>
            <a:r>
              <a:rPr lang="es-ES" sz="2700" dirty="0" smtClean="0"/>
              <a:t>pizarra.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- ha de reiterarle la presentación de </a:t>
            </a:r>
            <a:r>
              <a:rPr lang="es-ES" sz="2700" dirty="0" smtClean="0"/>
              <a:t>información.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- ha de ser flexible en la elección de los sistemas de </a:t>
            </a:r>
            <a:r>
              <a:rPr lang="es-ES" sz="2700" dirty="0" smtClean="0"/>
              <a:t>evaluación.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- ha de animar </a:t>
            </a:r>
            <a:r>
              <a:rPr lang="es-ES" sz="2700" dirty="0" smtClean="0"/>
              <a:t>al </a:t>
            </a:r>
            <a:r>
              <a:rPr lang="es-ES" sz="2700" dirty="0" smtClean="0"/>
              <a:t>estudiante</a:t>
            </a:r>
            <a:r>
              <a:rPr lang="es-ES" sz="2700" dirty="0" smtClean="0"/>
              <a:t> </a:t>
            </a:r>
            <a:r>
              <a:rPr lang="es-ES" sz="2700" dirty="0"/>
              <a:t>a la participación en clase y a la interacción con sus </a:t>
            </a:r>
            <a:r>
              <a:rPr lang="es-ES" sz="2700" dirty="0" smtClean="0"/>
              <a:t>compañeros</a:t>
            </a:r>
            <a:r>
              <a:rPr lang="es-ES" sz="2700" dirty="0"/>
              <a:t>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69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Las necesidades educativas específicas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- </a:t>
            </a:r>
            <a:r>
              <a:rPr lang="es-ES" dirty="0"/>
              <a:t>Permitirle autonomía. No ayudarle si no lo necesita. Hacerle ver sus posibilidades reales.</a:t>
            </a:r>
            <a:br>
              <a:rPr lang="es-ES" dirty="0"/>
            </a:br>
            <a:r>
              <a:rPr lang="es-ES" dirty="0"/>
              <a:t>- No negar sus limitaciones. Preguntarle sobre sus necesidades. </a:t>
            </a:r>
            <a:br>
              <a:rPr lang="es-ES" dirty="0"/>
            </a:br>
            <a:r>
              <a:rPr lang="es-ES" dirty="0"/>
              <a:t>- Saludarlo. No jugar a las adivinanzas ni ponerlo a prueba: identificarse.</a:t>
            </a:r>
            <a:br>
              <a:rPr lang="es-ES" dirty="0"/>
            </a:br>
            <a:r>
              <a:rPr lang="es-ES" dirty="0"/>
              <a:t>- Decir las cosas claramente. No evitar palabras relativas a la visión.</a:t>
            </a:r>
            <a:br>
              <a:rPr lang="es-ES" dirty="0"/>
            </a:br>
            <a:r>
              <a:rPr lang="es-ES" dirty="0"/>
              <a:t>- En definitiva conocer las características de este déficit, para actuar con naturalidad y devolverle al alumno la imagen de una persona valiosa en sí misma, por encima de su deficiencia.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87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T</a:t>
            </a:r>
            <a:r>
              <a:rPr lang="es-ES" sz="2800" dirty="0" smtClean="0"/>
              <a:t>ener </a:t>
            </a:r>
            <a:r>
              <a:rPr lang="es-ES" sz="2800" dirty="0"/>
              <a:t>en cuenta cuales son los canales para poder obtener información del mundo en que viven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Una estimulación </a:t>
            </a:r>
            <a:r>
              <a:rPr lang="es-ES" dirty="0" err="1"/>
              <a:t>multisensorial</a:t>
            </a:r>
            <a:r>
              <a:rPr lang="es-ES" dirty="0"/>
              <a:t>, que permita y favorezca la utilización de todos los sentidos, sobre todo tacto y oído.</a:t>
            </a:r>
            <a:br>
              <a:rPr lang="es-ES" dirty="0"/>
            </a:br>
            <a:r>
              <a:rPr lang="es-ES" dirty="0"/>
              <a:t>- Trabajar sobre objetos y situaciones de la vida real.</a:t>
            </a:r>
            <a:br>
              <a:rPr lang="es-ES" dirty="0"/>
            </a:br>
            <a:r>
              <a:rPr lang="es-ES" dirty="0"/>
              <a:t>- Verbalizar todas las situaciones utilizando un lenguaje concreto.</a:t>
            </a:r>
          </a:p>
          <a:p>
            <a:r>
              <a:rPr lang="es-ES" dirty="0"/>
              <a:t>- Tomar conciencia de los procesos que se realizan y transmitir los datos significativos de los mismos.</a:t>
            </a:r>
            <a:br>
              <a:rPr lang="es-ES" dirty="0"/>
            </a:br>
            <a:r>
              <a:rPr lang="es-ES" dirty="0"/>
              <a:t>- Anticipar verbalmente algunos hechos, sobre todo si el entorno es poco conocido. Evitar sorpresas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 Controlar el </a:t>
            </a:r>
            <a:r>
              <a:rPr lang="es-ES" u="sng" dirty="0" smtClean="0"/>
              <a:t>nivel de ruido en el aula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 Tener en cuenta que la percepción </a:t>
            </a:r>
            <a:r>
              <a:rPr lang="es-ES" dirty="0" err="1"/>
              <a:t>háptica</a:t>
            </a:r>
            <a:r>
              <a:rPr lang="es-ES" dirty="0"/>
              <a:t> es analítica, por lo que el alumno necesita un tiempo mayor que el que se necesita visualmente para componer mentalmente la globalidad, una vez que ha tocado el objeto de forma sucesiva y organizada; algo que precisa entrenamiento.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2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estos alumnos perciben mejor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Los objetos reales o maquetas,</a:t>
            </a:r>
            <a:br>
              <a:rPr lang="es-ES" dirty="0"/>
            </a:br>
            <a:r>
              <a:rPr lang="es-ES" dirty="0" smtClean="0"/>
              <a:t>- </a:t>
            </a:r>
            <a:r>
              <a:rPr lang="es-ES" dirty="0"/>
              <a:t>las figuras </a:t>
            </a:r>
            <a:r>
              <a:rPr lang="es-ES" dirty="0" smtClean="0"/>
              <a:t>estáticas.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 las figuras que no estén </a:t>
            </a:r>
            <a:r>
              <a:rPr lang="es-ES" dirty="0" smtClean="0"/>
              <a:t>superpuestas.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 Es necesario también trabajar la exploración con varios objetos a la vez: discriminar los que uno desea, retirar los otros, clasificar sin perder elementos,…</a:t>
            </a:r>
            <a:br>
              <a:rPr lang="es-ES" dirty="0"/>
            </a:br>
            <a:r>
              <a:rPr lang="es-ES" dirty="0" smtClean="0"/>
              <a:t>- </a:t>
            </a:r>
            <a:r>
              <a:rPr lang="es-ES" dirty="0"/>
              <a:t>Cuando el resto visual no resulta satisfactorio para trabajar la lectoescritura en negro, se ha de favorecer y motivar la utilización del código Braille.</a:t>
            </a:r>
            <a:br>
              <a:rPr lang="es-ES" dirty="0"/>
            </a:br>
            <a:r>
              <a:rPr lang="es-ES" dirty="0"/>
              <a:t>- Además, si queremos que imite algún gesto motor se le ha de permitir que toque el modelo y/o realizar el gesto en el cuerpo del alumno ciego.</a:t>
            </a:r>
          </a:p>
        </p:txBody>
      </p:sp>
    </p:spTree>
    <p:extLst>
      <p:ext uri="{BB962C8B-B14F-4D97-AF65-F5344CB8AC3E}">
        <p14:creationId xmlns="" xmlns:p14="http://schemas.microsoft.com/office/powerpoint/2010/main" val="3309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dirty="0" smtClean="0"/>
              <a:t>EJEMPLO DE </a:t>
            </a:r>
            <a:r>
              <a:rPr lang="es-BO" dirty="0" smtClean="0"/>
              <a:t>MATERIAL DIDACTICO</a:t>
            </a:r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6562" name="il_fi" descr="http://www2.luventicus.org/mapas/bolivia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643702" y="428604"/>
            <a:ext cx="1776394" cy="20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rg_hi" descr="https://encrypted-tbn0.gstatic.com/images?q=tbn:ANd9GcQWM7LkroaKRXa9N12smG3aNakT_X2-NHYGGaD2afQr0nPapOs7N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85786" y="714356"/>
            <a:ext cx="2200268" cy="14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643446"/>
            <a:ext cx="1428760" cy="135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 descr="Camiino al ciel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979712" y="76470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“LO ESCENCIAL NO SE VE CON LOS OJOS SINO CON EL CORAZON”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55676" y="2598003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C000"/>
                </a:solidFill>
                <a:latin typeface="Bradley Hand ITC" pitchFamily="66" charset="0"/>
              </a:rPr>
              <a:t>GRACIAS POR SU ATENCION ……</a:t>
            </a:r>
            <a:endParaRPr lang="es-ES" sz="3600" b="1" dirty="0">
              <a:solidFill>
                <a:srgbClr val="FFC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3" descr="ilus-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410057"/>
            <a:ext cx="7200800" cy="58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8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293" y="2852936"/>
            <a:ext cx="8229600" cy="18330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/>
              <a:t>Discapacidad visual: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   Para usar cuando la condición </a:t>
            </a:r>
            <a:r>
              <a:rPr lang="es-ES" i="1" u="sng" dirty="0" smtClean="0"/>
              <a:t>evita emprender tareas visuales específicas</a:t>
            </a:r>
            <a:r>
              <a:rPr lang="es-ES" dirty="0" smtClean="0"/>
              <a:t>, por ejemplo la pérdida de la capacidad para leer un periódico.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260648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C000"/>
                </a:solidFill>
              </a:rPr>
              <a:t>Conceptos  básicos 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635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5"/>
            <a:ext cx="8258175" cy="429651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/>
              <a:t>Personas con Discapacidad Visual: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/>
              <a:t>    </a:t>
            </a:r>
            <a:r>
              <a:rPr lang="es-ES" dirty="0" smtClean="0"/>
              <a:t>Son las personas con deficiencias anatómicas y/o funcionales, causantes de ceguera y baja visión.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ctr">
              <a:buNone/>
              <a:defRPr/>
            </a:pPr>
            <a:r>
              <a:rPr lang="es-ES" sz="2000" b="1" dirty="0"/>
              <a:t>MARCO CONCEPTUAL  LEGAL  LEY 223 </a:t>
            </a:r>
            <a:r>
              <a:rPr lang="es-ES" sz="2000" dirty="0" smtClean="0"/>
              <a:t>Artículo </a:t>
            </a:r>
            <a:r>
              <a:rPr lang="es-ES" sz="2000" dirty="0"/>
              <a:t>5°.- (Definiciones)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1137005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5513784" cy="86946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C000"/>
                </a:solidFill>
              </a:rPr>
              <a:t>DEFICIENCIA  VISUAL: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72208"/>
          </a:xfrm>
        </p:spPr>
        <p:txBody>
          <a:bodyPr>
            <a:normAutofit fontScale="92500" lnSpcReduction="10000"/>
          </a:bodyPr>
          <a:lstStyle/>
          <a:p>
            <a:endParaRPr lang="es-ES_tradnl" dirty="0" smtClean="0"/>
          </a:p>
          <a:p>
            <a:r>
              <a:rPr lang="es-ES" dirty="0" smtClean="0"/>
              <a:t>Se caracteriza </a:t>
            </a:r>
            <a:r>
              <a:rPr lang="es-ES" dirty="0"/>
              <a:t>por una pérdida de </a:t>
            </a:r>
            <a:r>
              <a:rPr lang="es-ES" dirty="0" smtClean="0"/>
              <a:t>las funciones </a:t>
            </a:r>
            <a:r>
              <a:rPr lang="es-ES" dirty="0"/>
              <a:t>visuales </a:t>
            </a:r>
            <a:r>
              <a:rPr lang="es-ES" dirty="0" smtClean="0"/>
              <a:t>, tales </a:t>
            </a:r>
            <a:r>
              <a:rPr lang="es-ES" dirty="0"/>
              <a:t>como </a:t>
            </a:r>
            <a:r>
              <a:rPr lang="es-ES" dirty="0" smtClean="0"/>
              <a:t> la </a:t>
            </a:r>
            <a:r>
              <a:rPr lang="es-ES_tradnl" b="1" i="1" dirty="0" smtClean="0"/>
              <a:t>AGUDEZA  VISUAL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_tradnl" b="1" i="1" dirty="0" smtClean="0"/>
              <a:t>CAMPO VISUAL, </a:t>
            </a:r>
            <a:r>
              <a:rPr lang="es-ES" dirty="0" smtClean="0"/>
              <a:t>a </a:t>
            </a:r>
            <a:r>
              <a:rPr lang="es-ES" dirty="0"/>
              <a:t>nivel orgánico </a:t>
            </a:r>
            <a:r>
              <a:rPr lang="es-ES_tradnl" dirty="0" smtClean="0"/>
              <a:t> </a:t>
            </a:r>
          </a:p>
          <a:p>
            <a:endParaRPr lang="es-ES" dirty="0"/>
          </a:p>
        </p:txBody>
      </p:sp>
      <p:pic>
        <p:nvPicPr>
          <p:cNvPr id="4" name="Picture 4" descr="I:\My Documents\My Pictures\imagenes-oftalmo\Anatomia - OJO\cis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2701802" cy="289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96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DEFINICIONES BASICAS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944216"/>
          </a:xfrm>
        </p:spPr>
        <p:txBody>
          <a:bodyPr>
            <a:normAutofit fontScale="70000" lnSpcReduction="20000"/>
          </a:bodyPr>
          <a:lstStyle/>
          <a:p>
            <a:endParaRPr lang="es-ES_tradnl" dirty="0" smtClean="0"/>
          </a:p>
          <a:p>
            <a:r>
              <a:rPr lang="es-ES_tradnl" sz="3400" dirty="0" smtClean="0"/>
              <a:t>Agudeza  visual de cerca: Capacidad  de  ver detalles   finos , precisos.</a:t>
            </a:r>
          </a:p>
          <a:p>
            <a:pPr>
              <a:buFontTx/>
              <a:buNone/>
            </a:pPr>
            <a:endParaRPr lang="es-ES_tradnl" sz="3400" dirty="0" smtClean="0"/>
          </a:p>
          <a:p>
            <a:r>
              <a:rPr lang="es-ES_tradnl" sz="3400" dirty="0" smtClean="0"/>
              <a:t>Agudeza visual  de lejos: Capacidad  de ver  objetos, personas, </a:t>
            </a:r>
            <a:r>
              <a:rPr lang="es-ES_tradnl" sz="3400" dirty="0" err="1" smtClean="0"/>
              <a:t>etc</a:t>
            </a:r>
            <a:r>
              <a:rPr lang="es-ES_tradnl" sz="3400" dirty="0" smtClean="0"/>
              <a:t> a diferentes  distancias.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772816"/>
            <a:ext cx="3384376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AGUDEZA VISUAL: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4365104"/>
            <a:ext cx="3384376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CAMPO VISUAL</a:t>
            </a:r>
            <a:r>
              <a:rPr lang="es-ES_tradnl" sz="2400" b="1" dirty="0"/>
              <a:t>:</a:t>
            </a:r>
          </a:p>
          <a:p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7200" y="5303583"/>
            <a:ext cx="8229600" cy="114975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_tradnl" sz="2400" dirty="0" smtClean="0"/>
              <a:t>Área  de espacio   físico visible, cuando el cuerpo, la cabeza y los ojos  están fijos.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08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hl4IlHJZL6X7vIEd4hK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2S7UPlV5xkMy7RYY0G8T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cDsEGQWVvuYPk7tXXkj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1tr92RhZKrSlDpwJf8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AeLBKeXcvYLdmLnFLx5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aHcb7iagkKxM3dS46HX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7ewlyuXTK639HILENDvn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FAI9NGrnqg4aD5rpISH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mP8j4l2f8dTiDrYTGiER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Vx9OFxAigJl3r9ZquRk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aHcb7iagkKxM3dS46HX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TpuWw6uZrFGEypnf6jh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fp4kFUXcI8zXnNVlIu8x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PzDhqhoPeL4l5gmlqTm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gEyhGrS112rC6ZEiSbDy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8RvOqwQrvUz73SGPgEL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pUipi4Ulmqmj8qLndvjG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vi5JBGsTKT8yrMMBRSZ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wLHWHpCWUUHnfEZh8O7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MXcuFBCHmtoXmdIHUaY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NQexuY7exLSoxImmuIp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ZurT2FNTJ4Ulw8w60Qh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4GgB9kO0a17OcLbG63u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BLa7oWmuzrQvvU5sS7YM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atqySaXOODZ6YH3LyXU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9kPuKsv6n0ZgjvDgZvR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R6t9j1kp6gQkrL0ox2I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WdZciB5sMQk6xINaee4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ZkehBnNtlPiklY2firH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tPUa4tqRWBczxsJ3mGX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z94Kj7ZVvSremrZRgcDb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UF5QOjd6Q8NX872Pgef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QNBJnlB647z4DOvCGD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3PeM4GsqyEDbsqTv1QpK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jWELrGQROv1AOie5WRuJ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o4udkDyCIhU7tE4BUVg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230cnBGriGGEyAhdmci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FGPA0kXztPlk1qd7gXW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CX88ywnvs6PF9hYaK19s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sEMygUahwCjkY7CqK6q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vUQf9wmIAK4ALDNcEb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qidwBmq8lMmf8RH0LDU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fnmZDxrfhX46ux1CU0h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iTRTmVJURAwOstpiw35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fqgD7EfTTwbhmrZAvXn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b1naZ8JUxyaX9QtH2NP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ICubsihoLhNOktzkEhp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H5Gk82QThlOqiKFNGqD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alv07H8xJ9YTVou8aex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yjh18bPfbMSdSLqGT0b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xtLDIIgyA9RBNhG3RbaD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KDr0u3plkjwIMQWOTL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bXguvsfIXTyV9Lewf45i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7UHTMhLGN9v8nh83Pdk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1160</Words>
  <Application>Microsoft Office PowerPoint</Application>
  <PresentationFormat>Presentación en pantalla (4:3)</PresentationFormat>
  <Paragraphs>215</Paragraphs>
  <Slides>57</Slides>
  <Notes>48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Módulo</vt:lpstr>
      <vt:lpstr>Imagen de mapa de bits</vt:lpstr>
      <vt:lpstr>DISCAPACIDAD   VISUAL     </vt:lpstr>
      <vt:lpstr>LA  VISION </vt:lpstr>
      <vt:lpstr>ANATOMIA DEL OJO</vt:lpstr>
      <vt:lpstr>La Función Visual:</vt:lpstr>
      <vt:lpstr>Diapositiva 5</vt:lpstr>
      <vt:lpstr>Diapositiva 6</vt:lpstr>
      <vt:lpstr>Diapositiva 7</vt:lpstr>
      <vt:lpstr>DEFICIENCIA  VISUAL:</vt:lpstr>
      <vt:lpstr>DEFINICIONES BASICAS</vt:lpstr>
      <vt:lpstr>ALTERACIONES DE  LA AGUDEZA VISUAL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DIFERENCIAR:</vt:lpstr>
      <vt:lpstr>GENETICA:  CONGENITA: Antes del nacimiento:  ADQUIRIDA : Después del nacimiento: </vt:lpstr>
      <vt:lpstr>Antes del nacimiento:</vt:lpstr>
      <vt:lpstr>Malformaciones géneticas o congenitas</vt:lpstr>
      <vt:lpstr>Después del nacimiento:</vt:lpstr>
      <vt:lpstr>INFECCIONES</vt:lpstr>
      <vt:lpstr>Diapositiva 32</vt:lpstr>
      <vt:lpstr>Diapositiva 33</vt:lpstr>
      <vt:lpstr>¿COMO IDENTIFICAR EN EL AULA UN NIÑO CON BAJA VISION ?</vt:lpstr>
      <vt:lpstr>Detección de problemas de la visión en el aula. </vt:lpstr>
      <vt:lpstr>Diapositiva 36</vt:lpstr>
      <vt:lpstr>AREAS DE INTERVENCION </vt:lpstr>
      <vt:lpstr>ÁREAS DE INTERVENCIÓN EN LA DISCAPACIDAD VISUAL</vt:lpstr>
      <vt:lpstr>ORIENTACIÓN Y MOVILIDAD</vt:lpstr>
      <vt:lpstr>Diapositiva 40</vt:lpstr>
      <vt:lpstr>GUIA VIDENTE</vt:lpstr>
      <vt:lpstr>Lecto-escritura en Braille: </vt:lpstr>
      <vt:lpstr>Diapositiva 43</vt:lpstr>
      <vt:lpstr>ALFABETO BRAILLE</vt:lpstr>
      <vt:lpstr>LOS NÚMEROS </vt:lpstr>
      <vt:lpstr>adivinanza</vt:lpstr>
      <vt:lpstr>solución </vt:lpstr>
      <vt:lpstr>F. EL CÁLCULO</vt:lpstr>
      <vt:lpstr>ABACO</vt:lpstr>
      <vt:lpstr>ACCIONES A REALIZAR Seguridad y organización del entorno  </vt:lpstr>
      <vt:lpstr>ROL DEL PROFESOR</vt:lpstr>
      <vt:lpstr>Las necesidades educativas específicas </vt:lpstr>
      <vt:lpstr>Tener en cuenta cuales son los canales para poder obtener información del mundo en que viven </vt:lpstr>
      <vt:lpstr>estos alumnos perciben mejor</vt:lpstr>
      <vt:lpstr>EJEMPLO DE MATERIAL DIDACTICO</vt:lpstr>
      <vt:lpstr>Diapositiva 56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DISCAPACIDAD VISUAL Y ESTRATEGIAS PEDAGOGICAS</dc:title>
  <dc:creator>SEVEN</dc:creator>
  <cp:lastModifiedBy>Maura</cp:lastModifiedBy>
  <cp:revision>60</cp:revision>
  <dcterms:created xsi:type="dcterms:W3CDTF">2013-10-13T22:40:53Z</dcterms:created>
  <dcterms:modified xsi:type="dcterms:W3CDTF">2014-06-18T05:00:55Z</dcterms:modified>
</cp:coreProperties>
</file>