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3" r:id="rId6"/>
    <p:sldId id="264" r:id="rId7"/>
    <p:sldId id="265" r:id="rId8"/>
    <p:sldId id="269" r:id="rId9"/>
    <p:sldId id="274" r:id="rId10"/>
    <p:sldId id="280" r:id="rId11"/>
    <p:sldId id="287" r:id="rId12"/>
    <p:sldId id="281" r:id="rId13"/>
    <p:sldId id="283" r:id="rId14"/>
    <p:sldId id="288" r:id="rId15"/>
    <p:sldId id="284" r:id="rId16"/>
    <p:sldId id="275" r:id="rId17"/>
    <p:sldId id="285" r:id="rId18"/>
    <p:sldId id="282" r:id="rId19"/>
    <p:sldId id="286" r:id="rId20"/>
    <p:sldId id="266" r:id="rId21"/>
    <p:sldId id="289" r:id="rId22"/>
    <p:sldId id="279" r:id="rId23"/>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4" d="100"/>
          <a:sy n="74" d="100"/>
        </p:scale>
        <p:origin x="6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06CFA94-AEFA-45B9-9C3E-E3CE945A36C6}" type="datetimeFigureOut">
              <a:rPr lang="es-BO" smtClean="0"/>
              <a:t>18/2/2020</a:t>
            </a:fld>
            <a:endParaRPr lang="es-BO"/>
          </a:p>
        </p:txBody>
      </p:sp>
      <p:sp>
        <p:nvSpPr>
          <p:cNvPr id="5" name="Footer Placeholder 4"/>
          <p:cNvSpPr>
            <a:spLocks noGrp="1"/>
          </p:cNvSpPr>
          <p:nvPr>
            <p:ph type="ftr" sz="quarter" idx="11"/>
          </p:nvPr>
        </p:nvSpPr>
        <p:spPr>
          <a:xfrm>
            <a:off x="2692397" y="5037663"/>
            <a:ext cx="5214635" cy="279400"/>
          </a:xfrm>
        </p:spPr>
        <p:txBody>
          <a:bodyPr/>
          <a:lstStyle/>
          <a:p>
            <a:endParaRPr lang="es-BO"/>
          </a:p>
        </p:txBody>
      </p:sp>
      <p:sp>
        <p:nvSpPr>
          <p:cNvPr id="6" name="Slide Number Placeholder 5"/>
          <p:cNvSpPr>
            <a:spLocks noGrp="1"/>
          </p:cNvSpPr>
          <p:nvPr>
            <p:ph type="sldNum" sz="quarter" idx="12"/>
          </p:nvPr>
        </p:nvSpPr>
        <p:spPr>
          <a:xfrm>
            <a:off x="8956900" y="5037663"/>
            <a:ext cx="551167" cy="279400"/>
          </a:xfrm>
        </p:spPr>
        <p:txBody>
          <a:bodyPr/>
          <a:lstStyle/>
          <a:p>
            <a:fld id="{504EBC87-57AC-4EAF-BF8B-B30019E9A37B}" type="slidenum">
              <a:rPr lang="es-BO" smtClean="0"/>
              <a:t>‹Nº›</a:t>
            </a:fld>
            <a:endParaRPr lang="es-B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37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6CFA94-AEFA-45B9-9C3E-E3CE945A36C6}" type="datetimeFigureOut">
              <a:rPr lang="es-BO" smtClean="0"/>
              <a:t>18/2/2020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504EBC87-57AC-4EAF-BF8B-B30019E9A37B}" type="slidenum">
              <a:rPr lang="es-BO" smtClean="0"/>
              <a:t>‹Nº›</a:t>
            </a:fld>
            <a:endParaRPr lang="es-BO"/>
          </a:p>
        </p:txBody>
      </p:sp>
    </p:spTree>
    <p:extLst>
      <p:ext uri="{BB962C8B-B14F-4D97-AF65-F5344CB8AC3E}">
        <p14:creationId xmlns:p14="http://schemas.microsoft.com/office/powerpoint/2010/main" val="421290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6CFA94-AEFA-45B9-9C3E-E3CE945A36C6}" type="datetimeFigureOut">
              <a:rPr lang="es-BO" smtClean="0"/>
              <a:t>18/2/2020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04EBC87-57AC-4EAF-BF8B-B30019E9A37B}" type="slidenum">
              <a:rPr lang="es-BO" smtClean="0"/>
              <a:t>‹Nº›</a:t>
            </a:fld>
            <a:endParaRPr lang="es-B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13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6CFA94-AEFA-45B9-9C3E-E3CE945A36C6}" type="datetimeFigureOut">
              <a:rPr lang="es-BO" smtClean="0"/>
              <a:t>18/2/2020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04EBC87-57AC-4EAF-BF8B-B30019E9A37B}" type="slidenum">
              <a:rPr lang="es-BO" smtClean="0"/>
              <a:t>‹Nº›</a:t>
            </a:fld>
            <a:endParaRPr lang="es-B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025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6CFA94-AEFA-45B9-9C3E-E3CE945A36C6}" type="datetimeFigureOut">
              <a:rPr lang="es-BO" smtClean="0"/>
              <a:t>18/2/2020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04EBC87-57AC-4EAF-BF8B-B30019E9A37B}" type="slidenum">
              <a:rPr lang="es-BO" smtClean="0"/>
              <a:t>‹Nº›</a:t>
            </a:fld>
            <a:endParaRPr lang="es-BO"/>
          </a:p>
        </p:txBody>
      </p:sp>
    </p:spTree>
    <p:extLst>
      <p:ext uri="{BB962C8B-B14F-4D97-AF65-F5344CB8AC3E}">
        <p14:creationId xmlns:p14="http://schemas.microsoft.com/office/powerpoint/2010/main" val="389554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6CFA94-AEFA-45B9-9C3E-E3CE945A36C6}" type="datetimeFigureOut">
              <a:rPr lang="es-BO" smtClean="0"/>
              <a:t>18/2/2020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04EBC87-57AC-4EAF-BF8B-B30019E9A37B}" type="slidenum">
              <a:rPr lang="es-BO" smtClean="0"/>
              <a:t>‹Nº›</a:t>
            </a:fld>
            <a:endParaRPr lang="es-B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2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6CFA94-AEFA-45B9-9C3E-E3CE945A36C6}" type="datetimeFigureOut">
              <a:rPr lang="es-BO" smtClean="0"/>
              <a:t>18/2/2020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04EBC87-57AC-4EAF-BF8B-B30019E9A37B}" type="slidenum">
              <a:rPr lang="es-BO" smtClean="0"/>
              <a:t>‹Nº›</a:t>
            </a:fld>
            <a:endParaRPr lang="es-B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70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6CFA94-AEFA-45B9-9C3E-E3CE945A36C6}" type="datetimeFigureOut">
              <a:rPr lang="es-BO" smtClean="0"/>
              <a:t>18/2/2020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04EBC87-57AC-4EAF-BF8B-B30019E9A37B}" type="slidenum">
              <a:rPr lang="es-BO" smtClean="0"/>
              <a:t>‹Nº›</a:t>
            </a:fld>
            <a:endParaRPr lang="es-B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615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6CFA94-AEFA-45B9-9C3E-E3CE945A36C6}" type="datetimeFigureOut">
              <a:rPr lang="es-BO" smtClean="0"/>
              <a:t>18/2/2020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04EBC87-57AC-4EAF-BF8B-B30019E9A37B}" type="slidenum">
              <a:rPr lang="es-BO" smtClean="0"/>
              <a:t>‹Nº›</a:t>
            </a:fld>
            <a:endParaRPr lang="es-B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754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6CFA94-AEFA-45B9-9C3E-E3CE945A36C6}" type="datetimeFigureOut">
              <a:rPr lang="es-BO" smtClean="0"/>
              <a:t>18/2/2020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04EBC87-57AC-4EAF-BF8B-B30019E9A37B}" type="slidenum">
              <a:rPr lang="es-BO" smtClean="0"/>
              <a:t>‹Nº›</a:t>
            </a:fld>
            <a:endParaRPr lang="es-BO"/>
          </a:p>
        </p:txBody>
      </p:sp>
    </p:spTree>
    <p:extLst>
      <p:ext uri="{BB962C8B-B14F-4D97-AF65-F5344CB8AC3E}">
        <p14:creationId xmlns:p14="http://schemas.microsoft.com/office/powerpoint/2010/main" val="377155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6CFA94-AEFA-45B9-9C3E-E3CE945A36C6}" type="datetimeFigureOut">
              <a:rPr lang="es-BO" smtClean="0"/>
              <a:t>18/2/2020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04EBC87-57AC-4EAF-BF8B-B30019E9A37B}" type="slidenum">
              <a:rPr lang="es-BO" smtClean="0"/>
              <a:t>‹Nº›</a:t>
            </a:fld>
            <a:endParaRPr lang="es-B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69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6CFA94-AEFA-45B9-9C3E-E3CE945A36C6}" type="datetimeFigureOut">
              <a:rPr lang="es-BO" smtClean="0"/>
              <a:t>18/2/2020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504EBC87-57AC-4EAF-BF8B-B30019E9A37B}" type="slidenum">
              <a:rPr lang="es-BO" smtClean="0"/>
              <a:t>‹Nº›</a:t>
            </a:fld>
            <a:endParaRPr lang="es-BO"/>
          </a:p>
        </p:txBody>
      </p:sp>
    </p:spTree>
    <p:extLst>
      <p:ext uri="{BB962C8B-B14F-4D97-AF65-F5344CB8AC3E}">
        <p14:creationId xmlns:p14="http://schemas.microsoft.com/office/powerpoint/2010/main" val="45553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06CFA94-AEFA-45B9-9C3E-E3CE945A36C6}" type="datetimeFigureOut">
              <a:rPr lang="es-BO" smtClean="0"/>
              <a:t>18/2/2020</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504EBC87-57AC-4EAF-BF8B-B30019E9A37B}" type="slidenum">
              <a:rPr lang="es-BO" smtClean="0"/>
              <a:t>‹Nº›</a:t>
            </a:fld>
            <a:endParaRPr lang="es-B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93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06CFA94-AEFA-45B9-9C3E-E3CE945A36C6}" type="datetimeFigureOut">
              <a:rPr lang="es-BO" smtClean="0"/>
              <a:t>18/2/2020</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504EBC87-57AC-4EAF-BF8B-B30019E9A37B}" type="slidenum">
              <a:rPr lang="es-BO" smtClean="0"/>
              <a:t>‹Nº›</a:t>
            </a:fld>
            <a:endParaRPr lang="es-B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34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CFA94-AEFA-45B9-9C3E-E3CE945A36C6}" type="datetimeFigureOut">
              <a:rPr lang="es-BO" smtClean="0"/>
              <a:t>18/2/2020</a:t>
            </a:fld>
            <a:endParaRPr lang="es-BO"/>
          </a:p>
        </p:txBody>
      </p:sp>
      <p:sp>
        <p:nvSpPr>
          <p:cNvPr id="3" name="Footer Placeholder 2"/>
          <p:cNvSpPr>
            <a:spLocks noGrp="1"/>
          </p:cNvSpPr>
          <p:nvPr>
            <p:ph type="ftr" sz="quarter" idx="11"/>
          </p:nvPr>
        </p:nvSpPr>
        <p:spPr/>
        <p:txBody>
          <a:bodyPr/>
          <a:lstStyle/>
          <a:p>
            <a:endParaRPr lang="es-BO"/>
          </a:p>
        </p:txBody>
      </p:sp>
      <p:sp>
        <p:nvSpPr>
          <p:cNvPr id="4" name="Slide Number Placeholder 3"/>
          <p:cNvSpPr>
            <a:spLocks noGrp="1"/>
          </p:cNvSpPr>
          <p:nvPr>
            <p:ph type="sldNum" sz="quarter" idx="12"/>
          </p:nvPr>
        </p:nvSpPr>
        <p:spPr/>
        <p:txBody>
          <a:bodyPr/>
          <a:lstStyle/>
          <a:p>
            <a:fld id="{504EBC87-57AC-4EAF-BF8B-B30019E9A37B}" type="slidenum">
              <a:rPr lang="es-BO" smtClean="0"/>
              <a:t>‹Nº›</a:t>
            </a:fld>
            <a:endParaRPr lang="es-BO"/>
          </a:p>
        </p:txBody>
      </p:sp>
    </p:spTree>
    <p:extLst>
      <p:ext uri="{BB962C8B-B14F-4D97-AF65-F5344CB8AC3E}">
        <p14:creationId xmlns:p14="http://schemas.microsoft.com/office/powerpoint/2010/main" val="207867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6CFA94-AEFA-45B9-9C3E-E3CE945A36C6}" type="datetimeFigureOut">
              <a:rPr lang="es-BO" smtClean="0"/>
              <a:t>18/2/2020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504EBC87-57AC-4EAF-BF8B-B30019E9A37B}" type="slidenum">
              <a:rPr lang="es-BO" smtClean="0"/>
              <a:t>‹Nº›</a:t>
            </a:fld>
            <a:endParaRPr lang="es-B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60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6CFA94-AEFA-45B9-9C3E-E3CE945A36C6}" type="datetimeFigureOut">
              <a:rPr lang="es-BO" smtClean="0"/>
              <a:t>18/2/2020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504EBC87-57AC-4EAF-BF8B-B30019E9A37B}" type="slidenum">
              <a:rPr lang="es-BO" smtClean="0"/>
              <a:t>‹Nº›</a:t>
            </a:fld>
            <a:endParaRPr lang="es-BO"/>
          </a:p>
        </p:txBody>
      </p:sp>
    </p:spTree>
    <p:extLst>
      <p:ext uri="{BB962C8B-B14F-4D97-AF65-F5344CB8AC3E}">
        <p14:creationId xmlns:p14="http://schemas.microsoft.com/office/powerpoint/2010/main" val="345327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6CFA94-AEFA-45B9-9C3E-E3CE945A36C6}" type="datetimeFigureOut">
              <a:rPr lang="es-BO" smtClean="0"/>
              <a:t>18/2/2020</a:t>
            </a:fld>
            <a:endParaRPr lang="es-B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B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4EBC87-57AC-4EAF-BF8B-B30019E9A37B}" type="slidenum">
              <a:rPr lang="es-BO" smtClean="0"/>
              <a:t>‹Nº›</a:t>
            </a:fld>
            <a:endParaRPr lang="es-BO"/>
          </a:p>
        </p:txBody>
      </p:sp>
    </p:spTree>
    <p:extLst>
      <p:ext uri="{BB962C8B-B14F-4D97-AF65-F5344CB8AC3E}">
        <p14:creationId xmlns:p14="http://schemas.microsoft.com/office/powerpoint/2010/main" val="2922743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cademia.edu/33369861/EVOLUCI%C3%93N_DE_LA_ESCRITURA_EN_EL_NI%C3%91O_SEG%C3%9AN_EMILIA_FERREIRO" TargetMode="External"/><Relationship Id="rId2" Type="http://schemas.openxmlformats.org/officeDocument/2006/relationships/hyperlink" Target="https://www.redalyc.org/pdf/2831/283121724001.pdf" TargetMode="External"/><Relationship Id="rId1" Type="http://schemas.openxmlformats.org/officeDocument/2006/relationships/slideLayout" Target="../slideLayouts/slideLayout2.xml"/><Relationship Id="rId4" Type="http://schemas.openxmlformats.org/officeDocument/2006/relationships/hyperlink" Target="https://es.slideshare.net/sulioch/niveles-de-escritura-de-emilia-ferreiro"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p:cNvSpPr>
            <a:spLocks noGrp="1"/>
          </p:cNvSpPr>
          <p:nvPr>
            <p:ph type="subTitle" idx="1"/>
          </p:nvPr>
        </p:nvSpPr>
        <p:spPr/>
        <p:txBody>
          <a:bodyPr/>
          <a:lstStyle/>
          <a:p>
            <a:endParaRPr lang="es-BO"/>
          </a:p>
        </p:txBody>
      </p:sp>
      <p:pic>
        <p:nvPicPr>
          <p:cNvPr id="5" name="Imagen 4" descr="D:\CIELITO\FABITO\R.B.C\2010\LOGO LUZ PARA EL MUNDO.JPG"/>
          <p:cNvPicPr/>
          <p:nvPr/>
        </p:nvPicPr>
        <p:blipFill>
          <a:blip r:embed="rId2"/>
          <a:stretch>
            <a:fillRect/>
          </a:stretch>
        </p:blipFill>
        <p:spPr bwMode="auto">
          <a:xfrm>
            <a:off x="8590207" y="201964"/>
            <a:ext cx="3425869" cy="1029569"/>
          </a:xfrm>
          <a:prstGeom prst="rect">
            <a:avLst/>
          </a:prstGeom>
          <a:noFill/>
          <a:ln>
            <a:noFill/>
          </a:ln>
        </p:spPr>
      </p:pic>
      <p:sp>
        <p:nvSpPr>
          <p:cNvPr id="7" name="Rectángulo 6"/>
          <p:cNvSpPr/>
          <p:nvPr/>
        </p:nvSpPr>
        <p:spPr>
          <a:xfrm>
            <a:off x="2343955" y="103031"/>
            <a:ext cx="6246252" cy="1338828"/>
          </a:xfrm>
          <a:prstGeom prst="rect">
            <a:avLst/>
          </a:prstGeom>
        </p:spPr>
        <p:txBody>
          <a:bodyPr wrap="square">
            <a:spAutoFit/>
          </a:bodyPr>
          <a:lstStyle/>
          <a:p>
            <a:pPr>
              <a:lnSpc>
                <a:spcPct val="90000"/>
              </a:lnSpc>
            </a:pPr>
            <a:endParaRPr lang="es-ES" dirty="0">
              <a:solidFill>
                <a:srgbClr val="FFCC66"/>
              </a:solidFill>
            </a:endParaRPr>
          </a:p>
          <a:p>
            <a:pPr algn="ctr">
              <a:lnSpc>
                <a:spcPct val="90000"/>
              </a:lnSpc>
            </a:pPr>
            <a:r>
              <a:rPr lang="es-ES" b="1" dirty="0">
                <a:solidFill>
                  <a:schemeClr val="tx2">
                    <a:lumMod val="75000"/>
                  </a:schemeClr>
                </a:solidFill>
              </a:rPr>
              <a:t>               </a:t>
            </a:r>
            <a:r>
              <a:rPr lang="es-ES" sz="3600" b="1" dirty="0" smtClean="0">
                <a:solidFill>
                  <a:schemeClr val="tx2">
                    <a:lumMod val="75000"/>
                  </a:schemeClr>
                </a:solidFill>
              </a:rPr>
              <a:t>EIFODEC</a:t>
            </a:r>
          </a:p>
          <a:p>
            <a:pPr algn="ctr">
              <a:lnSpc>
                <a:spcPct val="90000"/>
              </a:lnSpc>
            </a:pPr>
            <a:r>
              <a:rPr lang="es-ES" b="1" dirty="0" smtClean="0">
                <a:solidFill>
                  <a:schemeClr val="tx2">
                    <a:lumMod val="75000"/>
                  </a:schemeClr>
                </a:solidFill>
              </a:rPr>
              <a:t> </a:t>
            </a:r>
            <a:r>
              <a:rPr lang="es-ES" b="1" dirty="0" smtClean="0">
                <a:solidFill>
                  <a:schemeClr val="tx2">
                    <a:lumMod val="75000"/>
                  </a:schemeClr>
                </a:solidFill>
                <a:latin typeface="Arial Rounded MT Bold" panose="020F0704030504030204" pitchFamily="34" charset="0"/>
              </a:rPr>
              <a:t>Escuela De Integración Y Formación Deportiva     </a:t>
            </a:r>
          </a:p>
          <a:p>
            <a:pPr algn="ctr">
              <a:lnSpc>
                <a:spcPct val="90000"/>
              </a:lnSpc>
            </a:pPr>
            <a:r>
              <a:rPr lang="es-ES" b="1" dirty="0" smtClean="0">
                <a:solidFill>
                  <a:schemeClr val="tx2">
                    <a:lumMod val="75000"/>
                  </a:schemeClr>
                </a:solidFill>
                <a:latin typeface="Arial Rounded MT Bold" panose="020F0704030504030204" pitchFamily="34" charset="0"/>
              </a:rPr>
              <a:t>  Expresión Artística Y Entrenamiento  Laboral</a:t>
            </a:r>
            <a:endParaRPr lang="es-ES" b="1" dirty="0">
              <a:solidFill>
                <a:schemeClr val="tx2">
                  <a:lumMod val="75000"/>
                </a:schemeClr>
              </a:solidFill>
              <a:latin typeface="Arial Rounded MT Bold" panose="020F0704030504030204" pitchFamily="34" charset="0"/>
            </a:endParaRPr>
          </a:p>
        </p:txBody>
      </p:sp>
      <p:sp>
        <p:nvSpPr>
          <p:cNvPr id="8" name="Subtítulo 2"/>
          <p:cNvSpPr txBox="1">
            <a:spLocks/>
          </p:cNvSpPr>
          <p:nvPr/>
        </p:nvSpPr>
        <p:spPr>
          <a:xfrm>
            <a:off x="6340204" y="5646975"/>
            <a:ext cx="5013660" cy="72064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s-BO" sz="2200" b="1" dirty="0" smtClean="0">
                <a:solidFill>
                  <a:schemeClr val="tx1"/>
                </a:solidFill>
              </a:rPr>
              <a:t>Presentado por: Lic.  Rosa Lucas Berna</a:t>
            </a:r>
          </a:p>
          <a:p>
            <a:endParaRPr lang="es-BO" dirty="0"/>
          </a:p>
        </p:txBody>
      </p:sp>
      <p:sp>
        <p:nvSpPr>
          <p:cNvPr id="17" name="Título 1"/>
          <p:cNvSpPr>
            <a:spLocks noGrp="1"/>
          </p:cNvSpPr>
          <p:nvPr>
            <p:ph type="ctrTitle"/>
          </p:nvPr>
        </p:nvSpPr>
        <p:spPr/>
        <p:txBody>
          <a:bodyPr/>
          <a:lstStyle/>
          <a:p>
            <a:r>
              <a:rPr lang="es-BO" dirty="0" smtClean="0"/>
              <a:t/>
            </a:r>
            <a:br>
              <a:rPr lang="es-BO" dirty="0" smtClean="0"/>
            </a:br>
            <a:r>
              <a:rPr lang="es-BO" dirty="0"/>
              <a:t/>
            </a:r>
            <a:br>
              <a:rPr lang="es-BO" dirty="0"/>
            </a:br>
            <a:endParaRPr lang="es-BO" dirty="0"/>
          </a:p>
        </p:txBody>
      </p:sp>
      <p:sp>
        <p:nvSpPr>
          <p:cNvPr id="18" name="Título 1"/>
          <p:cNvSpPr txBox="1">
            <a:spLocks/>
          </p:cNvSpPr>
          <p:nvPr/>
        </p:nvSpPr>
        <p:spPr>
          <a:xfrm>
            <a:off x="2844798" y="2023531"/>
            <a:ext cx="6815669" cy="151553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BO" smtClean="0"/>
              <a:t/>
            </a:r>
            <a:br>
              <a:rPr lang="es-BO" smtClean="0"/>
            </a:br>
            <a:r>
              <a:rPr lang="es-BO" smtClean="0"/>
              <a:t/>
            </a:r>
            <a:br>
              <a:rPr lang="es-BO" smtClean="0"/>
            </a:br>
            <a:endParaRPr lang="es-BO" dirty="0"/>
          </a:p>
        </p:txBody>
      </p:sp>
      <p:sp>
        <p:nvSpPr>
          <p:cNvPr id="13" name="Rectángulo 12"/>
          <p:cNvSpPr/>
          <p:nvPr/>
        </p:nvSpPr>
        <p:spPr>
          <a:xfrm>
            <a:off x="304863" y="1441859"/>
            <a:ext cx="11486803" cy="40865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BO" sz="5400" b="1" dirty="0" smtClean="0">
                <a:solidFill>
                  <a:schemeClr val="accent6">
                    <a:lumMod val="75000"/>
                  </a:schemeClr>
                </a:solidFill>
              </a:rPr>
              <a:t>Origen de la </a:t>
            </a:r>
          </a:p>
          <a:p>
            <a:pPr algn="ctr"/>
            <a:r>
              <a:rPr lang="es-BO" sz="5400" b="1" dirty="0" smtClean="0">
                <a:solidFill>
                  <a:schemeClr val="accent6">
                    <a:lumMod val="75000"/>
                  </a:schemeClr>
                </a:solidFill>
              </a:rPr>
              <a:t>lectoescritura  en </a:t>
            </a:r>
          </a:p>
          <a:p>
            <a:pPr algn="ctr"/>
            <a:r>
              <a:rPr lang="es-BO" sz="5400" b="1" dirty="0" smtClean="0">
                <a:solidFill>
                  <a:schemeClr val="accent6">
                    <a:lumMod val="75000"/>
                  </a:schemeClr>
                </a:solidFill>
              </a:rPr>
              <a:t>la primera infancia</a:t>
            </a:r>
            <a:endParaRPr lang="es-BO" sz="5400" b="1" dirty="0">
              <a:solidFill>
                <a:schemeClr val="accent6">
                  <a:lumMod val="75000"/>
                </a:schemeClr>
              </a:solidFill>
            </a:endParaRPr>
          </a:p>
        </p:txBody>
      </p:sp>
      <p:pic>
        <p:nvPicPr>
          <p:cNvPr id="2052"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63" y="2107562"/>
            <a:ext cx="2992778" cy="342088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a:stretch>
            <a:fillRect/>
          </a:stretch>
        </p:blipFill>
        <p:spPr>
          <a:xfrm>
            <a:off x="8847034" y="1458344"/>
            <a:ext cx="3048568" cy="4070098"/>
          </a:xfrm>
          <a:prstGeom prst="rect">
            <a:avLst/>
          </a:prstGeom>
        </p:spPr>
      </p:pic>
      <p:pic>
        <p:nvPicPr>
          <p:cNvPr id="4" name="Imagen 3" descr="D:\CIELITO\FABITO\R.B.C\2010\LOGO EIFODEC.jpg"/>
          <p:cNvPicPr/>
          <p:nvPr/>
        </p:nvPicPr>
        <p:blipFill>
          <a:blip r:embed="rId5" cstate="print"/>
          <a:stretch>
            <a:fillRect/>
          </a:stretch>
        </p:blipFill>
        <p:spPr bwMode="auto">
          <a:xfrm>
            <a:off x="304863" y="136482"/>
            <a:ext cx="2039092" cy="1992235"/>
          </a:xfrm>
          <a:prstGeom prst="rect">
            <a:avLst/>
          </a:prstGeom>
          <a:noFill/>
          <a:ln>
            <a:noFill/>
          </a:ln>
        </p:spPr>
      </p:pic>
    </p:spTree>
    <p:extLst>
      <p:ext uri="{BB962C8B-B14F-4D97-AF65-F5344CB8AC3E}">
        <p14:creationId xmlns:p14="http://schemas.microsoft.com/office/powerpoint/2010/main" val="745222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3278" y="869801"/>
            <a:ext cx="9601196" cy="1303867"/>
          </a:xfrm>
        </p:spPr>
        <p:txBody>
          <a:bodyPr>
            <a:normAutofit/>
          </a:bodyPr>
          <a:lstStyle/>
          <a:p>
            <a:r>
              <a:rPr lang="es-BO" dirty="0" smtClean="0"/>
              <a:t>Etapa pre-</a:t>
            </a:r>
            <a:r>
              <a:rPr lang="es-BO" dirty="0" err="1" smtClean="0"/>
              <a:t>silabica</a:t>
            </a:r>
            <a:endParaRPr lang="es-BO" dirty="0"/>
          </a:p>
        </p:txBody>
      </p:sp>
      <p:sp>
        <p:nvSpPr>
          <p:cNvPr id="3" name="Marcador de contenido 2"/>
          <p:cNvSpPr>
            <a:spLocks noGrp="1"/>
          </p:cNvSpPr>
          <p:nvPr>
            <p:ph idx="1"/>
          </p:nvPr>
        </p:nvSpPr>
        <p:spPr>
          <a:xfrm>
            <a:off x="1295401" y="2556932"/>
            <a:ext cx="5105399" cy="3318936"/>
          </a:xfrm>
        </p:spPr>
        <p:txBody>
          <a:bodyPr/>
          <a:lstStyle/>
          <a:p>
            <a:r>
              <a:rPr lang="es-BO" dirty="0" smtClean="0"/>
              <a:t>Luego se dará cuenta que sus escritos no son como los de los adultos, este descubrimiento lo llevara a combinar sus garabatos con letras visto en textos. Cualquier signo representa una palabra</a:t>
            </a:r>
          </a:p>
          <a:p>
            <a:r>
              <a:rPr lang="es-BO" dirty="0" smtClean="0"/>
              <a:t>Se vuelve mas observador ve en los libros que las palabras están en grupitos largos y cortos </a:t>
            </a:r>
            <a:endParaRPr lang="es-BO" dirty="0"/>
          </a:p>
        </p:txBody>
      </p:sp>
      <p:pic>
        <p:nvPicPr>
          <p:cNvPr id="4" name="Imagen 3"/>
          <p:cNvPicPr>
            <a:picLocks noChangeAspect="1"/>
          </p:cNvPicPr>
          <p:nvPr/>
        </p:nvPicPr>
        <p:blipFill rotWithShape="1">
          <a:blip r:embed="rId2"/>
          <a:srcRect l="14049" t="31540" r="60176" b="32011"/>
          <a:stretch/>
        </p:blipFill>
        <p:spPr>
          <a:xfrm>
            <a:off x="7380665" y="1995224"/>
            <a:ext cx="2793645" cy="2221176"/>
          </a:xfrm>
          <a:prstGeom prst="rect">
            <a:avLst/>
          </a:prstGeom>
        </p:spPr>
      </p:pic>
      <p:pic>
        <p:nvPicPr>
          <p:cNvPr id="5" name="Imagen 4"/>
          <p:cNvPicPr>
            <a:picLocks noChangeAspect="1"/>
          </p:cNvPicPr>
          <p:nvPr/>
        </p:nvPicPr>
        <p:blipFill rotWithShape="1">
          <a:blip r:embed="rId3"/>
          <a:srcRect l="15106" t="29849" r="52042" b="47792"/>
          <a:stretch/>
        </p:blipFill>
        <p:spPr>
          <a:xfrm>
            <a:off x="6400800" y="4575530"/>
            <a:ext cx="4005330" cy="1532586"/>
          </a:xfrm>
          <a:prstGeom prst="rect">
            <a:avLst/>
          </a:prstGeom>
        </p:spPr>
      </p:pic>
    </p:spTree>
    <p:extLst>
      <p:ext uri="{BB962C8B-B14F-4D97-AF65-F5344CB8AC3E}">
        <p14:creationId xmlns:p14="http://schemas.microsoft.com/office/powerpoint/2010/main" val="27578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3405" t="27899" r="50002" b="11054"/>
          <a:stretch/>
        </p:blipFill>
        <p:spPr>
          <a:xfrm>
            <a:off x="1081825" y="605307"/>
            <a:ext cx="9143999" cy="5298083"/>
          </a:xfrm>
          <a:prstGeom prst="rect">
            <a:avLst/>
          </a:prstGeom>
        </p:spPr>
      </p:pic>
    </p:spTree>
    <p:extLst>
      <p:ext uri="{BB962C8B-B14F-4D97-AF65-F5344CB8AC3E}">
        <p14:creationId xmlns:p14="http://schemas.microsoft.com/office/powerpoint/2010/main" val="267425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BO" dirty="0" smtClean="0"/>
              <a:t>Estrategias para trabajar  el nivel pre silábico</a:t>
            </a:r>
            <a:endParaRPr lang="es-BO" dirty="0"/>
          </a:p>
        </p:txBody>
      </p:sp>
      <p:sp>
        <p:nvSpPr>
          <p:cNvPr id="3" name="Marcador de contenido 2"/>
          <p:cNvSpPr>
            <a:spLocks noGrp="1"/>
          </p:cNvSpPr>
          <p:nvPr>
            <p:ph idx="1"/>
          </p:nvPr>
        </p:nvSpPr>
        <p:spPr>
          <a:xfrm>
            <a:off x="1295401" y="2556932"/>
            <a:ext cx="6869805" cy="3318936"/>
          </a:xfrm>
        </p:spPr>
        <p:txBody>
          <a:bodyPr>
            <a:normAutofit fontScale="92500" lnSpcReduction="10000"/>
          </a:bodyPr>
          <a:lstStyle/>
          <a:p>
            <a:r>
              <a:rPr lang="es-BO" dirty="0" smtClean="0"/>
              <a:t>Pedirle </a:t>
            </a:r>
            <a:r>
              <a:rPr lang="es-BO" dirty="0"/>
              <a:t>al niño que le cuente lo que ha querido escribir. </a:t>
            </a:r>
            <a:endParaRPr lang="es-BO" dirty="0" smtClean="0"/>
          </a:p>
          <a:p>
            <a:r>
              <a:rPr lang="es-BO" dirty="0" smtClean="0"/>
              <a:t>Forma </a:t>
            </a:r>
            <a:r>
              <a:rPr lang="es-BO" dirty="0"/>
              <a:t>frases con letras móviles. </a:t>
            </a:r>
            <a:endParaRPr lang="es-BO" dirty="0" smtClean="0"/>
          </a:p>
          <a:p>
            <a:r>
              <a:rPr lang="es-BO" dirty="0" smtClean="0"/>
              <a:t>Dar </a:t>
            </a:r>
            <a:r>
              <a:rPr lang="es-BO" dirty="0"/>
              <a:t>palmadas por cada palabra mencionada y representarlas gráficamente: una rayita por cada palmada, etc</a:t>
            </a:r>
            <a:r>
              <a:rPr lang="es-BO" dirty="0" smtClean="0"/>
              <a:t>.</a:t>
            </a:r>
          </a:p>
          <a:p>
            <a:r>
              <a:rPr lang="es-BO" dirty="0" smtClean="0"/>
              <a:t> </a:t>
            </a:r>
            <a:r>
              <a:rPr lang="es-BO" dirty="0"/>
              <a:t>Loterías de asociación palabra-imagen (Armarlas con cartulinas). </a:t>
            </a:r>
            <a:endParaRPr lang="es-BO" dirty="0" smtClean="0"/>
          </a:p>
          <a:p>
            <a:r>
              <a:rPr lang="es-BO" dirty="0" smtClean="0"/>
              <a:t>Encontrar </a:t>
            </a:r>
            <a:r>
              <a:rPr lang="es-BO" dirty="0"/>
              <a:t>palabras repetidas</a:t>
            </a:r>
            <a:r>
              <a:rPr lang="es-BO" dirty="0" smtClean="0"/>
              <a:t>.</a:t>
            </a:r>
          </a:p>
          <a:p>
            <a:endParaRPr lang="es-BO" dirty="0"/>
          </a:p>
        </p:txBody>
      </p:sp>
      <p:pic>
        <p:nvPicPr>
          <p:cNvPr id="5" name="Imagen 4"/>
          <p:cNvPicPr>
            <a:picLocks noChangeAspect="1"/>
          </p:cNvPicPr>
          <p:nvPr/>
        </p:nvPicPr>
        <p:blipFill>
          <a:blip r:embed="rId2"/>
          <a:stretch>
            <a:fillRect/>
          </a:stretch>
        </p:blipFill>
        <p:spPr>
          <a:xfrm>
            <a:off x="7924798" y="2387017"/>
            <a:ext cx="2971800" cy="3228171"/>
          </a:xfrm>
          <a:prstGeom prst="rect">
            <a:avLst/>
          </a:prstGeom>
        </p:spPr>
      </p:pic>
    </p:spTree>
    <p:extLst>
      <p:ext uri="{BB962C8B-B14F-4D97-AF65-F5344CB8AC3E}">
        <p14:creationId xmlns:p14="http://schemas.microsoft.com/office/powerpoint/2010/main" val="296066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BO" b="1" dirty="0"/>
              <a:t>Periodo silábico:</a:t>
            </a:r>
            <a:br>
              <a:rPr lang="es-BO" b="1" dirty="0"/>
            </a:br>
            <a:endParaRPr lang="es-BO" dirty="0"/>
          </a:p>
        </p:txBody>
      </p:sp>
      <p:sp>
        <p:nvSpPr>
          <p:cNvPr id="3" name="Marcador de contenido 2"/>
          <p:cNvSpPr>
            <a:spLocks noGrp="1"/>
          </p:cNvSpPr>
          <p:nvPr>
            <p:ph idx="1"/>
          </p:nvPr>
        </p:nvSpPr>
        <p:spPr>
          <a:xfrm>
            <a:off x="1295401" y="2556932"/>
            <a:ext cx="5144036" cy="3318936"/>
          </a:xfrm>
        </p:spPr>
        <p:txBody>
          <a:bodyPr>
            <a:normAutofit fontScale="85000" lnSpcReduction="20000"/>
          </a:bodyPr>
          <a:lstStyle/>
          <a:p>
            <a:r>
              <a:rPr lang="es-BO" dirty="0"/>
              <a:t>El niño y la niña en esta etapa elaboran los primeros intentos para asignar a cada letra un valor sonoro </a:t>
            </a:r>
            <a:r>
              <a:rPr lang="es-BO" dirty="0" smtClean="0"/>
              <a:t>silábico, hace uso de las vocales y algunas letras mas conocidas</a:t>
            </a:r>
          </a:p>
          <a:p>
            <a:r>
              <a:rPr lang="es-BO" dirty="0" smtClean="0"/>
              <a:t>Por cada sílaba que el pequeño escribe usa una grafía o letra. En el nivel silábico ya no realiza dibujos, ni garabatos ni rayones. Construyen mentalmente el concepto de sílaba sin saber lo que es. Por ejemplo: le pides que escriba cuatro y sólo pone a o; que escriba Mónica y escribe M n a .</a:t>
            </a:r>
          </a:p>
          <a:p>
            <a:endParaRPr lang="es-BO" dirty="0"/>
          </a:p>
        </p:txBody>
      </p:sp>
      <p:pic>
        <p:nvPicPr>
          <p:cNvPr id="5" name="Imagen 4"/>
          <p:cNvPicPr>
            <a:picLocks noChangeAspect="1"/>
          </p:cNvPicPr>
          <p:nvPr/>
        </p:nvPicPr>
        <p:blipFill rotWithShape="1">
          <a:blip r:embed="rId2"/>
          <a:srcRect l="13310" t="53897" r="59753" b="7022"/>
          <a:stretch/>
        </p:blipFill>
        <p:spPr>
          <a:xfrm>
            <a:off x="7186412" y="2556932"/>
            <a:ext cx="3907781" cy="3187522"/>
          </a:xfrm>
          <a:prstGeom prst="rect">
            <a:avLst/>
          </a:prstGeom>
        </p:spPr>
      </p:pic>
    </p:spTree>
    <p:extLst>
      <p:ext uri="{BB962C8B-B14F-4D97-AF65-F5344CB8AC3E}">
        <p14:creationId xmlns:p14="http://schemas.microsoft.com/office/powerpoint/2010/main" val="209761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3" y="982133"/>
            <a:ext cx="4422817" cy="2855772"/>
          </a:xfrm>
        </p:spPr>
        <p:txBody>
          <a:bodyPr>
            <a:noAutofit/>
          </a:bodyPr>
          <a:lstStyle/>
          <a:p>
            <a:r>
              <a:rPr lang="es-BO" sz="3200" dirty="0" smtClean="0"/>
              <a:t>Cada letra tiene un valor silábico, la cantidad de letras coincide en todo los casos con la cantidad de silabas  de la palabra en cuestión.</a:t>
            </a:r>
            <a:endParaRPr lang="es-BO" sz="3200" dirty="0"/>
          </a:p>
        </p:txBody>
      </p:sp>
      <p:pic>
        <p:nvPicPr>
          <p:cNvPr id="4" name="Marcador de contenido 3"/>
          <p:cNvPicPr>
            <a:picLocks noGrp="1" noChangeAspect="1"/>
          </p:cNvPicPr>
          <p:nvPr>
            <p:ph idx="1"/>
          </p:nvPr>
        </p:nvPicPr>
        <p:blipFill rotWithShape="1">
          <a:blip r:embed="rId2"/>
          <a:srcRect l="12173" t="34709" r="57710" b="24533"/>
          <a:stretch/>
        </p:blipFill>
        <p:spPr>
          <a:xfrm>
            <a:off x="5975797" y="982132"/>
            <a:ext cx="4765183" cy="2665369"/>
          </a:xfrm>
          <a:prstGeom prst="rect">
            <a:avLst/>
          </a:prstGeom>
        </p:spPr>
      </p:pic>
      <p:pic>
        <p:nvPicPr>
          <p:cNvPr id="5" name="Imagen 4"/>
          <p:cNvPicPr>
            <a:picLocks noChangeAspect="1"/>
          </p:cNvPicPr>
          <p:nvPr/>
        </p:nvPicPr>
        <p:blipFill rotWithShape="1">
          <a:blip r:embed="rId3"/>
          <a:srcRect l="13415" t="35110" r="51303" b="34829"/>
          <a:stretch/>
        </p:blipFill>
        <p:spPr>
          <a:xfrm>
            <a:off x="5859887" y="3928057"/>
            <a:ext cx="5280338" cy="2060620"/>
          </a:xfrm>
          <a:prstGeom prst="rect">
            <a:avLst/>
          </a:prstGeom>
        </p:spPr>
      </p:pic>
      <p:sp>
        <p:nvSpPr>
          <p:cNvPr id="6" name="Flecha derecha 5"/>
          <p:cNvSpPr/>
          <p:nvPr/>
        </p:nvSpPr>
        <p:spPr>
          <a:xfrm>
            <a:off x="1514344" y="3515933"/>
            <a:ext cx="3984934" cy="2596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dirty="0" smtClean="0"/>
              <a:t>Se sugiere apoyar el  trabajo con alfabeto, silabas móviles.</a:t>
            </a:r>
          </a:p>
          <a:p>
            <a:pPr algn="ctr"/>
            <a:endParaRPr lang="es-BO" dirty="0"/>
          </a:p>
        </p:txBody>
      </p:sp>
    </p:spTree>
    <p:extLst>
      <p:ext uri="{BB962C8B-B14F-4D97-AF65-F5344CB8AC3E}">
        <p14:creationId xmlns:p14="http://schemas.microsoft.com/office/powerpoint/2010/main" val="10624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Estrategias para trabajar el nivel silábico </a:t>
            </a:r>
          </a:p>
        </p:txBody>
      </p:sp>
      <p:sp>
        <p:nvSpPr>
          <p:cNvPr id="3" name="Marcador de contenido 2"/>
          <p:cNvSpPr>
            <a:spLocks noGrp="1"/>
          </p:cNvSpPr>
          <p:nvPr>
            <p:ph idx="1"/>
          </p:nvPr>
        </p:nvSpPr>
        <p:spPr/>
        <p:txBody>
          <a:bodyPr>
            <a:normAutofit/>
          </a:bodyPr>
          <a:lstStyle/>
          <a:p>
            <a:r>
              <a:rPr lang="es-BO" dirty="0" smtClean="0"/>
              <a:t>Construir oraciones </a:t>
            </a:r>
          </a:p>
          <a:p>
            <a:r>
              <a:rPr lang="es-BO" dirty="0" smtClean="0"/>
              <a:t>Escribir </a:t>
            </a:r>
            <a:r>
              <a:rPr lang="es-BO" dirty="0"/>
              <a:t>palabras que empiecen igual sobre el pizarrón. </a:t>
            </a:r>
            <a:endParaRPr lang="es-BO" dirty="0" smtClean="0"/>
          </a:p>
          <a:p>
            <a:r>
              <a:rPr lang="es-BO" dirty="0" smtClean="0"/>
              <a:t>Crucigramas </a:t>
            </a:r>
            <a:r>
              <a:rPr lang="es-BO" dirty="0"/>
              <a:t>Construir palabras a partir de la inicial. </a:t>
            </a:r>
            <a:endParaRPr lang="es-BO" dirty="0" smtClean="0"/>
          </a:p>
          <a:p>
            <a:r>
              <a:rPr lang="es-BO" dirty="0" smtClean="0"/>
              <a:t>Armar </a:t>
            </a:r>
            <a:r>
              <a:rPr lang="es-BO" dirty="0"/>
              <a:t>palabras con letras recortadas. </a:t>
            </a:r>
            <a:endParaRPr lang="es-BO" dirty="0" smtClean="0"/>
          </a:p>
          <a:p>
            <a:r>
              <a:rPr lang="es-BO" dirty="0" smtClean="0"/>
              <a:t>Alteración </a:t>
            </a:r>
            <a:r>
              <a:rPr lang="es-BO" dirty="0"/>
              <a:t>del orden: sopa - paso / seco - cose</a:t>
            </a:r>
          </a:p>
        </p:txBody>
      </p:sp>
    </p:spTree>
    <p:extLst>
      <p:ext uri="{BB962C8B-B14F-4D97-AF65-F5344CB8AC3E}">
        <p14:creationId xmlns:p14="http://schemas.microsoft.com/office/powerpoint/2010/main" val="404468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BO" b="1" dirty="0"/>
              <a:t>Periodo silábico-alfabético:</a:t>
            </a:r>
            <a:br>
              <a:rPr lang="es-BO" b="1" dirty="0"/>
            </a:br>
            <a:endParaRPr lang="es-BO" dirty="0"/>
          </a:p>
        </p:txBody>
      </p:sp>
      <p:sp>
        <p:nvSpPr>
          <p:cNvPr id="3" name="Marcador de contenido 2"/>
          <p:cNvSpPr>
            <a:spLocks noGrp="1"/>
          </p:cNvSpPr>
          <p:nvPr>
            <p:ph idx="1"/>
          </p:nvPr>
        </p:nvSpPr>
        <p:spPr>
          <a:xfrm>
            <a:off x="1295401" y="1712890"/>
            <a:ext cx="6380407" cy="4417454"/>
          </a:xfrm>
        </p:spPr>
        <p:txBody>
          <a:bodyPr>
            <a:normAutofit fontScale="92500" lnSpcReduction="10000"/>
          </a:bodyPr>
          <a:lstStyle/>
          <a:p>
            <a:r>
              <a:rPr lang="es-BO" dirty="0"/>
              <a:t>Es un momento en que el niño trabaja simultáneamente con dos hipótesis: la silábica y la </a:t>
            </a:r>
            <a:r>
              <a:rPr lang="es-BO" dirty="0" smtClean="0"/>
              <a:t>alfabética</a:t>
            </a:r>
          </a:p>
          <a:p>
            <a:r>
              <a:rPr lang="es-BO" dirty="0"/>
              <a:t>Este tipo de escrituras son muy familiares para los maestros del primer grado. Por ejemplo escribe “</a:t>
            </a:r>
            <a:r>
              <a:rPr lang="es-BO" dirty="0" err="1"/>
              <a:t>pto</a:t>
            </a:r>
            <a:r>
              <a:rPr lang="es-BO" dirty="0"/>
              <a:t>” para escribir “pato” o “</a:t>
            </a:r>
            <a:r>
              <a:rPr lang="es-BO" dirty="0" err="1"/>
              <a:t>maipsa</a:t>
            </a:r>
            <a:r>
              <a:rPr lang="es-BO" dirty="0"/>
              <a:t>” para escribir “mariposa”. Muchos docentes confundimos este tipo de escritura con problemas psicopedagógicos, pues pensamos que el niño es disléxico ya que omite las letras. Debemos entender que el niño se encuentra en pleno proceso hacia la escritura completa y por lo tanto más que verlo como un déficit, hay que verlo como un avance.</a:t>
            </a:r>
            <a:r>
              <a:rPr lang="es-BO" b="1" dirty="0"/>
              <a:t> </a:t>
            </a:r>
            <a:endParaRPr lang="es-BO" dirty="0"/>
          </a:p>
          <a:p>
            <a:endParaRPr lang="es-BO" dirty="0"/>
          </a:p>
        </p:txBody>
      </p:sp>
      <p:pic>
        <p:nvPicPr>
          <p:cNvPr id="4" name="Imagen 3"/>
          <p:cNvPicPr>
            <a:picLocks noChangeAspect="1"/>
          </p:cNvPicPr>
          <p:nvPr/>
        </p:nvPicPr>
        <p:blipFill rotWithShape="1">
          <a:blip r:embed="rId2"/>
          <a:srcRect l="13838" t="26091" r="51620" b="19046"/>
          <a:stretch/>
        </p:blipFill>
        <p:spPr>
          <a:xfrm>
            <a:off x="7469746" y="1712890"/>
            <a:ext cx="4211392" cy="4005330"/>
          </a:xfrm>
          <a:prstGeom prst="rect">
            <a:avLst/>
          </a:prstGeom>
        </p:spPr>
      </p:pic>
    </p:spTree>
    <p:extLst>
      <p:ext uri="{BB962C8B-B14F-4D97-AF65-F5344CB8AC3E}">
        <p14:creationId xmlns:p14="http://schemas.microsoft.com/office/powerpoint/2010/main" val="911896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Estrategias para trabajar el nivel silábico </a:t>
            </a:r>
          </a:p>
        </p:txBody>
      </p:sp>
      <p:sp>
        <p:nvSpPr>
          <p:cNvPr id="3" name="Marcador de contenido 2"/>
          <p:cNvSpPr>
            <a:spLocks noGrp="1"/>
          </p:cNvSpPr>
          <p:nvPr>
            <p:ph idx="1"/>
          </p:nvPr>
        </p:nvSpPr>
        <p:spPr>
          <a:xfrm>
            <a:off x="1295400" y="2556932"/>
            <a:ext cx="6225861" cy="3318936"/>
          </a:xfrm>
        </p:spPr>
        <p:txBody>
          <a:bodyPr>
            <a:normAutofit fontScale="70000" lnSpcReduction="20000"/>
          </a:bodyPr>
          <a:lstStyle/>
          <a:p>
            <a:r>
              <a:rPr lang="es-BO" dirty="0" smtClean="0"/>
              <a:t>Completar </a:t>
            </a:r>
            <a:r>
              <a:rPr lang="es-BO" dirty="0"/>
              <a:t>la palabra según imagen: </a:t>
            </a:r>
            <a:r>
              <a:rPr lang="es-BO" dirty="0" err="1"/>
              <a:t>past</a:t>
            </a:r>
            <a:r>
              <a:rPr lang="es-BO" dirty="0"/>
              <a:t>... (illa)/ pes.... (cado) </a:t>
            </a:r>
            <a:endParaRPr lang="es-BO" dirty="0" smtClean="0"/>
          </a:p>
          <a:p>
            <a:r>
              <a:rPr lang="es-BO" dirty="0" smtClean="0"/>
              <a:t>Buscar </a:t>
            </a:r>
            <a:r>
              <a:rPr lang="es-BO" dirty="0"/>
              <a:t>palabras escondidas en otra: soldado (sol/dado) rinoceronte ( cero / tero/ </a:t>
            </a:r>
            <a:r>
              <a:rPr lang="es-BO" dirty="0" smtClean="0"/>
              <a:t>...)</a:t>
            </a:r>
          </a:p>
          <a:p>
            <a:r>
              <a:rPr lang="es-BO" dirty="0" smtClean="0"/>
              <a:t> </a:t>
            </a:r>
            <a:r>
              <a:rPr lang="es-BO" dirty="0"/>
              <a:t>Escribir sinónimos y antónimos: "lo contrario". "lo mismo" </a:t>
            </a:r>
            <a:endParaRPr lang="es-BO" dirty="0" smtClean="0"/>
          </a:p>
          <a:p>
            <a:r>
              <a:rPr lang="es-BO" dirty="0" smtClean="0"/>
              <a:t>Producción </a:t>
            </a:r>
            <a:r>
              <a:rPr lang="es-BO" dirty="0"/>
              <a:t>libre de textos: cuentos, anécdotas, cartas. </a:t>
            </a:r>
            <a:endParaRPr lang="es-BO" dirty="0" smtClean="0"/>
          </a:p>
          <a:p>
            <a:r>
              <a:rPr lang="es-BO" dirty="0" smtClean="0"/>
              <a:t>Transformar </a:t>
            </a:r>
            <a:r>
              <a:rPr lang="es-BO" dirty="0"/>
              <a:t>oraciones afirmativas en negativas. </a:t>
            </a:r>
            <a:endParaRPr lang="es-BO" dirty="0" smtClean="0"/>
          </a:p>
          <a:p>
            <a:r>
              <a:rPr lang="es-BO" dirty="0" smtClean="0"/>
              <a:t>Construir </a:t>
            </a:r>
            <a:r>
              <a:rPr lang="es-BO" dirty="0"/>
              <a:t>la base de datos para el cuaderno, con las letras </a:t>
            </a:r>
            <a:r>
              <a:rPr lang="es-BO" dirty="0" smtClean="0"/>
              <a:t>del abecedario </a:t>
            </a:r>
            <a:r>
              <a:rPr lang="es-BO" dirty="0"/>
              <a:t>y la imagen correspondiente</a:t>
            </a:r>
            <a:r>
              <a:rPr lang="es-BO" dirty="0" smtClean="0"/>
              <a:t>.</a:t>
            </a:r>
          </a:p>
          <a:p>
            <a:r>
              <a:rPr lang="es-BO" dirty="0" smtClean="0"/>
              <a:t> </a:t>
            </a:r>
            <a:r>
              <a:rPr lang="es-BO" dirty="0"/>
              <a:t>Transforman palabras y oraciones en singular a plural. </a:t>
            </a:r>
            <a:endParaRPr lang="es-BO" dirty="0" smtClean="0"/>
          </a:p>
          <a:p>
            <a:r>
              <a:rPr lang="es-BO" dirty="0" smtClean="0"/>
              <a:t>Transforman </a:t>
            </a:r>
            <a:r>
              <a:rPr lang="es-BO" dirty="0"/>
              <a:t>palabras buscando su diminutivo</a:t>
            </a:r>
          </a:p>
          <a:p>
            <a:endParaRPr lang="es-BO" dirty="0"/>
          </a:p>
        </p:txBody>
      </p:sp>
      <p:pic>
        <p:nvPicPr>
          <p:cNvPr id="102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5807" y="2556932"/>
            <a:ext cx="3763806" cy="295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BO" b="1" dirty="0"/>
              <a:t>Periodo alfabético:</a:t>
            </a:r>
            <a:br>
              <a:rPr lang="es-BO" b="1" dirty="0"/>
            </a:br>
            <a:endParaRPr lang="es-BO" dirty="0"/>
          </a:p>
        </p:txBody>
      </p:sp>
      <p:sp>
        <p:nvSpPr>
          <p:cNvPr id="3" name="Marcador de contenido 2"/>
          <p:cNvSpPr>
            <a:spLocks noGrp="1"/>
          </p:cNvSpPr>
          <p:nvPr>
            <p:ph idx="1"/>
          </p:nvPr>
        </p:nvSpPr>
        <p:spPr>
          <a:xfrm>
            <a:off x="1295401" y="2556932"/>
            <a:ext cx="7333444" cy="2156736"/>
          </a:xfrm>
        </p:spPr>
        <p:txBody>
          <a:bodyPr>
            <a:normAutofit fontScale="85000" lnSpcReduction="20000"/>
          </a:bodyPr>
          <a:lstStyle/>
          <a:p>
            <a:r>
              <a:rPr lang="es-BO" dirty="0" smtClean="0"/>
              <a:t>Escriben </a:t>
            </a:r>
            <a:r>
              <a:rPr lang="es-BO" dirty="0"/>
              <a:t>con una correspondencia entre los fonemas y las grafías. Al principio de este periodo suele haber errores ocasionales como las omisiones, sustituciones o inversiones de letras</a:t>
            </a:r>
            <a:r>
              <a:rPr lang="es-BO" dirty="0" smtClean="0"/>
              <a:t>.</a:t>
            </a:r>
          </a:p>
          <a:p>
            <a:r>
              <a:rPr lang="es-BO" dirty="0"/>
              <a:t>El niño se da cuenta que comete errores de ortografía y sintaxis, y que muchas veces lo que “escribe” no expresa lo que el “quiere que se diga</a:t>
            </a:r>
            <a:r>
              <a:rPr lang="es-BO" dirty="0" smtClean="0"/>
              <a:t>”, </a:t>
            </a:r>
            <a:r>
              <a:rPr lang="es-BO" dirty="0"/>
              <a:t> </a:t>
            </a:r>
            <a:r>
              <a:rPr lang="es-BO" dirty="0" smtClean="0"/>
              <a:t>se </a:t>
            </a:r>
            <a:r>
              <a:rPr lang="es-BO" dirty="0"/>
              <a:t>debe de fortalecer la escritura correcta (ortografía) y </a:t>
            </a:r>
            <a:r>
              <a:rPr lang="es-BO" dirty="0" smtClean="0"/>
              <a:t>caligrafía.</a:t>
            </a:r>
          </a:p>
          <a:p>
            <a:pPr marL="0" indent="0">
              <a:buNone/>
            </a:pPr>
            <a:endParaRPr lang="es-BO" dirty="0"/>
          </a:p>
        </p:txBody>
      </p:sp>
      <p:sp>
        <p:nvSpPr>
          <p:cNvPr id="4" name="Flecha derecha 3"/>
          <p:cNvSpPr/>
          <p:nvPr/>
        </p:nvSpPr>
        <p:spPr>
          <a:xfrm>
            <a:off x="1295401" y="4146996"/>
            <a:ext cx="7140260" cy="2189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a:t>dictado de palabras, copias de textos, formación de palabras, oraciones y textos breves por medio de muestras, a través de imágenes, descripción de lugares, animales, cosas, práctica de lectura continua.</a:t>
            </a:r>
          </a:p>
          <a:p>
            <a:pPr algn="ctr"/>
            <a:endParaRPr lang="es-BO" dirty="0"/>
          </a:p>
        </p:txBody>
      </p:sp>
      <p:pic>
        <p:nvPicPr>
          <p:cNvPr id="5" name="Imagen 4"/>
          <p:cNvPicPr>
            <a:picLocks noChangeAspect="1"/>
          </p:cNvPicPr>
          <p:nvPr/>
        </p:nvPicPr>
        <p:blipFill rotWithShape="1">
          <a:blip r:embed="rId2"/>
          <a:srcRect l="13204" t="27970" r="52360" b="25622"/>
          <a:stretch/>
        </p:blipFill>
        <p:spPr>
          <a:xfrm>
            <a:off x="8435661" y="1661373"/>
            <a:ext cx="3280619" cy="4340181"/>
          </a:xfrm>
          <a:prstGeom prst="rect">
            <a:avLst/>
          </a:prstGeom>
        </p:spPr>
      </p:pic>
    </p:spTree>
    <p:extLst>
      <p:ext uri="{BB962C8B-B14F-4D97-AF65-F5344CB8AC3E}">
        <p14:creationId xmlns:p14="http://schemas.microsoft.com/office/powerpoint/2010/main" val="163612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Estrategias para trabajar el nivel alfabético</a:t>
            </a:r>
          </a:p>
        </p:txBody>
      </p:sp>
      <p:sp>
        <p:nvSpPr>
          <p:cNvPr id="3" name="Marcador de contenido 2"/>
          <p:cNvSpPr>
            <a:spLocks noGrp="1"/>
          </p:cNvSpPr>
          <p:nvPr>
            <p:ph idx="1"/>
          </p:nvPr>
        </p:nvSpPr>
        <p:spPr/>
        <p:txBody>
          <a:bodyPr>
            <a:normAutofit fontScale="70000" lnSpcReduction="20000"/>
          </a:bodyPr>
          <a:lstStyle/>
          <a:p>
            <a:r>
              <a:rPr lang="es-BO" dirty="0"/>
              <a:t> </a:t>
            </a:r>
            <a:r>
              <a:rPr lang="es-BO" dirty="0" smtClean="0"/>
              <a:t> </a:t>
            </a:r>
            <a:r>
              <a:rPr lang="es-BO" dirty="0"/>
              <a:t>Escribir una carta de presentación de un compañero</a:t>
            </a:r>
            <a:r>
              <a:rPr lang="es-BO" dirty="0" smtClean="0"/>
              <a:t>.</a:t>
            </a:r>
          </a:p>
          <a:p>
            <a:r>
              <a:rPr lang="es-BO" dirty="0" smtClean="0"/>
              <a:t> </a:t>
            </a:r>
            <a:r>
              <a:rPr lang="es-BO" dirty="0"/>
              <a:t>Escribir palabras que tengan un "silaba" igual": des - cal - can – par </a:t>
            </a:r>
            <a:endParaRPr lang="es-BO" dirty="0" smtClean="0"/>
          </a:p>
          <a:p>
            <a:r>
              <a:rPr lang="es-BO" dirty="0" smtClean="0"/>
              <a:t>Palabras </a:t>
            </a:r>
            <a:r>
              <a:rPr lang="es-BO" dirty="0"/>
              <a:t>enlazadas a partir de la última letra. </a:t>
            </a:r>
            <a:endParaRPr lang="es-BO" dirty="0" smtClean="0"/>
          </a:p>
          <a:p>
            <a:r>
              <a:rPr lang="es-BO" dirty="0" smtClean="0"/>
              <a:t>Crucigramas</a:t>
            </a:r>
            <a:r>
              <a:rPr lang="es-BO" dirty="0"/>
              <a:t>. </a:t>
            </a:r>
            <a:endParaRPr lang="es-BO" dirty="0" smtClean="0"/>
          </a:p>
          <a:p>
            <a:r>
              <a:rPr lang="es-BO" dirty="0" smtClean="0"/>
              <a:t>buscar </a:t>
            </a:r>
            <a:r>
              <a:rPr lang="es-BO" dirty="0"/>
              <a:t>palabras con: </a:t>
            </a:r>
            <a:r>
              <a:rPr lang="es-BO" dirty="0" err="1"/>
              <a:t>hue</a:t>
            </a:r>
            <a:r>
              <a:rPr lang="es-BO" dirty="0"/>
              <a:t> - </a:t>
            </a:r>
            <a:r>
              <a:rPr lang="es-BO" dirty="0" err="1"/>
              <a:t>hie</a:t>
            </a:r>
            <a:r>
              <a:rPr lang="es-BO" dirty="0"/>
              <a:t> </a:t>
            </a:r>
            <a:r>
              <a:rPr lang="es-BO" dirty="0" smtClean="0"/>
              <a:t>– </a:t>
            </a:r>
            <a:r>
              <a:rPr lang="es-BO" dirty="0" err="1" smtClean="0"/>
              <a:t>mp</a:t>
            </a:r>
            <a:r>
              <a:rPr lang="es-BO" dirty="0" smtClean="0"/>
              <a:t> </a:t>
            </a:r>
            <a:r>
              <a:rPr lang="es-BO" dirty="0" err="1" smtClean="0"/>
              <a:t>mb</a:t>
            </a:r>
            <a:r>
              <a:rPr lang="es-BO" dirty="0" smtClean="0"/>
              <a:t>.</a:t>
            </a:r>
          </a:p>
          <a:p>
            <a:r>
              <a:rPr lang="es-BO" dirty="0" smtClean="0"/>
              <a:t> </a:t>
            </a:r>
            <a:r>
              <a:rPr lang="es-BO" dirty="0"/>
              <a:t>Palabras con "b" y "v" Convenciones en el uso de "</a:t>
            </a:r>
            <a:r>
              <a:rPr lang="es-BO" dirty="0" err="1"/>
              <a:t>rr</a:t>
            </a:r>
            <a:r>
              <a:rPr lang="es-BO" dirty="0"/>
              <a:t>" (caro - carro) </a:t>
            </a:r>
            <a:endParaRPr lang="es-BO" dirty="0" smtClean="0"/>
          </a:p>
          <a:p>
            <a:r>
              <a:rPr lang="es-BO" dirty="0" smtClean="0"/>
              <a:t>Escriben oraciones con </a:t>
            </a:r>
            <a:r>
              <a:rPr lang="es-BO" dirty="0"/>
              <a:t>palabras recortadas Descubrir las mayúsculas y su uso. </a:t>
            </a:r>
            <a:r>
              <a:rPr lang="es-BO" dirty="0" smtClean="0"/>
              <a:t>en </a:t>
            </a:r>
            <a:r>
              <a:rPr lang="es-BO" dirty="0"/>
              <a:t>letra cursiva. Los motivos que posibilitan actos de escritura a nivel individual, son los mismos que los de la dinámica grupal. </a:t>
            </a:r>
            <a:endParaRPr lang="es-BO" dirty="0" smtClean="0"/>
          </a:p>
          <a:p>
            <a:r>
              <a:rPr lang="es-BO" dirty="0" smtClean="0"/>
              <a:t>Narración </a:t>
            </a:r>
            <a:r>
              <a:rPr lang="es-BO" dirty="0"/>
              <a:t>de cuentos, historietas, recitación de poesías, conversación, dramatizaciones, títeres, etc.</a:t>
            </a:r>
          </a:p>
        </p:txBody>
      </p:sp>
    </p:spTree>
    <p:extLst>
      <p:ext uri="{BB962C8B-B14F-4D97-AF65-F5344CB8AC3E}">
        <p14:creationId xmlns:p14="http://schemas.microsoft.com/office/powerpoint/2010/main" val="156435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605307"/>
            <a:ext cx="9601196" cy="1197735"/>
          </a:xfrm>
        </p:spPr>
        <p:txBody>
          <a:bodyPr/>
          <a:lstStyle/>
          <a:p>
            <a:r>
              <a:rPr lang="es-BO" dirty="0" smtClean="0"/>
              <a:t>Primera infancia</a:t>
            </a:r>
            <a:endParaRPr lang="es-BO" dirty="0"/>
          </a:p>
        </p:txBody>
      </p:sp>
      <p:sp>
        <p:nvSpPr>
          <p:cNvPr id="3" name="Subtítulo 2"/>
          <p:cNvSpPr>
            <a:spLocks noGrp="1"/>
          </p:cNvSpPr>
          <p:nvPr>
            <p:ph idx="1"/>
          </p:nvPr>
        </p:nvSpPr>
        <p:spPr>
          <a:xfrm>
            <a:off x="1295403" y="2717442"/>
            <a:ext cx="6625106" cy="2926606"/>
          </a:xfrm>
        </p:spPr>
        <p:txBody>
          <a:bodyPr>
            <a:normAutofit fontScale="92500" lnSpcReduction="20000"/>
          </a:bodyPr>
          <a:lstStyle/>
          <a:p>
            <a:pPr algn="just"/>
            <a:r>
              <a:rPr lang="es-BO" dirty="0" smtClean="0"/>
              <a:t>De </a:t>
            </a:r>
            <a:r>
              <a:rPr lang="es-BO" dirty="0"/>
              <a:t>los 0 a los 2 años es un periodo en el cual el aprendizaje de los niños está mediado por la </a:t>
            </a:r>
            <a:r>
              <a:rPr lang="es-BO" sz="2600" b="1" dirty="0"/>
              <a:t>interacción</a:t>
            </a:r>
            <a:r>
              <a:rPr lang="es-BO" dirty="0"/>
              <a:t> con la </a:t>
            </a:r>
            <a:r>
              <a:rPr lang="es-BO" dirty="0" smtClean="0"/>
              <a:t>familia</a:t>
            </a:r>
          </a:p>
          <a:p>
            <a:pPr algn="just"/>
            <a:r>
              <a:rPr lang="es-BO" dirty="0" smtClean="0"/>
              <a:t> </a:t>
            </a:r>
            <a:r>
              <a:rPr lang="es-BO" dirty="0"/>
              <a:t>D</a:t>
            </a:r>
            <a:r>
              <a:rPr lang="es-BO" dirty="0" smtClean="0"/>
              <a:t>e </a:t>
            </a:r>
            <a:r>
              <a:rPr lang="es-BO" dirty="0"/>
              <a:t>los 3 a los 4 años se considera una etapa de iniciación de la </a:t>
            </a:r>
            <a:r>
              <a:rPr lang="es-BO" sz="2600" b="1" dirty="0"/>
              <a:t>socialización </a:t>
            </a:r>
            <a:r>
              <a:rPr lang="es-BO" dirty="0"/>
              <a:t>secundaria en la cual se empieza a generar un encuentro fuera del núcleo </a:t>
            </a:r>
            <a:r>
              <a:rPr lang="es-BO" dirty="0" smtClean="0"/>
              <a:t>familiar. </a:t>
            </a:r>
          </a:p>
          <a:p>
            <a:pPr algn="just"/>
            <a:r>
              <a:rPr lang="es-BO" dirty="0" smtClean="0"/>
              <a:t>De los 4 </a:t>
            </a:r>
            <a:r>
              <a:rPr lang="es-BO" dirty="0"/>
              <a:t>a los 6 años en la cual los conocimientos se empiezan a impartir de un modo más </a:t>
            </a:r>
            <a:r>
              <a:rPr lang="es-BO" sz="2800" b="1" dirty="0" smtClean="0"/>
              <a:t>estructurado</a:t>
            </a:r>
            <a:r>
              <a:rPr lang="es-BO" dirty="0"/>
              <a:t>.</a:t>
            </a:r>
          </a:p>
        </p:txBody>
      </p:sp>
      <p:pic>
        <p:nvPicPr>
          <p:cNvPr id="102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0834" r="6631"/>
          <a:stretch/>
        </p:blipFill>
        <p:spPr bwMode="auto">
          <a:xfrm>
            <a:off x="8062177" y="2717442"/>
            <a:ext cx="3464414" cy="334359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redondeado 3"/>
          <p:cNvSpPr/>
          <p:nvPr/>
        </p:nvSpPr>
        <p:spPr>
          <a:xfrm>
            <a:off x="1455313" y="1532586"/>
            <a:ext cx="9441285" cy="10623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BO" sz="2000" dirty="0" smtClean="0"/>
          </a:p>
          <a:p>
            <a:pPr algn="just"/>
            <a:r>
              <a:rPr lang="es-BO" sz="2000" dirty="0" smtClean="0"/>
              <a:t>La </a:t>
            </a:r>
            <a:r>
              <a:rPr lang="es-BO" sz="2000" dirty="0"/>
              <a:t>primera infancia es considerada por Castañeda y Mina (2006) como “la etapa del ciclo vital que comprende el desarrollo de los niños desde su gestación hasta los 6 años de vida” (p. 33). </a:t>
            </a:r>
          </a:p>
          <a:p>
            <a:pPr algn="ctr"/>
            <a:endParaRPr lang="es-BO" dirty="0"/>
          </a:p>
        </p:txBody>
      </p:sp>
    </p:spTree>
    <p:extLst>
      <p:ext uri="{BB962C8B-B14F-4D97-AF65-F5344CB8AC3E}">
        <p14:creationId xmlns:p14="http://schemas.microsoft.com/office/powerpoint/2010/main" val="2816029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err="1" smtClean="0"/>
              <a:t>Conclusion</a:t>
            </a:r>
            <a:r>
              <a:rPr lang="es-BO" dirty="0" smtClean="0"/>
              <a:t> </a:t>
            </a:r>
            <a:endParaRPr lang="es-BO" dirty="0"/>
          </a:p>
        </p:txBody>
      </p:sp>
      <p:sp>
        <p:nvSpPr>
          <p:cNvPr id="3" name="Marcador de contenido 2"/>
          <p:cNvSpPr>
            <a:spLocks noGrp="1"/>
          </p:cNvSpPr>
          <p:nvPr>
            <p:ph idx="1"/>
          </p:nvPr>
        </p:nvSpPr>
        <p:spPr/>
        <p:txBody>
          <a:bodyPr/>
          <a:lstStyle/>
          <a:p>
            <a:r>
              <a:rPr lang="es-BO" dirty="0"/>
              <a:t>El aprendizaje de la lectura y la escritura requiere de una atención consciente hacia las características del lenguaje oral, que se dominan inicialmente de una manera inconsciente y se automatizan progresivamente durante los primeros años de vida</a:t>
            </a:r>
            <a:r>
              <a:rPr lang="es-BO" dirty="0" smtClean="0"/>
              <a:t>.</a:t>
            </a:r>
          </a:p>
          <a:p>
            <a:r>
              <a:rPr lang="es-BO" dirty="0" smtClean="0"/>
              <a:t> </a:t>
            </a:r>
            <a:r>
              <a:rPr lang="es-BO" dirty="0"/>
              <a:t>La calidad del entorno educativo durante los tres primeros años de vida aporta la base para el desarrollo de las destrezas lingüísticas de comprensión y expresión. </a:t>
            </a:r>
          </a:p>
        </p:txBody>
      </p:sp>
    </p:spTree>
    <p:extLst>
      <p:ext uri="{BB962C8B-B14F-4D97-AF65-F5344CB8AC3E}">
        <p14:creationId xmlns:p14="http://schemas.microsoft.com/office/powerpoint/2010/main" val="120983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BO"/>
          </a:p>
        </p:txBody>
      </p:sp>
      <p:sp>
        <p:nvSpPr>
          <p:cNvPr id="3" name="Marcador de contenido 2"/>
          <p:cNvSpPr>
            <a:spLocks noGrp="1"/>
          </p:cNvSpPr>
          <p:nvPr>
            <p:ph idx="1"/>
          </p:nvPr>
        </p:nvSpPr>
        <p:spPr/>
        <p:txBody>
          <a:bodyPr>
            <a:normAutofit lnSpcReduction="10000"/>
          </a:bodyPr>
          <a:lstStyle/>
          <a:p>
            <a:r>
              <a:rPr lang="es-BO" dirty="0" smtClean="0"/>
              <a:t>En línea : </a:t>
            </a:r>
            <a:r>
              <a:rPr lang="es-BO" dirty="0" smtClean="0">
                <a:hlinkClick r:id="rId2"/>
              </a:rPr>
              <a:t>https</a:t>
            </a:r>
            <a:r>
              <a:rPr lang="es-BO" dirty="0">
                <a:hlinkClick r:id="rId2"/>
              </a:rPr>
              <a:t>://</a:t>
            </a:r>
            <a:r>
              <a:rPr lang="es-BO" dirty="0" smtClean="0">
                <a:hlinkClick r:id="rId2"/>
              </a:rPr>
              <a:t>www.redalyc.org/pdf/2831/283121724001.pdf</a:t>
            </a:r>
            <a:r>
              <a:rPr lang="es-BO" dirty="0" smtClean="0"/>
              <a:t> (12/12/2019)</a:t>
            </a:r>
          </a:p>
          <a:p>
            <a:r>
              <a:rPr lang="es-BO" dirty="0" smtClean="0"/>
              <a:t>En línea: </a:t>
            </a:r>
            <a:r>
              <a:rPr lang="es-BO" dirty="0" smtClean="0">
                <a:hlinkClick r:id="rId3"/>
              </a:rPr>
              <a:t>https</a:t>
            </a:r>
            <a:r>
              <a:rPr lang="es-BO" dirty="0">
                <a:hlinkClick r:id="rId3"/>
              </a:rPr>
              <a:t>://</a:t>
            </a:r>
            <a:r>
              <a:rPr lang="es-BO" dirty="0" smtClean="0">
                <a:hlinkClick r:id="rId3"/>
              </a:rPr>
              <a:t>www.academia.edu/33369861/EVOLUCI%C3%93N_DE_LA_ESCRITURA_EN_EL_NI%C3%91O_SEG%C3%9AN_EMILIA_FERREIRO</a:t>
            </a:r>
            <a:r>
              <a:rPr lang="es-BO" dirty="0" smtClean="0"/>
              <a:t> (13/12/2019)</a:t>
            </a:r>
          </a:p>
          <a:p>
            <a:r>
              <a:rPr lang="es-BO" dirty="0" smtClean="0"/>
              <a:t>En </a:t>
            </a:r>
            <a:r>
              <a:rPr lang="es-BO" smtClean="0"/>
              <a:t>línea: </a:t>
            </a:r>
            <a:r>
              <a:rPr lang="es-BO" smtClean="0">
                <a:hlinkClick r:id="rId4"/>
              </a:rPr>
              <a:t>https</a:t>
            </a:r>
            <a:r>
              <a:rPr lang="es-BO">
                <a:hlinkClick r:id="rId4"/>
              </a:rPr>
              <a:t>://</a:t>
            </a:r>
            <a:r>
              <a:rPr lang="es-BO" smtClean="0">
                <a:hlinkClick r:id="rId4"/>
              </a:rPr>
              <a:t>es.slideshare.net/sulioch/niveles-de-escritura-de-emilia-ferreiro</a:t>
            </a:r>
            <a:r>
              <a:rPr lang="es-BO" smtClean="0"/>
              <a:t> (13/12/2019)</a:t>
            </a:r>
            <a:endParaRPr lang="es-BO" dirty="0" smtClean="0"/>
          </a:p>
          <a:p>
            <a:endParaRPr lang="es-BO" dirty="0"/>
          </a:p>
        </p:txBody>
      </p:sp>
    </p:spTree>
    <p:extLst>
      <p:ext uri="{BB962C8B-B14F-4D97-AF65-F5344CB8AC3E}">
        <p14:creationId xmlns:p14="http://schemas.microsoft.com/office/powerpoint/2010/main" val="2582236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7355" y="631066"/>
            <a:ext cx="10973435" cy="559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84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605308" y="605307"/>
            <a:ext cx="7881869" cy="5653825"/>
          </a:xfrm>
        </p:spPr>
        <p:txBody>
          <a:bodyPr/>
          <a:lstStyle/>
          <a:p>
            <a:r>
              <a:rPr lang="es-BO" dirty="0"/>
              <a:t>Desde sus primeros días de vida, los niños interactúan con un entorno alfabetizado en el que los textos escritos están presentes en formatos diversos y son utilizados con distintos fines. </a:t>
            </a:r>
            <a:endParaRPr lang="es-BO" dirty="0" smtClean="0"/>
          </a:p>
          <a:p>
            <a:r>
              <a:rPr lang="es-BO" dirty="0"/>
              <a:t>El logro de la llamada madurez escolar se consideró por muchos años como la base necesaria para que los niños pudieran beneficiarse de la enseñanza formal de </a:t>
            </a:r>
            <a:r>
              <a:rPr lang="es-BO" dirty="0" smtClean="0"/>
              <a:t>la lectura </a:t>
            </a:r>
            <a:r>
              <a:rPr lang="es-BO" dirty="0"/>
              <a:t>y la escritura. Esta concepción ha sido progresivamente </a:t>
            </a:r>
            <a:r>
              <a:rPr lang="es-BO" dirty="0" smtClean="0"/>
              <a:t>superada</a:t>
            </a:r>
          </a:p>
          <a:p>
            <a:r>
              <a:rPr lang="es-BO" dirty="0" smtClean="0"/>
              <a:t> Los </a:t>
            </a:r>
            <a:r>
              <a:rPr lang="es-BO" dirty="0"/>
              <a:t>avances progresivos observados a través de la edad son la base a partir de la cual se han propuesto una serie de fases en la evolución de la lectura y la escritura, desde la primera infancia. </a:t>
            </a:r>
          </a:p>
          <a:p>
            <a:endParaRPr lang="es-BO" dirty="0" smtClean="0"/>
          </a:p>
        </p:txBody>
      </p:sp>
      <p:pic>
        <p:nvPicPr>
          <p:cNvPr id="2054" name="Picture 6" descr="Resultado de imagen para madurez esc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295" y="605307"/>
            <a:ext cx="3270206" cy="4833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372295" y="5438642"/>
            <a:ext cx="3411874" cy="653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a:t>Los niños avanzan a ritmos distintos</a:t>
            </a:r>
            <a:endParaRPr lang="es-BO" dirty="0"/>
          </a:p>
        </p:txBody>
      </p:sp>
    </p:spTree>
    <p:extLst>
      <p:ext uri="{BB962C8B-B14F-4D97-AF65-F5344CB8AC3E}">
        <p14:creationId xmlns:p14="http://schemas.microsoft.com/office/powerpoint/2010/main" val="360306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D</a:t>
            </a:r>
            <a:r>
              <a:rPr lang="es-BO" dirty="0" smtClean="0"/>
              <a:t>el </a:t>
            </a:r>
            <a:r>
              <a:rPr lang="es-BO" dirty="0"/>
              <a:t>nacimiento y los 6 a 8 meses de edad, </a:t>
            </a:r>
          </a:p>
        </p:txBody>
      </p:sp>
      <p:sp>
        <p:nvSpPr>
          <p:cNvPr id="3" name="Marcador de contenido 2"/>
          <p:cNvSpPr>
            <a:spLocks noGrp="1"/>
          </p:cNvSpPr>
          <p:nvPr>
            <p:ph idx="1"/>
          </p:nvPr>
        </p:nvSpPr>
        <p:spPr>
          <a:xfrm>
            <a:off x="1295401" y="2556932"/>
            <a:ext cx="4912216" cy="3318936"/>
          </a:xfrm>
        </p:spPr>
        <p:txBody>
          <a:bodyPr>
            <a:normAutofit lnSpcReduction="10000"/>
          </a:bodyPr>
          <a:lstStyle/>
          <a:p>
            <a:r>
              <a:rPr lang="es-BO" dirty="0"/>
              <a:t>S</a:t>
            </a:r>
            <a:r>
              <a:rPr lang="es-BO" dirty="0" smtClean="0"/>
              <a:t>e observa un creciente interés en la voz humana y una distinción de las voces familiares de otros sonidos. Estas manifestaciones pueden observarse a través de los movimientos de la cabeza que se gira hacia ellas y a una actitud de atención activa de todo el cuerpo hacia los rostros y las voces. </a:t>
            </a:r>
            <a:endParaRPr lang="es-BO" dirty="0"/>
          </a:p>
        </p:txBody>
      </p:sp>
      <p:pic>
        <p:nvPicPr>
          <p:cNvPr id="4098" name="Picture 2" descr="Resultado de imagen para o a 6meses be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617" y="2408348"/>
            <a:ext cx="4474912" cy="323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6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BO" dirty="0"/>
              <a:t>de los 8 a 10 meses, </a:t>
            </a:r>
          </a:p>
        </p:txBody>
      </p:sp>
      <p:sp>
        <p:nvSpPr>
          <p:cNvPr id="3" name="Marcador de contenido 2"/>
          <p:cNvSpPr>
            <a:spLocks noGrp="1"/>
          </p:cNvSpPr>
          <p:nvPr>
            <p:ph idx="1"/>
          </p:nvPr>
        </p:nvSpPr>
        <p:spPr>
          <a:xfrm>
            <a:off x="1295401" y="2556932"/>
            <a:ext cx="4178120" cy="3318936"/>
          </a:xfrm>
        </p:spPr>
        <p:txBody>
          <a:bodyPr/>
          <a:lstStyle/>
          <a:p>
            <a:r>
              <a:rPr lang="es-BO" dirty="0"/>
              <a:t>C</a:t>
            </a:r>
            <a:r>
              <a:rPr lang="es-BO" dirty="0" smtClean="0"/>
              <a:t>omienzan </a:t>
            </a:r>
            <a:r>
              <a:rPr lang="es-BO" dirty="0"/>
              <a:t>a representar, de manera selectiva, las combinaciones de sonidos que son relevantes dentro de su lengua materna, mientras las otras van siendo progresivamente eliminadas de su repertorio. </a:t>
            </a:r>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403" y="895312"/>
            <a:ext cx="3312070" cy="49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07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8 y los 18 meses, </a:t>
            </a:r>
          </a:p>
        </p:txBody>
      </p:sp>
      <p:sp>
        <p:nvSpPr>
          <p:cNvPr id="3" name="Marcador de contenido 2"/>
          <p:cNvSpPr>
            <a:spLocks noGrp="1"/>
          </p:cNvSpPr>
          <p:nvPr>
            <p:ph idx="1"/>
          </p:nvPr>
        </p:nvSpPr>
        <p:spPr>
          <a:xfrm>
            <a:off x="1295401" y="2556932"/>
            <a:ext cx="6244388" cy="3318936"/>
          </a:xfrm>
        </p:spPr>
        <p:txBody>
          <a:bodyPr>
            <a:normAutofit fontScale="70000" lnSpcReduction="20000"/>
          </a:bodyPr>
          <a:lstStyle/>
          <a:p>
            <a:r>
              <a:rPr lang="es-BO" sz="2900" dirty="0"/>
              <a:t>El lenguaje comprensivo y expresivo muestra importantes avances que se evidencian en la comprensión de órdenes simples, relacionadas con sus actividades cotidianas, la producción de las primeras palabras y de gestos expresivos que les permiten participar activamente en la interacción con otros. </a:t>
            </a:r>
            <a:endParaRPr lang="es-BO" sz="2900" dirty="0" smtClean="0"/>
          </a:p>
          <a:p>
            <a:r>
              <a:rPr lang="es-BO" sz="2900" dirty="0" smtClean="0"/>
              <a:t>Comienza a tener curiosidad por los materiales escritos, </a:t>
            </a:r>
            <a:r>
              <a:rPr lang="es-BO" sz="2900" dirty="0"/>
              <a:t>exploran espontáneamente los libros, los entregan a los adultos y solicitan que se les lea. </a:t>
            </a:r>
            <a:endParaRPr lang="es-BO" sz="2900" dirty="0" smtClean="0"/>
          </a:p>
          <a:p>
            <a:r>
              <a:rPr lang="es-BO" sz="2900" dirty="0"/>
              <a:t>Si cuentan con materiales de escritura los utilizan activamente, haciendo marcas sobre papel o sobre cualquier superficie </a:t>
            </a:r>
            <a:r>
              <a:rPr lang="es-BO" sz="2500" dirty="0"/>
              <a:t>a su alcance. </a:t>
            </a:r>
          </a:p>
        </p:txBody>
      </p:sp>
      <p:sp>
        <p:nvSpPr>
          <p:cNvPr id="4" name="AutoShape 2" descr="Resultado de imagen para 18 meses grafia en niñ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BO"/>
          </a:p>
        </p:txBody>
      </p:sp>
      <p:pic>
        <p:nvPicPr>
          <p:cNvPr id="5" name="Imagen 4"/>
          <p:cNvPicPr>
            <a:picLocks noChangeAspect="1"/>
          </p:cNvPicPr>
          <p:nvPr/>
        </p:nvPicPr>
        <p:blipFill>
          <a:blip r:embed="rId2"/>
          <a:stretch>
            <a:fillRect/>
          </a:stretch>
        </p:blipFill>
        <p:spPr>
          <a:xfrm>
            <a:off x="7441278" y="2556932"/>
            <a:ext cx="4119657" cy="3085766"/>
          </a:xfrm>
          <a:prstGeom prst="rect">
            <a:avLst/>
          </a:prstGeom>
        </p:spPr>
      </p:pic>
    </p:spTree>
    <p:extLst>
      <p:ext uri="{BB962C8B-B14F-4D97-AF65-F5344CB8AC3E}">
        <p14:creationId xmlns:p14="http://schemas.microsoft.com/office/powerpoint/2010/main" val="36264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segundo y el tercer año de vida </a:t>
            </a:r>
          </a:p>
        </p:txBody>
      </p:sp>
      <p:sp>
        <p:nvSpPr>
          <p:cNvPr id="3" name="Marcador de contenido 2"/>
          <p:cNvSpPr>
            <a:spLocks noGrp="1"/>
          </p:cNvSpPr>
          <p:nvPr>
            <p:ph idx="1"/>
          </p:nvPr>
        </p:nvSpPr>
        <p:spPr/>
        <p:txBody>
          <a:bodyPr>
            <a:normAutofit fontScale="85000" lnSpcReduction="10000"/>
          </a:bodyPr>
          <a:lstStyle/>
          <a:p>
            <a:r>
              <a:rPr lang="es-BO" dirty="0" smtClean="0"/>
              <a:t>Los </a:t>
            </a:r>
            <a:r>
              <a:rPr lang="es-BO" dirty="0"/>
              <a:t>niños son capaces de seguir y realizar indicaciones verbales que incluyen dos actividades. Memorizan frases de canciones, rimas y relatos, participan en juegos verbales. </a:t>
            </a:r>
            <a:endParaRPr lang="es-BO" dirty="0" smtClean="0"/>
          </a:p>
          <a:p>
            <a:r>
              <a:rPr lang="es-BO" dirty="0" smtClean="0"/>
              <a:t>Empiezan a interactuar  </a:t>
            </a:r>
            <a:r>
              <a:rPr lang="es-BO" dirty="0"/>
              <a:t>con los libros como lectores, demostrando su interés y su conocimiento de las características específicas que presentan, al manipularlos de una manera adecuada</a:t>
            </a:r>
            <a:r>
              <a:rPr lang="es-BO" dirty="0" smtClean="0"/>
              <a:t>.</a:t>
            </a:r>
          </a:p>
          <a:p>
            <a:r>
              <a:rPr lang="es-BO" dirty="0"/>
              <a:t>Identifican algunos logos en los envases que se usan habitualmente en su entorno. Estos avances en relación a la lectura, también se observan en sus actividades de escritura emergente. Comienzan a asignar un significado a sus grafismos y a producir algunas formas semejantes a letras, organizadas de una manera </a:t>
            </a:r>
            <a:r>
              <a:rPr lang="es-BO" dirty="0" smtClean="0"/>
              <a:t>convencional.</a:t>
            </a:r>
          </a:p>
          <a:p>
            <a:endParaRPr lang="es-BO" dirty="0"/>
          </a:p>
        </p:txBody>
      </p:sp>
    </p:spTree>
    <p:extLst>
      <p:ext uri="{BB962C8B-B14F-4D97-AF65-F5344CB8AC3E}">
        <p14:creationId xmlns:p14="http://schemas.microsoft.com/office/powerpoint/2010/main" val="74233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BO" dirty="0" smtClean="0"/>
              <a:t>La escritura y lectura en la primaria infancia </a:t>
            </a:r>
            <a:endParaRPr lang="es-BO" dirty="0"/>
          </a:p>
        </p:txBody>
      </p:sp>
      <p:sp>
        <p:nvSpPr>
          <p:cNvPr id="3" name="Marcador de contenido 2"/>
          <p:cNvSpPr>
            <a:spLocks noGrp="1"/>
          </p:cNvSpPr>
          <p:nvPr>
            <p:ph idx="1"/>
          </p:nvPr>
        </p:nvSpPr>
        <p:spPr>
          <a:xfrm>
            <a:off x="1295401" y="2453900"/>
            <a:ext cx="5144036" cy="3318936"/>
          </a:xfrm>
        </p:spPr>
        <p:txBody>
          <a:bodyPr>
            <a:normAutofit lnSpcReduction="10000"/>
          </a:bodyPr>
          <a:lstStyle/>
          <a:p>
            <a:r>
              <a:rPr lang="es-BO" dirty="0"/>
              <a:t>El niño a una edad temprana empieza a simbolizar su entorno con distintas grafías, que </a:t>
            </a:r>
            <a:r>
              <a:rPr lang="es-BO" dirty="0" smtClean="0"/>
              <a:t>ellos llaman letras.</a:t>
            </a:r>
          </a:p>
          <a:p>
            <a:r>
              <a:rPr lang="es-BO" dirty="0" smtClean="0"/>
              <a:t>Van trazando signos </a:t>
            </a:r>
            <a:r>
              <a:rPr lang="es-BO" dirty="0"/>
              <a:t>gráficos, de dibujos que representen una idea</a:t>
            </a:r>
            <a:r>
              <a:rPr lang="es-BO" dirty="0" smtClean="0"/>
              <a:t>.</a:t>
            </a:r>
          </a:p>
          <a:p>
            <a:pPr marL="0" indent="0">
              <a:buNone/>
            </a:pPr>
            <a:r>
              <a:rPr lang="es-BO" dirty="0" smtClean="0"/>
              <a:t>Ferreiro </a:t>
            </a:r>
            <a:r>
              <a:rPr lang="es-BO" dirty="0"/>
              <a:t>y </a:t>
            </a:r>
            <a:r>
              <a:rPr lang="es-BO" dirty="0" err="1"/>
              <a:t>Teberosky</a:t>
            </a:r>
            <a:r>
              <a:rPr lang="es-BO" dirty="0"/>
              <a:t>, nos dan una especie de clasificación o de etapas por las que el niño pasa:</a:t>
            </a:r>
          </a:p>
          <a:p>
            <a:pPr marL="0" indent="0">
              <a:buNone/>
            </a:pPr>
            <a:endParaRPr lang="es-BO" dirty="0"/>
          </a:p>
        </p:txBody>
      </p:sp>
      <p:pic>
        <p:nvPicPr>
          <p:cNvPr id="3074" name="Picture 2" descr="Resultado de imagen para grafias en la primera inf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285" y="1989784"/>
            <a:ext cx="5233203" cy="408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74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BO" b="1" dirty="0"/>
              <a:t>Periodos en el Proceso de la Escritura</a:t>
            </a:r>
            <a:br>
              <a:rPr lang="es-BO" b="1" dirty="0"/>
            </a:br>
            <a:endParaRPr lang="es-BO" dirty="0"/>
          </a:p>
        </p:txBody>
      </p:sp>
      <p:sp>
        <p:nvSpPr>
          <p:cNvPr id="3" name="Marcador de contenido 2"/>
          <p:cNvSpPr>
            <a:spLocks noGrp="1"/>
          </p:cNvSpPr>
          <p:nvPr>
            <p:ph idx="1"/>
          </p:nvPr>
        </p:nvSpPr>
        <p:spPr>
          <a:xfrm>
            <a:off x="1295401" y="2285999"/>
            <a:ext cx="4693275" cy="3589869"/>
          </a:xfrm>
        </p:spPr>
        <p:txBody>
          <a:bodyPr>
            <a:normAutofit fontScale="92500" lnSpcReduction="10000"/>
          </a:bodyPr>
          <a:lstStyle/>
          <a:p>
            <a:r>
              <a:rPr lang="es-BO" dirty="0" smtClean="0"/>
              <a:t>Ferreiro </a:t>
            </a:r>
            <a:r>
              <a:rPr lang="es-BO" dirty="0"/>
              <a:t>señala 4 periodos para el proceso de la escritura:</a:t>
            </a:r>
          </a:p>
          <a:p>
            <a:pPr marL="0" indent="0">
              <a:buNone/>
            </a:pPr>
            <a:r>
              <a:rPr lang="es-BO" b="1" dirty="0"/>
              <a:t>* Periodo </a:t>
            </a:r>
            <a:r>
              <a:rPr lang="es-BO" b="1" dirty="0" err="1"/>
              <a:t>presilábico</a:t>
            </a:r>
            <a:r>
              <a:rPr lang="es-BO" b="1" dirty="0"/>
              <a:t>:</a:t>
            </a:r>
          </a:p>
          <a:p>
            <a:r>
              <a:rPr lang="es-BO" dirty="0"/>
              <a:t>Se refiere a todo lo que se da antes del concepto de sílaba. Aquí el niño no logra diferenciar entre un dibujo y la escritura y cuando se le pide escribir algo escribe </a:t>
            </a:r>
            <a:r>
              <a:rPr lang="es-BO" dirty="0" err="1" smtClean="0"/>
              <a:t>seudoletras</a:t>
            </a:r>
            <a:r>
              <a:rPr lang="es-BO" dirty="0"/>
              <a:t>, es decir:</a:t>
            </a:r>
          </a:p>
          <a:p>
            <a:r>
              <a:rPr lang="es-BO" dirty="0"/>
              <a:t>Realiza garabatos.</a:t>
            </a:r>
          </a:p>
          <a:p>
            <a:endParaRPr lang="es-BO" dirty="0"/>
          </a:p>
        </p:txBody>
      </p:sp>
      <p:pic>
        <p:nvPicPr>
          <p:cNvPr id="2050" name="Picture 2" descr="Resultado de imagen para hipótesis en el proceso de lectura de emilia ferrei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9" y="2076650"/>
            <a:ext cx="3825026" cy="382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112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1099</TotalTime>
  <Words>1428</Words>
  <Application>Microsoft Office PowerPoint</Application>
  <PresentationFormat>Panorámica</PresentationFormat>
  <Paragraphs>92</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Arial Rounded MT Bold</vt:lpstr>
      <vt:lpstr>Garamond</vt:lpstr>
      <vt:lpstr>Wingdings 3</vt:lpstr>
      <vt:lpstr>Orgánico</vt:lpstr>
      <vt:lpstr>  </vt:lpstr>
      <vt:lpstr>Primera infancia</vt:lpstr>
      <vt:lpstr>Presentación de PowerPoint</vt:lpstr>
      <vt:lpstr>Del nacimiento y los 6 a 8 meses de edad, </vt:lpstr>
      <vt:lpstr>de los 8 a 10 meses, </vt:lpstr>
      <vt:lpstr>8 y los 18 meses, </vt:lpstr>
      <vt:lpstr>segundo y el tercer año de vida </vt:lpstr>
      <vt:lpstr>La escritura y lectura en la primaria infancia </vt:lpstr>
      <vt:lpstr>Periodos en el Proceso de la Escritura </vt:lpstr>
      <vt:lpstr>Etapa pre-silabica</vt:lpstr>
      <vt:lpstr>Presentación de PowerPoint</vt:lpstr>
      <vt:lpstr>Estrategias para trabajar  el nivel pre silábico</vt:lpstr>
      <vt:lpstr>Periodo silábico: </vt:lpstr>
      <vt:lpstr>Cada letra tiene un valor silábico, la cantidad de letras coincide en todo los casos con la cantidad de silabas  de la palabra en cuestión.</vt:lpstr>
      <vt:lpstr>Estrategias para trabajar el nivel silábico </vt:lpstr>
      <vt:lpstr>Periodo silábico-alfabético: </vt:lpstr>
      <vt:lpstr>Estrategias para trabajar el nivel silábico </vt:lpstr>
      <vt:lpstr>Periodo alfabético: </vt:lpstr>
      <vt:lpstr>Estrategias para trabajar el nivel alfabético</vt:lpstr>
      <vt:lpstr>Conclusion </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DELL</cp:lastModifiedBy>
  <cp:revision>63</cp:revision>
  <dcterms:created xsi:type="dcterms:W3CDTF">2019-12-15T12:55:55Z</dcterms:created>
  <dcterms:modified xsi:type="dcterms:W3CDTF">2020-02-18T12:39:48Z</dcterms:modified>
</cp:coreProperties>
</file>