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9" r:id="rId4"/>
    <p:sldId id="268" r:id="rId5"/>
    <p:sldId id="273" r:id="rId6"/>
    <p:sldId id="275" r:id="rId7"/>
    <p:sldId id="274" r:id="rId8"/>
    <p:sldId id="257" r:id="rId9"/>
    <p:sldId id="258" r:id="rId10"/>
    <p:sldId id="259" r:id="rId11"/>
    <p:sldId id="260" r:id="rId12"/>
    <p:sldId id="262" r:id="rId13"/>
    <p:sldId id="263" r:id="rId14"/>
    <p:sldId id="265" r:id="rId15"/>
    <p:sldId id="285" r:id="rId16"/>
    <p:sldId id="280" r:id="rId17"/>
    <p:sldId id="281" r:id="rId18"/>
    <p:sldId id="282" r:id="rId19"/>
    <p:sldId id="284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FCFCC50-489C-45A6-9017-BBBBC49A41B6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8BF9F68-BE51-40AB-A23B-DBB7D46E7B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d9GcTmXUkU3lVBMjPUANkjWMqmmy88ViTDQtAIXCO5BG6NjXBEMG9x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" y="0"/>
            <a:ext cx="10208918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6309320"/>
            <a:ext cx="3464456" cy="720080"/>
          </a:xfrm>
        </p:spPr>
        <p:txBody>
          <a:bodyPr/>
          <a:lstStyle/>
          <a:p>
            <a:r>
              <a:rPr lang="es-ES" b="1" i="1" dirty="0" smtClean="0"/>
              <a:t>Lic. Adrián Tumiri M.  </a:t>
            </a:r>
            <a:endParaRPr lang="es-ES" b="1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0"/>
            <a:ext cx="5904656" cy="1634124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latin typeface="Britannic Bold" pitchFamily="34" charset="0"/>
              </a:rPr>
              <a:t>PRINCIPIOS DE LA DIDÁCTICA </a:t>
            </a:r>
            <a:endParaRPr lang="es-ES" sz="4800" b="1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68152"/>
          </a:xfrm>
        </p:spPr>
        <p:txBody>
          <a:bodyPr/>
          <a:lstStyle/>
          <a:p>
            <a:r>
              <a:rPr lang="es-ES" b="1" dirty="0"/>
              <a:t>Dividir cada asunto en sus </a:t>
            </a:r>
            <a:r>
              <a:rPr lang="es-ES" b="1" dirty="0" smtClean="0"/>
              <a:t>elementos</a:t>
            </a:r>
            <a:endParaRPr lang="es-ES" b="1" dirty="0"/>
          </a:p>
        </p:txBody>
      </p:sp>
      <p:pic>
        <p:nvPicPr>
          <p:cNvPr id="5122" name="irc_mi" descr="Gestion-del-conocimiento-tac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7" y="2276872"/>
            <a:ext cx="3724220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107504" y="1268760"/>
            <a:ext cx="4824536" cy="3312368"/>
          </a:xfrm>
          <a:prstGeom prst="cloudCallout">
            <a:avLst>
              <a:gd name="adj1" fmla="val 44880"/>
              <a:gd name="adj2" fmla="val 72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Las cosas complicadas sólo se aprende dividiéndolas en sus elementos, Dividir para dominar mentalmente. Para a aclarar las codas complejas es necesario dividirlas en sus partes.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83224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Proceder paso a paso  y acabadamente; la medida de la instrucción no es  lo que el maestro puede enseñar, sino lo que el niño puede </a:t>
            </a:r>
            <a:r>
              <a:rPr lang="es-ES" b="1" dirty="0" smtClean="0"/>
              <a:t>aprender</a:t>
            </a: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89674"/>
            <a:ext cx="2736304" cy="28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2411760" y="1988840"/>
            <a:ext cx="4104456" cy="2160240"/>
          </a:xfrm>
          <a:prstGeom prst="downArrow">
            <a:avLst>
              <a:gd name="adj1" fmla="val 50000"/>
              <a:gd name="adj2" fmla="val 46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El método de enseñar debe adaptarse a la capacidad mental de niño.</a:t>
            </a:r>
            <a:endParaRPr lang="es-E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D</a:t>
            </a:r>
            <a:r>
              <a:rPr lang="es-ES" b="1" dirty="0" smtClean="0"/>
              <a:t>esarrollar </a:t>
            </a:r>
            <a:r>
              <a:rPr lang="es-ES" b="1" dirty="0"/>
              <a:t>la idea, dar la palabra que representa y cultivar el lenguaje</a:t>
            </a:r>
          </a:p>
        </p:txBody>
      </p:sp>
      <p:pic>
        <p:nvPicPr>
          <p:cNvPr id="6" name="Picture 2" descr="C:\Mis documentos\ACIS\MARIA JOSE MOLINA\ENSÉÑAME A HABLAR\Vocabulario\La casa\36 la c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42" y="1361903"/>
            <a:ext cx="432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28184" y="137923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CASA</a:t>
            </a:r>
            <a:endParaRPr lang="es-ES" sz="3200" b="1" dirty="0"/>
          </a:p>
        </p:txBody>
      </p:sp>
      <p:sp>
        <p:nvSpPr>
          <p:cNvPr id="8" name="7 Pergamino vertical"/>
          <p:cNvSpPr/>
          <p:nvPr/>
        </p:nvSpPr>
        <p:spPr>
          <a:xfrm>
            <a:off x="0" y="1666540"/>
            <a:ext cx="4572000" cy="421073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Unir las  palabras a las cosas y vice versa.  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Las palabras deben enseñarse y aprenderse sólo unidas a las cosas que  representan..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002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Pasar de lo conocido a desconocido, de lo simple a lo compuesto, de lo </a:t>
            </a:r>
            <a:r>
              <a:rPr lang="es-ES" b="1" dirty="0" smtClean="0"/>
              <a:t>concreto </a:t>
            </a:r>
            <a:r>
              <a:rPr lang="es-ES" b="1" dirty="0"/>
              <a:t>a lo abstracto de lo particular a lo </a:t>
            </a:r>
            <a:r>
              <a:rPr lang="es-ES" b="1" dirty="0" smtClean="0"/>
              <a:t>general</a:t>
            </a:r>
            <a:endParaRPr lang="es-ES" b="1" dirty="0"/>
          </a:p>
        </p:txBody>
      </p:sp>
      <p:pic>
        <p:nvPicPr>
          <p:cNvPr id="7172" name="Picture 4" descr="ANd9GcTmXUkU3lVBMjPUANkjWMqmmy88ViTDQtAIXCO5BG6NjXBEMG9x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5516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4860032" y="1772816"/>
            <a:ext cx="3960440" cy="1814255"/>
          </a:xfrm>
          <a:prstGeom prst="wedgeEllipseCallout">
            <a:avLst>
              <a:gd name="adj1" fmla="val -52667"/>
              <a:gd name="adj2" fmla="val 59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3" descr="D:\IMAGENES Y DIB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61843"/>
            <a:ext cx="1726175" cy="11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es-ES" b="1" dirty="0"/>
              <a:t>PRINCIPIOS DIDÁCTICOS UNIVERSALES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S" sz="2400" b="1" dirty="0"/>
              <a:t>Objetivación</a:t>
            </a:r>
            <a:r>
              <a:rPr lang="es-ES" sz="2400" dirty="0"/>
              <a:t>: </a:t>
            </a:r>
            <a:r>
              <a:rPr lang="es-ES" sz="2400" dirty="0" smtClean="0"/>
              <a:t>enseñar </a:t>
            </a:r>
            <a:r>
              <a:rPr lang="es-ES" sz="2400" dirty="0"/>
              <a:t>aproximando el objeto de aprendizaje a lo concreto, a nociones próximas al alumno. </a:t>
            </a:r>
            <a:endParaRPr lang="es-ES" sz="2400" dirty="0" smtClean="0"/>
          </a:p>
          <a:p>
            <a:r>
              <a:rPr lang="es-ES" sz="2400" b="1" dirty="0" smtClean="0"/>
              <a:t>Realismo</a:t>
            </a:r>
            <a:r>
              <a:rPr lang="es-ES" sz="2400" b="1" dirty="0"/>
              <a:t>: </a:t>
            </a:r>
            <a:r>
              <a:rPr lang="es-ES" sz="2400" b="1" dirty="0" smtClean="0"/>
              <a:t>f</a:t>
            </a:r>
            <a:r>
              <a:rPr lang="es-ES" sz="2400" dirty="0" smtClean="0"/>
              <a:t>acilitar </a:t>
            </a:r>
            <a:r>
              <a:rPr lang="es-ES" sz="2400" dirty="0"/>
              <a:t>en la medida de lo posible aprendizajes funcionales.</a:t>
            </a:r>
          </a:p>
          <a:p>
            <a:r>
              <a:rPr lang="es-ES" sz="2400" b="1" dirty="0"/>
              <a:t>Actividad mental del alumno: </a:t>
            </a:r>
            <a:r>
              <a:rPr lang="es-ES" sz="2400" dirty="0"/>
              <a:t>A fin de lograr verdaderos y duraderos aprendizajes</a:t>
            </a:r>
            <a:r>
              <a:rPr lang="es-ES" sz="2400" dirty="0" smtClean="0"/>
              <a:t>; </a:t>
            </a:r>
            <a:r>
              <a:rPr lang="es-ES" sz="2400" dirty="0"/>
              <a:t>es necesario generar en el contexto educativo una determinada actitud mental en el alumno. </a:t>
            </a:r>
            <a:endParaRPr lang="es-ES" sz="2400" dirty="0" smtClean="0"/>
          </a:p>
          <a:p>
            <a:r>
              <a:rPr lang="es-ES" sz="2400" b="1" dirty="0"/>
              <a:t>Consolidación del éxito y la ejecución</a:t>
            </a:r>
            <a:r>
              <a:rPr lang="es-ES" sz="2400" dirty="0"/>
              <a:t>: </a:t>
            </a:r>
            <a:r>
              <a:rPr lang="es-ES" sz="2400" dirty="0" smtClean="0"/>
              <a:t>son </a:t>
            </a:r>
            <a:r>
              <a:rPr lang="es-ES" sz="2400" dirty="0"/>
              <a:t>necesarios </a:t>
            </a:r>
            <a:r>
              <a:rPr lang="es-ES" sz="2400" dirty="0" smtClean="0"/>
              <a:t> </a:t>
            </a:r>
            <a:r>
              <a:rPr lang="es-ES" sz="2400" dirty="0"/>
              <a:t>los procesos de memorización y repetición. A fin </a:t>
            </a:r>
            <a:r>
              <a:rPr lang="es-ES" sz="2400" dirty="0" smtClean="0"/>
              <a:t>de </a:t>
            </a:r>
            <a:r>
              <a:rPr lang="es-ES" sz="2400" dirty="0"/>
              <a:t>consolidar los aprendizajes anteriores</a:t>
            </a:r>
            <a:r>
              <a:rPr lang="es-ES" sz="2400" dirty="0" smtClean="0"/>
              <a:t>.</a:t>
            </a:r>
          </a:p>
          <a:p>
            <a:r>
              <a:rPr lang="es-ES" sz="2400" b="1" dirty="0"/>
              <a:t>Adecuación al alumno. </a:t>
            </a:r>
            <a:r>
              <a:rPr lang="es-ES" sz="2400" dirty="0" smtClean="0"/>
              <a:t>“</a:t>
            </a:r>
            <a:r>
              <a:rPr lang="es-ES" sz="2400" dirty="0"/>
              <a:t>a las características singulares de los alumnos, esto es, a las capacidades previamente adquiridas por ellos y los conocimientos previos que poseen. </a:t>
            </a:r>
          </a:p>
        </p:txBody>
      </p:sp>
    </p:spTree>
    <p:extLst>
      <p:ext uri="{BB962C8B-B14F-4D97-AF65-F5344CB8AC3E}">
        <p14:creationId xmlns:p14="http://schemas.microsoft.com/office/powerpoint/2010/main" val="3824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 smtClean="0"/>
              <a:t>ENFOQUE PEDAGÓGICO CONSTRUCTIVISTA 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24416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616224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/>
              <a:t>Principios didácticos en el proceso de enseñanza aprendizaje en el actual modelo </a:t>
            </a:r>
            <a:r>
              <a:rPr lang="es-ES" b="1" dirty="0" smtClean="0"/>
              <a:t>educativo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920240"/>
            <a:ext cx="8595360" cy="1652776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el comportamiento no </a:t>
            </a:r>
            <a:r>
              <a:rPr lang="es-ES" b="1" dirty="0">
                <a:solidFill>
                  <a:schemeClr val="tx1"/>
                </a:solidFill>
              </a:rPr>
              <a:t>es un mero </a:t>
            </a:r>
            <a:r>
              <a:rPr lang="es-ES" b="1" dirty="0" smtClean="0">
                <a:solidFill>
                  <a:schemeClr val="tx1"/>
                </a:solidFill>
              </a:rPr>
              <a:t>producto del ambiente </a:t>
            </a:r>
            <a:r>
              <a:rPr lang="es-ES" b="1" dirty="0">
                <a:solidFill>
                  <a:schemeClr val="tx1"/>
                </a:solidFill>
              </a:rPr>
              <a:t>ni un simple resultado de sus disposiciones internas, sino que constituye una </a:t>
            </a:r>
            <a:r>
              <a:rPr lang="es-ES" b="1" dirty="0" smtClean="0">
                <a:solidFill>
                  <a:schemeClr val="tx1"/>
                </a:solidFill>
              </a:rPr>
              <a:t>construcción </a:t>
            </a:r>
            <a:r>
              <a:rPr lang="es-ES" b="1" u="sng" dirty="0" smtClean="0">
                <a:solidFill>
                  <a:schemeClr val="tx1"/>
                </a:solidFill>
              </a:rPr>
              <a:t>propia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que se va produciendo día a día como resultado de la </a:t>
            </a:r>
            <a:r>
              <a:rPr lang="es-ES" b="1" dirty="0" smtClean="0">
                <a:solidFill>
                  <a:schemeClr val="tx1"/>
                </a:solidFill>
              </a:rPr>
              <a:t>interacción entre los factores</a:t>
            </a:r>
            <a:r>
              <a:rPr lang="es-ES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9218" name="Picture 2" descr="ANd9GcQgtxZt6NDTSO6vNqelHBLKJGbO1MqAp1giMeXdieigBcxbkS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7148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4339765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cognoscitivo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308304" y="4339765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sociales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8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aprendizaje y de la </a:t>
            </a:r>
            <a:r>
              <a:rPr lang="es-ES" b="1" dirty="0" smtClean="0"/>
              <a:t>enseñanza </a:t>
            </a:r>
            <a:r>
              <a:rPr lang="es-ES" b="1" dirty="0"/>
              <a:t>se organiza en </a:t>
            </a:r>
            <a:r>
              <a:rPr lang="es-ES" b="1" dirty="0" smtClean="0"/>
              <a:t>torno a </a:t>
            </a:r>
            <a:r>
              <a:rPr lang="es-ES" b="1" dirty="0"/>
              <a:t>tres ideas fundamentales</a:t>
            </a:r>
            <a:r>
              <a:rPr lang="es-ES" b="1" dirty="0" smtClean="0"/>
              <a:t>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059832" y="1298448"/>
            <a:ext cx="5976664" cy="537091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 </a:t>
            </a:r>
            <a:r>
              <a:rPr lang="es-ES" sz="2400" b="1" dirty="0"/>
              <a:t>alumno es el responsable último de su propio proceso de aprendizaje</a:t>
            </a:r>
            <a:r>
              <a:rPr lang="es-ES" sz="2400" dirty="0"/>
              <a:t>, es él quien construye </a:t>
            </a:r>
            <a:r>
              <a:rPr lang="es-ES" sz="2400" dirty="0" smtClean="0"/>
              <a:t>el conocimiento y </a:t>
            </a:r>
            <a:r>
              <a:rPr lang="es-ES" sz="2400" dirty="0"/>
              <a:t>nadie puede sustituirle en esa tarea. </a:t>
            </a:r>
            <a:endParaRPr lang="es-ES" sz="2400" dirty="0" smtClean="0"/>
          </a:p>
          <a:p>
            <a:r>
              <a:rPr lang="es-ES" sz="2400" dirty="0" smtClean="0"/>
              <a:t>La </a:t>
            </a:r>
            <a:r>
              <a:rPr lang="es-ES" sz="2400" dirty="0"/>
              <a:t>actividad mental constructiva del alumno </a:t>
            </a:r>
            <a:r>
              <a:rPr lang="es-ES" sz="2400" b="1" dirty="0"/>
              <a:t>se aplica a contenidos que ya poseen</a:t>
            </a:r>
            <a:r>
              <a:rPr lang="es-ES" sz="2400" dirty="0"/>
              <a:t> un grado considerable de </a:t>
            </a:r>
            <a:r>
              <a:rPr lang="es-ES" sz="2400" dirty="0" smtClean="0"/>
              <a:t>elaboración.</a:t>
            </a:r>
          </a:p>
          <a:p>
            <a:r>
              <a:rPr lang="es-ES" sz="2400" dirty="0"/>
              <a:t>El hecho de que la actividad constructiva del alumno se aplique a unos contenidos de aprendizaje preexistente </a:t>
            </a:r>
            <a:r>
              <a:rPr lang="es-ES" sz="2400" b="1" dirty="0"/>
              <a:t>condiciona el </a:t>
            </a:r>
            <a:r>
              <a:rPr lang="es-ES" sz="2400" b="1" dirty="0" smtClean="0"/>
              <a:t>papel del profesor a facilitador</a:t>
            </a:r>
            <a:r>
              <a:rPr lang="es-ES" sz="2400" dirty="0"/>
              <a:t>. 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10242" name="irc_mi" descr="390830407_10d28ca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877192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Principios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de intervención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didáctica que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actualmente y desde la visión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constructivista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rigen en la intervención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educativa: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98904"/>
          </a:xfrm>
        </p:spPr>
        <p:txBody>
          <a:bodyPr>
            <a:noAutofit/>
          </a:bodyPr>
          <a:lstStyle/>
          <a:p>
            <a:pPr lvl="0"/>
            <a:r>
              <a:rPr lang="es-ES" sz="2000" b="1" dirty="0" smtClean="0"/>
              <a:t>El </a:t>
            </a:r>
            <a:r>
              <a:rPr lang="es-ES" sz="2000" b="1" dirty="0"/>
              <a:t>aprendizaje se articula a través de un proceso de construcción del conocimiento, del cual el alumno es su principal protagonista.</a:t>
            </a:r>
          </a:p>
          <a:p>
            <a:pPr lvl="0"/>
            <a:r>
              <a:rPr lang="es-ES" sz="2000" b="1" dirty="0" smtClean="0"/>
              <a:t>Parte del </a:t>
            </a:r>
            <a:r>
              <a:rPr lang="es-ES" sz="2000" b="1" dirty="0"/>
              <a:t>nivel </a:t>
            </a:r>
            <a:r>
              <a:rPr lang="es-ES" sz="2000" b="1" dirty="0" smtClean="0"/>
              <a:t>previo de conocimientos </a:t>
            </a:r>
            <a:r>
              <a:rPr lang="es-ES" sz="2000" b="1" dirty="0"/>
              <a:t>del </a:t>
            </a:r>
            <a:r>
              <a:rPr lang="es-ES" sz="2000" b="1" dirty="0" smtClean="0"/>
              <a:t>alumno.</a:t>
            </a:r>
            <a:endParaRPr lang="es-ES" sz="2000" b="1" dirty="0"/>
          </a:p>
          <a:p>
            <a:pPr lvl="0"/>
            <a:r>
              <a:rPr lang="es-ES" sz="2000" b="1" dirty="0"/>
              <a:t>El aprendizaje se da en un contexto de interacción social, en el </a:t>
            </a:r>
            <a:r>
              <a:rPr lang="es-ES" sz="2000" b="1" dirty="0" smtClean="0"/>
              <a:t>intervienen, </a:t>
            </a:r>
            <a:r>
              <a:rPr lang="es-ES" sz="2000" b="1" dirty="0"/>
              <a:t>el sujeto cognoscente, el objeto de conocimiento y otros agentes mediadores del </a:t>
            </a:r>
            <a:r>
              <a:rPr lang="es-ES" sz="2000" b="1" dirty="0" smtClean="0"/>
              <a:t>aprendizaje.</a:t>
            </a:r>
            <a:endParaRPr lang="es-ES" sz="2000" b="1" dirty="0"/>
          </a:p>
          <a:p>
            <a:pPr lvl="0"/>
            <a:r>
              <a:rPr lang="es-ES" sz="2000" b="1" dirty="0"/>
              <a:t>El profesor no es un mero instructor de la materia, sino, un facilitador </a:t>
            </a:r>
            <a:r>
              <a:rPr lang="es-ES" sz="2000" b="1" dirty="0" smtClean="0"/>
              <a:t>en </a:t>
            </a:r>
            <a:r>
              <a:rPr lang="es-ES" sz="2000" b="1" dirty="0"/>
              <a:t>el propio proceso de aprendizaje del alumno.</a:t>
            </a:r>
          </a:p>
          <a:p>
            <a:pPr lvl="0"/>
            <a:r>
              <a:rPr lang="es-ES" sz="2000" b="1" dirty="0"/>
              <a:t>El </a:t>
            </a:r>
            <a:r>
              <a:rPr lang="es-ES" sz="2000" b="1" dirty="0" smtClean="0"/>
              <a:t>aprendizaje es </a:t>
            </a:r>
            <a:r>
              <a:rPr lang="es-ES" sz="2000" b="1" dirty="0"/>
              <a:t>duradero, y por tanto el que debemos favorecer </a:t>
            </a:r>
            <a:r>
              <a:rPr lang="es-ES" sz="2000" b="1" dirty="0" smtClean="0"/>
              <a:t>es el aprendizaje significativo.</a:t>
            </a:r>
            <a:endParaRPr lang="es-ES" sz="2000" b="1" dirty="0"/>
          </a:p>
          <a:p>
            <a:pPr lvl="0"/>
            <a:r>
              <a:rPr lang="es-ES" sz="2000" b="1" dirty="0"/>
              <a:t>El aprendizaje puramente memorístico no es duradero, </a:t>
            </a:r>
            <a:r>
              <a:rPr lang="es-ES" sz="2000" b="1" dirty="0" smtClean="0"/>
              <a:t>sin </a:t>
            </a:r>
            <a:r>
              <a:rPr lang="es-ES" sz="2000" b="1" dirty="0"/>
              <a:t>embargo, el proceso de memorización es necesario en el verdadero aprendizaje, por ello, debemos facilitar la memorización comprensiva.</a:t>
            </a:r>
          </a:p>
          <a:p>
            <a:pPr lvl="0"/>
            <a:r>
              <a:rPr lang="es-ES" sz="2000" b="1" dirty="0"/>
              <a:t>Se deben procurar los aprendizajes funcionales, esto es, aquellos que nos sirven para la vida. </a:t>
            </a:r>
            <a:r>
              <a:rPr lang="es-ES" sz="2000" b="1" dirty="0" smtClean="0"/>
              <a:t>Pasa </a:t>
            </a:r>
            <a:r>
              <a:rPr lang="es-ES" sz="2000" b="1" dirty="0"/>
              <a:t>por encontrar un sentido útil a aquello que ha de ser aprendido.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9447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4000" b="1" dirty="0" smtClean="0">
                <a:solidFill>
                  <a:schemeClr val="accent6"/>
                </a:solidFill>
              </a:rPr>
              <a:t>Ausubel distingue: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b="1" dirty="0"/>
              <a:t>Aprendizajes por recepción:</a:t>
            </a:r>
            <a:r>
              <a:rPr lang="es-ES" dirty="0"/>
              <a:t> en que el alumno recibe los contenidos que debe aprender en su forma final, acabada</a:t>
            </a:r>
            <a:r>
              <a:rPr lang="es-ES" dirty="0" smtClean="0"/>
              <a:t>, </a:t>
            </a:r>
            <a:r>
              <a:rPr lang="es-ES" dirty="0"/>
              <a:t>y por tanto lo único que debe hacer es comprenderlos y asimilarlos de manera que sea capaz de reproducirlos cuando sea necesario.</a:t>
            </a:r>
          </a:p>
          <a:p>
            <a:pPr lvl="0"/>
            <a:r>
              <a:rPr lang="es-ES" b="1" dirty="0"/>
              <a:t>Aprendizajes por descubrimiento:</a:t>
            </a:r>
            <a:r>
              <a:rPr lang="es-ES" dirty="0"/>
              <a:t> el contenido no se da en forma acabada, sino que debe ser el alumno quien descubra este contenido, el aluno reordena el material adaptándolo a su estructura cognitiva previa hasta descubrir las relaciones entre los contenidos nuevos.</a:t>
            </a:r>
          </a:p>
          <a:p>
            <a:pPr lvl="0"/>
            <a:r>
              <a:rPr lang="es-ES" b="1" dirty="0"/>
              <a:t>Aprendizajes significativos:</a:t>
            </a:r>
            <a:r>
              <a:rPr lang="es-ES" dirty="0"/>
              <a:t> en los que el alumno establece vínculos sustantivos y no arbitrarios entre los nuevos conocimientos y sus conocimientos previos.</a:t>
            </a:r>
          </a:p>
          <a:p>
            <a:pPr lvl="0"/>
            <a:r>
              <a:rPr lang="es-ES" b="1" dirty="0"/>
              <a:t>Aprendizajes por repetición:</a:t>
            </a:r>
            <a:r>
              <a:rPr lang="es-ES" dirty="0"/>
              <a:t> que se produce por repetición del material, cuando es arbitrario, no significativo y el alumno adopta la actitud de asimilarlos al pie de la letra.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66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5831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b="1" dirty="0" smtClean="0"/>
              <a:t>¿Que es la Didáctica?</a:t>
            </a:r>
            <a:endParaRPr lang="es-ES" sz="4800" b="1" dirty="0"/>
          </a:p>
        </p:txBody>
      </p:sp>
      <p:pic>
        <p:nvPicPr>
          <p:cNvPr id="4" name="irc_mi" descr="pedagogia-trad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2" y="1340768"/>
            <a:ext cx="8730763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5685" y="311890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Método?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123728" y="3455968"/>
            <a:ext cx="99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Técnica?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491880" y="345596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Arte?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63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Elipse"/>
          <p:cNvSpPr/>
          <p:nvPr/>
        </p:nvSpPr>
        <p:spPr>
          <a:xfrm>
            <a:off x="2898881" y="116632"/>
            <a:ext cx="2769235" cy="832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effectLst/>
                <a:ea typeface="Calibri"/>
                <a:cs typeface="Times New Roman"/>
              </a:rPr>
              <a:t>APRENDIZAJE SIGNIFICATIVO </a:t>
            </a:r>
            <a:endParaRPr lang="es-ES" sz="2000" dirty="0">
              <a:effectLst/>
              <a:ea typeface="Calibri"/>
              <a:cs typeface="Times New Roman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128751" y="997793"/>
            <a:ext cx="2309495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Sobre la base de su actividad interna</a:t>
            </a:r>
          </a:p>
        </p:txBody>
      </p:sp>
      <p:sp>
        <p:nvSpPr>
          <p:cNvPr id="7" name="4 Rectángulo"/>
          <p:cNvSpPr/>
          <p:nvPr/>
        </p:nvSpPr>
        <p:spPr>
          <a:xfrm>
            <a:off x="3138326" y="1825014"/>
            <a:ext cx="2309495" cy="52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ea typeface="Calibri"/>
                <a:cs typeface="Times New Roman"/>
              </a:rPr>
              <a:t>PRECONCEPTOS</a:t>
            </a:r>
            <a:r>
              <a:rPr lang="es-ES" sz="1100" dirty="0">
                <a:effectLst/>
                <a:ea typeface="Calibri"/>
                <a:cs typeface="Times New Roman"/>
              </a:rPr>
              <a:t> </a:t>
            </a:r>
          </a:p>
        </p:txBody>
      </p:sp>
      <p:sp>
        <p:nvSpPr>
          <p:cNvPr id="8" name="5 Rectángulo"/>
          <p:cNvSpPr/>
          <p:nvPr/>
        </p:nvSpPr>
        <p:spPr>
          <a:xfrm>
            <a:off x="3138325" y="2668803"/>
            <a:ext cx="2309495" cy="436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La función mediador del profesor </a:t>
            </a:r>
          </a:p>
        </p:txBody>
      </p:sp>
      <p:sp>
        <p:nvSpPr>
          <p:cNvPr id="9" name="6 Rectángulo"/>
          <p:cNvSpPr/>
          <p:nvPr/>
        </p:nvSpPr>
        <p:spPr>
          <a:xfrm>
            <a:off x="3138326" y="3499204"/>
            <a:ext cx="2309495" cy="4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ea typeface="Calibri"/>
                <a:cs typeface="Times New Roman"/>
              </a:rPr>
              <a:t>Conflicto </a:t>
            </a:r>
            <a:r>
              <a:rPr lang="es-ES" sz="1600" b="1" dirty="0" smtClean="0">
                <a:effectLst/>
                <a:ea typeface="Calibri"/>
                <a:cs typeface="Times New Roman"/>
              </a:rPr>
              <a:t>cognitivo</a:t>
            </a:r>
            <a:r>
              <a:rPr lang="es-ES" sz="1400" b="1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7 Rectángulo"/>
          <p:cNvSpPr/>
          <p:nvPr/>
        </p:nvSpPr>
        <p:spPr>
          <a:xfrm>
            <a:off x="3066904" y="5292835"/>
            <a:ext cx="2309494" cy="47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effectLst/>
                <a:latin typeface="Times New Roman"/>
                <a:ea typeface="Calibri"/>
              </a:rPr>
              <a:t>FUNCIONALIDAD</a:t>
            </a:r>
            <a:endParaRPr lang="es-ES" b="1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1" name="8 Rectángulo"/>
          <p:cNvSpPr/>
          <p:nvPr/>
        </p:nvSpPr>
        <p:spPr>
          <a:xfrm>
            <a:off x="2731435" y="5953663"/>
            <a:ext cx="2936681" cy="715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effectLst/>
                <a:ea typeface="Calibri"/>
                <a:cs typeface="Times New Roman"/>
              </a:rPr>
              <a:t>APRENDER A APRENDER </a:t>
            </a:r>
            <a:endParaRPr lang="es-ES" b="1" dirty="0">
              <a:effectLst/>
              <a:ea typeface="Calibri"/>
              <a:cs typeface="Times New Roman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3138326" y="4536031"/>
            <a:ext cx="2309495" cy="30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ea typeface="Calibri"/>
                <a:cs typeface="Times New Roman"/>
              </a:rPr>
              <a:t>Esquemas </a:t>
            </a:r>
            <a:r>
              <a:rPr lang="es-ES" sz="1600" b="1" dirty="0" smtClean="0">
                <a:effectLst/>
                <a:ea typeface="Calibri"/>
                <a:cs typeface="Times New Roman"/>
              </a:rPr>
              <a:t>cognitivos</a:t>
            </a: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4" name="13 Conector recto"/>
          <p:cNvCxnSpPr>
            <a:stCxn id="4" idx="4"/>
            <a:endCxn id="5" idx="0"/>
          </p:cNvCxnSpPr>
          <p:nvPr/>
        </p:nvCxnSpPr>
        <p:spPr>
          <a:xfrm>
            <a:off x="4283499" y="948918"/>
            <a:ext cx="0" cy="48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5" idx="2"/>
            <a:endCxn id="7" idx="0"/>
          </p:cNvCxnSpPr>
          <p:nvPr/>
        </p:nvCxnSpPr>
        <p:spPr>
          <a:xfrm>
            <a:off x="4283499" y="1501849"/>
            <a:ext cx="9575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7" idx="2"/>
            <a:endCxn id="8" idx="0"/>
          </p:cNvCxnSpPr>
          <p:nvPr/>
        </p:nvCxnSpPr>
        <p:spPr>
          <a:xfrm flipH="1">
            <a:off x="4293073" y="2348258"/>
            <a:ext cx="1" cy="320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8" idx="2"/>
            <a:endCxn id="9" idx="0"/>
          </p:cNvCxnSpPr>
          <p:nvPr/>
        </p:nvCxnSpPr>
        <p:spPr>
          <a:xfrm>
            <a:off x="4293073" y="3105125"/>
            <a:ext cx="1" cy="394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9" idx="2"/>
            <a:endCxn id="12" idx="0"/>
          </p:cNvCxnSpPr>
          <p:nvPr/>
        </p:nvCxnSpPr>
        <p:spPr>
          <a:xfrm>
            <a:off x="4293074" y="3958282"/>
            <a:ext cx="0" cy="577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2555774" y="1178683"/>
            <a:ext cx="398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S" dirty="0"/>
              <a:t>Desde lo que ya sabe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156176" y="1838563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Y </a:t>
            </a:r>
            <a:r>
              <a:rPr lang="es-ES" dirty="0"/>
              <a:t>gracias a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3540478" y="3105125"/>
            <a:ext cx="2019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 </a:t>
            </a:r>
            <a:r>
              <a:rPr lang="es-ES" dirty="0"/>
              <a:t>través del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3405638" y="406249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Amplia </a:t>
            </a:r>
            <a:r>
              <a:rPr lang="es-ES" dirty="0"/>
              <a:t>sus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3066904" y="4964312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Los </a:t>
            </a:r>
            <a:r>
              <a:rPr lang="es-ES" dirty="0"/>
              <a:t>transfiere </a:t>
            </a:r>
          </a:p>
        </p:txBody>
      </p:sp>
      <p:pic>
        <p:nvPicPr>
          <p:cNvPr id="8194" name="Picture 2" descr="D:\IMAGENES Y DIB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1" y="2265852"/>
            <a:ext cx="2507607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MAGENES Y DIB\Dibujos dia del alumno para colorear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5" y="2432743"/>
            <a:ext cx="2556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D:\IMAGENES Y DIB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842566"/>
            <a:ext cx="1726175" cy="11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843808" y="1901814"/>
            <a:ext cx="3816424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                     =   </a:t>
            </a:r>
            <a:r>
              <a:rPr lang="es-ES" sz="4000" b="1" dirty="0" smtClean="0">
                <a:solidFill>
                  <a:schemeClr val="tx1"/>
                </a:solidFill>
              </a:rPr>
              <a:t>C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2414345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H</a:t>
            </a:r>
            <a:r>
              <a:rPr lang="es-ES" sz="3600" b="1" dirty="0" smtClean="0"/>
              <a:t> </a:t>
            </a:r>
            <a:endParaRPr lang="es-ES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3076065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N</a:t>
            </a:r>
            <a:endParaRPr lang="es-ES" sz="4800" b="1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499992" y="3090275"/>
            <a:ext cx="504056" cy="0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8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1988840"/>
            <a:ext cx="65662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800" b="1" dirty="0" smtClean="0"/>
              <a:t>Gracias..</a:t>
            </a:r>
            <a:endParaRPr lang="es-ES" sz="13800" b="1" dirty="0"/>
          </a:p>
        </p:txBody>
      </p:sp>
    </p:spTree>
    <p:extLst>
      <p:ext uri="{BB962C8B-B14F-4D97-AF65-F5344CB8AC3E}">
        <p14:creationId xmlns:p14="http://schemas.microsoft.com/office/powerpoint/2010/main" val="5207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rc_mi" descr="pedagogia-trad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3" y="693796"/>
            <a:ext cx="8730763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0" y="0"/>
            <a:ext cx="5148064" cy="2664296"/>
          </a:xfrm>
          <a:prstGeom prst="cloudCallout">
            <a:avLst>
              <a:gd name="adj1" fmla="val 54118"/>
              <a:gd name="adj2" fmla="val 6874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schemeClr val="tx1"/>
                </a:solidFill>
              </a:rPr>
              <a:t>Ciencia </a:t>
            </a:r>
            <a:r>
              <a:rPr lang="es-ES" sz="2000" b="1" i="1" dirty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la educación que estudia e </a:t>
            </a:r>
            <a:r>
              <a:rPr lang="es-ES" sz="2000" b="1" i="1" dirty="0" smtClean="0">
                <a:solidFill>
                  <a:schemeClr val="tx1"/>
                </a:solidFill>
              </a:rPr>
              <a:t>interviene </a:t>
            </a:r>
            <a:r>
              <a:rPr lang="es-ES" sz="2000" b="1" i="1" dirty="0">
                <a:solidFill>
                  <a:schemeClr val="tx1"/>
                </a:solidFill>
              </a:rPr>
              <a:t>en el proceso de enseñanza-aprendizaje con el </a:t>
            </a:r>
            <a:r>
              <a:rPr lang="es-ES" sz="2000" b="1" i="1" dirty="0" smtClean="0">
                <a:solidFill>
                  <a:schemeClr val="tx1"/>
                </a:solidFill>
              </a:rPr>
              <a:t>fin de </a:t>
            </a:r>
            <a:r>
              <a:rPr lang="es-ES" sz="2000" b="1" i="1" dirty="0">
                <a:solidFill>
                  <a:schemeClr val="tx1"/>
                </a:solidFill>
              </a:rPr>
              <a:t>conseguir la formación intelectual del educando.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02353" y="693796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DIDÁCTICA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515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NES Y DIB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2812"/>
            <a:ext cx="861430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958274" y="548680"/>
            <a:ext cx="7488832" cy="1296144"/>
          </a:xfrm>
          <a:prstGeom prst="wedgeRoundRectCallout">
            <a:avLst>
              <a:gd name="adj1" fmla="val -41368"/>
              <a:gd name="adj2" fmla="val 1013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 una disciplina de la pedagogía que estudia la organización, aplicación de los elementos que intervienen en el Proceso  de Enseñanza – Aprendizaje, con el fin de alcanzar la formación integral del educando.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946620" y="706668"/>
            <a:ext cx="7488832" cy="1296144"/>
          </a:xfrm>
          <a:prstGeom prst="wedgeRoundRectCallout">
            <a:avLst>
              <a:gd name="adj1" fmla="val -41368"/>
              <a:gd name="adj2" fmla="val 1013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E</a:t>
            </a:r>
            <a:r>
              <a:rPr lang="es-ES" sz="2000" b="1" dirty="0" smtClean="0">
                <a:solidFill>
                  <a:schemeClr val="tx1"/>
                </a:solidFill>
              </a:rPr>
              <a:t>n </a:t>
            </a:r>
            <a:r>
              <a:rPr lang="es-ES" sz="2000" b="1" dirty="0">
                <a:solidFill>
                  <a:schemeClr val="tx1"/>
                </a:solidFill>
              </a:rPr>
              <a:t>aquellos casos menos </a:t>
            </a:r>
            <a:r>
              <a:rPr lang="es-ES" sz="2000" b="1" dirty="0" smtClean="0">
                <a:solidFill>
                  <a:schemeClr val="tx1"/>
                </a:solidFill>
              </a:rPr>
              <a:t>organizados, el </a:t>
            </a:r>
            <a:r>
              <a:rPr lang="es-ES" sz="2000" b="1" dirty="0">
                <a:solidFill>
                  <a:schemeClr val="tx1"/>
                </a:solidFill>
              </a:rPr>
              <a:t>aspecto didáctico puede estar presente como concepción artística de la </a:t>
            </a:r>
            <a:r>
              <a:rPr lang="es-ES" sz="2000" b="1" dirty="0" smtClean="0">
                <a:solidFill>
                  <a:schemeClr val="tx1"/>
                </a:solidFill>
              </a:rPr>
              <a:t>comunicación educativa</a:t>
            </a:r>
            <a:r>
              <a:rPr lang="es-ES" sz="2000" b="1" dirty="0">
                <a:solidFill>
                  <a:schemeClr val="tx1"/>
                </a:solidFill>
              </a:rPr>
              <a:t>, pero no tanto como componente científico.</a:t>
            </a:r>
          </a:p>
        </p:txBody>
      </p:sp>
    </p:spTree>
    <p:extLst>
      <p:ext uri="{BB962C8B-B14F-4D97-AF65-F5344CB8AC3E}">
        <p14:creationId xmlns:p14="http://schemas.microsoft.com/office/powerpoint/2010/main" val="1041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595360" cy="792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sz="16000" b="1" dirty="0" smtClean="0"/>
              <a:t>PRINCIPIOS DE LA DIDÁCTICA</a:t>
            </a:r>
            <a:endParaRPr lang="es-ES" sz="4400" b="1" dirty="0"/>
          </a:p>
          <a:p>
            <a:pPr marL="0" indent="0" algn="ctr">
              <a:buNone/>
            </a:pPr>
            <a:endParaRPr lang="es-ES" sz="4400" b="1" dirty="0" smtClean="0"/>
          </a:p>
          <a:p>
            <a:pPr marL="0" indent="0" algn="ctr">
              <a:buNone/>
            </a:pPr>
            <a:r>
              <a:rPr lang="es-ES" sz="4400" b="1" dirty="0" smtClean="0"/>
              <a:t> </a:t>
            </a:r>
            <a:endParaRPr lang="es-ES" sz="44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74320" y="2276872"/>
            <a:ext cx="859536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/>
              <a:t>La enseñanza constituye un proceso intencional y sistemático que se rige por una serie de principios que a modo de orientaciones generales enmarcan el modelo didáctico empleado.</a:t>
            </a:r>
          </a:p>
          <a:p>
            <a:pPr marL="0" indent="0">
              <a:buNone/>
            </a:pPr>
            <a:r>
              <a:rPr lang="es-ES" sz="2400" b="1" dirty="0"/>
              <a:t>Por tanto, entendemos por principios didácticos, aquellos ejes principales que han de caracterizar la intervención educativa.</a:t>
            </a:r>
          </a:p>
          <a:p>
            <a:pPr marL="0" indent="0" algn="ctr">
              <a:buFont typeface="Arial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8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rc_mi" descr="escuela-tradicional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5"/>
            <a:ext cx="5004000" cy="3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555776" y="404664"/>
            <a:ext cx="381642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RELACIÓN ENTRE LOS COMPONENTES PERSONALES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51520" y="2852935"/>
            <a:ext cx="1728192" cy="13460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Docente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7127729" y="2852936"/>
            <a:ext cx="1692744" cy="134600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Estudiante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10492604_10152446660862512_53522671183050799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6"/>
            <a:ext cx="529208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327576" y="379837"/>
            <a:ext cx="381642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RELACIÓN ENTRE LOS COMPONENTES NO PERSONALES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5796136" y="1844824"/>
            <a:ext cx="2664296" cy="456983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Objetivos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Contenidos (T-P)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Métodos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Evaluación</a:t>
            </a:r>
            <a:endParaRPr lang="es-ES" sz="2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Técnicas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Actividades </a:t>
            </a:r>
          </a:p>
          <a:p>
            <a:pPr algn="ctr"/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11216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actividad es una ley de la niñez, acostumbrar al niño a hacer, educar la mano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3074" name="Picture 2" descr="D:\IMAGENES Y DIB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5" y="3429000"/>
            <a:ext cx="624432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539552" y="1471592"/>
            <a:ext cx="7992888" cy="1872975"/>
          </a:xfrm>
          <a:prstGeom prst="wedgeEllipseCallout">
            <a:avLst>
              <a:gd name="adj1" fmla="val 19381"/>
              <a:gd name="adj2" fmla="val 756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¨</a:t>
            </a:r>
            <a:r>
              <a:rPr lang="es-ES" b="1" dirty="0" smtClean="0">
                <a:solidFill>
                  <a:schemeClr val="tx1"/>
                </a:solidFill>
              </a:rPr>
              <a:t>A los niños les gusta siempre hacer alguna cosa, pues la sangre joven no puede quedar quieta mucho tiempo; nuca debe prohibírseles sino,  al contrario, proporcionarles ocasiones para que  tengan siempre algo que hacer. (Comenio)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NES Y DIB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71741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72014"/>
            <a:ext cx="8591550" cy="1066801"/>
          </a:xfrm>
        </p:spPr>
        <p:txBody>
          <a:bodyPr>
            <a:normAutofit/>
          </a:bodyPr>
          <a:lstStyle/>
          <a:p>
            <a:r>
              <a:rPr lang="es-ES" b="1" dirty="0"/>
              <a:t>Principiar por los </a:t>
            </a:r>
            <a:r>
              <a:rPr lang="es-ES" b="1" dirty="0" smtClean="0"/>
              <a:t>sentidos</a:t>
            </a:r>
            <a:endParaRPr lang="es-ES" b="1" dirty="0"/>
          </a:p>
        </p:txBody>
      </p:sp>
      <p:sp>
        <p:nvSpPr>
          <p:cNvPr id="9" name="8 Llamada de nube"/>
          <p:cNvSpPr/>
          <p:nvPr/>
        </p:nvSpPr>
        <p:spPr>
          <a:xfrm>
            <a:off x="6372200" y="1415905"/>
            <a:ext cx="2771800" cy="2409719"/>
          </a:xfrm>
          <a:prstGeom prst="cloudCallout">
            <a:avLst>
              <a:gd name="adj1" fmla="val -69349"/>
              <a:gd name="adj2" fmla="val 32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¨Nada hay en el intelecto que no haya estado antes en los sentidos¨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23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2420</TotalTime>
  <Words>1040</Words>
  <Application>Microsoft Office PowerPoint</Application>
  <PresentationFormat>Presentación en pantalla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Britannic Bold</vt:lpstr>
      <vt:lpstr>Calibri</vt:lpstr>
      <vt:lpstr>Candara</vt:lpstr>
      <vt:lpstr>Tahoma</vt:lpstr>
      <vt:lpstr>Times New Roman</vt:lpstr>
      <vt:lpstr>Tunga</vt:lpstr>
      <vt:lpstr>Soho</vt:lpstr>
      <vt:lpstr>PRINCIPIOS DE LA DIDÁCTICA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actividad es una ley de la niñez, acostumbrar al niño a hacer, educar la mano.</vt:lpstr>
      <vt:lpstr>Principiar por los sentidos</vt:lpstr>
      <vt:lpstr>Dividir cada asunto en sus elementos</vt:lpstr>
      <vt:lpstr>Proceder paso a paso  y acabadamente; la medida de la instrucción no es  lo que el maestro puede enseñar, sino lo que el niño puede aprender</vt:lpstr>
      <vt:lpstr>Desarrollar la idea, dar la palabra que representa y cultivar el lenguaje</vt:lpstr>
      <vt:lpstr>Pasar de lo conocido a desconocido, de lo simple a lo compuesto, de lo concreto a lo abstracto de lo particular a lo general</vt:lpstr>
      <vt:lpstr>PRINCIPIOS DIDÁCTICOS UNIVERSALES</vt:lpstr>
      <vt:lpstr>Presentación de PowerPoint</vt:lpstr>
      <vt:lpstr>Principios didácticos en el proceso de enseñanza aprendizaje en el actual modelo educativo</vt:lpstr>
      <vt:lpstr>El aprendizaje y de la enseñanza se organiza en torno a tres ideas fundamentales:</vt:lpstr>
      <vt:lpstr>Principios de intervención didáctica que actualmente y desde la visión constructivista rigen en la intervención educativa:</vt:lpstr>
      <vt:lpstr> Ausubel distingue: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DE LA DIDÁCTICA</dc:title>
  <dc:creator>we</dc:creator>
  <cp:lastModifiedBy>INTEL DUAL</cp:lastModifiedBy>
  <cp:revision>62</cp:revision>
  <dcterms:created xsi:type="dcterms:W3CDTF">2014-07-02T03:57:36Z</dcterms:created>
  <dcterms:modified xsi:type="dcterms:W3CDTF">2017-08-16T16:18:57Z</dcterms:modified>
</cp:coreProperties>
</file>