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7" r:id="rId22"/>
    <p:sldId id="275" r:id="rId23"/>
    <p:sldId id="279" r:id="rId24"/>
    <p:sldId id="276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119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BA9C3-CE0E-4625-A40A-D0333F519E6C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A7C1A-857B-42E8-95C3-F82188B3BE3B}" type="slidenum">
              <a:rPr lang="es-BO" smtClean="0"/>
              <a:t>‹#›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1379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A7C1A-857B-42E8-95C3-F82188B3BE3B}" type="slidenum">
              <a:rPr lang="es-BO" smtClean="0"/>
              <a:t>16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838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B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BO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B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B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BO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B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AAC31A-F7F0-455B-80DC-546285CCF244}" type="datetimeFigureOut">
              <a:rPr lang="es-BO" smtClean="0"/>
              <a:t>03/07/2015</a:t>
            </a:fld>
            <a:endParaRPr lang="es-B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BO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2EBE41-6C3B-41A4-AAD3-6723A24845D2}" type="slidenum">
              <a:rPr lang="es-BO" smtClean="0"/>
              <a:t>‹#›</a:t>
            </a:fld>
            <a:endParaRPr lang="es-B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25072" cy="2232248"/>
          </a:xfrm>
        </p:spPr>
        <p:txBody>
          <a:bodyPr>
            <a:noAutofit/>
          </a:bodyPr>
          <a:lstStyle/>
          <a:p>
            <a:pPr algn="ctr"/>
            <a:r>
              <a:rPr lang="es-BO" sz="4800" dirty="0" smtClean="0"/>
              <a:t>PEDAGOGÍA TEATRAL </a:t>
            </a:r>
            <a:r>
              <a:rPr lang="es-BO" sz="3600" dirty="0" smtClean="0"/>
              <a:t>TÉCNICAS TEATRALES APLICADAS a la enseñanza</a:t>
            </a:r>
            <a:endParaRPr lang="es-BO" sz="36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139952" y="3501008"/>
            <a:ext cx="4176464" cy="2137792"/>
          </a:xfrm>
        </p:spPr>
        <p:txBody>
          <a:bodyPr/>
          <a:lstStyle/>
          <a:p>
            <a:pPr algn="r"/>
            <a:r>
              <a:rPr lang="es-BO" dirty="0" smtClean="0"/>
              <a:t>Autor: Laura Esthefany Amador Ledezma</a:t>
            </a:r>
            <a:endParaRPr lang="es-B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68960"/>
            <a:ext cx="2808312" cy="239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10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ETAPA III (9 A 15 AÑOS):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96944" cy="500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dirty="0"/>
              <a:t>Primera Sub etapa (9 a 12 años):</a:t>
            </a:r>
          </a:p>
          <a:p>
            <a:r>
              <a:rPr lang="es-BO" dirty="0" smtClean="0"/>
              <a:t>Juego </a:t>
            </a:r>
            <a:r>
              <a:rPr lang="es-BO" dirty="0"/>
              <a:t>dramático.</a:t>
            </a:r>
          </a:p>
          <a:p>
            <a:r>
              <a:rPr lang="es-BO" dirty="0" smtClean="0"/>
              <a:t>Conciencia </a:t>
            </a:r>
            <a:r>
              <a:rPr lang="es-BO" dirty="0"/>
              <a:t>de los mecanismos fundamentales del </a:t>
            </a:r>
            <a:r>
              <a:rPr lang="es-BO" dirty="0" smtClean="0"/>
              <a:t>teatro</a:t>
            </a:r>
          </a:p>
          <a:p>
            <a:r>
              <a:rPr lang="es-BO" dirty="0" smtClean="0"/>
              <a:t>Líder </a:t>
            </a:r>
            <a:r>
              <a:rPr lang="es-BO" dirty="0"/>
              <a:t>con personalidad </a:t>
            </a:r>
            <a:endParaRPr lang="es-BO" dirty="0" smtClean="0"/>
          </a:p>
          <a:p>
            <a:pPr marL="0" indent="0">
              <a:buNone/>
            </a:pPr>
            <a:r>
              <a:rPr lang="es-BO" dirty="0" smtClean="0"/>
              <a:t>   por </a:t>
            </a:r>
            <a:r>
              <a:rPr lang="es-BO" dirty="0"/>
              <a:t>exceso.</a:t>
            </a:r>
          </a:p>
          <a:p>
            <a:r>
              <a:rPr lang="es-BO" dirty="0"/>
              <a:t>S</a:t>
            </a:r>
            <a:r>
              <a:rPr lang="es-BO" dirty="0" smtClean="0"/>
              <a:t>ensibilidad </a:t>
            </a:r>
            <a:r>
              <a:rPr lang="es-BO" dirty="0"/>
              <a:t>y </a:t>
            </a:r>
          </a:p>
          <a:p>
            <a:pPr marL="0" indent="0">
              <a:buNone/>
            </a:pPr>
            <a:r>
              <a:rPr lang="es-BO" dirty="0" smtClean="0"/>
              <a:t>    respeto </a:t>
            </a:r>
            <a:r>
              <a:rPr lang="es-BO" dirty="0"/>
              <a:t>grupal.</a:t>
            </a:r>
          </a:p>
          <a:p>
            <a:r>
              <a:rPr lang="es-BO" dirty="0" smtClean="0"/>
              <a:t>Naciente capacidad</a:t>
            </a:r>
          </a:p>
          <a:p>
            <a:pPr marL="0" indent="0">
              <a:buNone/>
            </a:pPr>
            <a:r>
              <a:rPr lang="es-BO" dirty="0" smtClean="0"/>
              <a:t>   crítica</a:t>
            </a:r>
            <a:r>
              <a:rPr lang="es-BO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4106578"/>
            <a:ext cx="4952873" cy="25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BO" dirty="0"/>
              <a:t>Segunda Sub etapa (12 a 15 años):</a:t>
            </a:r>
          </a:p>
          <a:p>
            <a:r>
              <a:rPr lang="es-BO" dirty="0" smtClean="0"/>
              <a:t>Improvisación</a:t>
            </a:r>
            <a:r>
              <a:rPr lang="es-BO" dirty="0"/>
              <a:t>: Técnica de actuación donde el actor o actriz representa algo imprevisto, no preparado de antemano e “inventado” al calor de una acción </a:t>
            </a:r>
          </a:p>
          <a:p>
            <a:r>
              <a:rPr lang="es-BO" dirty="0" smtClean="0"/>
              <a:t>Preadolescente </a:t>
            </a:r>
            <a:r>
              <a:rPr lang="es-BO" dirty="0"/>
              <a:t>afectado por los cambios psicológicos y corporales propios de la edad.</a:t>
            </a:r>
          </a:p>
          <a:p>
            <a:r>
              <a:rPr lang="es-BO" dirty="0" smtClean="0"/>
              <a:t>Reforzar </a:t>
            </a:r>
            <a:r>
              <a:rPr lang="es-BO" dirty="0"/>
              <a:t>concepto de teatralidad, usando escenario, vestuario y maquillaje para denotar, la diferencia entre ficción y realidad.</a:t>
            </a:r>
          </a:p>
          <a:p>
            <a:r>
              <a:rPr lang="es-BO" dirty="0" smtClean="0"/>
              <a:t>Atracción </a:t>
            </a:r>
            <a:r>
              <a:rPr lang="es-BO" dirty="0"/>
              <a:t>por lo coreográfico, la escritura y por el realismo.</a:t>
            </a:r>
          </a:p>
        </p:txBody>
      </p:sp>
    </p:spTree>
    <p:extLst>
      <p:ext uri="{BB962C8B-B14F-4D97-AF65-F5344CB8AC3E}">
        <p14:creationId xmlns:p14="http://schemas.microsoft.com/office/powerpoint/2010/main" val="158917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ETAPA IV (15 A 25 AÑOS):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7152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dirty="0"/>
              <a:t>Primera Sub etapa (15 a 18 años):</a:t>
            </a:r>
          </a:p>
          <a:p>
            <a:r>
              <a:rPr lang="es-BO" dirty="0" smtClean="0"/>
              <a:t>Dramatización</a:t>
            </a:r>
            <a:r>
              <a:rPr lang="es-BO" dirty="0"/>
              <a:t>: Interpretación escénica de un texto, utilizando escenario y actores para instalar la situación. </a:t>
            </a:r>
            <a:endParaRPr lang="es-BO" dirty="0" smtClean="0"/>
          </a:p>
          <a:p>
            <a:r>
              <a:rPr lang="es-BO" dirty="0" smtClean="0"/>
              <a:t>Conceptos </a:t>
            </a:r>
            <a:r>
              <a:rPr lang="es-BO" dirty="0"/>
              <a:t>abstractos </a:t>
            </a:r>
            <a:endParaRPr lang="es-BO" dirty="0" smtClean="0"/>
          </a:p>
          <a:p>
            <a:r>
              <a:rPr lang="es-BO" dirty="0" smtClean="0"/>
              <a:t>Interpretados </a:t>
            </a:r>
            <a:r>
              <a:rPr lang="es-BO" dirty="0"/>
              <a:t>con las formas no realistas .</a:t>
            </a:r>
          </a:p>
          <a:p>
            <a:r>
              <a:rPr lang="es-BO" dirty="0" smtClean="0"/>
              <a:t>Motivarlos </a:t>
            </a:r>
            <a:r>
              <a:rPr lang="es-BO" dirty="0"/>
              <a:t>a que se refieran a sus intereses vocacionales.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2" y="2636912"/>
            <a:ext cx="2575347" cy="225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0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BO" dirty="0"/>
              <a:t>Segunda Sub etapa (18 a 25 años):</a:t>
            </a:r>
          </a:p>
          <a:p>
            <a:r>
              <a:rPr lang="es-BO" dirty="0" smtClean="0"/>
              <a:t>Teatro</a:t>
            </a:r>
            <a:endParaRPr lang="es-BO" dirty="0"/>
          </a:p>
          <a:p>
            <a:r>
              <a:rPr lang="es-BO" dirty="0" smtClean="0"/>
              <a:t>Incrementar </a:t>
            </a:r>
            <a:r>
              <a:rPr lang="es-BO" dirty="0"/>
              <a:t>el acervo cultural, potenciar el desarrollo personal, ampliar la capacidad estética.</a:t>
            </a:r>
          </a:p>
          <a:p>
            <a:r>
              <a:rPr lang="es-BO" dirty="0" smtClean="0"/>
              <a:t>Participar </a:t>
            </a:r>
            <a:r>
              <a:rPr lang="es-BO" dirty="0"/>
              <a:t>en un proyecto teatral es un “marco legal” .</a:t>
            </a:r>
          </a:p>
          <a:p>
            <a:r>
              <a:rPr lang="es-BO" dirty="0" smtClean="0"/>
              <a:t>Rigor </a:t>
            </a:r>
            <a:r>
              <a:rPr lang="es-BO" dirty="0"/>
              <a:t>técnico profesional.</a:t>
            </a:r>
          </a:p>
        </p:txBody>
      </p:sp>
    </p:spTree>
    <p:extLst>
      <p:ext uri="{BB962C8B-B14F-4D97-AF65-F5344CB8AC3E}">
        <p14:creationId xmlns:p14="http://schemas.microsoft.com/office/powerpoint/2010/main" val="69196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BO" dirty="0" smtClean="0"/>
              <a:t>JUEGO DRAMÁTICO ≠ TEATRO</a:t>
            </a:r>
            <a:endParaRPr lang="es-B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84047409"/>
              </p:ext>
            </p:extLst>
          </p:nvPr>
        </p:nvGraphicFramePr>
        <p:xfrm>
          <a:off x="539552" y="1268760"/>
          <a:ext cx="81534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49"/>
                <a:gridCol w="3816424"/>
                <a:gridCol w="3762127"/>
              </a:tblGrid>
              <a:tr h="370840"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JUEGO DRAMÁTICO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TEATRO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dirty="0" smtClean="0"/>
                        <a:t>A)</a:t>
                      </a:r>
                    </a:p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Se pretende desarrollar la expresión artística.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Se pretende una representación teatral.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dirty="0" smtClean="0"/>
                        <a:t>B)</a:t>
                      </a:r>
                    </a:p>
                    <a:p>
                      <a:endParaRPr lang="es-B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Se realiza en el aula o en cualquier espacio físico.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Se realiza en un escenario.</a:t>
                      </a:r>
                    </a:p>
                    <a:p>
                      <a:endParaRPr lang="es-B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dirty="0" smtClean="0"/>
                        <a:t>C)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Se desarrolla a partir de un proyecto oral que puede ser variado.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Se desarrolla a partir de una obra dramática escrita.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D)</a:t>
                      </a:r>
                    </a:p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Los roles son auto-designados por los participantes.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Los roles son impuestos por el director.</a:t>
                      </a:r>
                    </a:p>
                    <a:p>
                      <a:endParaRPr lang="es-B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BO" dirty="0" smtClean="0"/>
                        <a:t>E)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Las acciones y diálogos son improvisados por los participantes.</a:t>
                      </a:r>
                    </a:p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La planta de movimiento y los parlamentos son aprendidos por los actores.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F)</a:t>
                      </a:r>
                    </a:p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Las acciones y diálogos son improvisados por los participantes.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Los actores y el público diferenciados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BO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58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0802900"/>
              </p:ext>
            </p:extLst>
          </p:nvPr>
        </p:nvGraphicFramePr>
        <p:xfrm>
          <a:off x="612775" y="1268759"/>
          <a:ext cx="8135689" cy="5274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749"/>
                <a:gridCol w="4311095"/>
                <a:gridCol w="3322845"/>
              </a:tblGrid>
              <a:tr h="395707">
                <a:tc>
                  <a:txBody>
                    <a:bodyPr/>
                    <a:lstStyle/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JUEGO DRAMÁTICO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TEATRO</a:t>
                      </a:r>
                    </a:p>
                  </a:txBody>
                  <a:tcPr/>
                </a:tc>
              </a:tr>
              <a:tr h="975715">
                <a:tc>
                  <a:txBody>
                    <a:bodyPr/>
                    <a:lstStyle/>
                    <a:p>
                      <a:r>
                        <a:rPr lang="es-BO" dirty="0" smtClean="0"/>
                        <a:t>G)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Los actores y el público son intercambiables.</a:t>
                      </a:r>
                    </a:p>
                    <a:p>
                      <a:endParaRPr lang="es-B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El director plantea el desarrollo de la obra.</a:t>
                      </a:r>
                    </a:p>
                    <a:p>
                      <a:endParaRPr lang="es-BO" dirty="0"/>
                    </a:p>
                  </a:txBody>
                  <a:tcPr/>
                </a:tc>
              </a:tr>
              <a:tr h="975715">
                <a:tc>
                  <a:txBody>
                    <a:bodyPr/>
                    <a:lstStyle/>
                    <a:p>
                      <a:r>
                        <a:rPr lang="es-BO" dirty="0" smtClean="0"/>
                        <a:t>H)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El facilitador estimula el avance de la acción.</a:t>
                      </a:r>
                    </a:p>
                    <a:p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La obra dramática tiene escenas previstas que deben concretarse.</a:t>
                      </a:r>
                    </a:p>
                  </a:txBody>
                  <a:tcPr/>
                </a:tc>
              </a:tr>
              <a:tr h="1268429">
                <a:tc>
                  <a:txBody>
                    <a:bodyPr/>
                    <a:lstStyle/>
                    <a:p>
                      <a:r>
                        <a:rPr lang="es-BO" dirty="0" smtClean="0"/>
                        <a:t>I)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El juego dramático puede no concretarse si el tema no alcanza el desarrollo necesario.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Significa destacar la presentación final de la obra dramática escrita.</a:t>
                      </a:r>
                    </a:p>
                    <a:p>
                      <a:endParaRPr lang="es-BO" dirty="0"/>
                    </a:p>
                  </a:txBody>
                  <a:tcPr/>
                </a:tc>
              </a:tr>
              <a:tr h="975715">
                <a:tc>
                  <a:txBody>
                    <a:bodyPr/>
                    <a:lstStyle/>
                    <a:p>
                      <a:r>
                        <a:rPr lang="es-BO" dirty="0" smtClean="0"/>
                        <a:t>J)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Se valoriza el proceso como aprendizaje.</a:t>
                      </a:r>
                    </a:p>
                    <a:p>
                      <a:endParaRPr lang="es-B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Se evalúa el espectáculo resultado final.</a:t>
                      </a:r>
                    </a:p>
                    <a:p>
                      <a:endParaRPr lang="es-BO" dirty="0"/>
                    </a:p>
                  </a:txBody>
                  <a:tcPr/>
                </a:tc>
              </a:tr>
              <a:tr h="683000">
                <a:tc>
                  <a:txBody>
                    <a:bodyPr/>
                    <a:lstStyle/>
                    <a:p>
                      <a:r>
                        <a:rPr lang="es-BO" dirty="0" smtClean="0"/>
                        <a:t>K)</a:t>
                      </a:r>
                      <a:endParaRPr lang="es-B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BO" dirty="0" smtClean="0"/>
                        <a:t>No existe el concepto de fracaso.</a:t>
                      </a:r>
                    </a:p>
                    <a:p>
                      <a:endParaRPr lang="es-BO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BO" dirty="0" smtClean="0"/>
                        <a:t>Existe el concepto de fracaso.</a:t>
                      </a:r>
                    </a:p>
                    <a:p>
                      <a:endParaRPr lang="es-B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7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TIPOS DE PERSONALIDADES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BO" dirty="0"/>
              <a:t>PERSONALIDAD POR EXCESO:</a:t>
            </a:r>
          </a:p>
          <a:p>
            <a:r>
              <a:rPr lang="es-BO" dirty="0" smtClean="0"/>
              <a:t>La </a:t>
            </a:r>
            <a:r>
              <a:rPr lang="es-BO" dirty="0"/>
              <a:t>minoría</a:t>
            </a:r>
          </a:p>
          <a:p>
            <a:r>
              <a:rPr lang="es-BO" dirty="0" smtClean="0"/>
              <a:t>Carácter </a:t>
            </a:r>
            <a:r>
              <a:rPr lang="es-BO" dirty="0"/>
              <a:t>fuerte</a:t>
            </a:r>
          </a:p>
          <a:p>
            <a:r>
              <a:rPr lang="es-BO" dirty="0" smtClean="0"/>
              <a:t>Heridos </a:t>
            </a:r>
            <a:r>
              <a:rPr lang="es-BO" dirty="0"/>
              <a:t>en sus afectos y en su capacidad de insertarse en el </a:t>
            </a:r>
            <a:r>
              <a:rPr lang="es-BO" dirty="0" smtClean="0"/>
              <a:t>mundo</a:t>
            </a:r>
          </a:p>
          <a:p>
            <a:r>
              <a:rPr lang="es-BO" dirty="0" smtClean="0"/>
              <a:t>Coraza </a:t>
            </a:r>
            <a:r>
              <a:rPr lang="es-BO" dirty="0"/>
              <a:t>de auto-suficiencia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61048"/>
            <a:ext cx="280831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BO" dirty="0"/>
              <a:t>PERSONALIDAD POR OMISIÓN:</a:t>
            </a:r>
          </a:p>
          <a:p>
            <a:r>
              <a:rPr lang="es-BO" dirty="0" smtClean="0"/>
              <a:t>La </a:t>
            </a:r>
            <a:r>
              <a:rPr lang="es-BO" dirty="0"/>
              <a:t>mayoría</a:t>
            </a:r>
          </a:p>
          <a:p>
            <a:r>
              <a:rPr lang="es-BO" dirty="0" smtClean="0"/>
              <a:t>Resuelven </a:t>
            </a:r>
            <a:r>
              <a:rPr lang="es-BO" dirty="0"/>
              <a:t>su problema afectivo imitando la realidad que observan.</a:t>
            </a:r>
          </a:p>
          <a:p>
            <a:r>
              <a:rPr lang="es-BO" dirty="0" smtClean="0"/>
              <a:t>Se </a:t>
            </a:r>
            <a:r>
              <a:rPr lang="es-BO" dirty="0"/>
              <a:t>niegan a indagar en lo propio</a:t>
            </a:r>
          </a:p>
          <a:p>
            <a:r>
              <a:rPr lang="es-BO" dirty="0" smtClean="0"/>
              <a:t>Pueden </a:t>
            </a:r>
            <a:r>
              <a:rPr lang="es-BO" dirty="0"/>
              <a:t>no estar de acuerdo </a:t>
            </a:r>
            <a:endParaRPr lang="es-BO" dirty="0" smtClean="0"/>
          </a:p>
          <a:p>
            <a:pPr marL="0" indent="0">
              <a:buNone/>
            </a:pPr>
            <a:r>
              <a:rPr lang="es-BO" dirty="0"/>
              <a:t> </a:t>
            </a:r>
            <a:r>
              <a:rPr lang="es-BO" dirty="0" smtClean="0"/>
              <a:t>  con </a:t>
            </a:r>
            <a:r>
              <a:rPr lang="es-BO" dirty="0"/>
              <a:t>los esquemas pero no se </a:t>
            </a:r>
            <a:endParaRPr lang="es-BO" dirty="0" smtClean="0"/>
          </a:p>
          <a:p>
            <a:pPr marL="0" indent="0">
              <a:buNone/>
            </a:pPr>
            <a:r>
              <a:rPr lang="es-BO" dirty="0" smtClean="0"/>
              <a:t>   sienten capaces de </a:t>
            </a:r>
            <a:r>
              <a:rPr lang="es-BO" dirty="0"/>
              <a:t>modificarlos.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24" y="4022240"/>
            <a:ext cx="2524064" cy="25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0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BO" dirty="0" smtClean="0"/>
              <a:t>METODOLOGÍA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dirty="0"/>
              <a:t>FASE DE </a:t>
            </a:r>
            <a:r>
              <a:rPr lang="es-BO" dirty="0" smtClean="0"/>
              <a:t>PREPARACIÓN</a:t>
            </a:r>
            <a:endParaRPr lang="es-BO" dirty="0"/>
          </a:p>
          <a:p>
            <a:r>
              <a:rPr lang="es-BO" dirty="0" smtClean="0"/>
              <a:t>Sesión </a:t>
            </a:r>
            <a:r>
              <a:rPr lang="es-BO" dirty="0"/>
              <a:t>1: </a:t>
            </a:r>
            <a:r>
              <a:rPr lang="es-BO" dirty="0" smtClean="0"/>
              <a:t>Dinámica </a:t>
            </a:r>
            <a:r>
              <a:rPr lang="es-BO" dirty="0"/>
              <a:t>de </a:t>
            </a:r>
            <a:r>
              <a:rPr lang="es-BO" dirty="0" smtClean="0"/>
              <a:t>presentación </a:t>
            </a:r>
            <a:r>
              <a:rPr lang="es-BO" dirty="0"/>
              <a:t>y </a:t>
            </a:r>
            <a:r>
              <a:rPr lang="es-BO" dirty="0" smtClean="0"/>
              <a:t>percepción </a:t>
            </a:r>
            <a:r>
              <a:rPr lang="es-BO" dirty="0"/>
              <a:t>de </a:t>
            </a:r>
            <a:r>
              <a:rPr lang="es-BO" dirty="0" smtClean="0"/>
              <a:t>intereses personales </a:t>
            </a:r>
            <a:r>
              <a:rPr lang="es-BO" dirty="0"/>
              <a:t>y grupales.</a:t>
            </a:r>
          </a:p>
          <a:p>
            <a:r>
              <a:rPr lang="es-BO" dirty="0" smtClean="0"/>
              <a:t>Sesión </a:t>
            </a:r>
            <a:r>
              <a:rPr lang="es-BO" dirty="0"/>
              <a:t>2: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desinhibición </a:t>
            </a:r>
            <a:r>
              <a:rPr lang="es-BO" dirty="0"/>
              <a:t>corporal; </a:t>
            </a:r>
            <a:r>
              <a:rPr lang="es-BO" dirty="0" smtClean="0"/>
              <a:t>de imitación</a:t>
            </a:r>
            <a:r>
              <a:rPr lang="es-BO" dirty="0"/>
              <a:t>; movimientos de </a:t>
            </a:r>
            <a:r>
              <a:rPr lang="es-BO" dirty="0" smtClean="0"/>
              <a:t>locomoción</a:t>
            </a:r>
            <a:r>
              <a:rPr lang="es-BO" dirty="0"/>
              <a:t>, movimientos </a:t>
            </a:r>
            <a:r>
              <a:rPr lang="es-BO" dirty="0" smtClean="0"/>
              <a:t>básicos y </a:t>
            </a:r>
            <a:r>
              <a:rPr lang="es-BO" dirty="0"/>
              <a:t>compuestos individuales y colectivos.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20737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4997152"/>
          </a:xfrm>
        </p:spPr>
        <p:txBody>
          <a:bodyPr>
            <a:normAutofit fontScale="92500" lnSpcReduction="10000"/>
          </a:bodyPr>
          <a:lstStyle/>
          <a:p>
            <a:r>
              <a:rPr lang="es-BO" dirty="0" smtClean="0"/>
              <a:t>Sesión </a:t>
            </a:r>
            <a:r>
              <a:rPr lang="es-BO" dirty="0"/>
              <a:t>3: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percusión </a:t>
            </a:r>
            <a:r>
              <a:rPr lang="es-BO" dirty="0"/>
              <a:t>corporal con instrumentos de </a:t>
            </a:r>
            <a:r>
              <a:rPr lang="es-BO" dirty="0" smtClean="0"/>
              <a:t>percusión </a:t>
            </a:r>
            <a:r>
              <a:rPr lang="es-BO" dirty="0"/>
              <a:t>tradicionales o de </a:t>
            </a:r>
            <a:r>
              <a:rPr lang="es-BO" dirty="0" smtClean="0"/>
              <a:t>fabricación </a:t>
            </a:r>
            <a:r>
              <a:rPr lang="es-BO" dirty="0"/>
              <a:t>casera. Ejercicios </a:t>
            </a:r>
            <a:r>
              <a:rPr lang="es-BO" dirty="0" smtClean="0"/>
              <a:t>rítmicos </a:t>
            </a:r>
            <a:r>
              <a:rPr lang="es-BO" dirty="0"/>
              <a:t>con movimiento corporal, con palmas, con elementos. </a:t>
            </a:r>
            <a:r>
              <a:rPr lang="es-BO" dirty="0" smtClean="0"/>
              <a:t>Percusión </a:t>
            </a:r>
            <a:r>
              <a:rPr lang="es-BO" dirty="0"/>
              <a:t>personal y grupal. Juegos y ejercicios para sonorizar, corporizar y crear, utilizando como </a:t>
            </a:r>
            <a:r>
              <a:rPr lang="es-BO" dirty="0" smtClean="0"/>
              <a:t>estímulo </a:t>
            </a:r>
            <a:r>
              <a:rPr lang="es-BO" dirty="0"/>
              <a:t>la </a:t>
            </a:r>
            <a:r>
              <a:rPr lang="es-BO" dirty="0" smtClean="0"/>
              <a:t>música</a:t>
            </a:r>
            <a:r>
              <a:rPr lang="es-BO" dirty="0"/>
              <a:t>.</a:t>
            </a:r>
          </a:p>
          <a:p>
            <a:r>
              <a:rPr lang="es-BO" dirty="0" smtClean="0"/>
              <a:t>Sesión </a:t>
            </a:r>
            <a:r>
              <a:rPr lang="es-BO" dirty="0"/>
              <a:t>4: </a:t>
            </a:r>
            <a:r>
              <a:rPr lang="es-BO" dirty="0" smtClean="0"/>
              <a:t>Juegos </a:t>
            </a:r>
            <a:r>
              <a:rPr lang="es-BO" dirty="0"/>
              <a:t>y ejercicios de flexibilidad, movimientos ondulados, curvos y rectos; juegos y ejercicios para desarrollar y corregir la movilidad de la columna. Juegos y ejercicios de equilibrio y desequilibrio.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61976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Consideraciones iniciales</a:t>
            </a:r>
            <a:endParaRPr lang="es-B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852936"/>
            <a:ext cx="2709309" cy="37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9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Sesión </a:t>
            </a:r>
            <a:r>
              <a:rPr lang="es-BO" dirty="0"/>
              <a:t>5: </a:t>
            </a:r>
            <a:r>
              <a:rPr lang="es-BO" dirty="0" smtClean="0"/>
              <a:t>Juegos </a:t>
            </a:r>
            <a:r>
              <a:rPr lang="es-BO" dirty="0"/>
              <a:t>y ejercicios de desarrollo muscular. Juegos y ejercicios de </a:t>
            </a:r>
            <a:r>
              <a:rPr lang="es-BO" dirty="0" smtClean="0"/>
              <a:t>concentración </a:t>
            </a:r>
            <a:r>
              <a:rPr lang="es-BO" dirty="0"/>
              <a:t>personal, grupal y en cadena.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relajación</a:t>
            </a:r>
            <a:r>
              <a:rPr lang="es-BO" dirty="0"/>
              <a:t>, </a:t>
            </a:r>
            <a:r>
              <a:rPr lang="es-BO" dirty="0" smtClean="0"/>
              <a:t>tensión </a:t>
            </a:r>
            <a:r>
              <a:rPr lang="es-BO" dirty="0"/>
              <a:t>y </a:t>
            </a:r>
            <a:r>
              <a:rPr lang="es-BO" dirty="0" smtClean="0"/>
              <a:t>contracción.</a:t>
            </a:r>
            <a:endParaRPr lang="es-BO" dirty="0"/>
          </a:p>
          <a:p>
            <a:r>
              <a:rPr lang="es-BO" dirty="0" smtClean="0"/>
              <a:t>Sesión </a:t>
            </a:r>
            <a:r>
              <a:rPr lang="es-BO" dirty="0"/>
              <a:t>6: </a:t>
            </a:r>
            <a:r>
              <a:rPr lang="es-BO" dirty="0" smtClean="0"/>
              <a:t>Juegos </a:t>
            </a:r>
            <a:r>
              <a:rPr lang="es-BO" dirty="0"/>
              <a:t>y ejercicios de espacio parcial (</a:t>
            </a:r>
            <a:r>
              <a:rPr lang="es-BO" dirty="0" smtClean="0"/>
              <a:t>individual) bajo</a:t>
            </a:r>
            <a:r>
              <a:rPr lang="es-BO" dirty="0"/>
              <a:t>, medio, alto; derecha e izquierda; arriba y abajo; </a:t>
            </a:r>
            <a:r>
              <a:rPr lang="es-BO" dirty="0" smtClean="0"/>
              <a:t>adelante y atrás</a:t>
            </a:r>
            <a:r>
              <a:rPr lang="es-BO" dirty="0"/>
              <a:t>. Juegos y ejercicios de espacio total (grupal). Juegos </a:t>
            </a:r>
            <a:r>
              <a:rPr lang="es-BO" dirty="0" smtClean="0"/>
              <a:t>y ejercicios </a:t>
            </a:r>
            <a:r>
              <a:rPr lang="es-BO" dirty="0"/>
              <a:t>de motores corporales.</a:t>
            </a:r>
          </a:p>
          <a:p>
            <a:r>
              <a:rPr lang="es-BO" dirty="0" smtClean="0"/>
              <a:t>Sesión </a:t>
            </a:r>
            <a:r>
              <a:rPr lang="es-BO" dirty="0"/>
              <a:t>7: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respiración, relajación y emisión </a:t>
            </a:r>
            <a:r>
              <a:rPr lang="es-BO" dirty="0"/>
              <a:t>de la voz</a:t>
            </a:r>
            <a:r>
              <a:rPr lang="es-BO" dirty="0" smtClean="0"/>
              <a:t>.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82087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es-BO" dirty="0" smtClean="0"/>
              <a:t>Sesión </a:t>
            </a:r>
            <a:r>
              <a:rPr lang="es-BO" dirty="0"/>
              <a:t>8: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articulación </a:t>
            </a:r>
            <a:r>
              <a:rPr lang="es-BO" dirty="0"/>
              <a:t>muda y sonora. Voz y palabras susurradas y habladas. Lectura e </a:t>
            </a:r>
            <a:r>
              <a:rPr lang="es-BO" dirty="0" smtClean="0"/>
              <a:t>inflexión </a:t>
            </a:r>
            <a:r>
              <a:rPr lang="es-BO" dirty="0"/>
              <a:t>de la voz.</a:t>
            </a:r>
          </a:p>
          <a:p>
            <a:r>
              <a:rPr lang="es-BO" dirty="0" smtClean="0"/>
              <a:t>Sesión </a:t>
            </a:r>
            <a:r>
              <a:rPr lang="es-BO" dirty="0"/>
              <a:t>9: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ampliación torácica</a:t>
            </a:r>
            <a:r>
              <a:rPr lang="es-BO" dirty="0"/>
              <a:t>, de </a:t>
            </a:r>
            <a:r>
              <a:rPr lang="es-BO" dirty="0" smtClean="0"/>
              <a:t>respiración</a:t>
            </a:r>
            <a:r>
              <a:rPr lang="es-BO" dirty="0"/>
              <a:t>, </a:t>
            </a:r>
            <a:r>
              <a:rPr lang="es-BO" dirty="0" smtClean="0"/>
              <a:t>relajación </a:t>
            </a:r>
            <a:r>
              <a:rPr lang="es-BO" dirty="0"/>
              <a:t>y </a:t>
            </a:r>
            <a:r>
              <a:rPr lang="es-BO" dirty="0" smtClean="0"/>
              <a:t>emisión </a:t>
            </a:r>
            <a:r>
              <a:rPr lang="es-BO" dirty="0"/>
              <a:t>de la voz. Apoyo vocal. Juegos y ejercicios de </a:t>
            </a:r>
            <a:r>
              <a:rPr lang="es-BO" dirty="0" smtClean="0"/>
              <a:t>respiración </a:t>
            </a:r>
            <a:r>
              <a:rPr lang="es-BO" dirty="0"/>
              <a:t>alta, media, baja.</a:t>
            </a:r>
          </a:p>
          <a:p>
            <a:r>
              <a:rPr lang="es-BO" dirty="0" smtClean="0"/>
              <a:t>Sesión </a:t>
            </a:r>
            <a:r>
              <a:rPr lang="es-BO" dirty="0"/>
              <a:t>10: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percepción </a:t>
            </a:r>
            <a:r>
              <a:rPr lang="es-BO" dirty="0"/>
              <a:t>y </a:t>
            </a:r>
            <a:r>
              <a:rPr lang="es-BO" dirty="0" smtClean="0"/>
              <a:t>corporización </a:t>
            </a:r>
            <a:r>
              <a:rPr lang="es-BO" dirty="0"/>
              <a:t>de </a:t>
            </a:r>
            <a:r>
              <a:rPr lang="es-BO" dirty="0" smtClean="0"/>
              <a:t>estímulos </a:t>
            </a:r>
            <a:r>
              <a:rPr lang="es-BO" dirty="0"/>
              <a:t>a </a:t>
            </a:r>
            <a:r>
              <a:rPr lang="es-BO" dirty="0" smtClean="0"/>
              <a:t>través </a:t>
            </a:r>
            <a:r>
              <a:rPr lang="es-BO" dirty="0"/>
              <a:t>de palabras, adivinanzas, sonidos, ritmos y </a:t>
            </a:r>
            <a:r>
              <a:rPr lang="es-BO" dirty="0" smtClean="0"/>
              <a:t>melodías.</a:t>
            </a:r>
            <a:endParaRPr lang="es-BO" dirty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32013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/>
          </a:bodyPr>
          <a:lstStyle/>
          <a:p>
            <a:r>
              <a:rPr lang="es-BO" dirty="0" smtClean="0"/>
              <a:t>Sesión </a:t>
            </a:r>
            <a:r>
              <a:rPr lang="es-BO" dirty="0"/>
              <a:t>11: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percepción </a:t>
            </a:r>
            <a:r>
              <a:rPr lang="es-BO" dirty="0"/>
              <a:t>y </a:t>
            </a:r>
            <a:r>
              <a:rPr lang="es-BO" dirty="0" smtClean="0"/>
              <a:t>corporización de estímulos </a:t>
            </a:r>
            <a:r>
              <a:rPr lang="es-BO" dirty="0"/>
              <a:t>a </a:t>
            </a:r>
            <a:r>
              <a:rPr lang="es-BO" dirty="0" smtClean="0"/>
              <a:t>través </a:t>
            </a:r>
            <a:r>
              <a:rPr lang="es-BO" dirty="0"/>
              <a:t>de elementos de la naturaleza, </a:t>
            </a:r>
            <a:r>
              <a:rPr lang="es-BO" dirty="0" smtClean="0"/>
              <a:t>elementos plásticos </a:t>
            </a:r>
            <a:r>
              <a:rPr lang="es-BO" dirty="0"/>
              <a:t>y trozos literarios.</a:t>
            </a:r>
          </a:p>
          <a:p>
            <a:r>
              <a:rPr lang="es-BO" dirty="0" smtClean="0"/>
              <a:t>Sesión </a:t>
            </a:r>
            <a:r>
              <a:rPr lang="es-BO" dirty="0"/>
              <a:t>12: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estimulación </a:t>
            </a:r>
            <a:r>
              <a:rPr lang="es-BO" dirty="0"/>
              <a:t>a la </a:t>
            </a:r>
            <a:r>
              <a:rPr lang="es-BO" dirty="0" smtClean="0"/>
              <a:t>creatividad mediante </a:t>
            </a:r>
            <a:r>
              <a:rPr lang="es-BO" dirty="0"/>
              <a:t>el </a:t>
            </a:r>
            <a:r>
              <a:rPr lang="es-BO" dirty="0" smtClean="0"/>
              <a:t>uso </a:t>
            </a:r>
            <a:r>
              <a:rPr lang="es-BO" dirty="0"/>
              <a:t>libre del espacio, </a:t>
            </a:r>
            <a:r>
              <a:rPr lang="es-BO" dirty="0" smtClean="0"/>
              <a:t>atmósferas</a:t>
            </a:r>
            <a:r>
              <a:rPr lang="es-BO" dirty="0"/>
              <a:t>, actitud </a:t>
            </a:r>
            <a:r>
              <a:rPr lang="es-BO" dirty="0" smtClean="0"/>
              <a:t>y gesto básico </a:t>
            </a:r>
            <a:r>
              <a:rPr lang="es-BO" dirty="0"/>
              <a:t>y series de acciones </a:t>
            </a:r>
            <a:r>
              <a:rPr lang="es-BO" dirty="0" smtClean="0"/>
              <a:t>físicas</a:t>
            </a:r>
            <a:r>
              <a:rPr lang="es-BO" dirty="0"/>
              <a:t>.</a:t>
            </a:r>
          </a:p>
          <a:p>
            <a:endParaRPr lang="es-BO" dirty="0"/>
          </a:p>
          <a:p>
            <a:endParaRPr lang="es-BO" dirty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721067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BO" dirty="0" smtClean="0"/>
              <a:t>Sesión </a:t>
            </a:r>
            <a:r>
              <a:rPr lang="es-BO" dirty="0"/>
              <a:t>13: </a:t>
            </a:r>
            <a:r>
              <a:rPr lang="es-BO" dirty="0" smtClean="0"/>
              <a:t>Juegos </a:t>
            </a:r>
            <a:r>
              <a:rPr lang="es-BO" dirty="0"/>
              <a:t>y ejercicios para expresar una vivencia interior, impregnada por el sentimiento, la </a:t>
            </a:r>
            <a:r>
              <a:rPr lang="es-BO" dirty="0" smtClean="0"/>
              <a:t>emoción </a:t>
            </a:r>
            <a:r>
              <a:rPr lang="es-BO" dirty="0"/>
              <a:t>y la </a:t>
            </a:r>
            <a:r>
              <a:rPr lang="es-BO" dirty="0" smtClean="0"/>
              <a:t>visión artística </a:t>
            </a:r>
            <a:r>
              <a:rPr lang="es-BO" dirty="0"/>
              <a:t>mediante el cuerpo y la voz. Juegos y ejercicios de </a:t>
            </a:r>
            <a:r>
              <a:rPr lang="es-BO" dirty="0" smtClean="0"/>
              <a:t>creación </a:t>
            </a:r>
            <a:r>
              <a:rPr lang="es-BO" dirty="0"/>
              <a:t>de personajes humanos y no humanos.</a:t>
            </a:r>
          </a:p>
          <a:p>
            <a:r>
              <a:rPr lang="es-BO" dirty="0" smtClean="0"/>
              <a:t>Sesión </a:t>
            </a:r>
            <a:r>
              <a:rPr lang="es-BO" dirty="0"/>
              <a:t>14: </a:t>
            </a:r>
            <a:r>
              <a:rPr lang="es-BO" dirty="0" smtClean="0"/>
              <a:t>Juegos </a:t>
            </a:r>
            <a:r>
              <a:rPr lang="es-BO" dirty="0"/>
              <a:t>y ejercicios </a:t>
            </a:r>
            <a:r>
              <a:rPr lang="es-BO" dirty="0" smtClean="0"/>
              <a:t>dramáticos </a:t>
            </a:r>
            <a:r>
              <a:rPr lang="es-BO" dirty="0"/>
              <a:t>a partir de un </a:t>
            </a:r>
            <a:r>
              <a:rPr lang="es-BO" dirty="0" smtClean="0"/>
              <a:t>estímulo </a:t>
            </a:r>
            <a:r>
              <a:rPr lang="es-BO" dirty="0"/>
              <a:t>o elemento desencadenante. </a:t>
            </a:r>
            <a:r>
              <a:rPr lang="es-BO" dirty="0" smtClean="0"/>
              <a:t>Definición </a:t>
            </a:r>
            <a:r>
              <a:rPr lang="es-BO" dirty="0"/>
              <a:t>del tema, </a:t>
            </a:r>
            <a:r>
              <a:rPr lang="es-BO" dirty="0" smtClean="0"/>
              <a:t>personajes</a:t>
            </a:r>
            <a:r>
              <a:rPr lang="es-BO" dirty="0"/>
              <a:t>, la </a:t>
            </a:r>
            <a:r>
              <a:rPr lang="es-BO" dirty="0" smtClean="0"/>
              <a:t>situación</a:t>
            </a:r>
            <a:r>
              <a:rPr lang="es-BO" dirty="0"/>
              <a:t>, el escenario, el vestuario y el maquillaje.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89010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s-BO" dirty="0"/>
          </a:p>
          <a:p>
            <a:r>
              <a:rPr lang="es-BO" dirty="0" smtClean="0"/>
              <a:t>Sesión </a:t>
            </a:r>
            <a:r>
              <a:rPr lang="es-BO" dirty="0"/>
              <a:t>15: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estimulación</a:t>
            </a:r>
            <a:r>
              <a:rPr lang="es-BO" dirty="0"/>
              <a:t>, </a:t>
            </a:r>
            <a:r>
              <a:rPr lang="es-BO" dirty="0" smtClean="0"/>
              <a:t>imitación y creación </a:t>
            </a:r>
            <a:r>
              <a:rPr lang="es-BO" dirty="0"/>
              <a:t>de personajes reales. Juegos y ejercicios de </a:t>
            </a:r>
            <a:r>
              <a:rPr lang="es-BO" dirty="0" smtClean="0"/>
              <a:t>improvisación y dramatización </a:t>
            </a:r>
            <a:r>
              <a:rPr lang="es-BO" dirty="0"/>
              <a:t>personal y grupal, a partir de </a:t>
            </a:r>
            <a:r>
              <a:rPr lang="es-BO" dirty="0" smtClean="0"/>
              <a:t>situaciones dadas </a:t>
            </a:r>
            <a:r>
              <a:rPr lang="es-BO" dirty="0"/>
              <a:t>de mayor o menor complejidad.</a:t>
            </a:r>
          </a:p>
          <a:p>
            <a:r>
              <a:rPr lang="es-BO" dirty="0" smtClean="0"/>
              <a:t>Sesión </a:t>
            </a:r>
            <a:r>
              <a:rPr lang="es-BO" dirty="0"/>
              <a:t>16: </a:t>
            </a:r>
            <a:r>
              <a:rPr lang="es-BO" dirty="0" smtClean="0"/>
              <a:t>Juegos </a:t>
            </a:r>
            <a:r>
              <a:rPr lang="es-BO" dirty="0"/>
              <a:t>y ejercicios de </a:t>
            </a:r>
            <a:r>
              <a:rPr lang="es-BO" dirty="0" smtClean="0"/>
              <a:t>percepción </a:t>
            </a:r>
            <a:r>
              <a:rPr lang="es-BO" dirty="0"/>
              <a:t>y </a:t>
            </a:r>
            <a:r>
              <a:rPr lang="es-BO" dirty="0" smtClean="0"/>
              <a:t>reproducción de estímulos</a:t>
            </a:r>
            <a:r>
              <a:rPr lang="es-BO" dirty="0"/>
              <a:t>. Ejercicios de </a:t>
            </a:r>
            <a:r>
              <a:rPr lang="es-BO" dirty="0" smtClean="0"/>
              <a:t>afianzamiento </a:t>
            </a:r>
            <a:r>
              <a:rPr lang="es-BO" dirty="0"/>
              <a:t>grupal, de </a:t>
            </a:r>
            <a:r>
              <a:rPr lang="es-BO" dirty="0" smtClean="0"/>
              <a:t>adaptación al </a:t>
            </a:r>
            <a:r>
              <a:rPr lang="es-BO" dirty="0"/>
              <a:t>otro. </a:t>
            </a:r>
          </a:p>
        </p:txBody>
      </p:sp>
    </p:spTree>
    <p:extLst>
      <p:ext uri="{BB962C8B-B14F-4D97-AF65-F5344CB8AC3E}">
        <p14:creationId xmlns:p14="http://schemas.microsoft.com/office/powerpoint/2010/main" val="225218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dirty="0"/>
              <a:t>FASE DE </a:t>
            </a:r>
            <a:r>
              <a:rPr lang="es-BO" dirty="0" smtClean="0"/>
              <a:t>DESARROLLO</a:t>
            </a:r>
            <a:endParaRPr lang="es-BO" dirty="0"/>
          </a:p>
          <a:p>
            <a:r>
              <a:rPr lang="es-BO" dirty="0" smtClean="0"/>
              <a:t>Sesión </a:t>
            </a:r>
            <a:r>
              <a:rPr lang="es-BO" dirty="0"/>
              <a:t>17: Búsqueda, definición y análisis de textos: poesías, canciones, cuentos, escenas, obras, </a:t>
            </a:r>
            <a:r>
              <a:rPr lang="es-BO" dirty="0" smtClean="0"/>
              <a:t>etc.</a:t>
            </a:r>
          </a:p>
          <a:p>
            <a:r>
              <a:rPr lang="es-BO" dirty="0" smtClean="0"/>
              <a:t>Sesión </a:t>
            </a:r>
            <a:r>
              <a:rPr lang="es-BO" dirty="0"/>
              <a:t>18: </a:t>
            </a:r>
            <a:r>
              <a:rPr lang="es-BO" dirty="0" smtClean="0"/>
              <a:t>Trabajo </a:t>
            </a:r>
            <a:r>
              <a:rPr lang="es-BO" dirty="0"/>
              <a:t>de mesa. Ejercicios de lectura y </a:t>
            </a:r>
            <a:r>
              <a:rPr lang="es-BO" dirty="0" smtClean="0"/>
              <a:t>comprensión de </a:t>
            </a:r>
            <a:r>
              <a:rPr lang="es-BO" dirty="0"/>
              <a:t>textos.</a:t>
            </a:r>
          </a:p>
          <a:p>
            <a:r>
              <a:rPr lang="es-BO" dirty="0" smtClean="0"/>
              <a:t>Sesión </a:t>
            </a:r>
            <a:r>
              <a:rPr lang="es-BO" dirty="0"/>
              <a:t>19: </a:t>
            </a:r>
            <a:r>
              <a:rPr lang="es-BO" dirty="0" smtClean="0"/>
              <a:t>Trabajo </a:t>
            </a:r>
            <a:r>
              <a:rPr lang="es-BO" dirty="0"/>
              <a:t>de puesta en escena. Puesta en práctica de </a:t>
            </a:r>
            <a:r>
              <a:rPr lang="es-BO" dirty="0" smtClean="0"/>
              <a:t>los </a:t>
            </a:r>
            <a:r>
              <a:rPr lang="es-BO" dirty="0"/>
              <a:t>conceptos adquiridos en la fase de </a:t>
            </a:r>
            <a:r>
              <a:rPr lang="es-BO" dirty="0" smtClean="0"/>
              <a:t>preparación </a:t>
            </a:r>
            <a:r>
              <a:rPr lang="es-BO" dirty="0"/>
              <a:t>a </a:t>
            </a:r>
            <a:r>
              <a:rPr lang="es-BO" dirty="0" smtClean="0"/>
              <a:t>través de  </a:t>
            </a:r>
            <a:r>
              <a:rPr lang="es-BO" dirty="0"/>
              <a:t>ejercicios de movimiento, voz y </a:t>
            </a:r>
            <a:r>
              <a:rPr lang="es-BO" dirty="0" smtClean="0"/>
              <a:t>actuación</a:t>
            </a:r>
            <a:r>
              <a:rPr lang="es-BO" dirty="0"/>
              <a:t>.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58992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es-BO" dirty="0" smtClean="0"/>
              <a:t>Sesiones 20, 21 y 22: Trabajo </a:t>
            </a:r>
            <a:r>
              <a:rPr lang="es-BO" dirty="0"/>
              <a:t>de puesta en escena.</a:t>
            </a:r>
          </a:p>
          <a:p>
            <a:r>
              <a:rPr lang="es-BO" dirty="0" smtClean="0"/>
              <a:t>Sesión 23, 24, 25</a:t>
            </a:r>
            <a:r>
              <a:rPr lang="es-BO" dirty="0"/>
              <a:t>, 26, 27, 28, 29 y 30: Trabajo de actuación. Ensayos parciales y generales</a:t>
            </a:r>
          </a:p>
          <a:p>
            <a:r>
              <a:rPr lang="es-BO" dirty="0"/>
              <a:t>Sesión 31: Valoración referida al desarrollo personal, grupal y teatral alcanzado </a:t>
            </a:r>
          </a:p>
          <a:p>
            <a:r>
              <a:rPr lang="es-BO" dirty="0"/>
              <a:t>Sesión 32: Presentación final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620237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mtClean="0"/>
              <a:t>Aplicación </a:t>
            </a:r>
            <a:r>
              <a:rPr lang="es-BO" dirty="0" smtClean="0"/>
              <a:t>PCD</a:t>
            </a:r>
            <a:endParaRPr lang="es-B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6134442" cy="349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43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BO" dirty="0" smtClean="0"/>
              <a:t>La Pedagogía teatral se constituye como una herramienta útil en el trabajo con PCD debido a las características no convencionales que plantea:</a:t>
            </a:r>
          </a:p>
          <a:p>
            <a:pPr lvl="1"/>
            <a:r>
              <a:rPr lang="es-BO" dirty="0" smtClean="0"/>
              <a:t>Se concentra en las etapas de desarrollo del juego, innatas en todos los seres humanos</a:t>
            </a:r>
          </a:p>
          <a:p>
            <a:pPr lvl="1"/>
            <a:r>
              <a:rPr lang="es-BO" dirty="0" smtClean="0"/>
              <a:t>Valoriza las capacidades e intereses diferentes en cada participante</a:t>
            </a:r>
          </a:p>
          <a:p>
            <a:pPr lvl="1"/>
            <a:r>
              <a:rPr lang="es-BO" dirty="0" smtClean="0"/>
              <a:t>Proporciona un espacio lúdico para trabajar transversales</a:t>
            </a:r>
          </a:p>
          <a:p>
            <a:pPr lvl="1"/>
            <a:endParaRPr lang="es-BO" dirty="0" smtClean="0"/>
          </a:p>
        </p:txBody>
      </p:sp>
    </p:spTree>
    <p:extLst>
      <p:ext uri="{BB962C8B-B14F-4D97-AF65-F5344CB8AC3E}">
        <p14:creationId xmlns:p14="http://schemas.microsoft.com/office/powerpoint/2010/main" val="697176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429200"/>
          </a:xfrm>
        </p:spPr>
        <p:txBody>
          <a:bodyPr>
            <a:normAutofit/>
          </a:bodyPr>
          <a:lstStyle/>
          <a:p>
            <a:r>
              <a:rPr lang="es-BO" dirty="0" smtClean="0"/>
              <a:t>La Pedagogía teatral fusiona componentes pedagógicos, expresivos y artísticos</a:t>
            </a:r>
          </a:p>
          <a:p>
            <a:endParaRPr lang="es-BO" dirty="0"/>
          </a:p>
          <a:p>
            <a:endParaRPr lang="es-BO" dirty="0" smtClean="0"/>
          </a:p>
          <a:p>
            <a:endParaRPr lang="es-BO" dirty="0" smtClean="0"/>
          </a:p>
          <a:p>
            <a:endParaRPr lang="es-BO" dirty="0" smtClean="0"/>
          </a:p>
          <a:p>
            <a:pPr marL="0" indent="0">
              <a:buNone/>
            </a:pPr>
            <a:endParaRPr lang="es-BO" dirty="0" smtClean="0"/>
          </a:p>
          <a:p>
            <a:r>
              <a:rPr lang="es-BO" dirty="0" smtClean="0"/>
              <a:t>Contribuye </a:t>
            </a:r>
            <a:r>
              <a:rPr lang="es-BO" dirty="0"/>
              <a:t>al </a:t>
            </a:r>
            <a:r>
              <a:rPr lang="es-BO" dirty="0" smtClean="0"/>
              <a:t>desarrollo individual</a:t>
            </a:r>
            <a:r>
              <a:rPr lang="es-BO" dirty="0"/>
              <a:t>, enriquece </a:t>
            </a:r>
            <a:r>
              <a:rPr lang="es-BO" dirty="0" smtClean="0"/>
              <a:t>los códigos de comunicación </a:t>
            </a:r>
            <a:r>
              <a:rPr lang="es-BO" dirty="0"/>
              <a:t>y brinda nuevas formas de establecer una </a:t>
            </a:r>
            <a:r>
              <a:rPr lang="es-BO" dirty="0" smtClean="0"/>
              <a:t>interacción</a:t>
            </a:r>
            <a:endParaRPr lang="es-B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45874"/>
            <a:ext cx="2808312" cy="242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55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La Pedagogía Teatral </a:t>
            </a:r>
            <a:r>
              <a:rPr lang="es-BO" dirty="0" smtClean="0"/>
              <a:t>es: 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BO" dirty="0"/>
              <a:t>U</a:t>
            </a:r>
            <a:r>
              <a:rPr lang="es-BO" dirty="0" smtClean="0"/>
              <a:t>n proceso creativo de aprendizaje</a:t>
            </a:r>
          </a:p>
          <a:p>
            <a:pPr marL="0" indent="0">
              <a:buNone/>
            </a:pPr>
            <a:endParaRPr lang="es-BO" dirty="0" smtClean="0"/>
          </a:p>
          <a:p>
            <a:r>
              <a:rPr lang="es-BO" dirty="0" smtClean="0"/>
              <a:t>Un acto de afectividad humana</a:t>
            </a:r>
          </a:p>
          <a:p>
            <a:endParaRPr lang="es-BO" dirty="0" smtClean="0"/>
          </a:p>
          <a:p>
            <a:r>
              <a:rPr lang="es-BO" dirty="0" smtClean="0"/>
              <a:t>Una metodología activa en el aula que potencia la experiencia creativa</a:t>
            </a: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408933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 smtClean="0"/>
              <a:t>Bibliografía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BO" dirty="0" smtClean="0"/>
              <a:t>GARCÍA </a:t>
            </a:r>
            <a:r>
              <a:rPr lang="es-BO" dirty="0" smtClean="0"/>
              <a:t>Huidobro, Verónica, Manual de Pedagogía Teatral, Editorial Los Andes, </a:t>
            </a:r>
            <a:r>
              <a:rPr lang="es-BO" dirty="0" smtClean="0"/>
              <a:t>1997, Santiago</a:t>
            </a:r>
            <a:r>
              <a:rPr lang="es-BO" dirty="0" smtClean="0"/>
              <a:t>, Chile</a:t>
            </a:r>
          </a:p>
        </p:txBody>
      </p:sp>
    </p:spTree>
    <p:extLst>
      <p:ext uri="{BB962C8B-B14F-4D97-AF65-F5344CB8AC3E}">
        <p14:creationId xmlns:p14="http://schemas.microsoft.com/office/powerpoint/2010/main" val="61056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BO" sz="3100" dirty="0"/>
              <a:t>PRINCIPIOS DE LA PEDAGOGÍA </a:t>
            </a:r>
            <a:r>
              <a:rPr lang="es-BO" sz="3100" dirty="0" smtClean="0"/>
              <a:t>TEATRAL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568952" cy="5112568"/>
          </a:xfrm>
        </p:spPr>
        <p:txBody>
          <a:bodyPr>
            <a:normAutofit lnSpcReduction="10000"/>
          </a:bodyPr>
          <a:lstStyle/>
          <a:p>
            <a:r>
              <a:rPr lang="es-BO" sz="2800" dirty="0"/>
              <a:t>M</a:t>
            </a:r>
            <a:r>
              <a:rPr lang="es-BO" sz="2800" dirty="0" smtClean="0"/>
              <a:t>etodología  activa que trabaja en función al mundo afectivo</a:t>
            </a:r>
          </a:p>
          <a:p>
            <a:r>
              <a:rPr lang="es-BO" sz="2800" dirty="0" smtClean="0"/>
              <a:t>Prioriza la vocación humana sobre vocación artística</a:t>
            </a:r>
          </a:p>
          <a:p>
            <a:r>
              <a:rPr lang="es-BO" sz="2800" dirty="0" smtClean="0"/>
              <a:t>Propone al juego dramático como un recurso educativo fundamental</a:t>
            </a:r>
          </a:p>
          <a:p>
            <a:r>
              <a:rPr lang="es-BO" sz="2800" dirty="0" smtClean="0"/>
              <a:t>Respeto por la naturaleza del individuo y su libre expresión</a:t>
            </a:r>
          </a:p>
          <a:p>
            <a:r>
              <a:rPr lang="es-BO" sz="2800" dirty="0" smtClean="0"/>
              <a:t>Actitud educativa</a:t>
            </a:r>
          </a:p>
          <a:p>
            <a:r>
              <a:rPr lang="es-BO" sz="2800" dirty="0"/>
              <a:t>P</a:t>
            </a:r>
            <a:r>
              <a:rPr lang="es-BO" sz="2800" dirty="0" smtClean="0"/>
              <a:t>rioriza el proceso de aprendizaje antes que el resultado artístico</a:t>
            </a:r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415075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BO" sz="3600" dirty="0" smtClean="0"/>
              <a:t>ETAPAS DEL DESARROLLO DEL JUEGO</a:t>
            </a:r>
            <a:endParaRPr lang="es-BO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36" y="3140968"/>
            <a:ext cx="27527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7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ETAPA I (0 A 5 AÑOS):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83488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BO" dirty="0"/>
              <a:t>Primera Sub etapa (0 a 3 años):</a:t>
            </a:r>
          </a:p>
          <a:p>
            <a:r>
              <a:rPr lang="es-BO" dirty="0" smtClean="0"/>
              <a:t>Juego </a:t>
            </a:r>
            <a:r>
              <a:rPr lang="es-BO" dirty="0"/>
              <a:t>personal</a:t>
            </a:r>
          </a:p>
          <a:p>
            <a:r>
              <a:rPr lang="es-BO" dirty="0" smtClean="0"/>
              <a:t>Primeras </a:t>
            </a:r>
            <a:r>
              <a:rPr lang="es-BO" dirty="0"/>
              <a:t>manifestaciones expresivas</a:t>
            </a:r>
          </a:p>
          <a:p>
            <a:r>
              <a:rPr lang="es-BO" dirty="0" smtClean="0"/>
              <a:t>Actitud </a:t>
            </a:r>
            <a:r>
              <a:rPr lang="es-BO" dirty="0"/>
              <a:t>creativa individual</a:t>
            </a:r>
          </a:p>
          <a:p>
            <a:r>
              <a:rPr lang="es-BO" dirty="0" smtClean="0"/>
              <a:t>Excluye </a:t>
            </a:r>
            <a:r>
              <a:rPr lang="es-BO" dirty="0"/>
              <a:t>la necesidad de público.</a:t>
            </a:r>
          </a:p>
          <a:p>
            <a:r>
              <a:rPr lang="es-BO" dirty="0" smtClean="0"/>
              <a:t>Lo </a:t>
            </a:r>
            <a:r>
              <a:rPr lang="es-BO" dirty="0"/>
              <a:t>artístico expresivo está vinculado </a:t>
            </a:r>
            <a:r>
              <a:rPr lang="es-BO" dirty="0" smtClean="0"/>
              <a:t>al desarrollo </a:t>
            </a:r>
            <a:r>
              <a:rPr lang="es-BO" dirty="0"/>
              <a:t>de alguna destreza corporal, </a:t>
            </a:r>
            <a:r>
              <a:rPr lang="es-BO" dirty="0" smtClean="0"/>
              <a:t>vocal y/o </a:t>
            </a:r>
            <a:r>
              <a:rPr lang="es-BO" dirty="0"/>
              <a:t>emocional.</a:t>
            </a:r>
          </a:p>
          <a:p>
            <a:r>
              <a:rPr lang="es-BO" dirty="0" smtClean="0"/>
              <a:t>Potenciar </a:t>
            </a:r>
            <a:r>
              <a:rPr lang="es-BO" dirty="0"/>
              <a:t>el juego personal.</a:t>
            </a:r>
          </a:p>
          <a:p>
            <a:endParaRPr lang="es-B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606365" cy="317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61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BO" dirty="0"/>
              <a:t>Segunda Sub etapa (3 a 5 años):</a:t>
            </a:r>
          </a:p>
          <a:p>
            <a:r>
              <a:rPr lang="es-BO" dirty="0" smtClean="0"/>
              <a:t>Juego </a:t>
            </a:r>
            <a:r>
              <a:rPr lang="es-BO" dirty="0"/>
              <a:t>proyectado</a:t>
            </a:r>
          </a:p>
          <a:p>
            <a:r>
              <a:rPr lang="es-BO" dirty="0" smtClean="0"/>
              <a:t>Experimenta </a:t>
            </a:r>
            <a:r>
              <a:rPr lang="es-BO" dirty="0"/>
              <a:t>la necesidad de comunicarse y compartir con otro/a para jugar.</a:t>
            </a:r>
          </a:p>
          <a:p>
            <a:r>
              <a:rPr lang="es-BO" dirty="0" smtClean="0"/>
              <a:t>Concienciación </a:t>
            </a:r>
            <a:r>
              <a:rPr lang="es-BO" dirty="0"/>
              <a:t>social a través del juego</a:t>
            </a:r>
          </a:p>
          <a:p>
            <a:r>
              <a:rPr lang="es-BO" dirty="0" smtClean="0"/>
              <a:t>Distinción </a:t>
            </a:r>
            <a:r>
              <a:rPr lang="es-BO" dirty="0"/>
              <a:t>entre ritmo y compás</a:t>
            </a:r>
          </a:p>
          <a:p>
            <a:r>
              <a:rPr lang="es-BO" dirty="0" smtClean="0"/>
              <a:t>Actividad </a:t>
            </a:r>
            <a:r>
              <a:rPr lang="es-BO" dirty="0"/>
              <a:t>lúdica en círculo</a:t>
            </a:r>
          </a:p>
          <a:p>
            <a:r>
              <a:rPr lang="es-BO" dirty="0" smtClean="0"/>
              <a:t>Son </a:t>
            </a:r>
            <a:r>
              <a:rPr lang="es-BO" dirty="0"/>
              <a:t>lo que juegan</a:t>
            </a:r>
          </a:p>
          <a:p>
            <a:r>
              <a:rPr lang="es-BO" dirty="0" smtClean="0"/>
              <a:t>Aún </a:t>
            </a:r>
            <a:r>
              <a:rPr lang="es-BO" dirty="0"/>
              <a:t>no reconocen y articulan conscientemente el sentido de frontalidad escénica.</a:t>
            </a:r>
          </a:p>
        </p:txBody>
      </p:sp>
    </p:spTree>
    <p:extLst>
      <p:ext uri="{BB962C8B-B14F-4D97-AF65-F5344CB8AC3E}">
        <p14:creationId xmlns:p14="http://schemas.microsoft.com/office/powerpoint/2010/main" val="288271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dirty="0"/>
              <a:t>ETAPA II (5 A 9 AÑOS):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84784"/>
            <a:ext cx="812749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BO" dirty="0"/>
              <a:t>Primera Sub etapa (5 a 7 años):</a:t>
            </a:r>
          </a:p>
          <a:p>
            <a:r>
              <a:rPr lang="es-BO" dirty="0" smtClean="0"/>
              <a:t>Juego </a:t>
            </a:r>
            <a:r>
              <a:rPr lang="es-BO" dirty="0"/>
              <a:t>dirigido.</a:t>
            </a:r>
          </a:p>
          <a:p>
            <a:r>
              <a:rPr lang="es-BO" dirty="0"/>
              <a:t>I</a:t>
            </a:r>
            <a:r>
              <a:rPr lang="es-BO" dirty="0" smtClean="0"/>
              <a:t>nteracción </a:t>
            </a:r>
            <a:r>
              <a:rPr lang="es-BO" dirty="0"/>
              <a:t>de un tercero.</a:t>
            </a:r>
          </a:p>
          <a:p>
            <a:r>
              <a:rPr lang="es-BO" dirty="0"/>
              <a:t>C</a:t>
            </a:r>
            <a:r>
              <a:rPr lang="es-BO" dirty="0" smtClean="0"/>
              <a:t>apacidad </a:t>
            </a:r>
            <a:r>
              <a:rPr lang="es-BO" dirty="0"/>
              <a:t>de imitación.</a:t>
            </a:r>
          </a:p>
          <a:p>
            <a:r>
              <a:rPr lang="es-BO" dirty="0" smtClean="0"/>
              <a:t>Diferencia </a:t>
            </a:r>
            <a:r>
              <a:rPr lang="es-BO" dirty="0"/>
              <a:t>realidad de fantasía.</a:t>
            </a:r>
          </a:p>
          <a:p>
            <a:r>
              <a:rPr lang="es-BO" dirty="0" smtClean="0"/>
              <a:t>Economía </a:t>
            </a:r>
            <a:r>
              <a:rPr lang="es-BO" dirty="0"/>
              <a:t>y </a:t>
            </a:r>
            <a:r>
              <a:rPr lang="es-BO" dirty="0" smtClean="0"/>
              <a:t>sencillez</a:t>
            </a:r>
          </a:p>
          <a:p>
            <a:pPr marL="0" indent="0">
              <a:buNone/>
            </a:pPr>
            <a:r>
              <a:rPr lang="es-BO" dirty="0" smtClean="0"/>
              <a:t> </a:t>
            </a:r>
            <a:r>
              <a:rPr lang="es-BO" dirty="0"/>
              <a:t>de recursos materiales.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32858"/>
            <a:ext cx="3880108" cy="19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7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BO" dirty="0"/>
              <a:t>Segunda Sub etapa (7 a 9 años):</a:t>
            </a:r>
          </a:p>
          <a:p>
            <a:r>
              <a:rPr lang="es-BO" dirty="0" smtClean="0"/>
              <a:t>Juego </a:t>
            </a:r>
            <a:r>
              <a:rPr lang="es-BO" dirty="0"/>
              <a:t>dramático: Práctica colectiva que reúne a un grupo que improvisa a partir de un lugar y/o tema.</a:t>
            </a:r>
          </a:p>
          <a:p>
            <a:r>
              <a:rPr lang="es-BO" dirty="0" smtClean="0"/>
              <a:t>Concepto </a:t>
            </a:r>
            <a:r>
              <a:rPr lang="es-BO" dirty="0"/>
              <a:t>de personificación y rol.</a:t>
            </a:r>
          </a:p>
          <a:p>
            <a:r>
              <a:rPr lang="es-BO" dirty="0" smtClean="0"/>
              <a:t>Estimular </a:t>
            </a:r>
            <a:r>
              <a:rPr lang="es-BO" dirty="0"/>
              <a:t>el descubrimiento del espacio.</a:t>
            </a:r>
          </a:p>
          <a:p>
            <a:r>
              <a:rPr lang="es-BO" dirty="0" smtClean="0"/>
              <a:t>Desarrollar </a:t>
            </a:r>
            <a:r>
              <a:rPr lang="es-BO" dirty="0"/>
              <a:t>capacidad de abstracción mediante los conceptos de trayectoria, </a:t>
            </a:r>
            <a:r>
              <a:rPr lang="es-BO" dirty="0" smtClean="0"/>
              <a:t>distancia</a:t>
            </a:r>
            <a:r>
              <a:rPr lang="es-BO" dirty="0"/>
              <a:t>, profundidad, perspectiva y frontalidad escénica.</a:t>
            </a:r>
          </a:p>
        </p:txBody>
      </p:sp>
    </p:spTree>
    <p:extLst>
      <p:ext uri="{BB962C8B-B14F-4D97-AF65-F5344CB8AC3E}">
        <p14:creationId xmlns:p14="http://schemas.microsoft.com/office/powerpoint/2010/main" val="2268169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630</TotalTime>
  <Words>1564</Words>
  <Application>Microsoft Office PowerPoint</Application>
  <PresentationFormat>On-screen Show (4:3)</PresentationFormat>
  <Paragraphs>166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Median</vt:lpstr>
      <vt:lpstr>PEDAGOGÍA TEATRAL TÉCNICAS TEATRALES APLICADAS a la enseñanza</vt:lpstr>
      <vt:lpstr>Consideraciones iniciales</vt:lpstr>
      <vt:lpstr>La Pedagogía Teatral es: </vt:lpstr>
      <vt:lpstr>PRINCIPIOS DE LA PEDAGOGÍA TEATRAL</vt:lpstr>
      <vt:lpstr>ETAPAS DEL DESARROLLO DEL JUEGO</vt:lpstr>
      <vt:lpstr>ETAPA I (0 A 5 AÑOS):</vt:lpstr>
      <vt:lpstr>PowerPoint Presentation</vt:lpstr>
      <vt:lpstr>ETAPA II (5 A 9 AÑOS):</vt:lpstr>
      <vt:lpstr>PowerPoint Presentation</vt:lpstr>
      <vt:lpstr>ETAPA III (9 A 15 AÑOS):</vt:lpstr>
      <vt:lpstr>PowerPoint Presentation</vt:lpstr>
      <vt:lpstr>ETAPA IV (15 A 25 AÑOS):</vt:lpstr>
      <vt:lpstr>PowerPoint Presentation</vt:lpstr>
      <vt:lpstr>JUEGO DRAMÁTICO ≠ TEATRO</vt:lpstr>
      <vt:lpstr>PowerPoint Presentation</vt:lpstr>
      <vt:lpstr>TIPOS DE PERSONALIDADES</vt:lpstr>
      <vt:lpstr>PowerPoint Presentation</vt:lpstr>
      <vt:lpstr>METODOLOGÍA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Aplicación PCD</vt:lpstr>
      <vt:lpstr>PowerPoint Presentation</vt:lpstr>
      <vt:lpstr>PowerPoint Presentation</vt:lpstr>
      <vt:lpstr>Bibliografía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TEATRALES APLICADAS AL APRENDIZAJE</dc:title>
  <dc:creator>Pablo Rivera</dc:creator>
  <cp:lastModifiedBy>Pablo Rivera</cp:lastModifiedBy>
  <cp:revision>34</cp:revision>
  <dcterms:created xsi:type="dcterms:W3CDTF">2015-06-29T23:53:59Z</dcterms:created>
  <dcterms:modified xsi:type="dcterms:W3CDTF">2015-07-03T07:39:40Z</dcterms:modified>
</cp:coreProperties>
</file>